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
  </p:notesMasterIdLst>
  <p:sldIdLst>
    <p:sldId id="283" r:id="rId2"/>
    <p:sldId id="269" r:id="rId3"/>
    <p:sldId id="278" r:id="rId4"/>
    <p:sldId id="285" r:id="rId5"/>
    <p:sldId id="292" r:id="rId6"/>
    <p:sldId id="290" r:id="rId7"/>
    <p:sldId id="293" r:id="rId8"/>
  </p:sldIdLst>
  <p:sldSz cx="9144000" cy="5143500" type="screen16x9"/>
  <p:notesSz cx="6858000" cy="9144000"/>
  <p:embeddedFontLst>
    <p:embeddedFont>
      <p:font typeface="Open Sans Medium" panose="020B0600070205080204" charset="0"/>
      <p:regular r:id="rId10"/>
      <p:bold r:id="rId11"/>
      <p:italic r:id="rId12"/>
      <p:boldItalic r:id="rId13"/>
    </p:embeddedFont>
    <p:embeddedFont>
      <p:font typeface="Roboto" panose="02000000000000000000" pitchFamily="2" charset="0"/>
      <p:regular r:id="rId14"/>
      <p:bold r:id="rId15"/>
      <p:italic r:id="rId16"/>
      <p:boldItalic r:id="rId17"/>
    </p:embeddedFont>
    <p:embeddedFont>
      <p:font typeface="Roboto Slab Light" pitchFamily="2" charset="0"/>
      <p:regular r:id="rId18"/>
      <p:bold r:id="rId19"/>
    </p:embeddedFont>
    <p:embeddedFont>
      <p:font typeface="游ゴシック" panose="020B0400000000000000" pitchFamily="50" charset="-128"/>
      <p:regular r:id="rId20"/>
      <p:bold r:id="rId21"/>
    </p:embeddedFont>
    <p:embeddedFont>
      <p:font typeface="游ゴシック Light" panose="020B0300000000000000" pitchFamily="50" charset="-128"/>
      <p:regular r:id="rId22"/>
    </p:embeddedFont>
    <p:embeddedFont>
      <p:font typeface="游ゴシック Medium" panose="020B0500000000000000" pitchFamily="50" charset="-128"/>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1447" autoAdjust="0"/>
  </p:normalViewPr>
  <p:slideViewPr>
    <p:cSldViewPr snapToGrid="0">
      <p:cViewPr varScale="1">
        <p:scale>
          <a:sx n="147" d="100"/>
          <a:sy n="147" d="100"/>
        </p:scale>
        <p:origin x="402" y="120"/>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a:t>Meeting Agenda</a:t>
            </a:r>
            <a:br>
              <a:rPr kumimoji="1" lang="en-US" altLang="ja-JP" dirty="0"/>
            </a:br>
            <a:r>
              <a:rPr kumimoji="1" lang="en-US" altLang="ja-JP" dirty="0"/>
              <a:t>2023/01/27</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OpenChain JWG </a:t>
            </a:r>
            <a:r>
              <a:rPr lang="en-US" altLang="ja-JP" dirty="0"/>
              <a:t>OSPO</a:t>
            </a:r>
            <a:r>
              <a:rPr kumimoji="1" lang="en-US" altLang="ja-JP" dirty="0"/>
              <a:t> sg</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en-US" dirty="0"/>
              <a:t>Anti-Trust Policy Notice</a:t>
            </a:r>
          </a:p>
        </p:txBody>
      </p:sp>
      <p:sp>
        <p:nvSpPr>
          <p:cNvPr id="158" name="Google Shape;158;p25"/>
          <p:cNvSpPr txBox="1">
            <a:spLocks noGrp="1"/>
          </p:cNvSpPr>
          <p:nvPr>
            <p:ph type="body" idx="1"/>
          </p:nvPr>
        </p:nvSpPr>
        <p:spPr/>
        <p:txBody>
          <a:bodyPr>
            <a:normAutofit fontScale="85000" lnSpcReduction="10000"/>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fontScale="92500" lnSpcReduction="10000"/>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fontScale="90000"/>
          </a:bodyPr>
          <a:lstStyle/>
          <a:p>
            <a:r>
              <a:rPr kumimoji="1" lang="en-US" altLang="ja-JP" dirty="0"/>
              <a:t>Agenda</a:t>
            </a:r>
            <a:r>
              <a:rPr lang="ja-JP" altLang="en-US" dirty="0"/>
              <a:t> </a:t>
            </a:r>
            <a:r>
              <a:rPr lang="en-US" altLang="ja-JP" dirty="0"/>
              <a:t>(</a:t>
            </a:r>
            <a:r>
              <a:rPr lang="ja-JP" altLang="en-US" dirty="0"/>
              <a:t>議事：福地さん</a:t>
            </a:r>
            <a:r>
              <a:rPr lang="en-US" altLang="ja-JP" dirty="0"/>
              <a:t>)</a:t>
            </a:r>
            <a:endParaRPr kumimoji="1" lang="ja-JP" altLang="en-US" dirty="0"/>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p:txBody>
          <a:bodyPr/>
          <a:lstStyle/>
          <a:p>
            <a:r>
              <a:rPr lang="en-US" altLang="ja-JP" dirty="0"/>
              <a:t>2023</a:t>
            </a:r>
            <a:r>
              <a:rPr lang="ja-JP" altLang="en-US" dirty="0"/>
              <a:t>年のミーティングのスケジュールについて</a:t>
            </a:r>
            <a:r>
              <a:rPr lang="en-US" altLang="ja-JP" dirty="0"/>
              <a:t>【</a:t>
            </a:r>
            <a:r>
              <a:rPr lang="ja-JP" altLang="en-US" dirty="0"/>
              <a:t>確認</a:t>
            </a:r>
            <a:r>
              <a:rPr lang="en-US" altLang="ja-JP" dirty="0"/>
              <a:t>】</a:t>
            </a:r>
          </a:p>
          <a:p>
            <a:pPr lvl="1"/>
            <a:endParaRPr lang="en-US" altLang="ja-JP" dirty="0"/>
          </a:p>
          <a:p>
            <a:r>
              <a:rPr lang="en-US" altLang="ja-JP" dirty="0" err="1"/>
              <a:t>Todo</a:t>
            </a:r>
            <a:r>
              <a:rPr lang="ja-JP" altLang="en-US" dirty="0"/>
              <a:t>グループローカルミートアップ関連</a:t>
            </a:r>
            <a:r>
              <a:rPr lang="en-US" altLang="ja-JP" dirty="0"/>
              <a:t>【</a:t>
            </a:r>
            <a:r>
              <a:rPr lang="ja-JP" altLang="en-US" dirty="0"/>
              <a:t>桑田さんからあれば</a:t>
            </a:r>
            <a:r>
              <a:rPr lang="en-US" altLang="ja-JP" dirty="0"/>
              <a:t>】</a:t>
            </a:r>
          </a:p>
          <a:p>
            <a:endParaRPr lang="en-US" altLang="ja-JP" dirty="0"/>
          </a:p>
          <a:p>
            <a:r>
              <a:rPr lang="ja-JP" altLang="en-US" dirty="0"/>
              <a:t>今後の活動テーマと成果物について</a:t>
            </a:r>
            <a:endParaRPr lang="en-US" altLang="ja-JP" dirty="0"/>
          </a:p>
          <a:p>
            <a:pPr lvl="1"/>
            <a:r>
              <a:rPr lang="ja-JP" altLang="en-US" dirty="0"/>
              <a:t>福地さんアイデア</a:t>
            </a:r>
            <a:endParaRPr lang="en-US" altLang="ja-JP" dirty="0"/>
          </a:p>
          <a:p>
            <a:pPr lvl="1"/>
            <a:r>
              <a:rPr lang="ja-JP" altLang="en-US" dirty="0"/>
              <a:t>その他のアイデアが何かあれば？</a:t>
            </a:r>
            <a:endParaRPr lang="en-US" altLang="ja-JP" dirty="0"/>
          </a:p>
        </p:txBody>
      </p:sp>
    </p:spTree>
    <p:extLst>
      <p:ext uri="{BB962C8B-B14F-4D97-AF65-F5344CB8AC3E}">
        <p14:creationId xmlns:p14="http://schemas.microsoft.com/office/powerpoint/2010/main" val="42427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D0D3-503C-4614-98FE-C0B7732F8E46}"/>
              </a:ext>
            </a:extLst>
          </p:cNvPr>
          <p:cNvSpPr>
            <a:spLocks noGrp="1"/>
          </p:cNvSpPr>
          <p:nvPr>
            <p:ph type="title"/>
          </p:nvPr>
        </p:nvSpPr>
        <p:spPr/>
        <p:txBody>
          <a:bodyPr>
            <a:normAutofit fontScale="90000"/>
          </a:bodyPr>
          <a:lstStyle/>
          <a:p>
            <a:r>
              <a:rPr kumimoji="1" lang="ja-JP" altLang="en-US" dirty="0"/>
              <a:t>ミーティング定期スケジュールについて</a:t>
            </a:r>
          </a:p>
        </p:txBody>
      </p:sp>
      <p:sp>
        <p:nvSpPr>
          <p:cNvPr id="3" name="Text Placeholder 2">
            <a:extLst>
              <a:ext uri="{FF2B5EF4-FFF2-40B4-BE49-F238E27FC236}">
                <a16:creationId xmlns:a16="http://schemas.microsoft.com/office/drawing/2014/main" id="{173E6BF5-0CE4-48E8-833C-ACF1CB4B3221}"/>
              </a:ext>
            </a:extLst>
          </p:cNvPr>
          <p:cNvSpPr>
            <a:spLocks noGrp="1"/>
          </p:cNvSpPr>
          <p:nvPr>
            <p:ph type="body" idx="1"/>
          </p:nvPr>
        </p:nvSpPr>
        <p:spPr/>
        <p:txBody>
          <a:bodyPr>
            <a:normAutofit/>
          </a:bodyPr>
          <a:lstStyle/>
          <a:p>
            <a:pPr>
              <a:lnSpc>
                <a:spcPct val="150000"/>
              </a:lnSpc>
            </a:pPr>
            <a:r>
              <a:rPr lang="ja-JP" altLang="en-US" dirty="0">
                <a:latin typeface="+mn-ea"/>
                <a:ea typeface="+mn-ea"/>
              </a:rPr>
              <a:t>第２．４金曜日　１５時～　で定期開催</a:t>
            </a:r>
            <a:endParaRPr lang="en-US" altLang="ja-JP" dirty="0">
              <a:latin typeface="+mn-ea"/>
              <a:ea typeface="+mn-ea"/>
            </a:endParaRPr>
          </a:p>
          <a:p>
            <a:pPr>
              <a:lnSpc>
                <a:spcPct val="150000"/>
              </a:lnSpc>
            </a:pPr>
            <a:r>
              <a:rPr lang="ja-JP" altLang="en-US" dirty="0">
                <a:latin typeface="+mn-ea"/>
                <a:ea typeface="+mn-ea"/>
              </a:rPr>
              <a:t>直近は下記のスケジュール</a:t>
            </a:r>
            <a:endParaRPr lang="en-US" altLang="ja-JP" dirty="0">
              <a:latin typeface="+mn-ea"/>
              <a:ea typeface="+mn-ea"/>
            </a:endParaRPr>
          </a:p>
          <a:p>
            <a:pPr lvl="1">
              <a:lnSpc>
                <a:spcPct val="150000"/>
              </a:lnSpc>
            </a:pPr>
            <a:r>
              <a:rPr kumimoji="1" lang="en-US" altLang="ja-JP" dirty="0">
                <a:latin typeface="+mn-ea"/>
                <a:ea typeface="+mn-ea"/>
              </a:rPr>
              <a:t>2023/01/27 15:00-16:00</a:t>
            </a:r>
            <a:r>
              <a:rPr kumimoji="1" lang="ja-JP" altLang="en-US" dirty="0">
                <a:latin typeface="+mn-ea"/>
                <a:ea typeface="+mn-ea"/>
              </a:rPr>
              <a:t>　</a:t>
            </a:r>
            <a:r>
              <a:rPr kumimoji="1" lang="en-US" altLang="ja-JP" dirty="0">
                <a:latin typeface="+mn-ea"/>
                <a:ea typeface="+mn-ea"/>
              </a:rPr>
              <a:t>※</a:t>
            </a:r>
            <a:r>
              <a:rPr kumimoji="1" lang="ja-JP" altLang="en-US" dirty="0">
                <a:latin typeface="+mn-ea"/>
                <a:ea typeface="+mn-ea"/>
              </a:rPr>
              <a:t>今日</a:t>
            </a:r>
            <a:endParaRPr kumimoji="1" lang="en-US" altLang="ja-JP" dirty="0">
              <a:latin typeface="+mn-ea"/>
              <a:ea typeface="+mn-ea"/>
            </a:endParaRPr>
          </a:p>
          <a:p>
            <a:pPr lvl="1">
              <a:lnSpc>
                <a:spcPct val="150000"/>
              </a:lnSpc>
            </a:pPr>
            <a:r>
              <a:rPr kumimoji="1" lang="en-US" altLang="ja-JP" dirty="0">
                <a:solidFill>
                  <a:srgbClr val="FF0000"/>
                </a:solidFill>
                <a:latin typeface="+mn-ea"/>
                <a:ea typeface="+mn-ea"/>
              </a:rPr>
              <a:t>2023/02/10 15:00-16:00</a:t>
            </a:r>
            <a:r>
              <a:rPr kumimoji="1" lang="ja-JP" altLang="en-US" dirty="0">
                <a:solidFill>
                  <a:srgbClr val="FF0000"/>
                </a:solidFill>
                <a:latin typeface="+mn-ea"/>
                <a:ea typeface="+mn-ea"/>
              </a:rPr>
              <a:t>　</a:t>
            </a:r>
            <a:r>
              <a:rPr kumimoji="1" lang="ja-JP" altLang="en-US" dirty="0">
                <a:latin typeface="+mn-ea"/>
                <a:ea typeface="+mn-ea"/>
              </a:rPr>
              <a:t>←ソシオネクストさん</a:t>
            </a:r>
            <a:r>
              <a:rPr kumimoji="1" lang="en-US" altLang="ja-JP" dirty="0" err="1">
                <a:latin typeface="+mn-ea"/>
                <a:ea typeface="+mn-ea"/>
              </a:rPr>
              <a:t>FtoF</a:t>
            </a:r>
            <a:r>
              <a:rPr kumimoji="1" lang="ja-JP" altLang="en-US" dirty="0">
                <a:latin typeface="+mn-ea"/>
                <a:ea typeface="+mn-ea"/>
              </a:rPr>
              <a:t>併用で実施</a:t>
            </a:r>
            <a:endParaRPr kumimoji="1" lang="en-US" altLang="ja-JP" dirty="0">
              <a:latin typeface="+mn-ea"/>
              <a:ea typeface="+mn-ea"/>
            </a:endParaRPr>
          </a:p>
          <a:p>
            <a:pPr lvl="1">
              <a:lnSpc>
                <a:spcPct val="150000"/>
              </a:lnSpc>
            </a:pPr>
            <a:r>
              <a:rPr kumimoji="1" lang="en-US" altLang="ja-JP" dirty="0">
                <a:solidFill>
                  <a:srgbClr val="FF0000"/>
                </a:solidFill>
                <a:latin typeface="+mn-ea"/>
                <a:ea typeface="+mn-ea"/>
              </a:rPr>
              <a:t>2023/02/17 15:00-16:00</a:t>
            </a:r>
            <a:r>
              <a:rPr kumimoji="1" lang="ja-JP" altLang="en-US" dirty="0">
                <a:solidFill>
                  <a:srgbClr val="FF0000"/>
                </a:solidFill>
                <a:latin typeface="+mn-ea"/>
                <a:ea typeface="+mn-ea"/>
              </a:rPr>
              <a:t>　</a:t>
            </a:r>
            <a:r>
              <a:rPr kumimoji="1" lang="ja-JP" altLang="en-US" dirty="0">
                <a:latin typeface="+mn-ea"/>
                <a:ea typeface="+mn-ea"/>
              </a:rPr>
              <a:t>←変則日程</a:t>
            </a:r>
            <a:endParaRPr kumimoji="1" lang="en-US" altLang="ja-JP" dirty="0">
              <a:latin typeface="+mn-ea"/>
              <a:ea typeface="+mn-ea"/>
            </a:endParaRPr>
          </a:p>
          <a:p>
            <a:pPr lvl="1">
              <a:lnSpc>
                <a:spcPct val="150000"/>
              </a:lnSpc>
            </a:pPr>
            <a:r>
              <a:rPr kumimoji="1" lang="en-US" altLang="ja-JP" dirty="0">
                <a:latin typeface="+mn-ea"/>
                <a:ea typeface="+mn-ea"/>
              </a:rPr>
              <a:t>2023/03/10 15:00-16:00</a:t>
            </a:r>
          </a:p>
          <a:p>
            <a:pPr lvl="1">
              <a:lnSpc>
                <a:spcPct val="150000"/>
              </a:lnSpc>
            </a:pPr>
            <a:r>
              <a:rPr kumimoji="1" lang="en-US" altLang="ja-JP" dirty="0">
                <a:latin typeface="+mn-ea"/>
                <a:ea typeface="+mn-ea"/>
              </a:rPr>
              <a:t>2023/03/24 15:00-16:00</a:t>
            </a:r>
          </a:p>
          <a:p>
            <a:pPr marL="596900" lvl="1" indent="0">
              <a:lnSpc>
                <a:spcPct val="150000"/>
              </a:lnSpc>
              <a:buNone/>
            </a:pPr>
            <a:endParaRPr kumimoji="1" lang="en-US" altLang="ja-JP" dirty="0">
              <a:latin typeface="+mn-ea"/>
              <a:ea typeface="+mn-ea"/>
            </a:endParaRPr>
          </a:p>
        </p:txBody>
      </p:sp>
      <p:sp>
        <p:nvSpPr>
          <p:cNvPr id="4" name="テキスト ボックス 3">
            <a:extLst>
              <a:ext uri="{FF2B5EF4-FFF2-40B4-BE49-F238E27FC236}">
                <a16:creationId xmlns:a16="http://schemas.microsoft.com/office/drawing/2014/main" id="{FE03358C-EF5C-4D4B-E190-33457E01FCA4}"/>
              </a:ext>
            </a:extLst>
          </p:cNvPr>
          <p:cNvSpPr txBox="1"/>
          <p:nvPr/>
        </p:nvSpPr>
        <p:spPr>
          <a:xfrm>
            <a:off x="3650454" y="0"/>
            <a:ext cx="5493546" cy="438582"/>
          </a:xfrm>
          <a:prstGeom prst="rect">
            <a:avLst/>
          </a:prstGeom>
          <a:solidFill>
            <a:srgbClr val="FFFFCC"/>
          </a:solidFill>
        </p:spPr>
        <p:txBody>
          <a:bodyPr wrap="square" rtlCol="0">
            <a:spAutoFit/>
          </a:bodyPr>
          <a:lstStyle/>
          <a:p>
            <a:r>
              <a:rPr kumimoji="1" lang="en-US" altLang="ja-JP" sz="1050" dirty="0"/>
              <a:t>2/9</a:t>
            </a:r>
            <a:r>
              <a:rPr kumimoji="1" lang="ja-JP" altLang="en-US" sz="1050" dirty="0"/>
              <a:t>は</a:t>
            </a:r>
            <a:r>
              <a:rPr kumimoji="1" lang="en-US" altLang="ja-JP" sz="1050" dirty="0" err="1"/>
              <a:t>OpenChainJapan</a:t>
            </a:r>
            <a:r>
              <a:rPr kumimoji="1" lang="ja-JP" altLang="en-US" sz="1050" dirty="0"/>
              <a:t>の全体会合</a:t>
            </a:r>
            <a:endParaRPr kumimoji="1" lang="en-US" altLang="ja-JP" sz="1050" dirty="0"/>
          </a:p>
          <a:p>
            <a:r>
              <a:rPr kumimoji="1" lang="en-US" altLang="ja-JP" sz="1050" dirty="0"/>
              <a:t>2/10</a:t>
            </a:r>
            <a:r>
              <a:rPr kumimoji="1" lang="ja-JP" altLang="en-US" sz="1050" dirty="0"/>
              <a:t>は</a:t>
            </a:r>
            <a:r>
              <a:rPr kumimoji="1" lang="en-US" altLang="ja-JP" sz="1050" dirty="0" err="1"/>
              <a:t>ospo-swg</a:t>
            </a:r>
            <a:r>
              <a:rPr kumimoji="1" lang="ja-JP" altLang="en-US" sz="1050" dirty="0"/>
              <a:t>の定期ミーティング</a:t>
            </a:r>
            <a:r>
              <a:rPr kumimoji="1" lang="en-US" altLang="ja-JP" sz="1050" dirty="0"/>
              <a:t>(</a:t>
            </a:r>
            <a:r>
              <a:rPr lang="en-US" altLang="ja-JP" sz="1200" b="0" i="0" dirty="0">
                <a:solidFill>
                  <a:srgbClr val="1D1C1D"/>
                </a:solidFill>
                <a:effectLst/>
                <a:latin typeface="NotoSansJP"/>
              </a:rPr>
              <a:t>OSPO Local Meetup-Japan</a:t>
            </a:r>
            <a:r>
              <a:rPr kumimoji="1" lang="en-US" altLang="ja-JP" sz="1050" dirty="0"/>
              <a:t>)</a:t>
            </a:r>
            <a:endParaRPr kumimoji="1" lang="ja-JP" altLang="en-US" sz="1050" dirty="0"/>
          </a:p>
        </p:txBody>
      </p:sp>
    </p:spTree>
    <p:extLst>
      <p:ext uri="{BB962C8B-B14F-4D97-AF65-F5344CB8AC3E}">
        <p14:creationId xmlns:p14="http://schemas.microsoft.com/office/powerpoint/2010/main" val="4180277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D0D3-503C-4614-98FE-C0B7732F8E46}"/>
              </a:ext>
            </a:extLst>
          </p:cNvPr>
          <p:cNvSpPr>
            <a:spLocks noGrp="1"/>
          </p:cNvSpPr>
          <p:nvPr>
            <p:ph type="title"/>
          </p:nvPr>
        </p:nvSpPr>
        <p:spPr/>
        <p:txBody>
          <a:bodyPr>
            <a:normAutofit fontScale="90000"/>
          </a:bodyPr>
          <a:lstStyle/>
          <a:p>
            <a:r>
              <a:rPr kumimoji="1" lang="ja-JP" altLang="en-US" dirty="0"/>
              <a:t>今後の活動テーマについて</a:t>
            </a:r>
          </a:p>
        </p:txBody>
      </p:sp>
      <p:sp>
        <p:nvSpPr>
          <p:cNvPr id="3" name="Text Placeholder 2">
            <a:extLst>
              <a:ext uri="{FF2B5EF4-FFF2-40B4-BE49-F238E27FC236}">
                <a16:creationId xmlns:a16="http://schemas.microsoft.com/office/drawing/2014/main" id="{173E6BF5-0CE4-48E8-833C-ACF1CB4B3221}"/>
              </a:ext>
            </a:extLst>
          </p:cNvPr>
          <p:cNvSpPr>
            <a:spLocks noGrp="1"/>
          </p:cNvSpPr>
          <p:nvPr>
            <p:ph type="body" idx="1"/>
          </p:nvPr>
        </p:nvSpPr>
        <p:spPr/>
        <p:txBody>
          <a:bodyPr>
            <a:normAutofit fontScale="85000" lnSpcReduction="10000"/>
          </a:bodyPr>
          <a:lstStyle/>
          <a:p>
            <a:pPr>
              <a:lnSpc>
                <a:spcPct val="150000"/>
              </a:lnSpc>
            </a:pPr>
            <a:r>
              <a:rPr lang="ja-JP" altLang="en-US" dirty="0">
                <a:latin typeface="+mn-ea"/>
                <a:ea typeface="+mn-ea"/>
              </a:rPr>
              <a:t>提案</a:t>
            </a:r>
            <a:r>
              <a:rPr lang="en-US" altLang="ja-JP" dirty="0">
                <a:latin typeface="+mn-ea"/>
                <a:ea typeface="+mn-ea"/>
              </a:rPr>
              <a:t>(</a:t>
            </a:r>
            <a:r>
              <a:rPr lang="ja-JP" altLang="en-US" dirty="0">
                <a:latin typeface="+mn-ea"/>
                <a:ea typeface="+mn-ea"/>
              </a:rPr>
              <a:t>福地さんアイデア</a:t>
            </a:r>
            <a:r>
              <a:rPr lang="en-US" altLang="ja-JP" dirty="0">
                <a:latin typeface="+mn-ea"/>
                <a:ea typeface="+mn-ea"/>
              </a:rPr>
              <a:t>)</a:t>
            </a:r>
          </a:p>
          <a:p>
            <a:pPr marL="596900" lvl="1" indent="0">
              <a:lnSpc>
                <a:spcPct val="150000"/>
              </a:lnSpc>
              <a:buNone/>
            </a:pPr>
            <a:r>
              <a:rPr kumimoji="1" lang="ja-JP" altLang="en-US" b="1" dirty="0">
                <a:latin typeface="+mn-ea"/>
                <a:ea typeface="+mn-ea"/>
              </a:rPr>
              <a:t>（１）</a:t>
            </a:r>
            <a:r>
              <a:rPr kumimoji="1" lang="en-US" altLang="ja-JP" b="1" dirty="0">
                <a:latin typeface="+mn-ea"/>
                <a:ea typeface="+mn-ea"/>
              </a:rPr>
              <a:t>GGI</a:t>
            </a:r>
            <a:r>
              <a:rPr kumimoji="1" lang="ja-JP" altLang="en-US" b="1" dirty="0">
                <a:latin typeface="+mn-ea"/>
                <a:ea typeface="+mn-ea"/>
              </a:rPr>
              <a:t>関連</a:t>
            </a:r>
            <a:endParaRPr kumimoji="1" lang="en-US" altLang="ja-JP" b="1" dirty="0">
              <a:latin typeface="+mn-ea"/>
              <a:ea typeface="+mn-ea"/>
            </a:endParaRPr>
          </a:p>
          <a:p>
            <a:pPr marL="596900" lvl="1" indent="0">
              <a:lnSpc>
                <a:spcPct val="150000"/>
              </a:lnSpc>
              <a:buNone/>
            </a:pPr>
            <a:r>
              <a:rPr kumimoji="1" lang="ja-JP" altLang="en-US" dirty="0">
                <a:latin typeface="+mn-ea"/>
                <a:ea typeface="+mn-ea"/>
              </a:rPr>
              <a:t>（１ー１）</a:t>
            </a:r>
            <a:r>
              <a:rPr kumimoji="1" lang="en-US" altLang="ja-JP" dirty="0">
                <a:latin typeface="+mn-ea"/>
                <a:ea typeface="+mn-ea"/>
              </a:rPr>
              <a:t>GGI</a:t>
            </a:r>
            <a:r>
              <a:rPr kumimoji="1" lang="ja-JP" altLang="en-US" dirty="0">
                <a:latin typeface="+mn-ea"/>
                <a:ea typeface="+mn-ea"/>
              </a:rPr>
              <a:t>の整理</a:t>
            </a:r>
          </a:p>
          <a:p>
            <a:pPr marL="596900" lvl="1" indent="0">
              <a:lnSpc>
                <a:spcPct val="150000"/>
              </a:lnSpc>
              <a:buNone/>
            </a:pPr>
            <a:r>
              <a:rPr kumimoji="1" lang="ja-JP" altLang="en-US" dirty="0">
                <a:latin typeface="+mn-ea"/>
                <a:ea typeface="+mn-ea"/>
              </a:rPr>
              <a:t>　これまで読んできた</a:t>
            </a:r>
            <a:r>
              <a:rPr kumimoji="1" lang="en-US" altLang="ja-JP" dirty="0">
                <a:latin typeface="+mn-ea"/>
                <a:ea typeface="+mn-ea"/>
              </a:rPr>
              <a:t>GGI</a:t>
            </a:r>
            <a:r>
              <a:rPr kumimoji="1" lang="ja-JP" altLang="en-US" dirty="0">
                <a:latin typeface="+mn-ea"/>
                <a:ea typeface="+mn-ea"/>
              </a:rPr>
              <a:t>についてまとめた資料を整理して、</a:t>
            </a:r>
            <a:r>
              <a:rPr kumimoji="1" lang="en-US" altLang="ja-JP" dirty="0" err="1">
                <a:latin typeface="+mn-ea"/>
                <a:ea typeface="+mn-ea"/>
              </a:rPr>
              <a:t>ToDo</a:t>
            </a:r>
            <a:r>
              <a:rPr kumimoji="1" lang="en-US" altLang="ja-JP" dirty="0">
                <a:latin typeface="+mn-ea"/>
                <a:ea typeface="+mn-ea"/>
              </a:rPr>
              <a:t> group</a:t>
            </a:r>
            <a:r>
              <a:rPr kumimoji="1" lang="ja-JP" altLang="en-US" dirty="0">
                <a:latin typeface="+mn-ea"/>
                <a:ea typeface="+mn-ea"/>
              </a:rPr>
              <a:t>に報告する</a:t>
            </a:r>
            <a:r>
              <a:rPr kumimoji="1" lang="en-US" altLang="ja-JP" dirty="0">
                <a:latin typeface="+mn-ea"/>
                <a:ea typeface="+mn-ea"/>
              </a:rPr>
              <a:t>(GGI</a:t>
            </a:r>
            <a:r>
              <a:rPr kumimoji="1" lang="ja-JP" altLang="en-US" dirty="0">
                <a:latin typeface="+mn-ea"/>
                <a:ea typeface="+mn-ea"/>
              </a:rPr>
              <a:t>にも。英語にする</a:t>
            </a:r>
            <a:r>
              <a:rPr kumimoji="1" lang="en-US" altLang="ja-JP" dirty="0">
                <a:latin typeface="+mn-ea"/>
                <a:ea typeface="+mn-ea"/>
              </a:rPr>
              <a:t>)</a:t>
            </a:r>
            <a:endParaRPr kumimoji="1" lang="ja-JP" altLang="en-US" dirty="0">
              <a:latin typeface="+mn-ea"/>
              <a:ea typeface="+mn-ea"/>
            </a:endParaRPr>
          </a:p>
          <a:p>
            <a:pPr marL="596900" lvl="1" indent="0">
              <a:lnSpc>
                <a:spcPct val="150000"/>
              </a:lnSpc>
              <a:buNone/>
            </a:pPr>
            <a:r>
              <a:rPr kumimoji="1" lang="ja-JP" altLang="en-US" dirty="0">
                <a:latin typeface="+mn-ea"/>
                <a:ea typeface="+mn-ea"/>
              </a:rPr>
              <a:t>　その際に、</a:t>
            </a:r>
            <a:r>
              <a:rPr kumimoji="1" lang="en-US" altLang="ja-JP" dirty="0" err="1">
                <a:latin typeface="+mn-ea"/>
                <a:ea typeface="+mn-ea"/>
              </a:rPr>
              <a:t>ToDo</a:t>
            </a:r>
            <a:r>
              <a:rPr kumimoji="1" lang="en-US" altLang="ja-JP" dirty="0">
                <a:latin typeface="+mn-ea"/>
                <a:ea typeface="+mn-ea"/>
              </a:rPr>
              <a:t> group</a:t>
            </a:r>
            <a:r>
              <a:rPr kumimoji="1" lang="ja-JP" altLang="en-US" dirty="0">
                <a:latin typeface="+mn-ea"/>
                <a:ea typeface="+mn-ea"/>
              </a:rPr>
              <a:t>の</a:t>
            </a:r>
            <a:r>
              <a:rPr kumimoji="1" lang="en-US" altLang="ja-JP" dirty="0">
                <a:latin typeface="+mn-ea"/>
                <a:ea typeface="+mn-ea"/>
              </a:rPr>
              <a:t>Maturity Model</a:t>
            </a:r>
            <a:r>
              <a:rPr kumimoji="1" lang="ja-JP" altLang="en-US" dirty="0">
                <a:latin typeface="+mn-ea"/>
                <a:ea typeface="+mn-ea"/>
              </a:rPr>
              <a:t>との関係も記述できるとよい</a:t>
            </a:r>
          </a:p>
          <a:p>
            <a:pPr marL="596900" lvl="1" indent="0">
              <a:lnSpc>
                <a:spcPct val="150000"/>
              </a:lnSpc>
              <a:buNone/>
            </a:pPr>
            <a:r>
              <a:rPr kumimoji="1" lang="ja-JP" altLang="en-US" dirty="0">
                <a:latin typeface="+mn-ea"/>
                <a:ea typeface="+mn-ea"/>
              </a:rPr>
              <a:t>（１－２）</a:t>
            </a:r>
            <a:r>
              <a:rPr kumimoji="1" lang="en-US" altLang="ja-JP" dirty="0">
                <a:latin typeface="+mn-ea"/>
                <a:ea typeface="+mn-ea"/>
              </a:rPr>
              <a:t>GGI</a:t>
            </a:r>
            <a:r>
              <a:rPr kumimoji="1" lang="ja-JP" altLang="en-US" dirty="0">
                <a:latin typeface="+mn-ea"/>
                <a:ea typeface="+mn-ea"/>
              </a:rPr>
              <a:t>に沿った事例収集</a:t>
            </a:r>
          </a:p>
          <a:p>
            <a:pPr marL="596900" lvl="1" indent="0">
              <a:lnSpc>
                <a:spcPct val="150000"/>
              </a:lnSpc>
              <a:buNone/>
            </a:pPr>
            <a:r>
              <a:rPr kumimoji="1" lang="ja-JP" altLang="en-US" dirty="0">
                <a:latin typeface="+mn-ea"/>
                <a:ea typeface="+mn-ea"/>
              </a:rPr>
              <a:t>　</a:t>
            </a:r>
            <a:r>
              <a:rPr kumimoji="1" lang="en-US" altLang="ja-JP" dirty="0">
                <a:latin typeface="+mn-ea"/>
                <a:ea typeface="+mn-ea"/>
              </a:rPr>
              <a:t>OpenChain</a:t>
            </a:r>
            <a:r>
              <a:rPr kumimoji="1" lang="ja-JP" altLang="en-US" dirty="0">
                <a:latin typeface="+mn-ea"/>
                <a:ea typeface="+mn-ea"/>
              </a:rPr>
              <a:t>や、各社の取り組みで、</a:t>
            </a:r>
            <a:r>
              <a:rPr kumimoji="1" lang="en-US" altLang="ja-JP" dirty="0">
                <a:latin typeface="+mn-ea"/>
                <a:ea typeface="+mn-ea"/>
              </a:rPr>
              <a:t>GGI</a:t>
            </a:r>
            <a:r>
              <a:rPr kumimoji="1" lang="ja-JP" altLang="en-US" dirty="0">
                <a:latin typeface="+mn-ea"/>
                <a:ea typeface="+mn-ea"/>
              </a:rPr>
              <a:t>の項目に該当するものを収集して整理する</a:t>
            </a:r>
            <a:r>
              <a:rPr kumimoji="1" lang="en-US" altLang="ja-JP" dirty="0">
                <a:latin typeface="+mn-ea"/>
                <a:ea typeface="+mn-ea"/>
              </a:rPr>
              <a:t>(</a:t>
            </a:r>
            <a:r>
              <a:rPr kumimoji="1" lang="ja-JP" altLang="en-US" dirty="0">
                <a:latin typeface="+mn-ea"/>
                <a:ea typeface="+mn-ea"/>
              </a:rPr>
              <a:t>みんなの困りごとベース、</a:t>
            </a:r>
            <a:r>
              <a:rPr kumimoji="1" lang="en-US" altLang="ja-JP" dirty="0">
                <a:latin typeface="+mn-ea"/>
                <a:ea typeface="+mn-ea"/>
              </a:rPr>
              <a:t>『</a:t>
            </a:r>
            <a:r>
              <a:rPr kumimoji="1" lang="ja-JP" altLang="en-US" dirty="0">
                <a:latin typeface="+mn-ea"/>
                <a:ea typeface="+mn-ea"/>
              </a:rPr>
              <a:t>できていること</a:t>
            </a:r>
            <a:r>
              <a:rPr kumimoji="1" lang="en-US" altLang="ja-JP" dirty="0">
                <a:latin typeface="+mn-ea"/>
                <a:ea typeface="+mn-ea"/>
              </a:rPr>
              <a:t>』『</a:t>
            </a:r>
            <a:r>
              <a:rPr kumimoji="1" lang="ja-JP" altLang="en-US" dirty="0">
                <a:latin typeface="+mn-ea"/>
                <a:ea typeface="+mn-ea"/>
              </a:rPr>
              <a:t>先に進んでいること</a:t>
            </a:r>
            <a:r>
              <a:rPr kumimoji="1" lang="en-US" altLang="ja-JP" dirty="0">
                <a:latin typeface="+mn-ea"/>
                <a:ea typeface="+mn-ea"/>
              </a:rPr>
              <a:t>』</a:t>
            </a:r>
            <a:r>
              <a:rPr kumimoji="1" lang="ja-JP" altLang="en-US" dirty="0">
                <a:latin typeface="+mn-ea"/>
                <a:ea typeface="+mn-ea"/>
              </a:rPr>
              <a:t>の事例、うちの</a:t>
            </a:r>
            <a:r>
              <a:rPr kumimoji="1" lang="en-US" altLang="ja-JP" dirty="0">
                <a:latin typeface="+mn-ea"/>
                <a:ea typeface="+mn-ea"/>
              </a:rPr>
              <a:t>OSPO</a:t>
            </a:r>
            <a:r>
              <a:rPr kumimoji="1" lang="ja-JP" altLang="en-US" dirty="0">
                <a:latin typeface="+mn-ea"/>
                <a:ea typeface="+mn-ea"/>
              </a:rPr>
              <a:t>の状況</a:t>
            </a:r>
            <a:r>
              <a:rPr kumimoji="1" lang="en-US" altLang="ja-JP" dirty="0">
                <a:latin typeface="+mn-ea"/>
                <a:ea typeface="+mn-ea"/>
              </a:rPr>
              <a:t>(</a:t>
            </a:r>
            <a:r>
              <a:rPr kumimoji="1" lang="ja-JP" altLang="en-US" dirty="0">
                <a:latin typeface="+mn-ea"/>
                <a:ea typeface="+mn-ea"/>
              </a:rPr>
              <a:t>社名入り。メルカリ、ソニー、</a:t>
            </a:r>
            <a:r>
              <a:rPr kumimoji="1" lang="en-US" altLang="ja-JP" dirty="0">
                <a:latin typeface="+mn-ea"/>
                <a:ea typeface="+mn-ea"/>
              </a:rPr>
              <a:t>CTJ))</a:t>
            </a:r>
          </a:p>
          <a:p>
            <a:pPr marL="596900" lvl="1" indent="0">
              <a:lnSpc>
                <a:spcPct val="150000"/>
              </a:lnSpc>
              <a:buNone/>
            </a:pPr>
            <a:r>
              <a:rPr kumimoji="1" lang="ja-JP" altLang="en-US" b="1" dirty="0">
                <a:latin typeface="+mn-ea"/>
                <a:ea typeface="+mn-ea"/>
              </a:rPr>
              <a:t>（２）</a:t>
            </a:r>
            <a:r>
              <a:rPr kumimoji="1" lang="en-US" altLang="ja-JP" b="1" dirty="0">
                <a:latin typeface="+mn-ea"/>
                <a:ea typeface="+mn-ea"/>
              </a:rPr>
              <a:t>OpenChain Industry Survey</a:t>
            </a:r>
          </a:p>
          <a:p>
            <a:pPr marL="596900" lvl="1" indent="0">
              <a:lnSpc>
                <a:spcPct val="150000"/>
              </a:lnSpc>
              <a:buNone/>
            </a:pPr>
            <a:r>
              <a:rPr kumimoji="1" lang="ja-JP" altLang="en-US" dirty="0">
                <a:latin typeface="+mn-ea"/>
                <a:ea typeface="+mn-ea"/>
              </a:rPr>
              <a:t>　</a:t>
            </a:r>
            <a:r>
              <a:rPr kumimoji="1" lang="en-US" altLang="ja-JP" dirty="0">
                <a:latin typeface="+mn-ea"/>
                <a:ea typeface="+mn-ea"/>
              </a:rPr>
              <a:t>2022</a:t>
            </a:r>
            <a:r>
              <a:rPr kumimoji="1" lang="ja-JP" altLang="en-US" dirty="0">
                <a:latin typeface="+mn-ea"/>
                <a:ea typeface="+mn-ea"/>
              </a:rPr>
              <a:t>年に実施した調査を英語でまとめて、</a:t>
            </a:r>
            <a:r>
              <a:rPr kumimoji="1" lang="en-US" altLang="ja-JP" dirty="0" err="1">
                <a:latin typeface="+mn-ea"/>
                <a:ea typeface="+mn-ea"/>
              </a:rPr>
              <a:t>ToDo</a:t>
            </a:r>
            <a:r>
              <a:rPr kumimoji="1" lang="en-US" altLang="ja-JP" dirty="0">
                <a:latin typeface="+mn-ea"/>
                <a:ea typeface="+mn-ea"/>
              </a:rPr>
              <a:t> group</a:t>
            </a:r>
            <a:r>
              <a:rPr kumimoji="1" lang="ja-JP" altLang="en-US" dirty="0">
                <a:latin typeface="+mn-ea"/>
                <a:ea typeface="+mn-ea"/>
              </a:rPr>
              <a:t>に紹介する</a:t>
            </a:r>
          </a:p>
          <a:p>
            <a:pPr marL="596900" lvl="1" indent="0">
              <a:lnSpc>
                <a:spcPct val="150000"/>
              </a:lnSpc>
              <a:buNone/>
            </a:pPr>
            <a:r>
              <a:rPr kumimoji="1" lang="ja-JP" altLang="en-US" dirty="0">
                <a:latin typeface="+mn-ea"/>
                <a:ea typeface="+mn-ea"/>
              </a:rPr>
              <a:t>　</a:t>
            </a:r>
            <a:r>
              <a:rPr kumimoji="1" lang="en-US" altLang="ja-JP" dirty="0">
                <a:latin typeface="+mn-ea"/>
                <a:ea typeface="+mn-ea"/>
              </a:rPr>
              <a:t>2023</a:t>
            </a:r>
            <a:r>
              <a:rPr kumimoji="1" lang="ja-JP" altLang="en-US" dirty="0">
                <a:latin typeface="+mn-ea"/>
                <a:ea typeface="+mn-ea"/>
              </a:rPr>
              <a:t>年も同様の調査を実施する</a:t>
            </a:r>
            <a:br>
              <a:rPr kumimoji="1" lang="en-US" altLang="ja-JP" dirty="0">
                <a:latin typeface="+mn-ea"/>
                <a:ea typeface="+mn-ea"/>
              </a:rPr>
            </a:br>
            <a:endParaRPr kumimoji="1" lang="ja-JP" altLang="en-US" dirty="0">
              <a:latin typeface="+mn-ea"/>
              <a:ea typeface="+mn-ea"/>
            </a:endParaRPr>
          </a:p>
        </p:txBody>
      </p:sp>
      <p:sp>
        <p:nvSpPr>
          <p:cNvPr id="4" name="テキスト ボックス 3">
            <a:extLst>
              <a:ext uri="{FF2B5EF4-FFF2-40B4-BE49-F238E27FC236}">
                <a16:creationId xmlns:a16="http://schemas.microsoft.com/office/drawing/2014/main" id="{1688A48B-60F9-B4EF-7466-00560A8418DD}"/>
              </a:ext>
            </a:extLst>
          </p:cNvPr>
          <p:cNvSpPr txBox="1"/>
          <p:nvPr/>
        </p:nvSpPr>
        <p:spPr>
          <a:xfrm>
            <a:off x="3650454" y="0"/>
            <a:ext cx="5493546" cy="4293483"/>
          </a:xfrm>
          <a:prstGeom prst="rect">
            <a:avLst/>
          </a:prstGeom>
          <a:solidFill>
            <a:srgbClr val="FFFFCC"/>
          </a:solidFill>
        </p:spPr>
        <p:txBody>
          <a:bodyPr wrap="square" rtlCol="0">
            <a:spAutoFit/>
          </a:bodyPr>
          <a:lstStyle/>
          <a:p>
            <a:r>
              <a:rPr kumimoji="1" lang="ja-JP" altLang="en-US" sz="1050" dirty="0"/>
              <a:t>コンプライアンス以外、</a:t>
            </a:r>
            <a:r>
              <a:rPr kumimoji="1" lang="en-US" altLang="ja-JP" sz="1050" dirty="0"/>
              <a:t>OSS</a:t>
            </a:r>
            <a:r>
              <a:rPr kumimoji="1" lang="ja-JP" altLang="en-US" sz="1050" dirty="0"/>
              <a:t>関連ビジネスモデルとか教育とか文化の浸透とかもスコープには入っていると思ってる</a:t>
            </a:r>
            <a:endParaRPr kumimoji="1" lang="en-US" altLang="ja-JP" sz="1050" dirty="0"/>
          </a:p>
          <a:p>
            <a:r>
              <a:rPr kumimoji="1" lang="ja-JP" altLang="en-US" sz="1050" dirty="0"/>
              <a:t>今の</a:t>
            </a:r>
            <a:r>
              <a:rPr kumimoji="1" lang="en-US" altLang="ja-JP" sz="1050" dirty="0"/>
              <a:t>OpenChain</a:t>
            </a:r>
            <a:r>
              <a:rPr kumimoji="1" lang="ja-JP" altLang="en-US" sz="1050" dirty="0"/>
              <a:t>の</a:t>
            </a:r>
            <a:r>
              <a:rPr kumimoji="1" lang="en-US" altLang="ja-JP" sz="1050" dirty="0"/>
              <a:t>Japan WG</a:t>
            </a:r>
            <a:r>
              <a:rPr kumimoji="1" lang="ja-JP" altLang="en-US" sz="1050" dirty="0"/>
              <a:t>としての活動の方が、ブランド力がある</a:t>
            </a:r>
            <a:r>
              <a:rPr kumimoji="1" lang="en-US" altLang="ja-JP" sz="1050" dirty="0"/>
              <a:t>(</a:t>
            </a:r>
            <a:r>
              <a:rPr kumimoji="1" lang="ja-JP" altLang="en-US" sz="1050" dirty="0"/>
              <a:t>影響力、発言力、情報をもらえる</a:t>
            </a:r>
            <a:r>
              <a:rPr kumimoji="1" lang="en-US" altLang="ja-JP" sz="1050" dirty="0"/>
              <a:t>)</a:t>
            </a:r>
          </a:p>
          <a:p>
            <a:r>
              <a:rPr kumimoji="1" lang="ja-JP" altLang="en-US" sz="1050" dirty="0"/>
              <a:t>やってることは</a:t>
            </a:r>
            <a:r>
              <a:rPr kumimoji="1" lang="en-US" altLang="ja-JP" sz="1050" dirty="0" err="1"/>
              <a:t>ToDo</a:t>
            </a:r>
            <a:r>
              <a:rPr kumimoji="1" lang="ja-JP" altLang="en-US" sz="1050" dirty="0"/>
              <a:t>グループの範囲もカバーするけど立ち位置的には</a:t>
            </a:r>
            <a:r>
              <a:rPr kumimoji="1" lang="en-US" altLang="ja-JP" sz="1050" dirty="0"/>
              <a:t>OpenChain Japan</a:t>
            </a:r>
            <a:r>
              <a:rPr kumimoji="1" lang="ja-JP" altLang="en-US" sz="1050" dirty="0"/>
              <a:t>ってことで。</a:t>
            </a:r>
            <a:endParaRPr kumimoji="1" lang="en-US" altLang="ja-JP" sz="1050" dirty="0"/>
          </a:p>
          <a:p>
            <a:r>
              <a:rPr kumimoji="1" lang="ja-JP" altLang="en-US" sz="1050" dirty="0"/>
              <a:t>成果を</a:t>
            </a:r>
            <a:r>
              <a:rPr kumimoji="1" lang="en-US" altLang="ja-JP" sz="1050" dirty="0" err="1"/>
              <a:t>ToDo</a:t>
            </a:r>
            <a:r>
              <a:rPr kumimoji="1" lang="ja-JP" altLang="en-US" sz="1050" dirty="0"/>
              <a:t>、</a:t>
            </a:r>
            <a:r>
              <a:rPr kumimoji="1" lang="en-US" altLang="ja-JP" sz="1050" dirty="0"/>
              <a:t>GGI</a:t>
            </a:r>
            <a:r>
              <a:rPr kumimoji="1" lang="ja-JP" altLang="en-US" sz="1050" dirty="0"/>
              <a:t>にシェアしたらいいよね</a:t>
            </a:r>
            <a:r>
              <a:rPr kumimoji="1" lang="en-US" altLang="ja-JP" sz="1050" dirty="0"/>
              <a:t>(</a:t>
            </a:r>
            <a:r>
              <a:rPr kumimoji="1" lang="ja-JP" altLang="en-US" sz="1050" dirty="0"/>
              <a:t>日本語版→英語に機械翻訳で</a:t>
            </a:r>
            <a:r>
              <a:rPr kumimoji="1" lang="en-US" altLang="ja-JP" sz="1050" dirty="0"/>
              <a:t>OK)</a:t>
            </a:r>
          </a:p>
          <a:p>
            <a:r>
              <a:rPr kumimoji="1" lang="ja-JP" altLang="en-US" sz="1050" dirty="0"/>
              <a:t>グローバルの</a:t>
            </a:r>
            <a:r>
              <a:rPr kumimoji="1" lang="en-US" altLang="ja-JP" sz="1050" dirty="0" err="1"/>
              <a:t>ToDo</a:t>
            </a:r>
            <a:r>
              <a:rPr kumimoji="1" lang="ja-JP" altLang="en-US" sz="1050" dirty="0"/>
              <a:t>に出ていって活動することも問題ない</a:t>
            </a:r>
            <a:endParaRPr kumimoji="1" lang="en-US" altLang="ja-JP" sz="1050" dirty="0"/>
          </a:p>
          <a:p>
            <a:r>
              <a:rPr kumimoji="1" lang="ja-JP" altLang="en-US" sz="1050" dirty="0"/>
              <a:t>ユースケースやべスプラも日本から発信していけると良いね！</a:t>
            </a:r>
            <a:endParaRPr kumimoji="1" lang="en-US" altLang="ja-JP" sz="1050" dirty="0"/>
          </a:p>
          <a:p>
            <a:endParaRPr kumimoji="1" lang="en-US" altLang="ja-JP" sz="1050" dirty="0"/>
          </a:p>
          <a:p>
            <a:r>
              <a:rPr kumimoji="1" lang="en-US" altLang="ja-JP" sz="1050" dirty="0"/>
              <a:t>(1-1)</a:t>
            </a:r>
            <a:r>
              <a:rPr kumimoji="1" lang="ja-JP" altLang="en-US" sz="1050" dirty="0"/>
              <a:t>過去の全体会合のライトニングトークから関連するネタをマッピングするのも良いかも、全体会合でシェアされたネタ</a:t>
            </a:r>
            <a:endParaRPr kumimoji="1" lang="en-US" altLang="ja-JP" sz="1050" dirty="0"/>
          </a:p>
          <a:p>
            <a:r>
              <a:rPr kumimoji="1" lang="en-US" altLang="ja-JP" sz="1050" dirty="0"/>
              <a:t>OSPO</a:t>
            </a:r>
            <a:r>
              <a:rPr kumimoji="1" lang="ja-JP" altLang="en-US" sz="1050" dirty="0"/>
              <a:t>を立ち上げられない、立ち上げる時に何をしたらいいのかわからない</a:t>
            </a:r>
            <a:r>
              <a:rPr kumimoji="1" lang="en-US" altLang="ja-JP" sz="1050" dirty="0"/>
              <a:t>(</a:t>
            </a:r>
            <a:r>
              <a:rPr kumimoji="1" lang="ja-JP" altLang="en-US" sz="1050" dirty="0"/>
              <a:t>会社毎に事情も違うし他社の事例をそのまま適用できない</a:t>
            </a:r>
            <a:r>
              <a:rPr kumimoji="1" lang="en-US" altLang="ja-JP" sz="1050" dirty="0"/>
              <a:t>)</a:t>
            </a:r>
          </a:p>
          <a:p>
            <a:r>
              <a:rPr kumimoji="1" lang="ja-JP" altLang="en-US" sz="1050" dirty="0"/>
              <a:t>まず課題を整理しないといけないのでは→〇〇さんは▲▼をやった、みたいな事例を探す、期待効果、評価。</a:t>
            </a:r>
            <a:endParaRPr kumimoji="1" lang="en-US" altLang="ja-JP" sz="1050" dirty="0"/>
          </a:p>
          <a:p>
            <a:r>
              <a:rPr kumimoji="1" lang="en-US" altLang="ja-JP" sz="1050" dirty="0"/>
              <a:t>GGI=</a:t>
            </a:r>
            <a:r>
              <a:rPr kumimoji="1" lang="ja-JP" altLang="en-US" sz="1050" dirty="0"/>
              <a:t>ひとつのテンプレートを作ろうとする取り組み、のような理解</a:t>
            </a:r>
            <a:endParaRPr kumimoji="1" lang="en-US" altLang="ja-JP" sz="1050" dirty="0"/>
          </a:p>
          <a:p>
            <a:r>
              <a:rPr kumimoji="1" lang="en-US" altLang="ja-JP" sz="1050" dirty="0"/>
              <a:t>OSPO</a:t>
            </a:r>
            <a:r>
              <a:rPr kumimoji="1" lang="ja-JP" altLang="en-US" sz="1050" dirty="0"/>
              <a:t>の成熟度のステップごとに課題がある？</a:t>
            </a:r>
            <a:r>
              <a:rPr kumimoji="1" lang="en-US" altLang="ja-JP" sz="1050" dirty="0"/>
              <a:t>GGI</a:t>
            </a:r>
            <a:r>
              <a:rPr kumimoji="1" lang="ja-JP" altLang="en-US" sz="1050" dirty="0"/>
              <a:t>の構成はここにアラインしている</a:t>
            </a:r>
            <a:endParaRPr kumimoji="1" lang="en-US" altLang="ja-JP" sz="1050" dirty="0"/>
          </a:p>
          <a:p>
            <a:r>
              <a:rPr kumimoji="1" lang="ja-JP" altLang="en-US" sz="1050" dirty="0"/>
              <a:t>いろいろなレベルの課題を一緒に議論してしまうと発散するかも・・・</a:t>
            </a:r>
            <a:endParaRPr kumimoji="1" lang="en-US" altLang="ja-JP" sz="1050" dirty="0"/>
          </a:p>
          <a:p>
            <a:r>
              <a:rPr kumimoji="1" lang="ja-JP" altLang="en-US" sz="1050" dirty="0"/>
              <a:t>ひとつの組織の中でもチームごとにレベル感が違うので、初心者だけをケアするのでは不十分</a:t>
            </a:r>
            <a:endParaRPr kumimoji="1" lang="en-US" altLang="ja-JP" sz="1050" dirty="0"/>
          </a:p>
          <a:p>
            <a:r>
              <a:rPr kumimoji="1" lang="ja-JP" altLang="en-US" sz="1050" dirty="0"/>
              <a:t>毎日なにやってるんですかとか海外の</a:t>
            </a:r>
            <a:r>
              <a:rPr kumimoji="1" lang="en-US" altLang="ja-JP" sz="1050" dirty="0"/>
              <a:t>OSPO</a:t>
            </a:r>
            <a:r>
              <a:rPr kumimoji="1" lang="ja-JP" altLang="en-US" sz="1050" dirty="0"/>
              <a:t>の人</a:t>
            </a:r>
            <a:r>
              <a:rPr kumimoji="1" lang="en-US" altLang="ja-JP" sz="1050" dirty="0"/>
              <a:t>(</a:t>
            </a:r>
            <a:r>
              <a:rPr kumimoji="1" lang="ja-JP" altLang="en-US" sz="1050" dirty="0"/>
              <a:t>専業の人</a:t>
            </a:r>
            <a:r>
              <a:rPr kumimoji="1" lang="en-US" altLang="ja-JP" sz="1050" dirty="0"/>
              <a:t>)</a:t>
            </a:r>
            <a:r>
              <a:rPr kumimoji="1" lang="ja-JP" altLang="en-US" sz="1050" dirty="0"/>
              <a:t>に聞いてみたい</a:t>
            </a:r>
            <a:endParaRPr kumimoji="1" lang="en-US" altLang="ja-JP" sz="1050" dirty="0"/>
          </a:p>
          <a:p>
            <a:endParaRPr kumimoji="1" lang="en-US" altLang="ja-JP" sz="1050" dirty="0"/>
          </a:p>
          <a:p>
            <a:r>
              <a:rPr kumimoji="1" lang="ja-JP" altLang="en-US" sz="1050" dirty="0">
                <a:highlight>
                  <a:srgbClr val="FFFF00"/>
                </a:highlight>
              </a:rPr>
              <a:t>課題出しとステージ</a:t>
            </a:r>
            <a:r>
              <a:rPr kumimoji="1" lang="ja-JP" altLang="en-US" sz="1050" dirty="0"/>
              <a:t>の</a:t>
            </a:r>
            <a:r>
              <a:rPr kumimoji="1" lang="en-US" altLang="ja-JP" sz="1050" dirty="0"/>
              <a:t>GGI</a:t>
            </a:r>
            <a:r>
              <a:rPr kumimoji="1" lang="ja-JP" altLang="en-US" sz="1050" dirty="0"/>
              <a:t>のゴールをマッピングをしてみる？</a:t>
            </a:r>
            <a:endParaRPr kumimoji="1" lang="en-US" altLang="ja-JP" sz="1050" dirty="0"/>
          </a:p>
          <a:p>
            <a:endParaRPr kumimoji="1" lang="en-US" altLang="ja-JP" sz="1050" dirty="0"/>
          </a:p>
          <a:p>
            <a:r>
              <a:rPr kumimoji="1" lang="ja-JP" altLang="en-US" sz="1050" dirty="0"/>
              <a:t>チャタムハウスルール！！</a:t>
            </a:r>
          </a:p>
        </p:txBody>
      </p:sp>
    </p:spTree>
    <p:extLst>
      <p:ext uri="{BB962C8B-B14F-4D97-AF65-F5344CB8AC3E}">
        <p14:creationId xmlns:p14="http://schemas.microsoft.com/office/powerpoint/2010/main" val="231591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D0D3-503C-4614-98FE-C0B7732F8E46}"/>
              </a:ext>
            </a:extLst>
          </p:cNvPr>
          <p:cNvSpPr>
            <a:spLocks noGrp="1"/>
          </p:cNvSpPr>
          <p:nvPr>
            <p:ph type="title"/>
          </p:nvPr>
        </p:nvSpPr>
        <p:spPr/>
        <p:txBody>
          <a:bodyPr>
            <a:normAutofit fontScale="90000"/>
          </a:bodyPr>
          <a:lstStyle/>
          <a:p>
            <a:r>
              <a:rPr kumimoji="1" lang="ja-JP" altLang="en-US" dirty="0"/>
              <a:t>板書</a:t>
            </a:r>
          </a:p>
        </p:txBody>
      </p:sp>
      <p:sp>
        <p:nvSpPr>
          <p:cNvPr id="3" name="Text Placeholder 2">
            <a:extLst>
              <a:ext uri="{FF2B5EF4-FFF2-40B4-BE49-F238E27FC236}">
                <a16:creationId xmlns:a16="http://schemas.microsoft.com/office/drawing/2014/main" id="{173E6BF5-0CE4-48E8-833C-ACF1CB4B3221}"/>
              </a:ext>
            </a:extLst>
          </p:cNvPr>
          <p:cNvSpPr>
            <a:spLocks noGrp="1"/>
          </p:cNvSpPr>
          <p:nvPr>
            <p:ph type="body" idx="1"/>
          </p:nvPr>
        </p:nvSpPr>
        <p:spPr/>
        <p:txBody>
          <a:bodyPr>
            <a:normAutofit/>
          </a:bodyPr>
          <a:lstStyle/>
          <a:p>
            <a:pPr>
              <a:lnSpc>
                <a:spcPct val="150000"/>
              </a:lnSpc>
            </a:pPr>
            <a:r>
              <a:rPr lang="en-US" altLang="ja-JP" dirty="0">
                <a:latin typeface="+mn-ea"/>
                <a:ea typeface="+mn-ea"/>
              </a:rPr>
              <a:t>2/10</a:t>
            </a:r>
            <a:r>
              <a:rPr lang="ja-JP" altLang="en-US" dirty="0">
                <a:latin typeface="+mn-ea"/>
                <a:ea typeface="+mn-ea"/>
              </a:rPr>
              <a:t>はリアル併用にする、ソシオネクストさんがホスト</a:t>
            </a:r>
            <a:endParaRPr lang="en-US" altLang="ja-JP" dirty="0">
              <a:latin typeface="+mn-ea"/>
              <a:ea typeface="+mn-ea"/>
            </a:endParaRPr>
          </a:p>
          <a:p>
            <a:pPr>
              <a:lnSpc>
                <a:spcPct val="150000"/>
              </a:lnSpc>
            </a:pPr>
            <a:r>
              <a:rPr lang="en-US" altLang="ja-JP" dirty="0">
                <a:latin typeface="+mn-ea"/>
                <a:ea typeface="+mn-ea"/>
              </a:rPr>
              <a:t>2</a:t>
            </a:r>
            <a:r>
              <a:rPr lang="ja-JP" altLang="en-US" dirty="0">
                <a:latin typeface="+mn-ea"/>
                <a:ea typeface="+mn-ea"/>
              </a:rPr>
              <a:t>月は</a:t>
            </a:r>
            <a:r>
              <a:rPr lang="en-US" altLang="ja-JP" dirty="0">
                <a:latin typeface="+mn-ea"/>
                <a:ea typeface="+mn-ea"/>
              </a:rPr>
              <a:t>10</a:t>
            </a:r>
            <a:r>
              <a:rPr lang="ja-JP" altLang="en-US" dirty="0">
                <a:latin typeface="+mn-ea"/>
                <a:ea typeface="+mn-ea"/>
              </a:rPr>
              <a:t>日と</a:t>
            </a:r>
            <a:r>
              <a:rPr lang="en-US" altLang="ja-JP" dirty="0">
                <a:latin typeface="+mn-ea"/>
                <a:ea typeface="+mn-ea"/>
              </a:rPr>
              <a:t>17</a:t>
            </a:r>
            <a:r>
              <a:rPr lang="ja-JP" altLang="en-US" dirty="0">
                <a:latin typeface="+mn-ea"/>
                <a:ea typeface="+mn-ea"/>
              </a:rPr>
              <a:t>日でイレギュラー開催</a:t>
            </a:r>
            <a:endParaRPr lang="en-US" altLang="ja-JP" dirty="0">
              <a:latin typeface="+mn-ea"/>
              <a:ea typeface="+mn-ea"/>
            </a:endParaRPr>
          </a:p>
          <a:p>
            <a:pPr>
              <a:lnSpc>
                <a:spcPct val="150000"/>
              </a:lnSpc>
            </a:pPr>
            <a:r>
              <a:rPr lang="ja-JP" altLang="en-US" dirty="0">
                <a:latin typeface="+mn-ea"/>
                <a:ea typeface="+mn-ea"/>
              </a:rPr>
              <a:t>メーリングリストを作ろう</a:t>
            </a:r>
            <a:r>
              <a:rPr lang="en-US" altLang="ja-JP" dirty="0">
                <a:latin typeface="+mn-ea"/>
                <a:ea typeface="+mn-ea"/>
              </a:rPr>
              <a:t>(Shane</a:t>
            </a:r>
            <a:r>
              <a:rPr lang="ja-JP" altLang="en-US" dirty="0">
                <a:latin typeface="+mn-ea"/>
                <a:ea typeface="+mn-ea"/>
              </a:rPr>
              <a:t>に頼む</a:t>
            </a:r>
            <a:r>
              <a:rPr lang="en-US" altLang="ja-JP" dirty="0">
                <a:latin typeface="+mn-ea"/>
                <a:ea typeface="+mn-ea"/>
              </a:rPr>
              <a:t>)</a:t>
            </a:r>
          </a:p>
          <a:p>
            <a:pPr>
              <a:lnSpc>
                <a:spcPct val="150000"/>
              </a:lnSpc>
            </a:pPr>
            <a:endParaRPr lang="en-US" altLang="ja-JP" dirty="0">
              <a:latin typeface="+mn-ea"/>
              <a:ea typeface="+mn-ea"/>
            </a:endParaRPr>
          </a:p>
          <a:p>
            <a:pPr>
              <a:lnSpc>
                <a:spcPct val="150000"/>
              </a:lnSpc>
            </a:pPr>
            <a:endParaRPr kumimoji="1" lang="ja-JP" altLang="en-US" dirty="0">
              <a:latin typeface="+mn-ea"/>
              <a:ea typeface="+mn-ea"/>
            </a:endParaRPr>
          </a:p>
        </p:txBody>
      </p:sp>
    </p:spTree>
    <p:extLst>
      <p:ext uri="{BB962C8B-B14F-4D97-AF65-F5344CB8AC3E}">
        <p14:creationId xmlns:p14="http://schemas.microsoft.com/office/powerpoint/2010/main" val="66820957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749</TotalTime>
  <Words>983</Words>
  <Application>Microsoft Office PowerPoint</Application>
  <PresentationFormat>画面に合わせる (16:9)</PresentationFormat>
  <Paragraphs>61</Paragraphs>
  <Slides>7</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7</vt:i4>
      </vt:variant>
    </vt:vector>
  </HeadingPairs>
  <TitlesOfParts>
    <vt:vector size="16" baseType="lpstr">
      <vt:lpstr>游ゴシック Light</vt:lpstr>
      <vt:lpstr>Arial</vt:lpstr>
      <vt:lpstr>游ゴシック Medium</vt:lpstr>
      <vt:lpstr>NotoSansJP</vt:lpstr>
      <vt:lpstr>Roboto Slab Light</vt:lpstr>
      <vt:lpstr>Roboto</vt:lpstr>
      <vt:lpstr>游ゴシック</vt:lpstr>
      <vt:lpstr>Open Sans Medium</vt:lpstr>
      <vt:lpstr>Linux Foundation EU Theme 2023</vt:lpstr>
      <vt:lpstr>Meeting Agenda 2023/01/27</vt:lpstr>
      <vt:lpstr>Anti-Trust Policy Notice</vt:lpstr>
      <vt:lpstr>独占禁止法順守ポリシー (Antitrust Policy)</vt:lpstr>
      <vt:lpstr>Agenda (議事：福地さん)</vt:lpstr>
      <vt:lpstr>ミーティング定期スケジュールについて</vt:lpstr>
      <vt:lpstr>今後の活動テーマについて</vt:lpstr>
      <vt:lpstr>板書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Kobota, Norio (SGC)</dc:creator>
  <cp:lastModifiedBy>渡邊歩 / WATANABE，AYUMI</cp:lastModifiedBy>
  <cp:revision>59</cp:revision>
  <dcterms:created xsi:type="dcterms:W3CDTF">2023-01-06T01:18:43Z</dcterms:created>
  <dcterms:modified xsi:type="dcterms:W3CDTF">2023-01-27T07:04:08Z</dcterms:modified>
</cp:coreProperties>
</file>