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4"/>
    <p:sldMasterId id="2147483648" r:id="rId5"/>
  </p:sldMasterIdLst>
  <p:notesMasterIdLst>
    <p:notesMasterId r:id="rId43"/>
  </p:notesMasterIdLst>
  <p:handoutMasterIdLst>
    <p:handoutMasterId r:id="rId44"/>
  </p:handoutMasterIdLst>
  <p:sldIdLst>
    <p:sldId id="535" r:id="rId6"/>
    <p:sldId id="618" r:id="rId7"/>
    <p:sldId id="537" r:id="rId8"/>
    <p:sldId id="538" r:id="rId9"/>
    <p:sldId id="539" r:id="rId10"/>
    <p:sldId id="540" r:id="rId11"/>
    <p:sldId id="542" r:id="rId12"/>
    <p:sldId id="624" r:id="rId13"/>
    <p:sldId id="607" r:id="rId14"/>
    <p:sldId id="625" r:id="rId15"/>
    <p:sldId id="546" r:id="rId16"/>
    <p:sldId id="613" r:id="rId17"/>
    <p:sldId id="559" r:id="rId18"/>
    <p:sldId id="626" r:id="rId19"/>
    <p:sldId id="562" r:id="rId20"/>
    <p:sldId id="563" r:id="rId21"/>
    <p:sldId id="565" r:id="rId22"/>
    <p:sldId id="567" r:id="rId23"/>
    <p:sldId id="620" r:id="rId24"/>
    <p:sldId id="568" r:id="rId25"/>
    <p:sldId id="571" r:id="rId26"/>
    <p:sldId id="572" r:id="rId27"/>
    <p:sldId id="621" r:id="rId28"/>
    <p:sldId id="574" r:id="rId29"/>
    <p:sldId id="578" r:id="rId30"/>
    <p:sldId id="623" r:id="rId31"/>
    <p:sldId id="628" r:id="rId32"/>
    <p:sldId id="627" r:id="rId33"/>
    <p:sldId id="630" r:id="rId34"/>
    <p:sldId id="617" r:id="rId35"/>
    <p:sldId id="629" r:id="rId36"/>
    <p:sldId id="622" r:id="rId37"/>
    <p:sldId id="614" r:id="rId38"/>
    <p:sldId id="631" r:id="rId39"/>
    <p:sldId id="615" r:id="rId40"/>
    <p:sldId id="605" r:id="rId41"/>
    <p:sldId id="632" r:id="rId42"/>
  </p:sldIdLst>
  <p:sldSz cx="12192000" cy="6858000"/>
  <p:notesSz cx="6797675" cy="9926638"/>
  <p:defaultTextStyle>
    <a:defPPr>
      <a:defRPr lang="ja-JP"/>
    </a:defPPr>
    <a:lvl1pPr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1pPr>
    <a:lvl2pPr marL="4572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2pPr>
    <a:lvl3pPr marL="9144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3pPr>
    <a:lvl4pPr marL="13716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4pPr>
    <a:lvl5pPr marL="18288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5pPr>
    <a:lvl6pPr marL="22860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6pPr>
    <a:lvl7pPr marL="27432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7pPr>
    <a:lvl8pPr marL="32004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8pPr>
    <a:lvl9pPr marL="36576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9pPr>
  </p:defaultTextStyle>
  <p:extLst>
    <p:ext uri="{EFAFB233-063F-42B5-8137-9DF3F51BA10A}">
      <p15:sldGuideLst xmlns:p15="http://schemas.microsoft.com/office/powerpoint/2012/main">
        <p15:guide id="1" orient="horz" pos="4065" userDrawn="1">
          <p15:clr>
            <a:srgbClr val="A4A3A4"/>
          </p15:clr>
        </p15:guide>
        <p15:guide id="2" orient="horz" pos="551" userDrawn="1">
          <p15:clr>
            <a:srgbClr val="A4A3A4"/>
          </p15:clr>
        </p15:guide>
        <p15:guide id="3" pos="7521" userDrawn="1">
          <p15:clr>
            <a:srgbClr val="A4A3A4"/>
          </p15:clr>
        </p15:guide>
        <p15:guide id="4" pos="1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CC99FF"/>
    <a:srgbClr val="FFFF99"/>
    <a:srgbClr val="FF99CC"/>
    <a:srgbClr val="CCFFCC"/>
    <a:srgbClr val="FF5050"/>
    <a:srgbClr val="3399FF"/>
    <a:srgbClr val="E89890"/>
    <a:srgbClr val="EF9089"/>
    <a:srgbClr val="D253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3412" autoAdjust="0"/>
  </p:normalViewPr>
  <p:slideViewPr>
    <p:cSldViewPr showGuides="1">
      <p:cViewPr varScale="1">
        <p:scale>
          <a:sx n="106" d="100"/>
          <a:sy n="106" d="100"/>
        </p:scale>
        <p:origin x="786" y="96"/>
      </p:cViewPr>
      <p:guideLst>
        <p:guide orient="horz" pos="4065"/>
        <p:guide orient="horz" pos="551"/>
        <p:guide pos="7521"/>
        <p:guide pos="16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5" d="100"/>
          <a:sy n="75" d="100"/>
        </p:scale>
        <p:origin x="2184" y="5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Times New Roman" charset="0"/>
              </a:defRPr>
            </a:lvl1pPr>
          </a:lstStyle>
          <a:p>
            <a:endParaRPr lang="en-GB" altLang="ja-JP"/>
          </a:p>
        </p:txBody>
      </p:sp>
      <p:sp>
        <p:nvSpPr>
          <p:cNvPr id="393219" name="Rectangle 3"/>
          <p:cNvSpPr>
            <a:spLocks noGrp="1" noChangeArrowheads="1"/>
          </p:cNvSpPr>
          <p:nvPr>
            <p:ph type="dt" sz="quarter"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Times New Roman" charset="0"/>
              </a:defRPr>
            </a:lvl1pPr>
          </a:lstStyle>
          <a:p>
            <a:endParaRPr lang="en-GB" altLang="ja-JP"/>
          </a:p>
        </p:txBody>
      </p:sp>
      <p:sp>
        <p:nvSpPr>
          <p:cNvPr id="393220" name="Rectangle 4"/>
          <p:cNvSpPr>
            <a:spLocks noGrp="1" noChangeArrowheads="1"/>
          </p:cNvSpPr>
          <p:nvPr>
            <p:ph type="ftr" sz="quarter" idx="2"/>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Times New Roman" charset="0"/>
              </a:defRPr>
            </a:lvl1pPr>
          </a:lstStyle>
          <a:p>
            <a:r>
              <a:rPr lang="en-US" altLang="ja-JP"/>
              <a:t>Released under the Creative Commons CC0 1.0 Universal license</a:t>
            </a:r>
            <a:endParaRPr lang="en-GB" altLang="ja-JP"/>
          </a:p>
        </p:txBody>
      </p:sp>
      <p:sp>
        <p:nvSpPr>
          <p:cNvPr id="393221" name="Rectangle 5"/>
          <p:cNvSpPr>
            <a:spLocks noGrp="1" noChangeArrowheads="1"/>
          </p:cNvSpPr>
          <p:nvPr>
            <p:ph type="sldNum" sz="quarter" idx="3"/>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Times New Roman"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Times New Roman" charset="0"/>
              </a:defRPr>
            </a:lvl1pPr>
          </a:lstStyle>
          <a:p>
            <a:endParaRPr lang="en-US" altLang="ja-JP"/>
          </a:p>
        </p:txBody>
      </p:sp>
      <p:sp>
        <p:nvSpPr>
          <p:cNvPr id="167939" name="Rectangle 3"/>
          <p:cNvSpPr>
            <a:spLocks noGrp="1" noChangeArrowheads="1"/>
          </p:cNvSpPr>
          <p:nvPr>
            <p:ph type="dt"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Times New Roman"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488" y="742950"/>
            <a:ext cx="6618287"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8658" y="4715193"/>
            <a:ext cx="5440360" cy="446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Times New Roman" charset="0"/>
              </a:defRPr>
            </a:lvl1pPr>
          </a:lstStyle>
          <a:p>
            <a:r>
              <a:rPr lang="en-US" altLang="ja-JP"/>
              <a:t>Released under the Creative Commons CC0 1.0 Universal license</a:t>
            </a:r>
          </a:p>
        </p:txBody>
      </p:sp>
      <p:sp>
        <p:nvSpPr>
          <p:cNvPr id="167943" name="Rectangle 7"/>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Times New Roman"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Times New Roman" charset="0"/>
        <a:ea typeface="Times New Roman" pitchFamily="50" charset="-128"/>
        <a:cs typeface="Times New Roman"/>
      </a:defRPr>
    </a:lvl1pPr>
    <a:lvl2pPr marL="457200" algn="l" rtl="0" fontAlgn="base">
      <a:spcBef>
        <a:spcPct val="30000"/>
      </a:spcBef>
      <a:spcAft>
        <a:spcPct val="0"/>
      </a:spcAft>
      <a:defRPr kumimoji="1" sz="1200" kern="1200">
        <a:solidFill>
          <a:schemeClr val="tx1"/>
        </a:solidFill>
        <a:latin typeface="Times New Roman" charset="0"/>
        <a:ea typeface="Times New Roman" pitchFamily="50" charset="-128"/>
        <a:cs typeface="Times New Roman"/>
      </a:defRPr>
    </a:lvl2pPr>
    <a:lvl3pPr marL="914400" algn="l" rtl="0" fontAlgn="base">
      <a:spcBef>
        <a:spcPct val="30000"/>
      </a:spcBef>
      <a:spcAft>
        <a:spcPct val="0"/>
      </a:spcAft>
      <a:defRPr kumimoji="1" sz="1200" kern="1200">
        <a:solidFill>
          <a:schemeClr val="tx1"/>
        </a:solidFill>
        <a:latin typeface="Times New Roman" charset="0"/>
        <a:ea typeface="Times New Roman" pitchFamily="50" charset="-128"/>
        <a:cs typeface="Times New Roman"/>
      </a:defRPr>
    </a:lvl3pPr>
    <a:lvl4pPr marL="1371600" algn="l" rtl="0" fontAlgn="base">
      <a:spcBef>
        <a:spcPct val="30000"/>
      </a:spcBef>
      <a:spcAft>
        <a:spcPct val="0"/>
      </a:spcAft>
      <a:defRPr kumimoji="1" sz="1200" kern="1200">
        <a:solidFill>
          <a:schemeClr val="tx1"/>
        </a:solidFill>
        <a:latin typeface="Times New Roman" charset="0"/>
        <a:ea typeface="Times New Roman" pitchFamily="50" charset="-128"/>
        <a:cs typeface="Times New Roman"/>
      </a:defRPr>
    </a:lvl4pPr>
    <a:lvl5pPr marL="1828800" algn="l" rtl="0" fontAlgn="base">
      <a:spcBef>
        <a:spcPct val="30000"/>
      </a:spcBef>
      <a:spcAft>
        <a:spcPct val="0"/>
      </a:spcAft>
      <a:defRPr kumimoji="1" sz="1200" kern="1200">
        <a:solidFill>
          <a:schemeClr val="tx1"/>
        </a:solidFill>
        <a:latin typeface="Times New Roman" charset="0"/>
        <a:ea typeface="Times New Roman" pitchFamily="50" charset="-128"/>
        <a:cs typeface="Times New Roman"/>
      </a:defRPr>
    </a:lvl5pPr>
    <a:lvl6pPr marL="2286000" algn="l" defTabSz="914400" rtl="0" eaLnBrk="1" latinLnBrk="0" hangingPunct="1">
      <a:defRPr kumimoji="1" sz="1200" kern="1200">
        <a:solidFill>
          <a:schemeClr val="tx1"/>
        </a:solidFill>
        <a:latin typeface="Times New Roman"/>
        <a:ea typeface="Times New Roman"/>
        <a:cs typeface="Times New Roman"/>
      </a:defRPr>
    </a:lvl6pPr>
    <a:lvl7pPr marL="2743200" algn="l" defTabSz="914400" rtl="0" eaLnBrk="1" latinLnBrk="0" hangingPunct="1">
      <a:defRPr kumimoji="1" sz="1200" kern="1200">
        <a:solidFill>
          <a:schemeClr val="tx1"/>
        </a:solidFill>
        <a:latin typeface="Times New Roman"/>
        <a:ea typeface="Times New Roman"/>
        <a:cs typeface="Times New Roman"/>
      </a:defRPr>
    </a:lvl7pPr>
    <a:lvl8pPr marL="3200400" algn="l" defTabSz="914400" rtl="0" eaLnBrk="1" latinLnBrk="0" hangingPunct="1">
      <a:defRPr kumimoji="1" sz="1200" kern="1200">
        <a:solidFill>
          <a:schemeClr val="tx1"/>
        </a:solidFill>
        <a:latin typeface="Times New Roman"/>
        <a:ea typeface="Times New Roman"/>
        <a:cs typeface="Times New Roman"/>
      </a:defRPr>
    </a:lvl8pPr>
    <a:lvl9pPr marL="3657600" algn="l" defTabSz="914400" rtl="0" eaLnBrk="1" latinLnBrk="0" hangingPunct="1">
      <a:defRPr kumimoji="1" sz="1200" kern="1200">
        <a:solidFill>
          <a:schemeClr val="tx1"/>
        </a:solidFill>
        <a:latin typeface="Times New Roman"/>
        <a:ea typeface="Times New Roman"/>
        <a:cs typeface="Times New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40324B-6458-4F02-B78B-16615212FD97}" type="slidenum">
              <a:rPr lang="en-US" altLang="ja-JP" sz="1200"/>
              <a:pPr/>
              <a:t>0</a:t>
            </a:fld>
            <a:endParaRPr lang="en-US" altLang="ja-JP" sz="1200"/>
          </a:p>
        </p:txBody>
      </p:sp>
      <p:sp>
        <p:nvSpPr>
          <p:cNvPr id="620546" name="Rectangle 2"/>
          <p:cNvSpPr>
            <a:spLocks noGrp="1" noRot="1" noChangeAspect="1" noChangeArrowheads="1" noTextEdit="1"/>
          </p:cNvSpPr>
          <p:nvPr>
            <p:ph type="sldImg"/>
          </p:nvPr>
        </p:nvSpPr>
        <p:spPr>
          <a:xfrm>
            <a:off x="90488" y="742950"/>
            <a:ext cx="6618287" cy="3724275"/>
          </a:xfrm>
          <a:ln/>
        </p:spPr>
      </p:sp>
      <p:sp>
        <p:nvSpPr>
          <p:cNvPr id="620547" name="Rectangle 3"/>
          <p:cNvSpPr>
            <a:spLocks noGrp="1" noChangeArrowheads="1"/>
          </p:cNvSpPr>
          <p:nvPr>
            <p:ph type="body" idx="1"/>
          </p:nvPr>
        </p:nvSpPr>
        <p:spPr/>
        <p:txBody>
          <a:bodyPr/>
          <a:lstStyle/>
          <a:p>
            <a:endParaRPr lang="en-GB" altLang="ja-JP" dirty="0"/>
          </a:p>
        </p:txBody>
      </p:sp>
    </p:spTree>
    <p:extLst>
      <p:ext uri="{BB962C8B-B14F-4D97-AF65-F5344CB8AC3E}">
        <p14:creationId xmlns:p14="http://schemas.microsoft.com/office/powerpoint/2010/main" val="60760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pPr algn="r" eaLnBrk="1" hangingPunct="1">
                <a:spcBef>
                  <a:spcPct val="0"/>
                </a:spcBef>
              </a:pPr>
              <a:t>9</a:t>
            </a:fld>
            <a:endParaRPr lang="en-US" altLang="ja-JP">
              <a:latin typeface="Meiryo UI" panose="020B0604030504040204" pitchFamily="50" charset="-128"/>
              <a:ea typeface="Meiryo UI" panose="020B0604030504040204" pitchFamily="50" charset="-128"/>
              <a:cs typeface="Arial" charset="0"/>
            </a:endParaRPr>
          </a:p>
        </p:txBody>
      </p:sp>
      <p:sp>
        <p:nvSpPr>
          <p:cNvPr id="31748" name="Rectangle 2"/>
          <p:cNvSpPr>
            <a:spLocks noGrp="1" noRot="1" noChangeAspect="1" noChangeArrowheads="1" noTextEdit="1"/>
          </p:cNvSpPr>
          <p:nvPr>
            <p:ph type="sldImg"/>
          </p:nvPr>
        </p:nvSpPr>
        <p:spPr>
          <a:xfrm>
            <a:off x="79375" y="738188"/>
            <a:ext cx="6569075" cy="369570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rPr>
              <a:t>Now, here is the relation between OSS and the licensing to use it.</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Currently, OSS is developed in a variety of formats, including communities, businesses, and individuals, and developers receive copyrights as required by law. Copyright is the right to permit or prohibit reproduction, modification, distribution, etc., as described above.</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en-US" altLang="ja-JP" sz="1200" dirty="0">
                <a:solidFill>
                  <a:schemeClr val="tx1"/>
                </a:solidFill>
              </a:rPr>
              <a:t>OSS developers have licensed their own software and have specified various terms for licensing. This grant is referred to as a "license" and the terms of use set forth in the license are referred to as the "license terms." The copyright holder sets license conditions for each copyrighted work. Failure to comply with this license will constitute a legal infringement of copyright. In the event of copyright infringement, there is a risk that the product may be suppressed or compensation for damages may be paid to the copyright holder. Therefore, when using OSS, it is important to investigate the licensing terms and understand the content.</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851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30FE5-E49A-4F2D-9199-C4F858BA1574}" type="slidenum">
              <a:rPr lang="en-US" altLang="ja-JP" sz="1200"/>
              <a:pPr/>
              <a:t>10</a:t>
            </a:fld>
            <a:endParaRPr lang="en-US" altLang="ja-JP" sz="1200">
              <a:latin typeface="Meiryo UI" panose="020B0604030504040204" pitchFamily="50" charset="-128"/>
              <a:ea typeface="Meiryo UI" panose="020B0604030504040204" pitchFamily="50" charset="-128"/>
            </a:endParaRPr>
          </a:p>
        </p:txBody>
      </p:sp>
      <p:sp>
        <p:nvSpPr>
          <p:cNvPr id="730114" name="Rectangle 2"/>
          <p:cNvSpPr>
            <a:spLocks noGrp="1" noRot="1" noChangeAspect="1" noChangeArrowheads="1" noTextEdit="1"/>
          </p:cNvSpPr>
          <p:nvPr>
            <p:ph type="sldImg"/>
          </p:nvPr>
        </p:nvSpPr>
        <p:spPr>
          <a:xfrm>
            <a:off x="90488" y="742950"/>
            <a:ext cx="6618287" cy="3724275"/>
          </a:xfrm>
          <a:ln/>
        </p:spPr>
      </p:sp>
      <p:sp>
        <p:nvSpPr>
          <p:cNvPr id="730115" name="Rectangle 3"/>
          <p:cNvSpPr>
            <a:spLocks noGrp="1" noChangeArrowheads="1"/>
          </p:cNvSpPr>
          <p:nvPr>
            <p:ph type="body" idx="1"/>
          </p:nvPr>
        </p:nvSpPr>
        <p:spPr/>
        <p:txBody>
          <a:bodyPr/>
          <a:lstStyle/>
          <a:p>
            <a:r>
              <a:rPr lang="ja-JP" altLang="en-US" sz="1200" dirty="0">
                <a:solidFill>
                  <a:schemeClr val="tx1"/>
                </a:solidFill>
              </a:rPr>
              <a:t>Many licenses are subject to distribution under the same license in order to maintain free use of OSS.</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rPr>
              <a:t>For example, if OSS Developer A distributes the program on the condition that "This program can be freely copied and distributed free of charge. Please attach this license when distributing the program.", anyone who obtains and modifies this OSS will be distributed under the same conditions. That is, if you modify and distribute it, the Modified Version will also be licensed under the same conditions. If there is no particular limitation on OSS licensing terms, the modifier may add additional terms when distributing the Modified Version.</a:t>
            </a:r>
            <a:endParaRPr lang="ja-JP"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289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49ACE-F62E-49F8-84FC-06B0042BFAD7}" type="slidenum">
              <a:rPr lang="en-US" altLang="ja-JP" sz="1200"/>
              <a:pPr/>
              <a:t>11</a:t>
            </a:fld>
            <a:endParaRPr lang="en-US" altLang="ja-JP" sz="1200">
              <a:latin typeface="Meiryo UI" panose="020B0604030504040204" pitchFamily="50" charset="-128"/>
              <a:ea typeface="Meiryo UI" panose="020B0604030504040204" pitchFamily="50" charset="-128"/>
            </a:endParaRPr>
          </a:p>
        </p:txBody>
      </p:sp>
      <p:sp>
        <p:nvSpPr>
          <p:cNvPr id="612354" name="Rectangle 2"/>
          <p:cNvSpPr>
            <a:spLocks noGrp="1" noRot="1" noChangeAspect="1" noChangeArrowheads="1" noTextEdit="1"/>
          </p:cNvSpPr>
          <p:nvPr>
            <p:ph type="sldImg"/>
          </p:nvPr>
        </p:nvSpPr>
        <p:spPr>
          <a:xfrm>
            <a:off x="88900" y="738188"/>
            <a:ext cx="6562725" cy="3692525"/>
          </a:xfrm>
          <a:ln/>
        </p:spPr>
      </p:sp>
      <p:sp>
        <p:nvSpPr>
          <p:cNvPr id="612355" name="Rectangle 3"/>
          <p:cNvSpPr>
            <a:spLocks noGrp="1" noChangeArrowheads="1"/>
          </p:cNvSpPr>
          <p:nvPr>
            <p:ph type="body" idx="1"/>
          </p:nvPr>
        </p:nvSpPr>
        <p:spPr>
          <a:xfrm>
            <a:off x="374213" y="4680313"/>
            <a:ext cx="6122189" cy="5173394"/>
          </a:xfrm>
          <a:noFill/>
          <a:ln/>
        </p:spPr>
        <p:txBody>
          <a:bodyPr lIns="91229" tIns="45615" rIns="91229" bIns="45615"/>
          <a:lstStyle/>
          <a:p>
            <a:r>
              <a:rPr lang="ja-JP" altLang="en-US" dirty="0">
                <a:solidFill>
                  <a:schemeClr val="tx1"/>
                </a:solidFill>
              </a:rPr>
              <a:t>Have you ever seen any of the licensing documents?</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rPr>
              <a:t>A brief description of what is included tells you whether you want to copy, modify, distribute, or if so, what conditions you must follow.</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rPr>
              <a:t>Since OSS can be used freely, many people think that it can be used without any restrictions, but in fact there are various conditions.</a:t>
            </a:r>
            <a:endParaRPr lang="en-US" altLang="ja-JP"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56394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90488" y="742950"/>
            <a:ext cx="6618287" cy="3724275"/>
          </a:xfrm>
          <a:ln/>
        </p:spPr>
      </p:sp>
      <p:sp>
        <p:nvSpPr>
          <p:cNvPr id="107523"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rPr>
              <a:t>This is a MIT licensing document.</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First, there is a copyright notice at the top, followed by a description of the license, then the conditions of the license, and finally the disclaimer that the warranty will not be granted. The disclaimer is usually marked with "AS IS" and is clearly written in uppercase English.</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In the terms of the license, we define "this software and associated documentation files", that is, the files of the software and related documents to which MIT License has been applied, as "Software". Notice that here the first letter of "Software" is capitalized. Thus, for English, the first letter of a defined term is often capitalized. If "software" and the first letter are lowercase, they refer to the most popular software. Care must be taken when interpreting the licence.</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br>
              <a:rPr lang="en-US" altLang="ja-JP" sz="1200" dirty="0">
                <a:solidFill>
                  <a:schemeClr val="tx1"/>
                </a:solidFill>
              </a:rPr>
            </a:br>
            <a:r>
              <a:rPr lang="ja-JP" altLang="en-US" sz="1200" dirty="0">
                <a:solidFill>
                  <a:schemeClr val="tx1"/>
                </a:solidFill>
              </a:rPr>
              <a:t>The following slide explains the license conditions in reference Japanese translation.</a:t>
            </a:r>
          </a:p>
        </p:txBody>
      </p:sp>
      <p:sp>
        <p:nvSpPr>
          <p:cNvPr id="4" name="Rectangle 7">
            <a:extLst>
              <a:ext uri="{FF2B5EF4-FFF2-40B4-BE49-F238E27FC236}">
                <a16:creationId xmlns:a16="http://schemas.microsoft.com/office/drawing/2014/main" id="{888EBF5B-538C-B6A3-A448-48FD1FA4F26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pPr/>
              <a:t>12</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7396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pPr algn="r" eaLnBrk="1" hangingPunct="1">
                <a:spcBef>
                  <a:spcPct val="0"/>
                </a:spcBef>
              </a:pPr>
              <a:t>13</a:t>
            </a:fld>
            <a:endParaRPr lang="en-US" altLang="ja-JP">
              <a:latin typeface="Meiryo UI" panose="020B0604030504040204" pitchFamily="50" charset="-128"/>
              <a:ea typeface="Meiryo UI" panose="020B0604030504040204" pitchFamily="50" charset="-128"/>
              <a:cs typeface="Arial" charset="0"/>
            </a:endParaRPr>
          </a:p>
        </p:txBody>
      </p:sp>
      <p:sp>
        <p:nvSpPr>
          <p:cNvPr id="32772" name="Rectangle 2"/>
          <p:cNvSpPr>
            <a:spLocks noGrp="1" noRot="1" noChangeAspect="1" noChangeArrowheads="1" noTextEdit="1"/>
          </p:cNvSpPr>
          <p:nvPr>
            <p:ph type="sldImg"/>
          </p:nvPr>
        </p:nvSpPr>
        <p:spPr>
          <a:xfrm>
            <a:off x="90488" y="742950"/>
            <a:ext cx="6618287" cy="3724275"/>
          </a:xfrm>
          <a:ln/>
        </p:spPr>
      </p:sp>
      <p:sp>
        <p:nvSpPr>
          <p:cNvPr id="32773" name="Rectangle 3"/>
          <p:cNvSpPr>
            <a:spLocks noGrp="1" noChangeArrowheads="1"/>
          </p:cNvSpPr>
          <p:nvPr>
            <p:ph type="body" idx="1"/>
          </p:nvPr>
        </p:nvSpPr>
        <p:spPr>
          <a:noFill/>
        </p:spPr>
        <p:txBody>
          <a:bodyPr/>
          <a:lstStyle/>
          <a:p>
            <a:pPr eaLnBrk="1" hangingPunct="1"/>
            <a:r>
              <a:rPr lang="ja-JP" altLang="en-US" sz="1200" dirty="0">
                <a:solidFill>
                  <a:schemeClr val="tx1"/>
                </a:solidFill>
              </a:rPr>
              <a:t>This is a rough level of the various license terms and conditions from the viewpoint of constraint strength.</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・Level 1: If you distribute OSS, you can adhere to it by attaching the licensed documentation,</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・Level 2: In addition to the above, items requiring additional information, such as acknowledgements in documents</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・Level 3: In addition to the above, those that require the source code of the target OSS to be provided.</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・Level 4: In addition to the above, the subject OSS and other software must be combined to provide the entire source-code of a single work.</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・Level 5: In addition to the above, the same source code as Level 4 must be provided even when accessing and servicing servers such as SaaS/ASP.</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We will introduce these in more detail.</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GB" altLang="ja-JP" dirty="0"/>
          </a:p>
        </p:txBody>
      </p:sp>
    </p:spTree>
    <p:extLst>
      <p:ext uri="{BB962C8B-B14F-4D97-AF65-F5344CB8AC3E}">
        <p14:creationId xmlns:p14="http://schemas.microsoft.com/office/powerpoint/2010/main" val="2502391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85725" y="738188"/>
            <a:ext cx="6567488" cy="3695700"/>
          </a:xfrm>
          <a:ln/>
        </p:spPr>
      </p:sp>
      <p:sp>
        <p:nvSpPr>
          <p:cNvPr id="33795"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solidFill>
                  <a:schemeClr val="tx1"/>
                </a:solidFill>
              </a:rPr>
              <a:t>If you distribute OSS, Level 1 is compliant only by attaching the document containing the license.</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rPr>
              <a:t>The main content of the license is that the developer grants copyrights and patent rights, and when distributing the license, the developer is obliged to attach the license document.</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rPr>
              <a:t>It also states that developers are not responsible for all licenses, although they are common to all licenses.</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defTabSz="913211">
              <a:defRPr/>
            </a:pPr>
            <a:r>
              <a:rPr lang="en-US" altLang="ja-JP" dirty="0">
                <a:solidFill>
                  <a:schemeClr val="tx1"/>
                </a:solidFill>
              </a:rPr>
              <a:t>(e.g.) 3-clause BSD License, MIT licensing</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rPr>
              <a:t>Note that most licenses are written in English.</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pPr algn="r" eaLnBrk="1" hangingPunct="1">
                <a:spcBef>
                  <a:spcPct val="0"/>
                </a:spcBef>
              </a:pPr>
              <a:t>14</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2951686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85725" y="738188"/>
            <a:ext cx="6567488" cy="3695700"/>
          </a:xfrm>
          <a:ln/>
        </p:spPr>
      </p:sp>
      <p:sp>
        <p:nvSpPr>
          <p:cNvPr id="34819"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rPr>
              <a:t>Next, if you distribute OSS, Level 2 requires additional informational input in addition to attaching the licensing documentation.</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For example, a user-specific document might require a description that identifies OSS and its developer name, or it might require that the developer's information be attached to a bundle of files.</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GB" altLang="ja-JP" dirty="0"/>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pPr algn="r" eaLnBrk="1" hangingPunct="1">
                <a:spcBef>
                  <a:spcPct val="0"/>
                </a:spcBef>
              </a:pPr>
              <a:t>15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228540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85725" y="738188"/>
            <a:ext cx="6567488" cy="3695700"/>
          </a:xfrm>
          <a:ln/>
        </p:spPr>
      </p:sp>
      <p:sp>
        <p:nvSpPr>
          <p:cNvPr id="35843"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t>Next, when distributing OSS, Level 3 requires that you provide the source code of OSS in addition to the attachment of the license document.</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Basically, the person you provide is the person who provides OSS binaries.</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Therefore, if you include a OSS in your product, you can also include OSS source code in your product to comply with your licensing.</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It is important to be careful not to include any confidential informations if OSS is modified to add functions.</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If the modified source code is also a OSS licensing requirement, the obtained customers can also distribute OSS source code to someone.</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It is important to perform proper version control so that the source code corresponding to the binary can be provided even if it is not corrected.</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defTabSz="913211">
              <a:defRPr/>
            </a:pPr>
            <a:r>
              <a:rPr lang="en-US" altLang="ja-JP" sz="1200" dirty="0"/>
              <a:t>(Reference to below.)</a:t>
            </a:r>
          </a:p>
          <a:p>
            <a:pPr eaLnBrk="1" hangingPunct="1"/>
            <a:r>
              <a:rPr lang="ja-JP" altLang="en-US" sz="1200" dirty="0"/>
              <a:t>The subject licenses include MPLv1.1/v2,0, CPLv1.0, EPLv1.0, etc.</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These licenses allow binaries to be provided under their own license, but the source code must be licensed for the original OSS.</a:t>
            </a:r>
            <a:endParaRPr lang="en-US" altLang="ja-JP" sz="1200" dirty="0">
              <a:latin typeface="Meiryo UI" panose="020B0604030504040204" pitchFamily="50" charset="-128"/>
              <a:ea typeface="Meiryo UI" panose="020B0604030504040204" pitchFamily="50" charset="-128"/>
            </a:endParaRPr>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pPr algn="r" eaLnBrk="1" hangingPunct="1">
                <a:spcBef>
                  <a:spcPct val="0"/>
                </a:spcBef>
              </a:pPr>
              <a:t>16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492366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rPr>
              <a:t>Next, Level 4 is a licence that requires you to provide OSS source code for programs that work with OSS in addition to the Level 3 terms when distributing OSS.</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A typical license is "GPL"(GNU GENERAL PUBLIC LICENSE".</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For example, if your software product combines your program with a GPL's OSS to make it a work, you must impose GPL terms on the source code of your program and provide it as a OSS, in addition to the source code of your OSS.</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Therefore, when linking with OSS, you need to check what kind of linkage you want to do, and consider whether your company's program needs to be turned OSS and whether you need to provide source-code.</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pPr algn="r" eaLnBrk="1" hangingPunct="1">
                <a:spcBef>
                  <a:spcPct val="0"/>
                </a:spcBef>
              </a:pPr>
              <a:t>17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0027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t>Level 5, in addition to the Level 4 conditions, is a license that requires clients (customers) to access the source code of OSS used on the server even when accessing the server or using the service (SaaS/ASP, etc.). Note that you need to provide the source-code even if you do not intend to distribute OSS binaries.</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A typical license is "AGPL"(GNU Affero GENERAL PUBLIC LICENSE".</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For example, if OSS of AGPL is modified by a service such as SaaS/ASP, it is necessary to provide the source code of the modified OSS to the client accessing the server.</a:t>
            </a:r>
            <a:br>
              <a:rPr lang="en-US" altLang="ja-JP" sz="1200" dirty="0"/>
            </a:br>
            <a:r>
              <a:rPr lang="ja-JP" altLang="en-US" sz="1200" dirty="0"/>
              <a:t>In addition, AGPL must impose AGPL conditions on the source code of OSS program, in addition to the source code of OSS, if the program is used as a single work.</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Therefore, when using OSS for services, etc., it is necessary to confirm whether there is a condition to provide the source code to the client. Also, if you are working with your own program, you should check what kind of collaboration you want to do to determine if your program needs to be turned OSS and if you need to provide source-code.</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pPr algn="r" eaLnBrk="1" hangingPunct="1">
                <a:spcBef>
                  <a:spcPct val="0"/>
                </a:spcBef>
              </a:pPr>
              <a:t>18</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58751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z="1200" smtClean="0"/>
              <a:pPr/>
              <a:t>1</a:t>
            </a:fld>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705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61ACC-A15A-4A8C-983B-EE36E3C72340}" type="slidenum">
              <a:rPr lang="en-US" altLang="ja-JP" sz="1200"/>
              <a:pPr/>
              <a:t>19</a:t>
            </a:fld>
            <a:endParaRPr lang="en-US" altLang="ja-JP" sz="1200">
              <a:latin typeface="Meiryo UI" panose="020B0604030504040204" pitchFamily="50" charset="-128"/>
              <a:ea typeface="Meiryo UI" panose="020B0604030504040204" pitchFamily="50" charset="-128"/>
            </a:endParaRPr>
          </a:p>
        </p:txBody>
      </p:sp>
      <p:sp>
        <p:nvSpPr>
          <p:cNvPr id="544770" name="Rectangle 2"/>
          <p:cNvSpPr>
            <a:spLocks noGrp="1" noRot="1" noChangeAspect="1" noChangeArrowheads="1" noTextEdit="1"/>
          </p:cNvSpPr>
          <p:nvPr>
            <p:ph type="sldImg"/>
          </p:nvPr>
        </p:nvSpPr>
        <p:spPr>
          <a:xfrm>
            <a:off x="85725" y="738188"/>
            <a:ext cx="6567488" cy="3695700"/>
          </a:xfrm>
          <a:ln/>
        </p:spPr>
      </p:sp>
      <p:sp>
        <p:nvSpPr>
          <p:cNvPr id="544771" name="Rectangle 3"/>
          <p:cNvSpPr>
            <a:spLocks noGrp="1" noChangeArrowheads="1"/>
          </p:cNvSpPr>
          <p:nvPr>
            <p:ph type="body" idx="1"/>
          </p:nvPr>
        </p:nvSpPr>
        <p:spPr>
          <a:xfrm>
            <a:off x="672318" y="4678731"/>
            <a:ext cx="5383277" cy="4436149"/>
          </a:xfrm>
        </p:spPr>
        <p:txBody>
          <a:bodyPr/>
          <a:lstStyle/>
          <a:p>
            <a:r>
              <a:rPr lang="ja-JP" altLang="en-US" sz="1200" dirty="0"/>
              <a:t>These slides provide more information about GPL.</a:t>
            </a:r>
            <a:endParaRPr lang="en-US" altLang="ja-JP" sz="1200" dirty="0">
              <a:latin typeface="Meiryo UI" panose="020B0604030504040204" pitchFamily="50" charset="-128"/>
              <a:ea typeface="Meiryo UI" panose="020B0604030504040204" pitchFamily="50" charset="-128"/>
            </a:endParaRPr>
          </a:p>
          <a:p>
            <a:r>
              <a:rPr lang="en-US" altLang="ja-JP" sz="1200" dirty="0"/>
              <a:t>GPL is a licence created by Free Software Foundation.</a:t>
            </a:r>
            <a:endParaRPr lang="en-US" altLang="ja-JP" sz="1200" dirty="0">
              <a:latin typeface="Meiryo UI" panose="020B0604030504040204" pitchFamily="50" charset="-128"/>
              <a:ea typeface="Meiryo UI" panose="020B0604030504040204" pitchFamily="50" charset="-128"/>
            </a:endParaRPr>
          </a:p>
          <a:p>
            <a:r>
              <a:rPr kumimoji="0" lang="en-US" altLang="ja-JP" sz="1200" dirty="0"/>
              <a:t>It is assumed that GPL must be distributed under the same terms as OSS when distributing a program (work) that is derived from a program, such as a program that incorporates a GPL or a program that is a modified version. This is due to the reciprocal nature of GPL.</a:t>
            </a:r>
          </a:p>
          <a:p>
            <a:endParaRPr kumimoji="0" lang="ja-JP" altLang="en-US" sz="1200" dirty="0">
              <a:latin typeface="Meiryo UI" panose="020B0604030504040204" pitchFamily="50" charset="-128"/>
              <a:ea typeface="Meiryo UI" panose="020B0604030504040204" pitchFamily="50" charset="-128"/>
            </a:endParaRPr>
          </a:p>
          <a:p>
            <a:r>
              <a:rPr lang="ja-JP" altLang="en-US" sz="1200" dirty="0"/>
              <a:t>Subject to these terms, GPL must also impose OSS conditions on the program, as a single work that links the program to OSS of the program, making the entire work a derivative work of the original OOC.</a:t>
            </a:r>
          </a:p>
          <a:p>
            <a:r>
              <a:rPr lang="ja-JP" altLang="en-US" sz="1200" dirty="0"/>
              <a:t>This allows customers to distribute their programs freely to other companies, and also provides the source code to other companies. "The source code of a program developed by the company is the secret information of the company." You cannot stop providing the source code.</a:t>
            </a:r>
          </a:p>
          <a:p>
            <a:endParaRPr lang="ja-JP" altLang="en-US" sz="1200" dirty="0">
              <a:latin typeface="Meiryo UI" panose="020B0604030504040204" pitchFamily="50" charset="-128"/>
              <a:ea typeface="Meiryo UI" panose="020B0604030504040204" pitchFamily="50" charset="-128"/>
            </a:endParaRPr>
          </a:p>
          <a:p>
            <a:r>
              <a:rPr lang="ja-JP" altLang="en-US" sz="1200" dirty="0"/>
              <a:t>Therefore, when you develop and distribute your own programs that work with your GPL's OSS, it is important to examine your business and whether it is OSS for your programs to impose GPL requirements on your programs.</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t>If you impose GPL terms on your programs, you do not have to be GPL and you can use licensing that is compatible with GPL. Licensing is discussed in Slide 2.10.</a:t>
            </a:r>
          </a:p>
          <a:p>
            <a:endParaRPr lang="ja-JP" altLang="en-US" dirty="0"/>
          </a:p>
        </p:txBody>
      </p:sp>
    </p:spTree>
    <p:extLst>
      <p:ext uri="{BB962C8B-B14F-4D97-AF65-F5344CB8AC3E}">
        <p14:creationId xmlns:p14="http://schemas.microsoft.com/office/powerpoint/2010/main" val="1888586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A3D4A-9F5C-414F-8ADC-4DDD488330F8}" type="slidenum">
              <a:rPr lang="en-US" altLang="ja-JP" sz="1200"/>
              <a:pPr/>
              <a:t>20</a:t>
            </a:fld>
            <a:endParaRPr lang="en-US" altLang="ja-JP" sz="1200">
              <a:latin typeface="Meiryo UI" panose="020B0604030504040204" pitchFamily="50" charset="-128"/>
              <a:ea typeface="Meiryo UI" panose="020B0604030504040204" pitchFamily="50" charset="-128"/>
            </a:endParaRPr>
          </a:p>
        </p:txBody>
      </p:sp>
      <p:sp>
        <p:nvSpPr>
          <p:cNvPr id="546818" name="Rectangle 2"/>
          <p:cNvSpPr>
            <a:spLocks noGrp="1" noRot="1" noChangeAspect="1" noChangeArrowheads="1" noTextEdit="1"/>
          </p:cNvSpPr>
          <p:nvPr>
            <p:ph type="sldImg"/>
          </p:nvPr>
        </p:nvSpPr>
        <p:spPr>
          <a:xfrm>
            <a:off x="85725" y="738188"/>
            <a:ext cx="6567488" cy="3695700"/>
          </a:xfrm>
          <a:ln/>
        </p:spPr>
      </p:sp>
      <p:sp>
        <p:nvSpPr>
          <p:cNvPr id="546819" name="Rectangle 3"/>
          <p:cNvSpPr>
            <a:spLocks noGrp="1" noChangeArrowheads="1"/>
          </p:cNvSpPr>
          <p:nvPr>
            <p:ph type="body" idx="1"/>
          </p:nvPr>
        </p:nvSpPr>
        <p:spPr>
          <a:xfrm>
            <a:off x="672318" y="4678731"/>
            <a:ext cx="5383277" cy="4436149"/>
          </a:xfrm>
        </p:spPr>
        <p:txBody>
          <a:bodyPr/>
          <a:lstStyle/>
          <a:p>
            <a:r>
              <a:rPr lang="ja-JP" altLang="en-US" sz="1200" dirty="0"/>
              <a:t>The following licensing terms are similar to GPL: LGPL. LGPL is also a licence created by Free Software Foundation.</a:t>
            </a:r>
          </a:p>
          <a:p>
            <a:r>
              <a:rPr lang="en-US" altLang="ja-JP" sz="1200" dirty="0"/>
              <a:t>LGPL was originally a licensing requirement created for the library, originally named "GNU Library General Public License." Later, "Library" was replaced with "Lesser" because LGPL conditions was inferior to GPL.</a:t>
            </a:r>
          </a:p>
          <a:p>
            <a:endParaRPr lang="ja-JP" altLang="en-US" sz="1200" dirty="0">
              <a:latin typeface="Meiryo UI" panose="020B0604030504040204" pitchFamily="50" charset="-128"/>
              <a:ea typeface="Meiryo UI" panose="020B0604030504040204" pitchFamily="50" charset="-128"/>
            </a:endParaRPr>
          </a:p>
          <a:p>
            <a:r>
              <a:rPr lang="en-US" altLang="ja-JP" sz="1200" dirty="0"/>
              <a:t>LGPL, like GPL, is licensed to be copied, distributed, altered, and requires that the source-code of OSS be provided to the destination. However, you do not have to impose all of LGPL requirements on other programs that work together.</a:t>
            </a:r>
          </a:p>
          <a:p>
            <a:r>
              <a:rPr lang="ja-JP" altLang="en-US" sz="1200" dirty="0"/>
              <a:t>As explained in this slide, LGPL requirement is that if you are linking your program with a LGPL program and distributing it to customers, your program must be a condition that allows customers to modify and reverse engineer themselves. This is a prerequisite for enabling customers to re-link and run their own programs if they modify LGPL's OSS.</a:t>
            </a:r>
            <a:endParaRPr lang="en-US" altLang="ja-JP" sz="1200" dirty="0">
              <a:latin typeface="Meiryo UI" panose="020B0604030504040204" pitchFamily="50" charset="-128"/>
              <a:ea typeface="Meiryo UI" panose="020B0604030504040204" pitchFamily="50" charset="-128"/>
            </a:endParaRPr>
          </a:p>
          <a:p>
            <a:r>
              <a:rPr lang="ja-JP" altLang="en-US" sz="1200" dirty="0"/>
              <a:t>Software products are generally prohibited from being altered or reverse engineered. If you use LGPL's OSS, you must modify the software product's license agreement.</a:t>
            </a:r>
          </a:p>
          <a:p>
            <a:r>
              <a:rPr lang="ja-JP" altLang="en-US" sz="1200" dirty="0"/>
              <a:t>If you want to statically link OSS of your program to LGPL, you must provide either the object code or the source code of your program. This is also a prerequisite for linking your company's programs again when you modify LGPL's OSS.</a:t>
            </a:r>
          </a:p>
        </p:txBody>
      </p:sp>
    </p:spTree>
    <p:extLst>
      <p:ext uri="{BB962C8B-B14F-4D97-AF65-F5344CB8AC3E}">
        <p14:creationId xmlns:p14="http://schemas.microsoft.com/office/powerpoint/2010/main" val="797191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pPr/>
              <a:t>21</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r>
              <a:rPr lang="ja-JP" altLang="en-US" sz="1200" dirty="0"/>
              <a:t>The following AGPL describes licensing similar to GPL. This is also created by Free Software Foundation.</a:t>
            </a:r>
            <a:endParaRPr lang="ja-JP" altLang="en-US" sz="1200" dirty="0">
              <a:latin typeface="Meiryo UI" panose="020B0604030504040204" pitchFamily="50" charset="-128"/>
              <a:ea typeface="Meiryo UI" panose="020B0604030504040204" pitchFamily="50" charset="-128"/>
            </a:endParaRPr>
          </a:p>
          <a:p>
            <a:r>
              <a:rPr lang="en-US" altLang="ja-JP" sz="1200" dirty="0">
                <a:solidFill>
                  <a:srgbClr val="000000"/>
                </a:solidFill>
              </a:rPr>
              <a:t>GPL was licensed to require that the source code be provided to the distribution destination when it was distributed. Therefore, if you do not distribute it, there is no effect.</a:t>
            </a:r>
            <a:endParaRPr lang="ja-JP" altLang="en-US" sz="1200" dirty="0">
              <a:latin typeface="Meiryo UI" panose="020B0604030504040204" pitchFamily="50" charset="-128"/>
              <a:ea typeface="Meiryo UI" panose="020B0604030504040204" pitchFamily="50" charset="-128"/>
            </a:endParaRPr>
          </a:p>
          <a:p>
            <a:r>
              <a:rPr lang="ja-JP" altLang="en-US" sz="1200" dirty="0"/>
              <a:t>AGPL, on the other hand, is a licence that requires source cord delivery even if you do not intend to distribute it.</a:t>
            </a:r>
            <a:endParaRPr lang="en-US" altLang="ja-JP" sz="1200" dirty="0">
              <a:solidFill>
                <a:srgbClr val="000000"/>
              </a:solidFill>
              <a:latin typeface="Meiryo UI" panose="020B0604030504040204" pitchFamily="50" charset="-128"/>
              <a:ea typeface="Meiryo UI" panose="020B0604030504040204" pitchFamily="50" charset="-128"/>
            </a:endParaRPr>
          </a:p>
          <a:p>
            <a:r>
              <a:rPr lang="ja-JP" altLang="en-US" sz="1200" dirty="0">
                <a:solidFill>
                  <a:srgbClr val="000000"/>
                </a:solidFill>
              </a:rPr>
              <a:t>Specifically, when OSS of AGPL is used by modifying the server of the service (Web service, ASP, SaaS, etc.) via the network, it is mandatory to provide the source-code to the user accessing the server or the user of the service. Similar to GPL, if a work is created by linking AGPL's OSS with its own program, the source-code must also be provided to its program under AGPL conditions.</a:t>
            </a:r>
          </a:p>
          <a:p>
            <a:r>
              <a:rPr lang="ja-JP" altLang="en-US" sz="1200" dirty="0"/>
              <a:t>Therefore, you should investigate whether your program is not subject to AGPL conditions or whether it is OSS for your business.</a:t>
            </a:r>
          </a:p>
        </p:txBody>
      </p:sp>
    </p:spTree>
    <p:extLst>
      <p:ext uri="{BB962C8B-B14F-4D97-AF65-F5344CB8AC3E}">
        <p14:creationId xmlns:p14="http://schemas.microsoft.com/office/powerpoint/2010/main" val="1157543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pPr/>
              <a:t>22</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pPr eaLnBrk="1" hangingPunct="1">
              <a:lnSpc>
                <a:spcPct val="100000"/>
              </a:lnSpc>
              <a:spcBef>
                <a:spcPct val="0"/>
              </a:spcBef>
              <a:spcAft>
                <a:spcPct val="0"/>
              </a:spcAft>
              <a:buClrTx/>
              <a:buFontTx/>
              <a:buNone/>
            </a:pPr>
            <a:r>
              <a:rPr kumimoji="0" lang="ja-JP" altLang="en-US" sz="1200" dirty="0">
                <a:solidFill>
                  <a:schemeClr val="tx1"/>
                </a:solidFill>
              </a:rPr>
              <a:t>When using multiple OSS in conjunction, or when incorporating your own program into a OSS, that is, distributing a derivative work, you need to make sure that the licenses of multiple OSS are compatible with the licenses of your own program.</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rPr>
              <a:t>Otherwise, one of OSS cannot be distributed.</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rPr>
              <a:t>For example, GPL prohibits the addition of an unqualified limit to GPL. On the other hand, 4-Clause BSD License has a condition (advertising clause) that includes acknowledgements to developers in the advertising medium, and this condition is not in GPL. Therefore, when "OSS_A" of GPL and "OSS_B" of 4-provision BSD License are combined into one work, GPL conditions must also be imposed on "OSS_B". However, since there is an advertisement clause, it can not be compatible.</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lang="en-US" altLang="ja-JP" sz="1200" b="0" i="0" dirty="0">
                <a:solidFill>
                  <a:srgbClr val="000000"/>
                </a:solidFill>
                <a:effectLst/>
              </a:rPr>
              <a:t>For free-software licensing that is compatible with or incompatible with GPL, please refer to https://www.gnu.org/licenses/license-list.html#GPLCompatibleLicenses.</a:t>
            </a:r>
            <a:endParaRPr kumimoji="0"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1653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rPr>
              <a:t>Below, we introduce a case study of OSS licensing breaches as a reference.</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pPr/>
              <a:t>23</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43524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rPr>
              <a:t>1.There have been several cases in which developers and others take legal measures against violators who use OSS without complying with the terms of OSS licensing.</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2.In disputes over OSS licensing, companies have violated OSS licensing, and developers have pointed out violations. However, there are a number of cases in which litigation has evolved due to insufficient response to correct the violations.</a:t>
            </a:r>
          </a:p>
          <a:p>
            <a:pPr eaLnBrk="1" hangingPunct="1"/>
            <a:r>
              <a:rPr lang="ja-JP" altLang="en-US" sz="1200" dirty="0">
                <a:solidFill>
                  <a:schemeClr val="tx1"/>
                </a:solidFill>
              </a:rPr>
              <a:t>3.The cause of the breach of past lawsuits is the problem to fulfill the following licensing requirements.</a:t>
            </a:r>
            <a:br>
              <a:rPr lang="ja-JP" altLang="en-US" sz="1200" dirty="0">
                <a:solidFill>
                  <a:schemeClr val="tx1"/>
                </a:solidFill>
              </a:rPr>
            </a:br>
            <a:r>
              <a:rPr lang="ja-JP" altLang="en-US" sz="1200" dirty="0">
                <a:solidFill>
                  <a:schemeClr val="tx1"/>
                </a:solidFill>
              </a:rPr>
              <a:t>・Notice of Licensed Text</a:t>
            </a:r>
            <a:br>
              <a:rPr lang="ja-JP" altLang="en-US" sz="1200" dirty="0">
                <a:solidFill>
                  <a:schemeClr val="tx1"/>
                </a:solidFill>
              </a:rPr>
            </a:br>
            <a:r>
              <a:rPr lang="ja-JP" altLang="en-US" sz="1200" dirty="0">
                <a:solidFill>
                  <a:schemeClr val="tx1"/>
                </a:solidFill>
              </a:rPr>
              <a:t>・Source code provision</a:t>
            </a:r>
            <a:br>
              <a:rPr lang="ja-JP" altLang="en-US" sz="1200" dirty="0">
                <a:solidFill>
                  <a:schemeClr val="tx1"/>
                </a:solidFill>
              </a:rPr>
            </a:br>
            <a:r>
              <a:rPr lang="ja-JP" altLang="en-US" sz="1200" dirty="0">
                <a:solidFill>
                  <a:schemeClr val="tx1"/>
                </a:solidFill>
              </a:rPr>
              <a:t>・Permission to reverse engineer</a:t>
            </a:r>
          </a:p>
          <a:p>
            <a:pPr eaLnBrk="1" hangingPunct="1"/>
            <a:r>
              <a:rPr lang="ja-JP" altLang="en-US" sz="1200" dirty="0">
                <a:solidFill>
                  <a:schemeClr val="tx1"/>
                </a:solidFill>
              </a:rPr>
              <a:t>4.There have been no instances of disputes over OSS licensing in Japan. However, there have been several cases where GPL violations have been pointed out by FSF(Free Software Foundation, Inc and responses have been taken, as well as cases where license violations (such as GPL and BSD) have been pointed out by ordinary users.</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There are many cases where violations of the license have been corrected under the scene after being pointed out by developers, etc., and the disputed cases are considered to have surfaced.</a:t>
            </a:r>
          </a:p>
          <a:p>
            <a:pPr eaLnBrk="1" hangingPunct="1"/>
            <a:r>
              <a:rPr lang="en-US" altLang="ja-JP" sz="1200" dirty="0">
                <a:solidFill>
                  <a:schemeClr val="tx1"/>
                </a:solidFill>
              </a:rPr>
              <a:t>OSS is not freely available and is licensed according to the license, so you must manage it to comply with the license.</a:t>
            </a: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pPr algn="r" eaLnBrk="1" hangingPunct="1">
                <a:spcBef>
                  <a:spcPct val="0"/>
                </a:spcBef>
              </a:pPr>
              <a:t>24</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693105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sz="1200" dirty="0">
                <a:solidFill>
                  <a:schemeClr val="tx1"/>
                </a:solidFill>
              </a:rPr>
              <a:t>A OSS licensing breach can have this effect.</a:t>
            </a:r>
          </a:p>
          <a:p>
            <a:endParaRPr kumimoji="1" lang="en-US" altLang="ja-JP" sz="1200" dirty="0">
              <a:solidFill>
                <a:schemeClr val="tx1"/>
              </a:solidFill>
              <a:latin typeface="Meiryo UI" panose="020B0604030504040204" pitchFamily="50" charset="-128"/>
              <a:ea typeface="Meiryo UI" panose="020B0604030504040204" pitchFamily="50" charset="-128"/>
            </a:endParaRPr>
          </a:p>
          <a:p>
            <a:pPr algn="just"/>
            <a:r>
              <a:rPr kumimoji="1" lang="en-US" altLang="ja-JP" sz="1200" dirty="0">
                <a:solidFill>
                  <a:schemeClr val="tx1"/>
                </a:solidFill>
              </a:rPr>
              <a:t>Breach of OSS license may result in a suspension of sales of the goods or claims for damages if OSS copyright holder resorts to legal action. Even if copyright holders do not sue for legal means, personal writes to the Internet or criticisms from the media may lead to a downsizing of the company's image, which may undermine the trust of customers.</a:t>
            </a:r>
            <a:endParaRPr kumimoji="1" lang="en-US" altLang="ja-JP" sz="1200" dirty="0">
              <a:solidFill>
                <a:schemeClr val="tx1"/>
              </a:solidFill>
              <a:latin typeface="Meiryo UI" panose="020B0604030504040204" pitchFamily="50" charset="-128"/>
              <a:ea typeface="Meiryo UI" panose="020B0604030504040204" pitchFamily="50" charset="-128"/>
            </a:endParaRPr>
          </a:p>
          <a:p>
            <a:pPr>
              <a:buClr>
                <a:srgbClr val="C00000"/>
              </a:buClr>
            </a:pPr>
            <a:r>
              <a:rPr kumimoji="1" lang="ja-JP" altLang="en-US" sz="1200" dirty="0">
                <a:solidFill>
                  <a:schemeClr val="tx1"/>
                </a:solidFill>
              </a:rPr>
              <a:t>To prevent this, refer to sections 1 and 2 when introducing OSS into products/systems.</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rPr>
              <a:t>・Understand that there are conditions (licenses) to be observed</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rPr>
              <a:t>・Correctly understand the contents of the license</a:t>
            </a:r>
          </a:p>
          <a:p>
            <a:r>
              <a:rPr kumimoji="1" lang="ja-JP" altLang="en-US" sz="1200" dirty="0">
                <a:solidFill>
                  <a:schemeClr val="tx1"/>
                </a:solidFill>
              </a:rPr>
              <a:t>It is important.</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pPr algn="r" eaLnBrk="1" hangingPunct="1">
                <a:spcBef>
                  <a:spcPct val="0"/>
                </a:spcBef>
              </a:pPr>
              <a:t>25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41268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rPr>
              <a:t>Below, we introduce some of the considerations for adopting OSS.</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pPr/>
              <a:t>26</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11588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1BB6576C-8EE9-442C-89D9-437DED0FF655}" type="slidenum">
              <a:rPr lang="en-US" altLang="ja-JP" smtClean="0"/>
              <a:pPr algn="r" eaLnBrk="1" hangingPunct="1">
                <a:spcBef>
                  <a:spcPct val="0"/>
                </a:spcBef>
              </a:pPr>
              <a:t>27</a:t>
            </a:fld>
            <a:endParaRPr lang="en-US" altLang="ja-JP">
              <a:latin typeface="Meiryo UI" panose="020B0604030504040204" pitchFamily="50" charset="-128"/>
              <a:ea typeface="Meiryo UI" panose="020B0604030504040204" pitchFamily="50" charset="-128"/>
              <a:cs typeface="Arial" charset="0"/>
            </a:endParaRPr>
          </a:p>
        </p:txBody>
      </p:sp>
      <p:sp>
        <p:nvSpPr>
          <p:cNvPr id="43012" name="Rectangle 2"/>
          <p:cNvSpPr>
            <a:spLocks noGrp="1" noRot="1" noChangeAspect="1" noChangeArrowheads="1" noTextEdit="1"/>
          </p:cNvSpPr>
          <p:nvPr>
            <p:ph type="sldImg"/>
          </p:nvPr>
        </p:nvSpPr>
        <p:spPr>
          <a:xfrm>
            <a:off x="79375" y="738188"/>
            <a:ext cx="6569075" cy="3695700"/>
          </a:xfrm>
          <a:ln/>
        </p:spPr>
      </p:sp>
      <p:sp>
        <p:nvSpPr>
          <p:cNvPr id="43013" name="Rectangle 3"/>
          <p:cNvSpPr>
            <a:spLocks noGrp="1" noChangeArrowheads="1"/>
          </p:cNvSpPr>
          <p:nvPr>
            <p:ph type="body" idx="1"/>
          </p:nvPr>
        </p:nvSpPr>
        <p:spPr>
          <a:noFill/>
        </p:spPr>
        <p:txBody>
          <a:bodyPr/>
          <a:lstStyle/>
          <a:p>
            <a:pPr eaLnBrk="1" hangingPunct="1"/>
            <a:r>
              <a:rPr lang="en-US" altLang="ja-JP" sz="1200" dirty="0">
                <a:solidFill>
                  <a:schemeClr val="tx1"/>
                </a:solidFill>
              </a:rPr>
              <a:t>To summarize the precautions when adopting OSS, here is one.</a:t>
            </a:r>
          </a:p>
          <a:p>
            <a:pPr eaLnBrk="1" hangingPunct="1"/>
            <a:r>
              <a:rPr lang="ja-JP" altLang="en-GB" sz="1200" dirty="0">
                <a:solidFill>
                  <a:schemeClr val="tx1"/>
                </a:solidFill>
              </a:rPr>
              <a:t>First,</a:t>
            </a:r>
          </a:p>
          <a:p>
            <a:pPr eaLnBrk="1" hangingPunct="1"/>
            <a:r>
              <a:rPr lang="ja-JP" altLang="en-GB" sz="1200" dirty="0">
                <a:solidFill>
                  <a:schemeClr val="tx1"/>
                </a:solidFill>
              </a:rPr>
              <a:t>(1)To comply with the license conditions, ① check the license conditions and determine whether or not the license can be complied with. At this time, you must also consider whether the end user is able to comply. In the actual use, the license conditions such as ② recording of modifications shall be observed at the time of development, for example, when modifications are made. ①, In ②, the license conditions, compliance, and compliance status are checked and reviewed. In addition, it is important to confirm that the license is complied with, for example ③ by confirming that the license is attached at the time of delivery.</a:t>
            </a:r>
          </a:p>
          <a:p>
            <a:pPr eaLnBrk="1" hangingPunct="1"/>
            <a:r>
              <a:rPr lang="ja-JP" altLang="en-US" sz="1200" dirty="0">
                <a:solidFill>
                  <a:schemeClr val="tx1"/>
                </a:solidFill>
              </a:rPr>
              <a:t>Next,</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rPr>
              <a:t>(2)From the development stage, it is important to consider risk reduction measures in case of problems after shipment.</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rPr>
              <a:t>　Possible problems include ① license violations and ② technical problems such as bugs and vulnerabilities.</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　For example, ① the establishment of an inquiry window and a system may be established to respond to external inquiries, and ② technical problems such as vulnerabilities may be determined from the development stage so that information can be obtained in a timely manner when a problem occurs to clarify the workflow after the information is obtained.</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ja-JP" altLang="en-GB" dirty="0"/>
          </a:p>
        </p:txBody>
      </p:sp>
    </p:spTree>
    <p:extLst>
      <p:ext uri="{BB962C8B-B14F-4D97-AF65-F5344CB8AC3E}">
        <p14:creationId xmlns:p14="http://schemas.microsoft.com/office/powerpoint/2010/main" val="14188695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charset="-128"/>
              </a:defRPr>
            </a:lvl1pPr>
            <a:lvl2pPr marL="741984" indent="-285379" algn="l" eaLnBrk="0" fontAlgn="base" hangingPunct="0">
              <a:spcBef>
                <a:spcPct val="30000"/>
              </a:spcBef>
              <a:defRPr kumimoji="1" sz="1200">
                <a:solidFill>
                  <a:schemeClr val="tx1"/>
                </a:solidFill>
                <a:latin typeface="Arial" charset="0"/>
                <a:ea typeface="ＭＳ Ｐ明朝" charset="-128"/>
              </a:defRPr>
            </a:lvl2pPr>
            <a:lvl3pPr marL="1141514" indent="-228303" algn="l" eaLnBrk="0" fontAlgn="base" hangingPunct="0">
              <a:spcBef>
                <a:spcPct val="30000"/>
              </a:spcBef>
              <a:defRPr kumimoji="1" sz="1200">
                <a:solidFill>
                  <a:schemeClr val="tx1"/>
                </a:solidFill>
                <a:latin typeface="Arial" charset="0"/>
                <a:ea typeface="ＭＳ Ｐ明朝" charset="-128"/>
              </a:defRPr>
            </a:lvl3pPr>
            <a:lvl4pPr marL="1598120" indent="-228303" algn="l" eaLnBrk="0" fontAlgn="base" hangingPunct="0">
              <a:spcBef>
                <a:spcPct val="30000"/>
              </a:spcBef>
              <a:defRPr kumimoji="1" sz="1200">
                <a:solidFill>
                  <a:schemeClr val="tx1"/>
                </a:solidFill>
                <a:latin typeface="Arial" charset="0"/>
                <a:ea typeface="ＭＳ Ｐ明朝" charset="-128"/>
              </a:defRPr>
            </a:lvl4pPr>
            <a:lvl5pPr marL="2054725" indent="-228303" algn="l" eaLnBrk="0" fontAlgn="base" hangingPunct="0">
              <a:spcBef>
                <a:spcPct val="30000"/>
              </a:spcBef>
              <a:defRPr kumimoji="1" sz="1200">
                <a:solidFill>
                  <a:schemeClr val="tx1"/>
                </a:solidFill>
                <a:latin typeface="Arial" charset="0"/>
                <a:ea typeface="ＭＳ Ｐ明朝"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charset="-128"/>
              </a:defRPr>
            </a:lvl9pPr>
          </a:lstStyle>
          <a:p>
            <a:pPr algn="r" eaLnBrk="1" hangingPunct="1">
              <a:spcBef>
                <a:spcPct val="0"/>
              </a:spcBef>
            </a:pPr>
            <a:fld id="{B7C745A6-E835-4971-BA88-462B874CFF55}" type="slidenum">
              <a:rPr lang="en-US" altLang="ja-JP" smtClean="0"/>
              <a:pPr algn="r" eaLnBrk="1" hangingPunct="1">
                <a:spcBef>
                  <a:spcPct val="0"/>
                </a:spcBef>
              </a:pPr>
              <a:t>28</a:t>
            </a:fld>
            <a:endParaRPr lang="en-US" altLang="ja-JP">
              <a:latin typeface="Meiryo UI" panose="020B0604030504040204" pitchFamily="50" charset="-128"/>
              <a:ea typeface="Meiryo UI" panose="020B0604030504040204" pitchFamily="50" charset="-128"/>
              <a:cs typeface="Arial" charset="0"/>
            </a:endParaRPr>
          </a:p>
        </p:txBody>
      </p:sp>
      <p:sp>
        <p:nvSpPr>
          <p:cNvPr id="162820" name="Rectangle 2"/>
          <p:cNvSpPr>
            <a:spLocks noGrp="1" noRot="1" noChangeAspect="1" noChangeArrowheads="1" noTextEdit="1"/>
          </p:cNvSpPr>
          <p:nvPr>
            <p:ph type="sldImg"/>
          </p:nvPr>
        </p:nvSpPr>
        <p:spPr>
          <a:xfrm>
            <a:off x="90488" y="742950"/>
            <a:ext cx="6618287" cy="3724275"/>
          </a:xfrm>
          <a:ln/>
        </p:spPr>
      </p:sp>
      <p:sp>
        <p:nvSpPr>
          <p:cNvPr id="162821" name="Rectangle 3"/>
          <p:cNvSpPr>
            <a:spLocks noGrp="1" noChangeArrowheads="1"/>
          </p:cNvSpPr>
          <p:nvPr>
            <p:ph type="body" idx="1"/>
          </p:nvPr>
        </p:nvSpPr>
        <p:spPr>
          <a:noFill/>
        </p:spPr>
        <p:txBody>
          <a:bodyPr/>
          <a:lstStyle/>
          <a:p>
            <a:pPr eaLnBrk="1" hangingPunct="1"/>
            <a:r>
              <a:rPr lang="ja-JP" altLang="en-US" sz="1200" dirty="0"/>
              <a:t>This helps you collect OSS info.</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If you are satisfied with it, please refer to it.</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algn="l" eaLnBrk="1" hangingPunct="1"/>
            <a:r>
              <a:rPr lang="ja-JP" altLang="en-US" sz="1200" dirty="0"/>
              <a:t>This section also provides links to some Japanese-language sites. When using the translated version outside of Japan, please review the link to each language site.</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US" altLang="ja-JP" dirty="0"/>
          </a:p>
        </p:txBody>
      </p:sp>
    </p:spTree>
    <p:extLst>
      <p:ext uri="{BB962C8B-B14F-4D97-AF65-F5344CB8AC3E}">
        <p14:creationId xmlns:p14="http://schemas.microsoft.com/office/powerpoint/2010/main" val="176516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rPr>
              <a:t>The contents are these contents.</a:t>
            </a:r>
          </a:p>
        </p:txBody>
      </p:sp>
      <p:sp>
        <p:nvSpPr>
          <p:cNvPr id="5" name="スライド番号プレースホルダー 4"/>
          <p:cNvSpPr>
            <a:spLocks noGrp="1"/>
          </p:cNvSpPr>
          <p:nvPr>
            <p:ph type="sldNum" sz="quarter" idx="11"/>
          </p:nvPr>
        </p:nvSpPr>
        <p:spPr/>
        <p:txBody>
          <a:bodyPr/>
          <a:lstStyle/>
          <a:p>
            <a:pPr>
              <a:defRPr/>
            </a:pPr>
            <a:fld id="{58906AE6-B6DE-420A-A18B-5A538098B1F2}" type="slidenum">
              <a:rPr lang="ja-JP" altLang="en-US" sz="1200" smtClean="0"/>
              <a:pPr>
                <a:defRPr/>
              </a:pPr>
              <a:t>2</a:t>
            </a:fld>
            <a:endParaRPr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70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t>Here are some FAQ on licensing:</a:t>
            </a:r>
            <a:endParaRPr kumimoji="1" lang="en-US" altLang="ja-JP" sz="12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t>This section also provides links to some Japanese-language sites. When using the translated version outside of Japan, please review the link to each language site.</a:t>
            </a:r>
            <a:endParaRPr lang="en-US" altLang="ja-JP" sz="1200" dirty="0">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pPr/>
              <a:t>29</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30714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rPr>
              <a:t>This section introduces the provision of license information when placing orders.</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pPr/>
              <a:t>30</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3941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pPr algn="r" eaLnBrk="1" hangingPunct="1">
                <a:spcBef>
                  <a:spcPct val="0"/>
                </a:spcBef>
              </a:pPr>
              <a:t>31</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eaLnBrk="1" hangingPunct="1"/>
            <a:r>
              <a:rPr lang="ja-JP" altLang="en-US" sz="1200" dirty="0"/>
              <a:t>Incorrect use of OSS and lack of licensing in the software supply chain can be a major issue in the development of a final product.</a:t>
            </a:r>
            <a:endParaRPr lang="ja-JP" altLang="en-US" sz="1200" dirty="0">
              <a:latin typeface="Meiryo UI" panose="020B0604030504040204" pitchFamily="50" charset="-128"/>
              <a:ea typeface="Meiryo UI" panose="020B0604030504040204" pitchFamily="50" charset="-128"/>
            </a:endParaRPr>
          </a:p>
          <a:p>
            <a:pPr eaLnBrk="1" hangingPunct="1"/>
            <a:r>
              <a:rPr lang="ja-JP" altLang="en-US" sz="1200" dirty="0"/>
              <a:t>For example, the final product may not be shipped, or a breach of licence may be pointed out by a third party or OSS copyright holder.</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t>In order to prevent such a situation from occurring, it is important to identify problems and take measures at all stages from the upstream stage of the supply chain.</a:t>
            </a:r>
          </a:p>
          <a:p>
            <a:pPr eaLnBrk="1" hangingPunct="1"/>
            <a:r>
              <a:rPr lang="ja-JP" altLang="en-US" sz="1200" dirty="0"/>
              <a:t>It is important that the companies and organizations that comprise the supply chain do exactly what they need to do to comply with the license conditions, establish trust relationships with each other, and exchange appropriate information and necessary materials (e.g., source code).</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31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pPr algn="r" eaLnBrk="1" hangingPunct="1">
                <a:spcBef>
                  <a:spcPct val="0"/>
                </a:spcBef>
              </a:pPr>
              <a:t>32</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rPr>
              <a:t>When developing software that uses OSS, it is essential that the contract company and the outsourcing company share information related to OSS, build trust-related relationships, and study OSS with each other.</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rPr>
              <a:t>The following are requests to software development contractors.</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rPr>
              <a:t>1. Use only OSS instructed/approved by the subcontractor and comply with the usage of the instruction OSS.</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rPr>
              <a:t>2. When using a new OSS, be sure to provide the outsourcer with the following information and obtain authorization.</a:t>
            </a:r>
            <a:br>
              <a:rPr lang="en-US" altLang="ja-JP" sz="1200" b="0" dirty="0">
                <a:solidFill>
                  <a:schemeClr val="tx1"/>
                </a:solidFill>
              </a:rPr>
            </a:br>
            <a:r>
              <a:rPr lang="ja-JP" altLang="en-US" sz="1200" b="0" dirty="0">
                <a:solidFill>
                  <a:schemeClr val="tx1"/>
                </a:solidFill>
              </a:rPr>
              <a:t>　・OSS name/version/file name/download destination/community/link/license name/modification</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kern="0" dirty="0">
                <a:solidFill>
                  <a:schemeClr val="tx1"/>
                </a:solidFill>
              </a:rPr>
              <a:t>If OSS is not provided to the software development contractor, the following problems can be predicted.</a:t>
            </a:r>
          </a:p>
          <a:p>
            <a:pPr eaLnBrk="1" hangingPunct="1"/>
            <a:r>
              <a:rPr lang="ja-JP" altLang="en-US" sz="1200" dirty="0">
                <a:solidFill>
                  <a:schemeClr val="tx1"/>
                </a:solidFill>
              </a:rPr>
              <a:t>For example, if the source code is required to be provided under the terms of the license of OSS used by the subcontractor, if the subcontractor does not know this, the subcontractor may provide only the binary to the customer, resulting in a license breach.</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2389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dk1"/>
                </a:solidFill>
                <a:sym typeface="Roboto"/>
              </a:rPr>
              <a:t>Reference information.</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sym typeface="Roboto"/>
              </a:rPr>
              <a:t>Here is an introduction to OpenChain project.?</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sym typeface="Roboto"/>
              </a:rPr>
              <a:t>OpenChain project is a project to encourage members to think about OSS compliance and use it to educate those who use OSS.</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t>For OpenChain, refer to the info provided here.</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pPr/>
              <a:t>33</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07885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tx1"/>
                </a:solidFill>
                <a:sym typeface="Roboto"/>
              </a:rPr>
              <a:t>In Japan, various companies gather to conduct activities on OpenChain Japan Work Group and share information.</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solidFill>
                  <a:schemeClr val="tx1"/>
                </a:solidFill>
              </a:rPr>
              <a:t>For OpenChain Japan Work Group, refer to the info provided here.</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pPr/>
              <a:t>34</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09462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95DCB-5AEE-4C7A-9E88-7B7CFEC3D802}" type="slidenum">
              <a:rPr lang="en-US" altLang="ja-JP" sz="1200"/>
              <a:pPr/>
              <a:t>35</a:t>
            </a:fld>
            <a:endParaRPr lang="en-US" altLang="ja-JP" sz="1200">
              <a:latin typeface="Meiryo UI" panose="020B0604030504040204" pitchFamily="50" charset="-128"/>
              <a:ea typeface="Meiryo UI" panose="020B0604030504040204" pitchFamily="50" charset="-128"/>
            </a:endParaRPr>
          </a:p>
        </p:txBody>
      </p:sp>
      <p:sp>
        <p:nvSpPr>
          <p:cNvPr id="421890" name="Rectangle 2"/>
          <p:cNvSpPr>
            <a:spLocks noGrp="1" noRot="1" noChangeAspect="1" noChangeArrowheads="1" noTextEdit="1"/>
          </p:cNvSpPr>
          <p:nvPr>
            <p:ph type="sldImg"/>
          </p:nvPr>
        </p:nvSpPr>
        <p:spPr>
          <a:xfrm>
            <a:off x="90488" y="742950"/>
            <a:ext cx="6618287" cy="3724275"/>
          </a:xfrm>
          <a:ln/>
        </p:spPr>
      </p:sp>
      <p:sp>
        <p:nvSpPr>
          <p:cNvPr id="421891" name="Rectangle 3"/>
          <p:cNvSpPr>
            <a:spLocks noGrp="1" noChangeArrowheads="1"/>
          </p:cNvSpPr>
          <p:nvPr>
            <p:ph type="body" idx="1"/>
          </p:nvPr>
        </p:nvSpPr>
        <p:spPr/>
        <p:txBody>
          <a:bodyPr/>
          <a:lstStyle/>
          <a:p>
            <a:r>
              <a:rPr lang="ja-JP" altLang="en-US" sz="1200" dirty="0">
                <a:solidFill>
                  <a:schemeClr val="tx1"/>
                </a:solidFill>
              </a:rPr>
              <a:t>We have explained many things, but the key points in using OSS are these three points.</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rPr>
              <a:t>First, comply with licensing terms. Next, we need to consider how to deal with problems. The third is to share information about OSS, including customers.</a:t>
            </a:r>
            <a:endParaRPr lang="en-US" altLang="ja-JP" sz="1200" dirty="0">
              <a:solidFill>
                <a:schemeClr val="tx1"/>
              </a:solidFill>
              <a:latin typeface="Meiryo UI" panose="020B0604030504040204" pitchFamily="50" charset="-128"/>
              <a:ea typeface="Meiryo UI" panose="020B0604030504040204" pitchFamily="50" charset="-128"/>
            </a:endParaRPr>
          </a:p>
          <a:p>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rPr>
              <a:t>We ask that you cooperate with us in using OSS safely and with peace of mind.</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987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rPr>
              <a:t>First, I would like to introduce OSS and intellectual property.</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pPr/>
              <a:t>3</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912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18020-872A-41A9-9559-7F0B099F3623}" type="slidenum">
              <a:rPr lang="en-US" altLang="ja-JP" sz="1200"/>
              <a:pPr/>
              <a:t>4</a:t>
            </a:fld>
            <a:endParaRPr lang="en-US" altLang="ja-JP" sz="1200">
              <a:latin typeface="Meiryo UI" panose="020B0604030504040204" pitchFamily="50" charset="-128"/>
              <a:ea typeface="Meiryo UI" panose="020B0604030504040204" pitchFamily="50" charset="-128"/>
            </a:endParaRPr>
          </a:p>
        </p:txBody>
      </p:sp>
      <p:sp>
        <p:nvSpPr>
          <p:cNvPr id="434178" name="Rectangle 2"/>
          <p:cNvSpPr>
            <a:spLocks noGrp="1" noRot="1" noChangeAspect="1" noChangeArrowheads="1" noTextEdit="1"/>
          </p:cNvSpPr>
          <p:nvPr>
            <p:ph type="sldImg"/>
          </p:nvPr>
        </p:nvSpPr>
        <p:spPr>
          <a:xfrm>
            <a:off x="90488" y="742950"/>
            <a:ext cx="6618287" cy="3724275"/>
          </a:xfrm>
          <a:ln/>
        </p:spPr>
      </p:sp>
      <p:sp>
        <p:nvSpPr>
          <p:cNvPr id="434179" name="Rectangle 3"/>
          <p:cNvSpPr>
            <a:spLocks noGrp="1" noChangeArrowheads="1"/>
          </p:cNvSpPr>
          <p:nvPr>
            <p:ph type="body" idx="1"/>
          </p:nvPr>
        </p:nvSpPr>
        <p:spPr/>
        <p:txBody>
          <a:bodyPr/>
          <a:lstStyle/>
          <a:p>
            <a:r>
              <a:rPr lang="ja-JP" altLang="en-US" dirty="0">
                <a:solidFill>
                  <a:schemeClr val="tx1"/>
                </a:solidFill>
              </a:rPr>
              <a:t>Let me ask a question first.</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rPr>
              <a:t>Do you think that program A downloaded from the Internet can be used for your own products and for outsourced development?</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rPr>
              <a:t>This is a rather nasty question, and the answer changes depending on how you think of the assumptions.</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rPr>
              <a:t>If the developer of the program does not provide any conditions of use, it will be unavailable, and if the developer specifies that the program is permitted to use it, it will be available.</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rPr>
              <a:t>Because programs are protected by copyright laws.</a:t>
            </a:r>
            <a:endParaRPr lang="en-US" altLang="ja-JP" dirty="0">
              <a:solidFill>
                <a:schemeClr val="tx1"/>
              </a:solidFill>
              <a:latin typeface="Meiryo UI" panose="020B0604030504040204" pitchFamily="50" charset="-128"/>
              <a:ea typeface="Meiryo UI" panose="020B0604030504040204" pitchFamily="50" charset="-128"/>
            </a:endParaRPr>
          </a:p>
          <a:p>
            <a:endParaRPr lang="en-US" altLang="ja-JP" dirty="0"/>
          </a:p>
        </p:txBody>
      </p:sp>
    </p:spTree>
    <p:extLst>
      <p:ext uri="{BB962C8B-B14F-4D97-AF65-F5344CB8AC3E}">
        <p14:creationId xmlns:p14="http://schemas.microsoft.com/office/powerpoint/2010/main" val="352981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rPr>
              <a:t>Program expressions are protected by copyright laws and are copyrighted by the person who created the program. If created by an individual, it will be created for that individual. If created by the business of the company, copyright will be generated for the company unless otherwise agreed upon.</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en-US" altLang="ja-JP" dirty="0">
                <a:solidFill>
                  <a:schemeClr val="tx1"/>
                </a:solidFill>
              </a:rPr>
              <a:t>Particularly related to the use of OSS are copyright rights, Internet-based public transmission rights, rights to transfer or lend to other companies or others, adaptation rights related to modifications, and original author rights related to the use of derivative works.</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rPr>
              <a:t>In addition, as a personal right, the Company has the right to maintain the identity of its employees, which is not modified against the right to display their names or intent.</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rPr>
              <a:t>These rights are owned by the creators of programs, etc., and they cannot be used by themselves without the license of the copyright holder.</a:t>
            </a:r>
            <a:endParaRPr kumimoji="1" lang="en-US" altLang="ja-JP" dirty="0">
              <a:solidFill>
                <a:schemeClr val="tx1"/>
              </a:solidFill>
              <a:latin typeface="Meiryo UI" panose="020B0604030504040204" pitchFamily="50" charset="-128"/>
              <a:ea typeface="Meiryo UI" panose="020B0604030504040204" pitchFamily="50" charset="-128"/>
            </a:endParaRPr>
          </a:p>
          <a:p>
            <a:pPr algn="l" eaLnBrk="1" hangingPunct="1"/>
            <a:endParaRPr lang="en-US" altLang="ja-JP" dirty="0">
              <a:solidFill>
                <a:schemeClr val="tx1"/>
              </a:solidFill>
              <a:latin typeface="Meiryo UI" panose="020B0604030504040204" pitchFamily="50" charset="-128"/>
              <a:ea typeface="Meiryo UI" panose="020B0604030504040204" pitchFamily="50" charset="-128"/>
            </a:endParaRPr>
          </a:p>
          <a:p>
            <a:pPr algn="l" eaLnBrk="1" hangingPunct="1"/>
            <a:r>
              <a:rPr lang="en-US" altLang="ja-JP" dirty="0">
                <a:solidFill>
                  <a:schemeClr val="tx1"/>
                </a:solidFill>
              </a:rPr>
              <a:t>(This section is compliant with Japanese laws and regulations. When using the translated version outside of Japan, it is essential to examine each company's legal department as well.)</a:t>
            </a:r>
            <a:endParaRPr lang="en-US" altLang="ja-JP" dirty="0">
              <a:solidFill>
                <a:schemeClr val="tx1"/>
              </a:solidFill>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pPr/>
              <a:t>5</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114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rPr>
              <a:t>As for OSS, an organization called OSI(Open Source Initiative) defines 10 clauses as described here. However, if you are not aware of this definition and your source code is publicly available, and your use is licensed, it is called open source.</a:t>
            </a:r>
            <a:endParaRPr lang="en-US" altLang="ja-JP" sz="1200" kern="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pPr/>
              <a:t>6</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75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80963" y="682625"/>
            <a:ext cx="6567487" cy="3695700"/>
          </a:xfrm>
          <a:ln/>
        </p:spPr>
      </p:sp>
      <p:sp>
        <p:nvSpPr>
          <p:cNvPr id="30723" name="Rectangle 3"/>
          <p:cNvSpPr>
            <a:spLocks noGrp="1" noChangeArrowheads="1"/>
          </p:cNvSpPr>
          <p:nvPr>
            <p:ph type="body" idx="1"/>
          </p:nvPr>
        </p:nvSpPr>
        <p:spPr>
          <a:xfrm>
            <a:off x="672315" y="4567273"/>
            <a:ext cx="5383277" cy="4921080"/>
          </a:xfrm>
          <a:noFill/>
        </p:spPr>
        <p:txBody>
          <a:bodyPr/>
          <a:lstStyle/>
          <a:p>
            <a:pPr eaLnBrk="1" hangingPunct="1"/>
            <a:r>
              <a:rPr lang="en-US" altLang="ja-JP" sz="1200" dirty="0">
                <a:solidFill>
                  <a:schemeClr val="tx1"/>
                </a:solidFill>
              </a:rPr>
              <a:t>Although OSS is a valuable tool, it is important to properly recognize the advantages and disadvantages of it and reduce it as much as possible.</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First, ① OSS can be obtained free of charge, so you can expect to be able to reduce installation and development costs.</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On the other hand, OSS developers are provided free of charge with no liability. In the event of problems such as bugs and vulnerabilities, or problems related to the infringement of rights such as patents, it is necessary to consider measures to reduce the risk in advance. (Example: Determining how to identify the occurrence of vulnerabilities, checking whether there are past patent lawsuits, etc.)</a:t>
            </a:r>
          </a:p>
          <a:p>
            <a:pPr eaLnBrk="1" hangingPunct="1"/>
            <a:r>
              <a:rPr lang="ja-JP" altLang="en-US" sz="1200" dirty="0">
                <a:solidFill>
                  <a:schemeClr val="tx1"/>
                </a:solidFill>
              </a:rPr>
              <a:t>Next, ② OSS has a published source cord version. In the case of vendor products, the source code is not publicly available, so in the event of a problem, the user has to wait for the vendor who developed the product to respond. However, OSS can investigate and correct the source-code itself, if the user has the technical ability, even if the problem occurs.</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On the other hand, some OSS licenses require you to provide source-code when distributing binaries. In this case, the know-how of the part that the company has modified may be lost. When modifying it, it is necessary to make sure that it does not contain any information that should be kept confidential.</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In addition, ③ OSS are often developed by a community-based group of developers. There are also many highly skilled developers who are participating. By selecting OSS that have a lot of usage results, you can use high-quality and high-performance products.</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rPr>
              <a:t>On the other hand, since the specifications are determined by the developers of the community, there is no warranty of compatibility of the functions when upgrading. Previously used functions may be deleted when upgrading. In order to reduce this risk, it is important to individually evaluate the type of companies participating in OSS development community and the actual usage of the world.</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latin typeface="ＭＳ Ｐ明朝" pitchFamily="18" charset="-128"/>
            </a:endParaRPr>
          </a:p>
        </p:txBody>
      </p:sp>
      <p:sp>
        <p:nvSpPr>
          <p:cNvPr id="5" name="Rectangle 7"/>
          <p:cNvSpPr>
            <a:spLocks noGrp="1" noChangeArrowheads="1"/>
          </p:cNvSpPr>
          <p:nvPr>
            <p:ph type="sldNum" sz="quarter" idx="5"/>
          </p:nvPr>
        </p:nvSpPr>
        <p:spPr>
          <a:xfrm>
            <a:off x="3867206" y="9438790"/>
            <a:ext cx="2916007" cy="4930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pPr algn="r" eaLnBrk="1" hangingPunct="1">
                <a:spcBef>
                  <a:spcPct val="0"/>
                </a:spcBef>
              </a:pPr>
              <a:t>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71862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rPr>
              <a:t>This section introduces the basics of OSS and licensing.</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pPr/>
              <a:t>8</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0935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647218" name="Group 50"/>
          <p:cNvGrpSpPr>
            <a:grpSpLocks noChangeAspect="1"/>
          </p:cNvGrpSpPr>
          <p:nvPr userDrawn="1"/>
        </p:nvGrpSpPr>
        <p:grpSpPr bwMode="gray">
          <a:xfrm>
            <a:off x="9745134" y="185738"/>
            <a:ext cx="2197100"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431800" y="4572000"/>
            <a:ext cx="10560051" cy="1784350"/>
          </a:xfrm>
        </p:spPr>
        <p:txBody>
          <a:bodyPr/>
          <a:lstStyle>
            <a:lvl1pPr marL="0" indent="0">
              <a:lnSpc>
                <a:spcPct val="100000"/>
              </a:lnSpc>
              <a:spcBef>
                <a:spcPct val="0"/>
              </a:spcBef>
              <a:spcAft>
                <a:spcPct val="0"/>
              </a:spcAft>
              <a:buFont typeface="Wingdings" pitchFamily="2" charset="2"/>
              <a:buNone/>
              <a:defRPr sz="22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431800" y="1738313"/>
            <a:ext cx="1056005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5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39"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600">
                <a:solidFill>
                  <a:schemeClr val="bg1"/>
                </a:solidFill>
                <a:latin typeface="Times New Roman" panose="020B0604030504040204" pitchFamily="50" charset="-128"/>
                <a:ea typeface="Times New Roman" panose="020B0604030504040204" pitchFamily="50" charset="-128"/>
              </a:defRPr>
            </a:lvl1pPr>
          </a:lstStyle>
          <a:p>
            <a:fld id="{E5C4FF1C-8F5E-4BC8-BCAF-207649A9C157}" type="slidenum">
              <a:rPr lang="de-DE" altLang="ja-JP" smtClean="0"/>
              <a:pPr/>
              <a:t>‹#›</a:t>
            </a:fld>
            <a:endParaRPr lang="de-DE" altLang="ja-JP"/>
          </a:p>
        </p:txBody>
      </p:sp>
      <p:pic>
        <p:nvPicPr>
          <p:cNvPr id="41" name="Picture 6">
            <a:extLst>
              <a:ext uri="{FF2B5EF4-FFF2-40B4-BE49-F238E27FC236}">
                <a16:creationId xmlns:a16="http://schemas.microsoft.com/office/drawing/2014/main" id="{59817EB3-AB9D-4D51-A380-C40F5B66C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42" name="Rectangle 9">
            <a:extLst>
              <a:ext uri="{FF2B5EF4-FFF2-40B4-BE49-F238E27FC236}">
                <a16:creationId xmlns:a16="http://schemas.microsoft.com/office/drawing/2014/main" id="{9958D787-07AB-4BD5-8B8D-D58B13FC0624}"/>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03B41A19-EE70-47B1-909C-BAD190E5C321}"/>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F0DA605-4996-4114-8925-D00A35BBB2C3}"/>
              </a:ext>
            </a:extLst>
          </p:cNvPr>
          <p:cNvSpPr txBox="1"/>
          <p:nvPr userDrawn="1"/>
        </p:nvSpPr>
        <p:spPr>
          <a:xfrm>
            <a:off x="24942" y="6611779"/>
            <a:ext cx="4392488" cy="246221"/>
          </a:xfrm>
          <a:prstGeom prst="rect">
            <a:avLst/>
          </a:prstGeom>
          <a:noFill/>
        </p:spPr>
        <p:txBody>
          <a:bodyPr wrap="square" rtlCol="0">
            <a:spAutoFit/>
          </a:bodyPr>
          <a:lstStyle/>
          <a:p>
            <a:r>
              <a:rPr lang="en-US" altLang="ja-JP" sz="800" b="0" i="0" dirty="0">
                <a:solidFill>
                  <a:srgbClr val="000000"/>
                </a:solidFill>
                <a:effectLst/>
                <a:latin typeface="Times New Roman" panose="020B0604030504040204" pitchFamily="50" charset="-128"/>
                <a:ea typeface="Times New Roman" panose="020B0604030504040204" pitchFamily="50" charset="-128"/>
              </a:rPr>
              <a:t>Released under the Creative Commons CC0 1.0 Universal license</a:t>
            </a:r>
            <a:endParaRPr kumimoji="1" lang="ja-JP" altLang="en-US" sz="800" dirty="0">
              <a:latin typeface="Times New Roman" panose="020B0604030504040204" pitchFamily="50" charset="-128"/>
              <a:ea typeface="Times New Roman" panose="020B0604030504040204" pitchFamily="50" charset="-128"/>
            </a:endParaRPr>
          </a:p>
        </p:txBody>
      </p:sp>
      <p:sp>
        <p:nvSpPr>
          <p:cNvPr id="46" name="Rectangle 47">
            <a:extLst>
              <a:ext uri="{FF2B5EF4-FFF2-40B4-BE49-F238E27FC236}">
                <a16:creationId xmlns:a16="http://schemas.microsoft.com/office/drawing/2014/main" id="{45CA878D-FC12-42AC-89CD-59BD5F092169}"/>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600" kern="1200">
                <a:solidFill>
                  <a:schemeClr val="tx1"/>
                </a:solidFill>
                <a:latin typeface="Times New Roman"/>
                <a:ea typeface="Times New Roman" pitchFamily="50" charset="-128"/>
                <a:cs typeface="Times New Roman"/>
              </a:defRPr>
            </a:lvl1pPr>
            <a:lvl2pPr marL="4572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2pPr>
            <a:lvl3pPr marL="9144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3pPr>
            <a:lvl4pPr marL="13716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4pPr>
            <a:lvl5pPr marL="18288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5pPr>
            <a:lvl6pPr marL="22860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6pPr>
            <a:lvl7pPr marL="27432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7pPr>
            <a:lvl8pPr marL="32004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8pPr>
            <a:lvl9pPr marL="36576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9pPr>
          </a:lstStyle>
          <a:p>
            <a:r>
              <a:rPr lang="de-DE" altLang="ja-JP" dirty="0">
                <a:latin typeface="Times New Roman" panose="020B0604030504040204" pitchFamily="50" charset="-128"/>
                <a:ea typeface="Times New Roman" panose="020B0604030504040204" pitchFamily="50" charset="-128"/>
              </a:rPr>
              <a:t>20</a:t>
            </a:r>
            <a:r>
              <a:rPr lang="en-US" altLang="ja-JP" dirty="0">
                <a:latin typeface="Times New Roman" panose="020B0604030504040204" pitchFamily="50" charset="-128"/>
                <a:ea typeface="Times New Roman" panose="020B0604030504040204" pitchFamily="50" charset="-128"/>
              </a:rPr>
              <a:t>22</a:t>
            </a:r>
            <a:r>
              <a:rPr lang="de-DE" altLang="ja-JP" dirty="0">
                <a:latin typeface="Times New Roman" panose="020B0604030504040204" pitchFamily="50" charset="-128"/>
                <a:ea typeface="Times New Roman" panose="020B0604030504040204" pitchFamily="50" charset="-128"/>
              </a:rPr>
              <a:t> OpenChain Japan Work Group</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647173" name="Rectangle 5"/>
          <p:cNvSpPr>
            <a:spLocks noGrp="1" noChangeArrowheads="1"/>
          </p:cNvSpPr>
          <p:nvPr>
            <p:ph type="subTitle" idx="1" hasCustomPrompt="1"/>
          </p:nvPr>
        </p:nvSpPr>
        <p:spPr bwMode="gray">
          <a:xfrm>
            <a:off x="431800" y="3697200"/>
            <a:ext cx="105648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1900"/>
            </a:lvl1pPr>
          </a:lstStyle>
          <a:p>
            <a:pPr lvl="0"/>
            <a:r>
              <a:rPr lang="ja-JP" altLang="en-US" noProof="0" dirty="0"/>
              <a:t>マスタ サブタイトルの書式設定</a:t>
            </a:r>
            <a:endParaRPr kumimoji="1" lang="de-DE" altLang="ja-JP" sz="1900" b="0" i="0" u="none" strike="noStrike" kern="0" cap="none" spc="0" normalizeH="0" baseline="0" noProof="0" dirty="0">
              <a:ln>
                <a:noFill/>
              </a:ln>
              <a:solidFill>
                <a:srgbClr val="000000"/>
              </a:solidFill>
              <a:effectLst/>
              <a:uLnTx/>
              <a:uFillTx/>
              <a:latin typeface="Times New Roman"/>
              <a:ea typeface="Times New Roman"/>
              <a:cs typeface="Times New Roman"/>
            </a:endParaRPr>
          </a:p>
        </p:txBody>
      </p:sp>
      <p:sp>
        <p:nvSpPr>
          <p:cNvPr id="647174" name="Rectangle 6"/>
          <p:cNvSpPr>
            <a:spLocks noGrp="1" noChangeArrowheads="1"/>
          </p:cNvSpPr>
          <p:nvPr>
            <p:ph type="ctrTitle" hasCustomPrompt="1"/>
          </p:nvPr>
        </p:nvSpPr>
        <p:spPr bwMode="gray">
          <a:xfrm>
            <a:off x="431800" y="1774800"/>
            <a:ext cx="105648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35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51"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600">
                <a:solidFill>
                  <a:schemeClr val="tx1"/>
                </a:solidFill>
                <a:latin typeface="Times New Roman" panose="020B0604030504040204" pitchFamily="50" charset="-128"/>
                <a:ea typeface="Times New Roman" panose="020B0604030504040204" pitchFamily="50" charset="-128"/>
              </a:defRPr>
            </a:lvl1pPr>
          </a:lstStyle>
          <a:p>
            <a:fld id="{E5C4FF1C-8F5E-4BC8-BCAF-207649A9C157}" type="slidenum">
              <a:rPr lang="de-DE" altLang="ja-JP" smtClean="0"/>
              <a:pPr/>
              <a:t>‹#›</a:t>
            </a:fld>
            <a:endParaRPr lang="de-DE" altLang="ja-JP"/>
          </a:p>
        </p:txBody>
      </p:sp>
      <p:pic>
        <p:nvPicPr>
          <p:cNvPr id="21" name="Picture 6">
            <a:extLst>
              <a:ext uri="{FF2B5EF4-FFF2-40B4-BE49-F238E27FC236}">
                <a16:creationId xmlns:a16="http://schemas.microsoft.com/office/drawing/2014/main" id="{90BAEC80-D457-4C62-A8E3-780747EBBD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22" name="Rectangle 9">
            <a:extLst>
              <a:ext uri="{FF2B5EF4-FFF2-40B4-BE49-F238E27FC236}">
                <a16:creationId xmlns:a16="http://schemas.microsoft.com/office/drawing/2014/main" id="{EFA1FDBC-99B7-4849-944B-CF2C702B2A16}"/>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A2D8B27-95A1-4143-A549-DEA568AF9386}"/>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テキスト ボックス 9">
            <a:extLst>
              <a:ext uri="{FF2B5EF4-FFF2-40B4-BE49-F238E27FC236}">
                <a16:creationId xmlns:a16="http://schemas.microsoft.com/office/drawing/2014/main" id="{4E86ECB3-F4AF-496D-B8CA-9B43A82E0D1B}"/>
              </a:ext>
            </a:extLst>
          </p:cNvPr>
          <p:cNvSpPr txBox="1"/>
          <p:nvPr userDrawn="1"/>
        </p:nvSpPr>
        <p:spPr>
          <a:xfrm>
            <a:off x="24942" y="6611779"/>
            <a:ext cx="4392488" cy="246221"/>
          </a:xfrm>
          <a:prstGeom prst="rect">
            <a:avLst/>
          </a:prstGeom>
          <a:noFill/>
        </p:spPr>
        <p:txBody>
          <a:bodyPr wrap="square" rtlCol="0">
            <a:spAutoFit/>
          </a:bodyPr>
          <a:lstStyle/>
          <a:p>
            <a:r>
              <a:rPr lang="en-US" altLang="ja-JP" sz="800" b="0" i="0" dirty="0">
                <a:solidFill>
                  <a:srgbClr val="000000"/>
                </a:solidFill>
                <a:effectLst/>
                <a:latin typeface="Times New Roman" panose="020B0604030504040204" pitchFamily="50" charset="-128"/>
                <a:ea typeface="Times New Roman" panose="020B0604030504040204" pitchFamily="50" charset="-128"/>
              </a:rPr>
              <a:t>Released under the Creative Commons CC0 1.0 Universal license</a:t>
            </a:r>
            <a:endParaRPr kumimoji="1" lang="ja-JP" altLang="en-US" sz="800" dirty="0">
              <a:latin typeface="Times New Roman" panose="020B0604030504040204" pitchFamily="50" charset="-128"/>
              <a:ea typeface="Times New Roman" panose="020B0604030504040204" pitchFamily="50" charset="-128"/>
            </a:endParaRPr>
          </a:p>
        </p:txBody>
      </p:sp>
      <p:sp>
        <p:nvSpPr>
          <p:cNvPr id="11" name="Rectangle 47">
            <a:extLst>
              <a:ext uri="{FF2B5EF4-FFF2-40B4-BE49-F238E27FC236}">
                <a16:creationId xmlns:a16="http://schemas.microsoft.com/office/drawing/2014/main" id="{0E00B7F6-3E21-4120-9ED0-630F6108E316}"/>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600" kern="1200">
                <a:solidFill>
                  <a:schemeClr val="tx1"/>
                </a:solidFill>
                <a:latin typeface="Times New Roman"/>
                <a:ea typeface="Times New Roman" pitchFamily="50" charset="-128"/>
                <a:cs typeface="Times New Roman"/>
              </a:defRPr>
            </a:lvl1pPr>
            <a:lvl2pPr marL="4572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2pPr>
            <a:lvl3pPr marL="9144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3pPr>
            <a:lvl4pPr marL="13716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4pPr>
            <a:lvl5pPr marL="18288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5pPr>
            <a:lvl6pPr marL="22860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6pPr>
            <a:lvl7pPr marL="27432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7pPr>
            <a:lvl8pPr marL="32004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8pPr>
            <a:lvl9pPr marL="36576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9pPr>
          </a:lstStyle>
          <a:p>
            <a:r>
              <a:rPr lang="de-DE" altLang="ja-JP" dirty="0">
                <a:latin typeface="Times New Roman" panose="020B0604030504040204" pitchFamily="50" charset="-128"/>
                <a:ea typeface="Times New Roman" panose="020B0604030504040204" pitchFamily="50" charset="-128"/>
              </a:rPr>
              <a:t>20</a:t>
            </a:r>
            <a:r>
              <a:rPr lang="en-US" altLang="ja-JP" dirty="0">
                <a:latin typeface="Times New Roman" panose="020B0604030504040204" pitchFamily="50" charset="-128"/>
                <a:ea typeface="Times New Roman" panose="020B0604030504040204" pitchFamily="50" charset="-128"/>
              </a:rPr>
              <a:t>22</a:t>
            </a:r>
            <a:r>
              <a:rPr lang="de-DE" altLang="ja-JP" dirty="0">
                <a:latin typeface="Times New Roman" panose="020B0604030504040204" pitchFamily="50" charset="-128"/>
                <a:ea typeface="Times New Roman" panose="020B0604030504040204" pitchFamily="50" charset="-128"/>
              </a:rPr>
              <a:t> OpenChain Japan Work Group</a:t>
            </a:r>
          </a:p>
        </p:txBody>
      </p:sp>
    </p:spTree>
    <p:extLst>
      <p:ext uri="{BB962C8B-B14F-4D97-AF65-F5344CB8AC3E}">
        <p14:creationId xmlns:p14="http://schemas.microsoft.com/office/powerpoint/2010/main" val="31489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idx="1"/>
          </p:nvPr>
        </p:nvSpPr>
        <p:spPr bwMode="gray">
          <a:xfrm>
            <a:off x="224367" y="1196752"/>
            <a:ext cx="11715751" cy="526596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atin typeface="Times New Roman" panose="020B0604030504040204" pitchFamily="50" charset="-128"/>
                <a:ea typeface="Times New Roman" panose="020B0604030504040204" pitchFamily="50" charset="-128"/>
              </a:defRPr>
            </a:lvl1pPr>
          </a:lstStyle>
          <a:p>
            <a:fld id="{DE2B87E1-F9DF-4BEE-B07D-635D26011F4B}" type="slidenum">
              <a:rPr lang="de-DE" altLang="ja-JP" smtClean="0"/>
              <a:pPr/>
              <a:t>‹#›</a:t>
            </a:fld>
            <a:endParaRPr lang="de-DE" altLang="ja-JP"/>
          </a:p>
        </p:txBody>
      </p:sp>
      <p:pic>
        <p:nvPicPr>
          <p:cNvPr id="7" name="Picture 6">
            <a:extLst>
              <a:ext uri="{FF2B5EF4-FFF2-40B4-BE49-F238E27FC236}">
                <a16:creationId xmlns:a16="http://schemas.microsoft.com/office/drawing/2014/main" id="{586E4F8A-146E-4F3C-A6B2-32F17C465A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53161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224367" y="1196752"/>
            <a:ext cx="5755217" cy="5265962"/>
          </a:xfrm>
        </p:spPr>
        <p:txBody>
          <a:bodyPr/>
          <a:lstStyle>
            <a:lvl1pPr>
              <a:defRPr sz="1900"/>
            </a:lvl1pPr>
            <a:lvl2pPr>
              <a:defRPr sz="1600"/>
            </a:lvl2pPr>
            <a:lvl3pPr>
              <a:defRPr sz="1400"/>
            </a:lvl3pPr>
            <a:lvl4pPr>
              <a:defRPr sz="1200"/>
            </a:lvl4pPr>
            <a:lvl5pPr>
              <a:defRPr sz="1400"/>
            </a:lvl5pPr>
            <a:lvl6pPr>
              <a:defRPr sz="1400"/>
            </a:lvl6pPr>
            <a:lvl7pPr>
              <a:defRPr sz="1400"/>
            </a:lvl7pPr>
            <a:lvl8pPr>
              <a:defRPr sz="1400"/>
            </a:lvl8pPr>
            <a:lvl9pPr>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6182784" y="1196752"/>
            <a:ext cx="5757333" cy="5265962"/>
          </a:xfrm>
        </p:spPr>
        <p:txBody>
          <a:bodyPr/>
          <a:lstStyle>
            <a:lvl1pPr>
              <a:defRPr sz="1900"/>
            </a:lvl1pPr>
            <a:lvl2pPr>
              <a:defRPr sz="1600"/>
            </a:lvl2pPr>
            <a:lvl3pPr>
              <a:defRPr sz="1400"/>
            </a:lvl3pPr>
            <a:lvl4pPr>
              <a:defRPr sz="1200"/>
            </a:lvl4pPr>
            <a:lvl5pPr>
              <a:defRPr sz="1400"/>
            </a:lvl5pPr>
            <a:lvl6pPr>
              <a:defRPr sz="1400"/>
            </a:lvl6pPr>
            <a:lvl7pPr>
              <a:defRPr sz="1400"/>
            </a:lvl7pPr>
            <a:lvl8pPr>
              <a:defRPr sz="1400"/>
            </a:lvl8pPr>
            <a:lvl9pPr>
              <a:defRPr sz="14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atin typeface="Times New Roman" panose="020B0604030504040204" pitchFamily="50" charset="-128"/>
                <a:ea typeface="Times New Roman" panose="020B0604030504040204" pitchFamily="50" charset="-128"/>
              </a:defRPr>
            </a:lvl1pPr>
          </a:lstStyle>
          <a:p>
            <a:fld id="{FCB7B9BA-EF19-4458-B462-893E29D19B1E}" type="slidenum">
              <a:rPr lang="de-DE" altLang="ja-JP" smtClean="0"/>
              <a:pPr/>
              <a:t>‹#›</a:t>
            </a:fld>
            <a:endParaRPr lang="de-DE" altLang="ja-JP"/>
          </a:p>
        </p:txBody>
      </p:sp>
      <p:pic>
        <p:nvPicPr>
          <p:cNvPr id="8" name="Picture 6">
            <a:extLst>
              <a:ext uri="{FF2B5EF4-FFF2-40B4-BE49-F238E27FC236}">
                <a16:creationId xmlns:a16="http://schemas.microsoft.com/office/drawing/2014/main" id="{060E84C6-704C-496A-BA61-24A0BECE8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7153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atin typeface="Times New Roman" panose="020B0604030504040204" pitchFamily="50" charset="-128"/>
                <a:ea typeface="Times New Roman" panose="020B0604030504040204" pitchFamily="50" charset="-128"/>
              </a:defRPr>
            </a:lvl1pPr>
          </a:lstStyle>
          <a:p>
            <a:fld id="{1195C95A-030B-42EE-9D8D-E0455A77345A}" type="slidenum">
              <a:rPr lang="de-DE" altLang="ja-JP" smtClean="0"/>
              <a:pPr/>
              <a:t>‹#›</a:t>
            </a:fld>
            <a:endParaRPr lang="de-DE" altLang="ja-JP"/>
          </a:p>
        </p:txBody>
      </p:sp>
      <p:pic>
        <p:nvPicPr>
          <p:cNvPr id="6" name="Picture 6">
            <a:extLst>
              <a:ext uri="{FF2B5EF4-FFF2-40B4-BE49-F238E27FC236}">
                <a16:creationId xmlns:a16="http://schemas.microsoft.com/office/drawing/2014/main" id="{55B86134-FD60-4AF4-B76E-B58F6A5A0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7360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atin typeface="Times New Roman" panose="020B0604030504040204" pitchFamily="50" charset="-128"/>
                <a:ea typeface="Times New Roman" panose="020B0604030504040204" pitchFamily="50" charset="-128"/>
              </a:defRPr>
            </a:lvl1pPr>
          </a:lstStyle>
          <a:p>
            <a:fld id="{E8E9CBD9-E97A-4244-BA2F-A59041725FCD}" type="slidenum">
              <a:rPr lang="de-DE" altLang="ja-JP" smtClean="0"/>
              <a:pPr/>
              <a:t>‹#›</a:t>
            </a:fld>
            <a:endParaRPr lang="de-DE" altLang="ja-JP"/>
          </a:p>
        </p:txBody>
      </p:sp>
      <p:pic>
        <p:nvPicPr>
          <p:cNvPr id="3" name="Picture 6">
            <a:extLst>
              <a:ext uri="{FF2B5EF4-FFF2-40B4-BE49-F238E27FC236}">
                <a16:creationId xmlns:a16="http://schemas.microsoft.com/office/drawing/2014/main" id="{EE23D540-565B-84B5-8495-DA1DFED532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2610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6580718" y="6653213"/>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en-US" altLang="ja-JP"/>
              <a:t>Released under the Creative Commons CC0 1.0 Universal license</a:t>
            </a:r>
            <a:endParaRPr lang="de-DE" altLang="ja-JP"/>
          </a:p>
        </p:txBody>
      </p:sp>
      <p:sp>
        <p:nvSpPr>
          <p:cNvPr id="41" name="Rectangle 47">
            <a:extLst>
              <a:ext uri="{FF2B5EF4-FFF2-40B4-BE49-F238E27FC236}">
                <a16:creationId xmlns:a16="http://schemas.microsoft.com/office/drawing/2014/main" id="{6F457745-57D5-4C83-BA7D-0558C769E862}"/>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pic>
        <p:nvPicPr>
          <p:cNvPr id="42" name="Picture 6">
            <a:extLst>
              <a:ext uri="{FF2B5EF4-FFF2-40B4-BE49-F238E27FC236}">
                <a16:creationId xmlns:a16="http://schemas.microsoft.com/office/drawing/2014/main" id="{18A0BF91-A9D7-4900-A5D0-8FDE676043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97619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出典表記なし">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 name="think-cell Folie" r:id="rId5" imgW="344" imgH="345" progId="TCLayout.ActiveDocument.1">
                  <p:embed/>
                </p:oleObj>
              </mc:Choice>
              <mc:Fallback>
                <p:oleObj name="think-cell Folie" r:id="rId5" imgW="344" imgH="345" progId="TCLayout.ActiveDocument.1">
                  <p:embed/>
                  <p:pic>
                    <p:nvPicPr>
                      <p:cNvPr id="4" name="Objek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p:cNvSpPr/>
          <p:nvPr userDrawn="1">
            <p:custDataLst>
              <p:tags r:id="rId3"/>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l" eaLnBrk="1">
              <a:lnSpc>
                <a:spcPct val="90000"/>
              </a:lnSpc>
              <a:spcBef>
                <a:spcPct val="0"/>
              </a:spcBef>
              <a:spcAft>
                <a:spcPct val="0"/>
              </a:spcAft>
              <a:buClr>
                <a:schemeClr val="accent1"/>
              </a:buClr>
              <a:buFontTx/>
              <a:buNone/>
            </a:pPr>
            <a:endParaRPr lang="en-US" sz="2200" b="1" i="0" baseline="0" dirty="0">
              <a:solidFill>
                <a:schemeClr val="tx1"/>
              </a:solidFill>
              <a:latin typeface="Times New Roman" panose="020B0604020202020204" pitchFamily="34" charset="0"/>
              <a:ea typeface="Times New Roman"/>
              <a:cs typeface="Times New Roman"/>
              <a:sym typeface="Arial" panose="020B0604020202020204" pitchFamily="34" charset="0"/>
            </a:endParaRPr>
          </a:p>
        </p:txBody>
      </p:sp>
      <p:sp>
        <p:nvSpPr>
          <p:cNvPr id="2" name="Titel 1"/>
          <p:cNvSpPr>
            <a:spLocks noGrp="1"/>
          </p:cNvSpPr>
          <p:nvPr>
            <p:ph type="title" hasCustomPrompt="1"/>
          </p:nvPr>
        </p:nvSpPr>
        <p:spPr bwMode="gray">
          <a:xfrm>
            <a:off x="407193" y="404664"/>
            <a:ext cx="11375825" cy="387798"/>
          </a:xfrm>
          <a:prstGeom prst="rect">
            <a:avLst/>
          </a:prstGeom>
        </p:spPr>
        <p:txBody>
          <a:bodyPr/>
          <a:lstStyle/>
          <a:p>
            <a:r>
              <a:rPr lang="ja-JP" altLang="en-US" noProof="0" dirty="0"/>
              <a:t>スライドタイトルスライドタイトルスライドタイトル</a:t>
            </a:r>
            <a:endParaRPr lang="en-US" noProof="0" dirty="0"/>
          </a:p>
        </p:txBody>
      </p:sp>
      <p:sp>
        <p:nvSpPr>
          <p:cNvPr id="5" name="フッター プレースホルダー 4">
            <a:extLst>
              <a:ext uri="{FF2B5EF4-FFF2-40B4-BE49-F238E27FC236}">
                <a16:creationId xmlns:a16="http://schemas.microsoft.com/office/drawing/2014/main" id="{31B038F2-FB38-432B-8AE2-E0B5A799DC4D}"/>
              </a:ext>
            </a:extLst>
          </p:cNvPr>
          <p:cNvSpPr>
            <a:spLocks noGrp="1"/>
          </p:cNvSpPr>
          <p:nvPr>
            <p:ph type="ftr" sz="quarter" idx="15"/>
          </p:nvPr>
        </p:nvSpPr>
        <p:spPr/>
        <p:txBody>
          <a:bodyPr/>
          <a:lstStyle/>
          <a:p>
            <a:endParaRPr kumimoji="1" lang="ja-JP" altLang="en-US" dirty="0"/>
          </a:p>
        </p:txBody>
      </p:sp>
      <p:sp>
        <p:nvSpPr>
          <p:cNvPr id="8" name="テキスト プレースホルダー 7">
            <a:extLst>
              <a:ext uri="{FF2B5EF4-FFF2-40B4-BE49-F238E27FC236}">
                <a16:creationId xmlns:a16="http://schemas.microsoft.com/office/drawing/2014/main" id="{F6C00785-0981-4C39-99C4-9AAEFE2C4814}"/>
              </a:ext>
            </a:extLst>
          </p:cNvPr>
          <p:cNvSpPr>
            <a:spLocks noGrp="1"/>
          </p:cNvSpPr>
          <p:nvPr>
            <p:ph type="body" sz="quarter" idx="18" hasCustomPrompt="1"/>
          </p:nvPr>
        </p:nvSpPr>
        <p:spPr>
          <a:xfrm>
            <a:off x="406800" y="1177200"/>
            <a:ext cx="11376000" cy="4464000"/>
          </a:xfrm>
        </p:spPr>
        <p:txBody>
          <a:bodyPr/>
          <a:lstStyle/>
          <a:p>
            <a:pPr lvl="0"/>
            <a:r>
              <a:rPr kumimoji="1" lang="ja-JP" altLang="en-US" dirty="0"/>
              <a:t>見出し</a:t>
            </a:r>
            <a:r>
              <a:rPr kumimoji="1" lang="en-US" altLang="ja-JP" dirty="0"/>
              <a:t>1:</a:t>
            </a:r>
            <a:r>
              <a:rPr kumimoji="1" lang="ja-JP" altLang="en-US" dirty="0"/>
              <a:t>サブヘッドラインサブヘッドライン</a:t>
            </a:r>
          </a:p>
          <a:p>
            <a:pPr lvl="1"/>
            <a:r>
              <a:rPr kumimoji="1" lang="ja-JP" altLang="en-US" dirty="0"/>
              <a:t>見出し</a:t>
            </a:r>
            <a:r>
              <a:rPr kumimoji="1" lang="en-US" altLang="ja-JP" dirty="0"/>
              <a:t>2: </a:t>
            </a:r>
            <a:r>
              <a:rPr kumimoji="1" lang="ja-JP" altLang="en-US" dirty="0"/>
              <a:t>本文テキスト本文テキスト本文テキスト</a:t>
            </a:r>
          </a:p>
          <a:p>
            <a:pPr lvl="2"/>
            <a:r>
              <a:rPr kumimoji="1" lang="ja-JP" altLang="en-US" dirty="0"/>
              <a:t>見出し</a:t>
            </a:r>
            <a:r>
              <a:rPr kumimoji="1" lang="en-US" altLang="ja-JP" dirty="0"/>
              <a:t>3: </a:t>
            </a:r>
            <a:r>
              <a:rPr kumimoji="1" lang="ja-JP" altLang="en-US" dirty="0"/>
              <a:t>本文テキスト本文テキスト本文テキスト</a:t>
            </a:r>
          </a:p>
          <a:p>
            <a:pPr lvl="3"/>
            <a:r>
              <a:rPr kumimoji="1" lang="ja-JP" altLang="en-US" dirty="0"/>
              <a:t>見出し</a:t>
            </a:r>
            <a:r>
              <a:rPr kumimoji="1" lang="en-US" altLang="ja-JP" dirty="0"/>
              <a:t>4: </a:t>
            </a:r>
            <a:r>
              <a:rPr kumimoji="1" lang="ja-JP" altLang="en-US" dirty="0"/>
              <a:t>本文テキスト本文テキスト本文テキスト</a:t>
            </a:r>
          </a:p>
          <a:p>
            <a:pPr lvl="4"/>
            <a:r>
              <a:rPr kumimoji="1" lang="ja-JP" altLang="en-US" dirty="0"/>
              <a:t>見出し</a:t>
            </a:r>
            <a:r>
              <a:rPr kumimoji="1" lang="en-US" altLang="ja-JP" dirty="0"/>
              <a:t>5: </a:t>
            </a:r>
            <a:r>
              <a:rPr kumimoji="1" lang="ja-JP" altLang="en-US" dirty="0"/>
              <a:t>本文テキスト本文テキスト本文テキスト</a:t>
            </a:r>
          </a:p>
        </p:txBody>
      </p:sp>
    </p:spTree>
    <p:extLst>
      <p:ext uri="{BB962C8B-B14F-4D97-AF65-F5344CB8AC3E}">
        <p14:creationId xmlns:p14="http://schemas.microsoft.com/office/powerpoint/2010/main" val="4141558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B9B80399-6258-4EDE-B342-46570A0591ED}"/>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148"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226485" y="431006"/>
            <a:ext cx="104775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224367" y="1196752"/>
            <a:ext cx="11715751" cy="52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-or-or-</a:t>
            </a:r>
          </a:p>
          <a:p>
            <a:pPr lvl="1"/>
            <a:r>
              <a:rPr lang="ja-JP" altLang="en-US" dirty="0"/>
              <a:t>-or-or-</a:t>
            </a:r>
          </a:p>
          <a:p>
            <a:pPr lvl="2"/>
            <a:r>
              <a:rPr lang="ja-JP" altLang="en-US" dirty="0"/>
              <a:t>-or-or-</a:t>
            </a:r>
          </a:p>
          <a:p>
            <a:pPr lvl="3"/>
            <a:r>
              <a:rPr lang="ja-JP" altLang="en-US" dirty="0"/>
              <a:t>-or-or-</a:t>
            </a:r>
          </a:p>
        </p:txBody>
      </p:sp>
      <p:sp>
        <p:nvSpPr>
          <p:cNvPr id="646173"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600">
                <a:solidFill>
                  <a:schemeClr val="tx1"/>
                </a:solidFill>
                <a:latin typeface="Times New Roman" panose="020B0604030504040204" pitchFamily="50" charset="-128"/>
                <a:ea typeface="Times New Roman" panose="020B0604030504040204" pitchFamily="50" charset="-128"/>
              </a:defRPr>
            </a:lvl1pPr>
          </a:lstStyle>
          <a:p>
            <a:fld id="{E5C4FF1C-8F5E-4BC8-BCAF-207649A9C157}" type="slidenum">
              <a:rPr lang="de-DE" altLang="ja-JP" smtClean="0"/>
              <a:pPr/>
              <a:t>‹#›</a:t>
            </a:fld>
            <a:endParaRPr lang="de-DE" altLang="ja-JP"/>
          </a:p>
        </p:txBody>
      </p:sp>
      <p:sp>
        <p:nvSpPr>
          <p:cNvPr id="18" name="Rectangle 6">
            <a:extLst>
              <a:ext uri="{FF2B5EF4-FFF2-40B4-BE49-F238E27FC236}">
                <a16:creationId xmlns:a16="http://schemas.microsoft.com/office/drawing/2014/main" id="{0E33CC4C-9C94-4548-A2EC-9A2979CDA920}"/>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79993CED-3C5A-4C05-97B8-DA34413773B5}"/>
              </a:ext>
            </a:extLst>
          </p:cNvPr>
          <p:cNvSpPr txBox="1"/>
          <p:nvPr userDrawn="1"/>
        </p:nvSpPr>
        <p:spPr>
          <a:xfrm>
            <a:off x="24942" y="6611779"/>
            <a:ext cx="4392488" cy="246221"/>
          </a:xfrm>
          <a:prstGeom prst="rect">
            <a:avLst/>
          </a:prstGeom>
          <a:noFill/>
        </p:spPr>
        <p:txBody>
          <a:bodyPr wrap="square" rtlCol="0">
            <a:spAutoFit/>
          </a:bodyPr>
          <a:lstStyle/>
          <a:p>
            <a:r>
              <a:rPr lang="en-US" altLang="ja-JP" sz="800" b="0" i="0" dirty="0">
                <a:solidFill>
                  <a:srgbClr val="000000"/>
                </a:solidFill>
                <a:effectLst/>
                <a:latin typeface="Times New Roman" panose="020B0604030504040204" pitchFamily="50" charset="-128"/>
                <a:ea typeface="Times New Roman" panose="020B0604030504040204" pitchFamily="50" charset="-128"/>
              </a:rPr>
              <a:t>Released under the Creative Commons CC0 1.0 Universal license</a:t>
            </a:r>
            <a:endParaRPr kumimoji="1" lang="ja-JP" altLang="en-US" sz="800" dirty="0">
              <a:latin typeface="Times New Roman" panose="020B0604030504040204" pitchFamily="50" charset="-128"/>
              <a:ea typeface="Times New Roman" panose="020B0604030504040204" pitchFamily="50" charset="-128"/>
            </a:endParaRPr>
          </a:p>
        </p:txBody>
      </p:sp>
      <p:sp>
        <p:nvSpPr>
          <p:cNvPr id="9" name="Rectangle 47">
            <a:extLst>
              <a:ext uri="{FF2B5EF4-FFF2-40B4-BE49-F238E27FC236}">
                <a16:creationId xmlns:a16="http://schemas.microsoft.com/office/drawing/2014/main" id="{B65E4819-DABC-4EC9-AD02-2403D970C95D}"/>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600" kern="1200">
                <a:solidFill>
                  <a:schemeClr val="tx1"/>
                </a:solidFill>
                <a:latin typeface="Times New Roman"/>
                <a:ea typeface="Times New Roman" pitchFamily="50" charset="-128"/>
                <a:cs typeface="Times New Roman"/>
              </a:defRPr>
            </a:lvl1pPr>
            <a:lvl2pPr marL="4572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2pPr>
            <a:lvl3pPr marL="9144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3pPr>
            <a:lvl4pPr marL="13716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4pPr>
            <a:lvl5pPr marL="1828800" algn="ctr" rtl="0" fontAlgn="ctr">
              <a:spcBef>
                <a:spcPct val="0"/>
              </a:spcBef>
              <a:spcAft>
                <a:spcPct val="0"/>
              </a:spcAft>
              <a:defRPr kumimoji="1" kern="1200">
                <a:solidFill>
                  <a:srgbClr val="000000"/>
                </a:solidFill>
                <a:latin typeface="Times New Roman" pitchFamily="50" charset="-128"/>
                <a:ea typeface="Times New Roman" pitchFamily="50" charset="-128"/>
                <a:cs typeface="Times New Roman"/>
              </a:defRPr>
            </a:lvl5pPr>
            <a:lvl6pPr marL="22860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6pPr>
            <a:lvl7pPr marL="27432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7pPr>
            <a:lvl8pPr marL="32004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8pPr>
            <a:lvl9pPr marL="3657600" algn="l" defTabSz="914400" rtl="0" eaLnBrk="1" latinLnBrk="0" hangingPunct="1">
              <a:defRPr kumimoji="1" kern="1200">
                <a:solidFill>
                  <a:srgbClr val="000000"/>
                </a:solidFill>
                <a:latin typeface="Times New Roman" pitchFamily="50" charset="-128"/>
                <a:ea typeface="Times New Roman" pitchFamily="50" charset="-128"/>
                <a:cs typeface="Times New Roman"/>
              </a:defRPr>
            </a:lvl9pPr>
          </a:lstStyle>
          <a:p>
            <a:r>
              <a:rPr lang="de-DE" altLang="ja-JP" dirty="0">
                <a:latin typeface="Times New Roman" panose="020B0604030504040204" pitchFamily="50" charset="-128"/>
                <a:ea typeface="Times New Roman" panose="020B0604030504040204" pitchFamily="50" charset="-128"/>
              </a:rPr>
              <a:t>2022 OpenChain Japan Work Group</a:t>
            </a: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dt="0"/>
  <p:txStyles>
    <p:titleStyle>
      <a:lvl1pPr algn="l" rtl="0" fontAlgn="base">
        <a:spcBef>
          <a:spcPct val="0"/>
        </a:spcBef>
        <a:spcAft>
          <a:spcPct val="0"/>
        </a:spcAft>
        <a:tabLst>
          <a:tab pos="3676650" algn="l"/>
        </a:tabLst>
        <a:defRPr kumimoji="1" sz="2500">
          <a:solidFill>
            <a:schemeClr val="tx2"/>
          </a:solidFill>
          <a:latin typeface="Times New Roman" panose="020B0604030504040204" pitchFamily="50" charset="-128"/>
          <a:ea typeface="Times New Roman" panose="020B0604030504040204" pitchFamily="50" charset="-128"/>
          <a:cs typeface="Times New Roman"/>
        </a:defRPr>
      </a:lvl1pPr>
      <a:lvl2pPr algn="l" rtl="0" fontAlgn="base">
        <a:spcBef>
          <a:spcPct val="0"/>
        </a:spcBef>
        <a:spcAft>
          <a:spcPct val="0"/>
        </a:spcAft>
        <a:tabLst>
          <a:tab pos="3676650" algn="l"/>
        </a:tabLst>
        <a:defRPr kumimoji="1" sz="2500">
          <a:solidFill>
            <a:schemeClr val="tx2"/>
          </a:solidFill>
          <a:latin typeface="Times New Roman" charset="0"/>
          <a:ea typeface="Times New Roman" pitchFamily="50" charset="-128"/>
        </a:defRPr>
      </a:lvl2pPr>
      <a:lvl3pPr algn="l" rtl="0" fontAlgn="base">
        <a:spcBef>
          <a:spcPct val="0"/>
        </a:spcBef>
        <a:spcAft>
          <a:spcPct val="0"/>
        </a:spcAft>
        <a:tabLst>
          <a:tab pos="3676650" algn="l"/>
        </a:tabLst>
        <a:defRPr kumimoji="1" sz="2500">
          <a:solidFill>
            <a:schemeClr val="tx2"/>
          </a:solidFill>
          <a:latin typeface="Times New Roman" charset="0"/>
          <a:ea typeface="Times New Roman" pitchFamily="50" charset="-128"/>
        </a:defRPr>
      </a:lvl3pPr>
      <a:lvl4pPr algn="l" rtl="0" fontAlgn="base">
        <a:spcBef>
          <a:spcPct val="0"/>
        </a:spcBef>
        <a:spcAft>
          <a:spcPct val="0"/>
        </a:spcAft>
        <a:tabLst>
          <a:tab pos="3676650" algn="l"/>
        </a:tabLst>
        <a:defRPr kumimoji="1" sz="2500">
          <a:solidFill>
            <a:schemeClr val="tx2"/>
          </a:solidFill>
          <a:latin typeface="Times New Roman" charset="0"/>
          <a:ea typeface="Times New Roman" pitchFamily="50" charset="-128"/>
        </a:defRPr>
      </a:lvl4pPr>
      <a:lvl5pPr algn="l" rtl="0" fontAlgn="base">
        <a:spcBef>
          <a:spcPct val="0"/>
        </a:spcBef>
        <a:spcAft>
          <a:spcPct val="0"/>
        </a:spcAft>
        <a:tabLst>
          <a:tab pos="3676650" algn="l"/>
        </a:tabLst>
        <a:defRPr kumimoji="1" sz="2500">
          <a:solidFill>
            <a:schemeClr val="tx2"/>
          </a:solidFill>
          <a:latin typeface="Times New Roman" charset="0"/>
          <a:ea typeface="Times New Roman" pitchFamily="50" charset="-128"/>
        </a:defRPr>
      </a:lvl5pPr>
      <a:lvl6pPr marL="457200" algn="l" rtl="0" fontAlgn="base">
        <a:spcBef>
          <a:spcPct val="0"/>
        </a:spcBef>
        <a:spcAft>
          <a:spcPct val="0"/>
        </a:spcAft>
        <a:tabLst>
          <a:tab pos="3676650" algn="l"/>
        </a:tabLst>
        <a:defRPr kumimoji="1" sz="2500">
          <a:solidFill>
            <a:schemeClr val="tx2"/>
          </a:solidFill>
          <a:latin typeface="Times New Roman" charset="0"/>
          <a:ea typeface="Times New Roman" pitchFamily="50" charset="-128"/>
        </a:defRPr>
      </a:lvl6pPr>
      <a:lvl7pPr marL="914400" algn="l" rtl="0" fontAlgn="base">
        <a:spcBef>
          <a:spcPct val="0"/>
        </a:spcBef>
        <a:spcAft>
          <a:spcPct val="0"/>
        </a:spcAft>
        <a:tabLst>
          <a:tab pos="3676650" algn="l"/>
        </a:tabLst>
        <a:defRPr kumimoji="1" sz="2500">
          <a:solidFill>
            <a:schemeClr val="tx2"/>
          </a:solidFill>
          <a:latin typeface="Times New Roman" charset="0"/>
          <a:ea typeface="Times New Roman" pitchFamily="50" charset="-128"/>
        </a:defRPr>
      </a:lvl7pPr>
      <a:lvl8pPr marL="1371600" algn="l" rtl="0" fontAlgn="base">
        <a:spcBef>
          <a:spcPct val="0"/>
        </a:spcBef>
        <a:spcAft>
          <a:spcPct val="0"/>
        </a:spcAft>
        <a:tabLst>
          <a:tab pos="3676650" algn="l"/>
        </a:tabLst>
        <a:defRPr kumimoji="1" sz="2500">
          <a:solidFill>
            <a:schemeClr val="tx2"/>
          </a:solidFill>
          <a:latin typeface="Times New Roman" charset="0"/>
          <a:ea typeface="Times New Roman" pitchFamily="50" charset="-128"/>
        </a:defRPr>
      </a:lvl8pPr>
      <a:lvl9pPr marL="1828800" algn="l" rtl="0" fontAlgn="base">
        <a:spcBef>
          <a:spcPct val="0"/>
        </a:spcBef>
        <a:spcAft>
          <a:spcPct val="0"/>
        </a:spcAft>
        <a:tabLst>
          <a:tab pos="3676650" algn="l"/>
        </a:tabLst>
        <a:defRPr kumimoji="1" sz="2500">
          <a:solidFill>
            <a:schemeClr val="tx2"/>
          </a:solidFill>
          <a:latin typeface="Times New Roman" charset="0"/>
          <a:ea typeface="Times New Roman"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1900">
          <a:solidFill>
            <a:srgbClr val="000000"/>
          </a:solidFill>
          <a:latin typeface="Times New Roman" panose="020B0604030504040204" pitchFamily="50" charset="-128"/>
          <a:ea typeface="Times New Roman" panose="020B0604030504040204" pitchFamily="50" charset="-128"/>
          <a:cs typeface="Times New Roman"/>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1600">
          <a:solidFill>
            <a:srgbClr val="000000"/>
          </a:solidFill>
          <a:latin typeface="Times New Roman" panose="020B0604030504040204" pitchFamily="50" charset="-128"/>
          <a:ea typeface="Times New Roman" panose="020B0604030504040204" pitchFamily="50" charset="-128"/>
          <a:cs typeface="Times New Roman"/>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Times New Roman" panose="020B0604030504040204" pitchFamily="50" charset="-128"/>
          <a:ea typeface="Times New Roman" panose="020B0604030504040204" pitchFamily="50" charset="-128"/>
          <a:cs typeface="Times New Roman"/>
        </a:defRPr>
      </a:lvl3pPr>
      <a:lvl4pPr marL="1014413" indent="-134938" algn="l" defTabSz="457200" rtl="0" fontAlgn="base">
        <a:lnSpc>
          <a:spcPct val="95000"/>
        </a:lnSpc>
        <a:spcBef>
          <a:spcPct val="20000"/>
        </a:spcBef>
        <a:spcAft>
          <a:spcPct val="10000"/>
        </a:spcAft>
        <a:buClr>
          <a:srgbClr val="87867E"/>
        </a:buClr>
        <a:buSzPct val="100000"/>
        <a:buChar char="•"/>
        <a:defRPr kumimoji="1" sz="1200">
          <a:solidFill>
            <a:srgbClr val="000000"/>
          </a:solidFill>
          <a:latin typeface="Times New Roman" panose="020B0604030504040204" pitchFamily="50" charset="-128"/>
          <a:ea typeface="Times New Roman" panose="020B0604030504040204" pitchFamily="50" charset="-128"/>
          <a:cs typeface="Times New Roman"/>
        </a:defRPr>
      </a:lvl4pPr>
      <a:lvl5pPr marL="2305050" indent="365125" algn="l" defTabSz="457200" rtl="0" fontAlgn="base">
        <a:spcBef>
          <a:spcPct val="0"/>
        </a:spcBef>
        <a:spcAft>
          <a:spcPct val="0"/>
        </a:spcAft>
        <a:buBlip>
          <a:blip r:embed="rId9"/>
        </a:buBlip>
        <a:defRPr kumimoji="1" sz="1600">
          <a:solidFill>
            <a:srgbClr val="000000"/>
          </a:solidFill>
          <a:latin typeface="Times New Roman"/>
          <a:ea typeface="Times New Roman"/>
          <a:cs typeface="Times New Roman"/>
        </a:defRPr>
      </a:lvl5pPr>
      <a:lvl6pPr marL="2762250" indent="365125" algn="l" defTabSz="457200" rtl="0" fontAlgn="base">
        <a:spcBef>
          <a:spcPct val="0"/>
        </a:spcBef>
        <a:spcAft>
          <a:spcPct val="0"/>
        </a:spcAft>
        <a:buBlip>
          <a:blip r:embed="rId9"/>
        </a:buBlip>
        <a:defRPr kumimoji="1" sz="1600">
          <a:solidFill>
            <a:srgbClr val="000000"/>
          </a:solidFill>
          <a:latin typeface="Times New Roman"/>
          <a:ea typeface="Times New Roman"/>
          <a:cs typeface="Times New Roman"/>
        </a:defRPr>
      </a:lvl6pPr>
      <a:lvl7pPr marL="3219450" indent="365125" algn="l" defTabSz="457200" rtl="0" fontAlgn="base">
        <a:spcBef>
          <a:spcPct val="0"/>
        </a:spcBef>
        <a:spcAft>
          <a:spcPct val="0"/>
        </a:spcAft>
        <a:buBlip>
          <a:blip r:embed="rId9"/>
        </a:buBlip>
        <a:defRPr kumimoji="1" sz="1600">
          <a:solidFill>
            <a:srgbClr val="000000"/>
          </a:solidFill>
          <a:latin typeface="Times New Roman"/>
          <a:ea typeface="Times New Roman"/>
          <a:cs typeface="Times New Roman"/>
        </a:defRPr>
      </a:lvl7pPr>
      <a:lvl8pPr marL="3676650" indent="365125" algn="l" defTabSz="457200" rtl="0" fontAlgn="base">
        <a:spcBef>
          <a:spcPct val="0"/>
        </a:spcBef>
        <a:spcAft>
          <a:spcPct val="0"/>
        </a:spcAft>
        <a:buBlip>
          <a:blip r:embed="rId9"/>
        </a:buBlip>
        <a:defRPr kumimoji="1" sz="1600">
          <a:solidFill>
            <a:srgbClr val="000000"/>
          </a:solidFill>
          <a:latin typeface="Times New Roman"/>
          <a:ea typeface="Times New Roman"/>
          <a:cs typeface="Times New Roman"/>
        </a:defRPr>
      </a:lvl8pPr>
      <a:lvl9pPr marL="4133850" indent="365125" algn="l" defTabSz="457200" rtl="0" fontAlgn="base">
        <a:spcBef>
          <a:spcPct val="0"/>
        </a:spcBef>
        <a:spcAft>
          <a:spcPct val="0"/>
        </a:spcAft>
        <a:buBlip>
          <a:blip r:embed="rId9"/>
        </a:buBlip>
        <a:defRPr kumimoji="1" sz="1600">
          <a:solidFill>
            <a:srgbClr val="000000"/>
          </a:solidFill>
          <a:latin typeface="Times New Roman"/>
          <a:ea typeface="Times New Roman"/>
          <a:cs typeface="Times New Roman"/>
        </a:defRPr>
      </a:lvl9pPr>
    </p:bodyStyle>
    <p:otherStyle>
      <a:defPPr>
        <a:defRPr lang="ja-JP"/>
      </a:defPPr>
      <a:lvl1pPr marL="0" algn="l" defTabSz="914400" rtl="0" eaLnBrk="1" latinLnBrk="0" hangingPunct="1">
        <a:defRPr kumimoji="1" sz="1400" kern="1200">
          <a:solidFill>
            <a:schemeClr val="tx1"/>
          </a:solidFill>
          <a:latin typeface="Times New Roman"/>
          <a:ea typeface="Times New Roman"/>
          <a:cs typeface="Times New Roman"/>
        </a:defRPr>
      </a:lvl1pPr>
      <a:lvl2pPr marL="457200" algn="l" defTabSz="914400" rtl="0" eaLnBrk="1" latinLnBrk="0" hangingPunct="1">
        <a:defRPr kumimoji="1" sz="1400" kern="1200">
          <a:solidFill>
            <a:schemeClr val="tx1"/>
          </a:solidFill>
          <a:latin typeface="Times New Roman"/>
          <a:ea typeface="Times New Roman"/>
          <a:cs typeface="Times New Roman"/>
        </a:defRPr>
      </a:lvl2pPr>
      <a:lvl3pPr marL="914400" algn="l" defTabSz="914400" rtl="0" eaLnBrk="1" latinLnBrk="0" hangingPunct="1">
        <a:defRPr kumimoji="1" sz="1400" kern="1200">
          <a:solidFill>
            <a:schemeClr val="tx1"/>
          </a:solidFill>
          <a:latin typeface="Times New Roman"/>
          <a:ea typeface="Times New Roman"/>
          <a:cs typeface="Times New Roman"/>
        </a:defRPr>
      </a:lvl3pPr>
      <a:lvl4pPr marL="1371600" algn="l" defTabSz="914400" rtl="0" eaLnBrk="1" latinLnBrk="0" hangingPunct="1">
        <a:defRPr kumimoji="1" sz="1400" kern="1200">
          <a:solidFill>
            <a:schemeClr val="tx1"/>
          </a:solidFill>
          <a:latin typeface="Times New Roman"/>
          <a:ea typeface="Times New Roman"/>
          <a:cs typeface="Times New Roman"/>
        </a:defRPr>
      </a:lvl4pPr>
      <a:lvl5pPr marL="1828800" algn="l" defTabSz="914400" rtl="0" eaLnBrk="1" latinLnBrk="0" hangingPunct="1">
        <a:defRPr kumimoji="1" sz="1400" kern="1200">
          <a:solidFill>
            <a:schemeClr val="tx1"/>
          </a:solidFill>
          <a:latin typeface="Times New Roman"/>
          <a:ea typeface="Times New Roman"/>
          <a:cs typeface="Times New Roman"/>
        </a:defRPr>
      </a:lvl5pPr>
      <a:lvl6pPr marL="2286000" algn="l" defTabSz="914400" rtl="0" eaLnBrk="1" latinLnBrk="0" hangingPunct="1">
        <a:defRPr kumimoji="1" sz="1400" kern="1200">
          <a:solidFill>
            <a:schemeClr val="tx1"/>
          </a:solidFill>
          <a:latin typeface="Times New Roman"/>
          <a:ea typeface="Times New Roman"/>
          <a:cs typeface="Times New Roman"/>
        </a:defRPr>
      </a:lvl6pPr>
      <a:lvl7pPr marL="2743200" algn="l" defTabSz="914400" rtl="0" eaLnBrk="1" latinLnBrk="0" hangingPunct="1">
        <a:defRPr kumimoji="1" sz="1400" kern="1200">
          <a:solidFill>
            <a:schemeClr val="tx1"/>
          </a:solidFill>
          <a:latin typeface="Times New Roman"/>
          <a:ea typeface="Times New Roman"/>
          <a:cs typeface="Times New Roman"/>
        </a:defRPr>
      </a:lvl7pPr>
      <a:lvl8pPr marL="3200400" algn="l" defTabSz="914400" rtl="0" eaLnBrk="1" latinLnBrk="0" hangingPunct="1">
        <a:defRPr kumimoji="1" sz="1400" kern="1200">
          <a:solidFill>
            <a:schemeClr val="tx1"/>
          </a:solidFill>
          <a:latin typeface="Times New Roman"/>
          <a:ea typeface="Times New Roman"/>
          <a:cs typeface="Times New Roman"/>
        </a:defRPr>
      </a:lvl8pPr>
      <a:lvl9pPr marL="3657600" algn="l" defTabSz="914400" rtl="0" eaLnBrk="1" latinLnBrk="0" hangingPunct="1">
        <a:defRPr kumimoji="1" sz="1400" kern="1200">
          <a:solidFill>
            <a:schemeClr val="tx1"/>
          </a:solidFill>
          <a:latin typeface="Times New Roman"/>
          <a:ea typeface="Times New Roman"/>
          <a:cs typeface="Times New Roman"/>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07193" y="404664"/>
            <a:ext cx="11375825" cy="387798"/>
          </a:xfrm>
          <a:prstGeom prst="rect">
            <a:avLst/>
          </a:prstGeom>
        </p:spPr>
        <p:txBody>
          <a:bodyPr vert="horz" wrap="square" lIns="0" tIns="0" rIns="0" bIns="0" rtlCol="0" anchor="b" anchorCtr="0">
            <a:spAutoFit/>
          </a:bodyPr>
          <a:lstStyle/>
          <a:p>
            <a:r>
              <a:rPr lang="ja-JP" altLang="en-US" noProof="0" dirty="0"/>
              <a:t>Slide Title</a:t>
            </a:r>
            <a:endParaRPr lang="en-US" noProof="0" dirty="0"/>
          </a:p>
        </p:txBody>
      </p:sp>
      <p:sp>
        <p:nvSpPr>
          <p:cNvPr id="3" name="Textplatzhalter 2"/>
          <p:cNvSpPr>
            <a:spLocks noGrp="1"/>
          </p:cNvSpPr>
          <p:nvPr>
            <p:ph type="body" idx="1"/>
          </p:nvPr>
        </p:nvSpPr>
        <p:spPr bwMode="gray">
          <a:xfrm>
            <a:off x="407193" y="1177209"/>
            <a:ext cx="11375030" cy="4751387"/>
          </a:xfrm>
          <a:prstGeom prst="rect">
            <a:avLst/>
          </a:prstGeom>
        </p:spPr>
        <p:txBody>
          <a:bodyPr vert="horz" lIns="90000" tIns="46800" rIns="90000" bIns="46800" rtlCol="0">
            <a:noAutofit/>
          </a:bodyPr>
          <a:lstStyle/>
          <a:p>
            <a:pPr lvl="0"/>
            <a:r>
              <a:rPr lang="ja-JP" altLang="en-US" dirty="0"/>
              <a:t>Heading subheadline</a:t>
            </a:r>
            <a:endParaRPr lang="en-US" altLang="ja-JP" dirty="0"/>
          </a:p>
          <a:p>
            <a:pPr lvl="1"/>
            <a:r>
              <a:rPr lang="ja-JP" altLang="en-US" dirty="0"/>
              <a:t>Heading 2: Body Text 1: Body Text</a:t>
            </a:r>
            <a:endParaRPr lang="en-US" altLang="ja-JP" dirty="0"/>
          </a:p>
          <a:p>
            <a:pPr lvl="2"/>
            <a:r>
              <a:rPr lang="ja-JP" altLang="en-US" dirty="0"/>
              <a:t>Heading 3: Body Text</a:t>
            </a:r>
            <a:endParaRPr lang="en-US" altLang="ja-JP" dirty="0"/>
          </a:p>
          <a:p>
            <a:pPr lvl="3"/>
            <a:r>
              <a:rPr lang="ja-JP" altLang="en-US" dirty="0"/>
              <a:t>Heading 4: Body Text Body Text</a:t>
            </a:r>
            <a:endParaRPr lang="en-US" altLang="ja-JP" dirty="0"/>
          </a:p>
          <a:p>
            <a:pPr lvl="4"/>
            <a:r>
              <a:rPr lang="ja-JP" altLang="en-US" dirty="0"/>
              <a:t>Heading 5: Body Text Body Text</a:t>
            </a:r>
            <a:endParaRPr lang="en-US" altLang="ja-JP" dirty="0"/>
          </a:p>
        </p:txBody>
      </p:sp>
      <p:sp>
        <p:nvSpPr>
          <p:cNvPr id="7" name="Freihandform 6"/>
          <p:cNvSpPr/>
          <p:nvPr userDrawn="1"/>
        </p:nvSpPr>
        <p:spPr bwMode="gray">
          <a:xfrm>
            <a:off x="0" y="880346"/>
            <a:ext cx="756000" cy="0"/>
          </a:xfrm>
          <a:custGeom>
            <a:avLst/>
            <a:gdLst>
              <a:gd name="connsiteX0" fmla="*/ 0 w 409575"/>
              <a:gd name="connsiteY0" fmla="*/ 0 h 0"/>
              <a:gd name="connsiteX1" fmla="*/ 409575 w 409575"/>
              <a:gd name="connsiteY1" fmla="*/ 0 h 0"/>
            </a:gdLst>
            <a:ahLst/>
            <a:cxnLst>
              <a:cxn ang="0">
                <a:pos x="connsiteX0" y="connsiteY0"/>
              </a:cxn>
              <a:cxn ang="0">
                <a:pos x="connsiteX1" y="connsiteY1"/>
              </a:cxn>
            </a:cxnLst>
            <a:rect l="l" t="t" r="r" b="b"/>
            <a:pathLst>
              <a:path w="409575">
                <a:moveTo>
                  <a:pt x="0" y="0"/>
                </a:moveTo>
                <a:lnTo>
                  <a:pt x="409575" y="0"/>
                </a:lnTo>
              </a:path>
            </a:pathLst>
          </a:cu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正方形/長方形 55"/>
          <p:cNvSpPr/>
          <p:nvPr userDrawn="1"/>
        </p:nvSpPr>
        <p:spPr>
          <a:xfrm>
            <a:off x="0" y="6516000"/>
            <a:ext cx="12192000" cy="34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Clr>
                <a:schemeClr val="accent1"/>
              </a:buClr>
              <a:buFont typeface="Wingdings" panose="05000000000000000000" pitchFamily="2" charset="2"/>
              <a:buChar char="§"/>
            </a:pPr>
            <a:endParaRPr kumimoji="1" lang="ja-JP" altLang="en-US" sz="1200" dirty="0" err="1">
              <a:solidFill>
                <a:schemeClr val="tx1"/>
              </a:solidFill>
            </a:endParaRPr>
          </a:p>
        </p:txBody>
      </p:sp>
      <p:pic>
        <p:nvPicPr>
          <p:cNvPr id="57" name="Grafik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10920705" y="6624301"/>
            <a:ext cx="863927" cy="163254"/>
          </a:xfrm>
          <a:prstGeom prst="rect">
            <a:avLst/>
          </a:prstGeom>
        </p:spPr>
      </p:pic>
      <p:sp>
        <p:nvSpPr>
          <p:cNvPr id="59" name="フッター プレースホルダー 3"/>
          <p:cNvSpPr txBox="1">
            <a:spLocks/>
          </p:cNvSpPr>
          <p:nvPr userDrawn="1"/>
        </p:nvSpPr>
        <p:spPr>
          <a:xfrm>
            <a:off x="1059067" y="6552000"/>
            <a:ext cx="4028821" cy="288000"/>
          </a:xfrm>
          <a:prstGeom prst="rect">
            <a:avLst/>
          </a:prstGeom>
        </p:spPr>
        <p:txBody>
          <a:bodyPr vert="horz" lIns="91440" tIns="45720" rIns="91440" bIns="45720" rtlCol="0" anchor="ctr"/>
          <a:lstStyle>
            <a:defPPr>
              <a:defRPr lang="de-DE"/>
            </a:defPPr>
            <a:lvl1pPr marL="0" algn="ctr" defTabSz="914400" rtl="0" eaLnBrk="1" latinLnBrk="0" hangingPunct="1">
              <a:defRPr sz="800" kern="1200">
                <a:solidFill>
                  <a:schemeClr val="tx1"/>
                </a:solidFill>
                <a:latin typeface="Times New Roman"/>
                <a:ea typeface="Times New Roman"/>
                <a:cs typeface="Times New Roman"/>
              </a:defRPr>
            </a:lvl1pPr>
            <a:lvl2pPr marL="457200" algn="l" defTabSz="914400" rtl="0" eaLnBrk="1" latinLnBrk="0" hangingPunct="1">
              <a:defRPr sz="1400" kern="1200">
                <a:solidFill>
                  <a:schemeClr val="tx1"/>
                </a:solidFill>
                <a:latin typeface="Times New Roman"/>
                <a:ea typeface="Times New Roman"/>
                <a:cs typeface="Times New Roman"/>
              </a:defRPr>
            </a:lvl2pPr>
            <a:lvl3pPr marL="914400" algn="l" defTabSz="914400" rtl="0" eaLnBrk="1" latinLnBrk="0" hangingPunct="1">
              <a:defRPr sz="1400" kern="1200">
                <a:solidFill>
                  <a:schemeClr val="tx1"/>
                </a:solidFill>
                <a:latin typeface="Times New Roman"/>
                <a:ea typeface="Times New Roman"/>
                <a:cs typeface="Times New Roman"/>
              </a:defRPr>
            </a:lvl3pPr>
            <a:lvl4pPr marL="1371600" algn="l" defTabSz="914400" rtl="0" eaLnBrk="1" latinLnBrk="0" hangingPunct="1">
              <a:defRPr sz="1400" kern="1200">
                <a:solidFill>
                  <a:schemeClr val="tx1"/>
                </a:solidFill>
                <a:latin typeface="Times New Roman"/>
                <a:ea typeface="Times New Roman"/>
                <a:cs typeface="Times New Roman"/>
              </a:defRPr>
            </a:lvl4pPr>
            <a:lvl5pPr marL="1828800" algn="l" defTabSz="914400" rtl="0" eaLnBrk="1" latinLnBrk="0" hangingPunct="1">
              <a:defRPr sz="1400" kern="1200">
                <a:solidFill>
                  <a:schemeClr val="tx1"/>
                </a:solidFill>
                <a:latin typeface="Times New Roman"/>
                <a:ea typeface="Times New Roman"/>
                <a:cs typeface="Times New Roman"/>
              </a:defRPr>
            </a:lvl5pPr>
            <a:lvl6pPr marL="2286000" algn="l" defTabSz="914400" rtl="0" eaLnBrk="1" latinLnBrk="0" hangingPunct="1">
              <a:defRPr sz="1400" kern="1200">
                <a:solidFill>
                  <a:schemeClr val="tx1"/>
                </a:solidFill>
                <a:latin typeface="Times New Roman"/>
                <a:ea typeface="Times New Roman"/>
                <a:cs typeface="Times New Roman"/>
              </a:defRPr>
            </a:lvl6pPr>
            <a:lvl7pPr marL="2743200" algn="l" defTabSz="914400" rtl="0" eaLnBrk="1" latinLnBrk="0" hangingPunct="1">
              <a:defRPr sz="1400" kern="1200">
                <a:solidFill>
                  <a:schemeClr val="tx1"/>
                </a:solidFill>
                <a:latin typeface="Times New Roman"/>
                <a:ea typeface="Times New Roman"/>
                <a:cs typeface="Times New Roman"/>
              </a:defRPr>
            </a:lvl7pPr>
            <a:lvl8pPr marL="3200400" algn="l" defTabSz="914400" rtl="0" eaLnBrk="1" latinLnBrk="0" hangingPunct="1">
              <a:defRPr sz="1400" kern="1200">
                <a:solidFill>
                  <a:schemeClr val="tx1"/>
                </a:solidFill>
                <a:latin typeface="Times New Roman"/>
                <a:ea typeface="Times New Roman"/>
                <a:cs typeface="Times New Roman"/>
              </a:defRPr>
            </a:lvl8pPr>
            <a:lvl9pPr marL="3657600" algn="l" defTabSz="914400" rtl="0" eaLnBrk="1" latinLnBrk="0" hangingPunct="1">
              <a:defRPr sz="1400" kern="1200">
                <a:solidFill>
                  <a:schemeClr val="tx1"/>
                </a:solidFill>
                <a:latin typeface="Times New Roman"/>
                <a:ea typeface="Times New Roman"/>
                <a:cs typeface="Times New Roman"/>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800" b="0" i="0" u="none" strike="noStrike" kern="1200" baseline="0" dirty="0">
                <a:solidFill>
                  <a:schemeClr val="tx1"/>
                </a:solidFill>
                <a:latin typeface="Times New Roman"/>
                <a:ea typeface="Times New Roman"/>
                <a:cs typeface="Times New Roman"/>
              </a:rPr>
              <a:t>No data copy / No data transfer permitted</a:t>
            </a:r>
            <a:endParaRPr lang="en-US" altLang="ja-JP" b="0" dirty="0">
              <a:solidFill>
                <a:schemeClr val="tx1"/>
              </a:solidFill>
            </a:endParaRPr>
          </a:p>
        </p:txBody>
      </p:sp>
      <p:grpSp>
        <p:nvGrpSpPr>
          <p:cNvPr id="26" name="グループ化 25"/>
          <p:cNvGrpSpPr/>
          <p:nvPr userDrawn="1"/>
        </p:nvGrpSpPr>
        <p:grpSpPr>
          <a:xfrm>
            <a:off x="-100749" y="-82436"/>
            <a:ext cx="12360988" cy="7022872"/>
            <a:chOff x="-100749" y="-82436"/>
            <a:chExt cx="12360988" cy="7022872"/>
          </a:xfrm>
        </p:grpSpPr>
        <p:grpSp>
          <p:nvGrpSpPr>
            <p:cNvPr id="40" name="Gruppieren 31"/>
            <p:cNvGrpSpPr/>
            <p:nvPr userDrawn="1"/>
          </p:nvGrpSpPr>
          <p:grpSpPr bwMode="gray">
            <a:xfrm>
              <a:off x="407368" y="6868436"/>
              <a:ext cx="11377264" cy="72000"/>
              <a:chOff x="407368" y="0"/>
              <a:chExt cx="11377264" cy="108000"/>
            </a:xfrm>
          </p:grpSpPr>
          <p:sp>
            <p:nvSpPr>
              <p:cNvPr id="60" name="Freihandform 32"/>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ihandform 33"/>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ihandform 34"/>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Freihandform 35"/>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1" name="Gruppieren 30"/>
            <p:cNvGrpSpPr/>
            <p:nvPr userDrawn="1"/>
          </p:nvGrpSpPr>
          <p:grpSpPr bwMode="gray">
            <a:xfrm>
              <a:off x="391113" y="-82436"/>
              <a:ext cx="11377264" cy="72000"/>
              <a:chOff x="407368" y="0"/>
              <a:chExt cx="11377264" cy="108000"/>
            </a:xfrm>
          </p:grpSpPr>
          <p:sp>
            <p:nvSpPr>
              <p:cNvPr id="52" name="Freihandform 26"/>
              <p:cNvSpPr/>
              <p:nvPr userDrawn="1"/>
            </p:nvSpPr>
            <p:spPr bwMode="gray">
              <a:xfrm>
                <a:off x="5951984"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Freihandform 27"/>
              <p:cNvSpPr/>
              <p:nvPr userDrawn="1"/>
            </p:nvSpPr>
            <p:spPr bwMode="gray">
              <a:xfrm>
                <a:off x="407368"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reihandform 28"/>
              <p:cNvSpPr/>
              <p:nvPr userDrawn="1"/>
            </p:nvSpPr>
            <p:spPr bwMode="gray">
              <a:xfrm>
                <a:off x="11784632"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ihandform 29"/>
              <p:cNvSpPr/>
              <p:nvPr userDrawn="1"/>
            </p:nvSpPr>
            <p:spPr bwMode="gray">
              <a:xfrm>
                <a:off x="6240016" y="0"/>
                <a:ext cx="0" cy="108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グループ化 45"/>
            <p:cNvGrpSpPr/>
            <p:nvPr userDrawn="1"/>
          </p:nvGrpSpPr>
          <p:grpSpPr>
            <a:xfrm>
              <a:off x="-100749" y="1216200"/>
              <a:ext cx="72000" cy="4985108"/>
              <a:chOff x="-84494" y="1216200"/>
              <a:chExt cx="72000" cy="4985108"/>
            </a:xfrm>
          </p:grpSpPr>
          <p:sp>
            <p:nvSpPr>
              <p:cNvPr id="50" name="Freihandform 37"/>
              <p:cNvSpPr/>
              <p:nvPr userDrawn="1"/>
            </p:nvSpPr>
            <p:spPr bwMode="gray">
              <a:xfrm rot="5400000">
                <a:off x="-48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ihandform 38"/>
              <p:cNvSpPr/>
              <p:nvPr userDrawn="1"/>
            </p:nvSpPr>
            <p:spPr bwMode="gray">
              <a:xfrm rot="5400000">
                <a:off x="-48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グループ化 46"/>
            <p:cNvGrpSpPr/>
            <p:nvPr userDrawn="1"/>
          </p:nvGrpSpPr>
          <p:grpSpPr>
            <a:xfrm>
              <a:off x="12188239" y="1216200"/>
              <a:ext cx="72000" cy="4985108"/>
              <a:chOff x="12204494" y="1216200"/>
              <a:chExt cx="72000" cy="4985108"/>
            </a:xfrm>
          </p:grpSpPr>
          <p:sp>
            <p:nvSpPr>
              <p:cNvPr id="48" name="Freihandform 42"/>
              <p:cNvSpPr/>
              <p:nvPr userDrawn="1"/>
            </p:nvSpPr>
            <p:spPr bwMode="gray">
              <a:xfrm rot="5400000">
                <a:off x="12240494" y="6165308"/>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ihandform 43"/>
              <p:cNvSpPr/>
              <p:nvPr userDrawn="1"/>
            </p:nvSpPr>
            <p:spPr bwMode="gray">
              <a:xfrm rot="5400000">
                <a:off x="12240494" y="1180200"/>
                <a:ext cx="0" cy="72000"/>
              </a:xfrm>
              <a:custGeom>
                <a:avLst/>
                <a:gdLst>
                  <a:gd name="connsiteX0" fmla="*/ 0 w 0"/>
                  <a:gd name="connsiteY0" fmla="*/ 0 h 211667"/>
                  <a:gd name="connsiteX1" fmla="*/ 0 w 0"/>
                  <a:gd name="connsiteY1" fmla="*/ 211667 h 211667"/>
                </a:gdLst>
                <a:ahLst/>
                <a:cxnLst>
                  <a:cxn ang="0">
                    <a:pos x="connsiteX0" y="connsiteY0"/>
                  </a:cxn>
                  <a:cxn ang="0">
                    <a:pos x="connsiteX1" y="connsiteY1"/>
                  </a:cxn>
                </a:cxnLst>
                <a:rect l="l" t="t" r="r" b="b"/>
                <a:pathLst>
                  <a:path h="211667">
                    <a:moveTo>
                      <a:pt x="0" y="0"/>
                    </a:moveTo>
                    <a:lnTo>
                      <a:pt x="0" y="211667"/>
                    </a:lnTo>
                  </a:path>
                </a:pathLst>
              </a:custGeom>
              <a:no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フッター プレースホルダー 3">
            <a:extLst>
              <a:ext uri="{FF2B5EF4-FFF2-40B4-BE49-F238E27FC236}">
                <a16:creationId xmlns:a16="http://schemas.microsoft.com/office/drawing/2014/main" id="{E5F6490F-144E-4C10-8AB1-F25771EB4473}"/>
              </a:ext>
            </a:extLst>
          </p:cNvPr>
          <p:cNvSpPr>
            <a:spLocks noGrp="1"/>
          </p:cNvSpPr>
          <p:nvPr>
            <p:ph type="ftr" sz="quarter" idx="3"/>
          </p:nvPr>
        </p:nvSpPr>
        <p:spPr>
          <a:xfrm>
            <a:off x="6494797" y="6552000"/>
            <a:ext cx="4114800" cy="288000"/>
          </a:xfrm>
          <a:prstGeom prst="rect">
            <a:avLst/>
          </a:prstGeom>
        </p:spPr>
        <p:txBody>
          <a:bodyPr vert="horz" lIns="91440" tIns="45720" rIns="91440" bIns="45720" rtlCol="0" anchor="ctr"/>
          <a:lstStyle>
            <a:lvl1pPr algn="ctr">
              <a:defRPr sz="800">
                <a:solidFill>
                  <a:schemeClr val="tx1"/>
                </a:solidFill>
                <a:latin typeface="Times New Roman"/>
              </a:defRPr>
            </a:lvl1pPr>
          </a:lstStyle>
          <a:p>
            <a:endParaRPr kumimoji="1" lang="ja-JP" altLang="en-US" dirty="0"/>
          </a:p>
        </p:txBody>
      </p:sp>
      <p:sp>
        <p:nvSpPr>
          <p:cNvPr id="28" name="スライド番号プレースホルダー 7">
            <a:extLst>
              <a:ext uri="{FF2B5EF4-FFF2-40B4-BE49-F238E27FC236}">
                <a16:creationId xmlns:a16="http://schemas.microsoft.com/office/drawing/2014/main" id="{96B9CA88-B79B-4298-91E7-7AB2935EEA41}"/>
              </a:ext>
            </a:extLst>
          </p:cNvPr>
          <p:cNvSpPr txBox="1">
            <a:spLocks/>
          </p:cNvSpPr>
          <p:nvPr userDrawn="1"/>
        </p:nvSpPr>
        <p:spPr>
          <a:xfrm>
            <a:off x="374400" y="6560776"/>
            <a:ext cx="792263" cy="270447"/>
          </a:xfrm>
          <a:prstGeom prst="rect">
            <a:avLst/>
          </a:prstGeom>
        </p:spPr>
        <p:txBody>
          <a:bodyPr vert="horz" lIns="91440" tIns="45720" rIns="91440" bIns="45720" rtlCol="0" anchor="ctr"/>
          <a:lstStyle>
            <a:defPPr>
              <a:defRPr lang="de-DE"/>
            </a:defPPr>
            <a:lvl1pPr marL="0" algn="l" defTabSz="914400" rtl="0" eaLnBrk="1" latinLnBrk="0" hangingPunct="1">
              <a:defRPr sz="800" kern="1200">
                <a:solidFill>
                  <a:schemeClr val="tx1"/>
                </a:solidFill>
                <a:latin typeface="Times New Roman"/>
                <a:ea typeface="Times New Roman"/>
                <a:cs typeface="Times New Roman"/>
              </a:defRPr>
            </a:lvl1pPr>
            <a:lvl2pPr marL="457200" algn="l" defTabSz="914400" rtl="0" eaLnBrk="1" latinLnBrk="0" hangingPunct="1">
              <a:defRPr sz="1400" kern="1200">
                <a:solidFill>
                  <a:schemeClr val="tx1"/>
                </a:solidFill>
                <a:latin typeface="Times New Roman"/>
                <a:ea typeface="Times New Roman"/>
                <a:cs typeface="Times New Roman"/>
              </a:defRPr>
            </a:lvl2pPr>
            <a:lvl3pPr marL="914400" algn="l" defTabSz="914400" rtl="0" eaLnBrk="1" latinLnBrk="0" hangingPunct="1">
              <a:defRPr sz="1400" kern="1200">
                <a:solidFill>
                  <a:schemeClr val="tx1"/>
                </a:solidFill>
                <a:latin typeface="Times New Roman"/>
                <a:ea typeface="Times New Roman"/>
                <a:cs typeface="Times New Roman"/>
              </a:defRPr>
            </a:lvl3pPr>
            <a:lvl4pPr marL="1371600" algn="l" defTabSz="914400" rtl="0" eaLnBrk="1" latinLnBrk="0" hangingPunct="1">
              <a:defRPr sz="1400" kern="1200">
                <a:solidFill>
                  <a:schemeClr val="tx1"/>
                </a:solidFill>
                <a:latin typeface="Times New Roman"/>
                <a:ea typeface="Times New Roman"/>
                <a:cs typeface="Times New Roman"/>
              </a:defRPr>
            </a:lvl4pPr>
            <a:lvl5pPr marL="1828800" algn="l" defTabSz="914400" rtl="0" eaLnBrk="1" latinLnBrk="0" hangingPunct="1">
              <a:defRPr sz="1400" kern="1200">
                <a:solidFill>
                  <a:schemeClr val="tx1"/>
                </a:solidFill>
                <a:latin typeface="Times New Roman"/>
                <a:ea typeface="Times New Roman"/>
                <a:cs typeface="Times New Roman"/>
              </a:defRPr>
            </a:lvl5pPr>
            <a:lvl6pPr marL="2286000" algn="l" defTabSz="914400" rtl="0" eaLnBrk="1" latinLnBrk="0" hangingPunct="1">
              <a:defRPr sz="1400" kern="1200">
                <a:solidFill>
                  <a:schemeClr val="tx1"/>
                </a:solidFill>
                <a:latin typeface="Times New Roman"/>
                <a:ea typeface="Times New Roman"/>
                <a:cs typeface="Times New Roman"/>
              </a:defRPr>
            </a:lvl6pPr>
            <a:lvl7pPr marL="2743200" algn="l" defTabSz="914400" rtl="0" eaLnBrk="1" latinLnBrk="0" hangingPunct="1">
              <a:defRPr sz="1400" kern="1200">
                <a:solidFill>
                  <a:schemeClr val="tx1"/>
                </a:solidFill>
                <a:latin typeface="Times New Roman"/>
                <a:ea typeface="Times New Roman"/>
                <a:cs typeface="Times New Roman"/>
              </a:defRPr>
            </a:lvl7pPr>
            <a:lvl8pPr marL="3200400" algn="l" defTabSz="914400" rtl="0" eaLnBrk="1" latinLnBrk="0" hangingPunct="1">
              <a:defRPr sz="1400" kern="1200">
                <a:solidFill>
                  <a:schemeClr val="tx1"/>
                </a:solidFill>
                <a:latin typeface="Times New Roman"/>
                <a:ea typeface="Times New Roman"/>
                <a:cs typeface="Times New Roman"/>
              </a:defRPr>
            </a:lvl8pPr>
            <a:lvl9pPr marL="3657600" algn="l" defTabSz="914400" rtl="0" eaLnBrk="1" latinLnBrk="0" hangingPunct="1">
              <a:defRPr sz="1400" kern="1200">
                <a:solidFill>
                  <a:schemeClr val="tx1"/>
                </a:solidFill>
                <a:latin typeface="Times New Roman"/>
                <a:ea typeface="Times New Roman"/>
                <a:cs typeface="Times New Roman"/>
              </a:defRPr>
            </a:lvl9pPr>
          </a:lstStyle>
          <a:p>
            <a:r>
              <a:rPr kumimoji="1" lang="en-US" altLang="ja-JP" dirty="0"/>
              <a:t>Page ‹#›</a:t>
            </a:r>
            <a:fld id="{F6915B2B-0C89-4A64-899B-16EC6FFA274A}" type="slidenum">
              <a:rPr kumimoji="1" lang="ja-JP" altLang="en-US" smtClean="0"/>
              <a:pPr/>
              <a:t>‹#›</a:t>
            </a:fld>
            <a:endParaRPr kumimoji="1" lang="ja-JP" altLang="en-US" dirty="0"/>
          </a:p>
        </p:txBody>
      </p:sp>
      <p:pic>
        <p:nvPicPr>
          <p:cNvPr id="29" name="図 28" descr="抽象, 挿絵 が含まれている画像&#10;&#10;自動的に生成された説明">
            <a:extLst>
              <a:ext uri="{FF2B5EF4-FFF2-40B4-BE49-F238E27FC236}">
                <a16:creationId xmlns:a16="http://schemas.microsoft.com/office/drawing/2014/main" id="{568ABB37-A845-4AA2-8D8E-52C4ED008FCC}"/>
              </a:ext>
            </a:extLst>
          </p:cNvPr>
          <p:cNvPicPr>
            <a:picLocks noChangeAspect="1"/>
          </p:cNvPicPr>
          <p:nvPr userDrawn="1"/>
        </p:nvPicPr>
        <p:blipFill>
          <a:blip r:embed="rId4"/>
          <a:stretch>
            <a:fillRect/>
          </a:stretch>
        </p:blipFill>
        <p:spPr>
          <a:xfrm>
            <a:off x="10171832" y="320400"/>
            <a:ext cx="1612800" cy="230400"/>
          </a:xfrm>
          <a:prstGeom prst="rect">
            <a:avLst/>
          </a:prstGeom>
        </p:spPr>
      </p:pic>
    </p:spTree>
    <p:extLst>
      <p:ext uri="{BB962C8B-B14F-4D97-AF65-F5344CB8AC3E}">
        <p14:creationId xmlns:p14="http://schemas.microsoft.com/office/powerpoint/2010/main" val="389349327"/>
      </p:ext>
    </p:extLst>
  </p:cSld>
  <p:clrMap bg1="lt1" tx1="dk1" bg2="lt2" tx2="dk2" accent1="accent1" accent2="accent2" accent3="accent3" accent4="accent4" accent5="accent5" accent6="accent6" hlink="hlink" folHlink="folHlink"/>
  <p:sldLayoutIdLst>
    <p:sldLayoutId id="2147483699" r:id="rId1"/>
  </p:sldLayoutIdLst>
  <p:hf sldNum="0" hdr="0" ftr="0" dt="0"/>
  <p:txStyles>
    <p:titleStyle>
      <a:lvl1pPr algn="l" defTabSz="914400" rtl="0" eaLnBrk="1" latinLnBrk="0" hangingPunct="1">
        <a:lnSpc>
          <a:spcPct val="90000"/>
        </a:lnSpc>
        <a:spcBef>
          <a:spcPct val="0"/>
        </a:spcBef>
        <a:buNone/>
        <a:defRPr kumimoji="1" sz="2200" b="1" kern="1200">
          <a:solidFill>
            <a:schemeClr val="accent1"/>
          </a:solidFill>
          <a:latin typeface="Times New Roman"/>
          <a:ea typeface="Times New Roman"/>
          <a:cs typeface="Times New Roman"/>
        </a:defRPr>
      </a:lvl1pPr>
    </p:titleStyle>
    <p:bodyStyle>
      <a:lvl1pPr marL="0" indent="0" algn="l" defTabSz="914400" rtl="0" eaLnBrk="1" latinLnBrk="0" hangingPunct="1">
        <a:lnSpc>
          <a:spcPct val="100000"/>
        </a:lnSpc>
        <a:spcBef>
          <a:spcPts val="0"/>
        </a:spcBef>
        <a:spcAft>
          <a:spcPts val="600"/>
        </a:spcAft>
        <a:buClr>
          <a:schemeClr val="accent1"/>
        </a:buClr>
        <a:buFont typeface="Yu Gothic UI" panose="020B0500000000000000" pitchFamily="50" charset="-128"/>
        <a:buChar char=" "/>
        <a:defRPr kumimoji="1" sz="1400" b="0" kern="1200">
          <a:solidFill>
            <a:schemeClr val="tx1"/>
          </a:solidFill>
          <a:latin typeface="Times New Roman"/>
          <a:ea typeface="Times New Roman"/>
          <a:cs typeface="Times New Roman"/>
        </a:defRPr>
      </a:lvl1pPr>
      <a:lvl2pPr marL="0" indent="0" algn="l" defTabSz="914400" rtl="0" eaLnBrk="1" latinLnBrk="0" hangingPunct="1">
        <a:lnSpc>
          <a:spcPct val="100000"/>
        </a:lnSpc>
        <a:spcBef>
          <a:spcPts val="0"/>
        </a:spcBef>
        <a:spcAft>
          <a:spcPts val="600"/>
        </a:spcAft>
        <a:buClr>
          <a:schemeClr val="accent1"/>
        </a:buClr>
        <a:buFont typeface="Yu Gothic UI" panose="020B0500000000000000" pitchFamily="50" charset="-128"/>
        <a:buChar char=" "/>
        <a:defRPr kumimoji="1" sz="1400" b="0" kern="1200">
          <a:solidFill>
            <a:schemeClr val="tx1"/>
          </a:solidFill>
          <a:latin typeface="Times New Roman"/>
          <a:ea typeface="Times New Roman"/>
          <a:cs typeface="Times New Roman"/>
        </a:defRPr>
      </a:lvl2pPr>
      <a:lvl3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kumimoji="1" sz="1200" b="0" kern="1200">
          <a:solidFill>
            <a:schemeClr val="tx1"/>
          </a:solidFill>
          <a:latin typeface="Times New Roman"/>
          <a:ea typeface="Times New Roman"/>
          <a:cs typeface="Times New Roman"/>
        </a:defRPr>
      </a:lvl3pPr>
      <a:lvl4pPr marL="449263" indent="-285750" algn="l" defTabSz="914400" rtl="0" eaLnBrk="1" latinLnBrk="0" hangingPunct="1">
        <a:lnSpc>
          <a:spcPct val="100000"/>
        </a:lnSpc>
        <a:spcBef>
          <a:spcPts val="0"/>
        </a:spcBef>
        <a:spcAft>
          <a:spcPts val="600"/>
        </a:spcAft>
        <a:buClr>
          <a:schemeClr val="tx1"/>
        </a:buClr>
        <a:buFont typeface="Arial" panose="020B0604020202020204" pitchFamily="34" charset="0"/>
        <a:buChar char="–"/>
        <a:defRPr kumimoji="1" sz="1200" b="0" kern="1200">
          <a:solidFill>
            <a:schemeClr val="tx1"/>
          </a:solidFill>
          <a:latin typeface="Times New Roman"/>
          <a:ea typeface="Times New Roman"/>
          <a:cs typeface="Times New Roman"/>
        </a:defRPr>
      </a:lvl4pPr>
      <a:lvl5pPr marL="717550" marR="0" indent="-292100" algn="l" defTabSz="91440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defRPr kumimoji="1" sz="1200" b="0" kern="1200" baseline="0">
          <a:solidFill>
            <a:schemeClr val="tx1"/>
          </a:solidFill>
          <a:latin typeface="Times New Roman"/>
          <a:ea typeface="Times New Roman"/>
          <a:cs typeface="Times New Roman"/>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Times New Roman"/>
          <a:ea typeface="Times New Roman"/>
          <a:cs typeface="Times New Roman"/>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Times New Roman"/>
          <a:ea typeface="Times New Roman"/>
          <a:cs typeface="Times New Roman"/>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Times New Roman"/>
          <a:ea typeface="Times New Roman"/>
          <a:cs typeface="Times New Roman"/>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Times New Roman"/>
          <a:ea typeface="Times New Roman"/>
          <a:cs typeface="Times New Roman"/>
        </a:defRPr>
      </a:lvl9pPr>
    </p:bodyStyle>
    <p:otherStyle>
      <a:defPPr>
        <a:defRPr lang="de-DE"/>
      </a:defPPr>
      <a:lvl1pPr marL="0" algn="l" defTabSz="914400" rtl="0" eaLnBrk="1" latinLnBrk="0" hangingPunct="1">
        <a:defRPr kumimoji="1" sz="1400" kern="1200">
          <a:solidFill>
            <a:schemeClr val="tx1"/>
          </a:solidFill>
          <a:latin typeface="Times New Roman"/>
          <a:ea typeface="Times New Roman"/>
          <a:cs typeface="Times New Roman"/>
        </a:defRPr>
      </a:lvl1pPr>
      <a:lvl2pPr marL="457200" algn="l" defTabSz="914400" rtl="0" eaLnBrk="1" latinLnBrk="0" hangingPunct="1">
        <a:defRPr kumimoji="1" sz="1400" kern="1200">
          <a:solidFill>
            <a:schemeClr val="tx1"/>
          </a:solidFill>
          <a:latin typeface="Times New Roman"/>
          <a:ea typeface="Times New Roman"/>
          <a:cs typeface="Times New Roman"/>
        </a:defRPr>
      </a:lvl2pPr>
      <a:lvl3pPr marL="914400" algn="l" defTabSz="914400" rtl="0" eaLnBrk="1" latinLnBrk="0" hangingPunct="1">
        <a:defRPr kumimoji="1" sz="1400" kern="1200">
          <a:solidFill>
            <a:schemeClr val="tx1"/>
          </a:solidFill>
          <a:latin typeface="Times New Roman"/>
          <a:ea typeface="Times New Roman"/>
          <a:cs typeface="Times New Roman"/>
        </a:defRPr>
      </a:lvl3pPr>
      <a:lvl4pPr marL="1371600" algn="l" defTabSz="914400" rtl="0" eaLnBrk="1" latinLnBrk="0" hangingPunct="1">
        <a:defRPr kumimoji="1" sz="1400" kern="1200">
          <a:solidFill>
            <a:schemeClr val="tx1"/>
          </a:solidFill>
          <a:latin typeface="Times New Roman"/>
          <a:ea typeface="Times New Roman"/>
          <a:cs typeface="Times New Roman"/>
        </a:defRPr>
      </a:lvl4pPr>
      <a:lvl5pPr marL="1828800" algn="l" defTabSz="914400" rtl="0" eaLnBrk="1" latinLnBrk="0" hangingPunct="1">
        <a:defRPr kumimoji="1" sz="1400" kern="1200">
          <a:solidFill>
            <a:schemeClr val="tx1"/>
          </a:solidFill>
          <a:latin typeface="Times New Roman"/>
          <a:ea typeface="Times New Roman"/>
          <a:cs typeface="Times New Roman"/>
        </a:defRPr>
      </a:lvl5pPr>
      <a:lvl6pPr marL="2286000" algn="l" defTabSz="914400" rtl="0" eaLnBrk="1" latinLnBrk="0" hangingPunct="1">
        <a:defRPr kumimoji="1" sz="1400" kern="1200">
          <a:solidFill>
            <a:schemeClr val="tx1"/>
          </a:solidFill>
          <a:latin typeface="Times New Roman"/>
          <a:ea typeface="Times New Roman"/>
          <a:cs typeface="Times New Roman"/>
        </a:defRPr>
      </a:lvl6pPr>
      <a:lvl7pPr marL="2743200" algn="l" defTabSz="914400" rtl="0" eaLnBrk="1" latinLnBrk="0" hangingPunct="1">
        <a:defRPr kumimoji="1" sz="1400" kern="1200">
          <a:solidFill>
            <a:schemeClr val="tx1"/>
          </a:solidFill>
          <a:latin typeface="Times New Roman"/>
          <a:ea typeface="Times New Roman"/>
          <a:cs typeface="Times New Roman"/>
        </a:defRPr>
      </a:lvl7pPr>
      <a:lvl8pPr marL="3200400" algn="l" defTabSz="914400" rtl="0" eaLnBrk="1" latinLnBrk="0" hangingPunct="1">
        <a:defRPr kumimoji="1" sz="1400" kern="1200">
          <a:solidFill>
            <a:schemeClr val="tx1"/>
          </a:solidFill>
          <a:latin typeface="Times New Roman"/>
          <a:ea typeface="Times New Roman"/>
          <a:cs typeface="Times New Roman"/>
        </a:defRPr>
      </a:lvl8pPr>
      <a:lvl9pPr marL="3657600" algn="l" defTabSz="914400" rtl="0" eaLnBrk="1" latinLnBrk="0" hangingPunct="1">
        <a:defRPr kumimoji="1" sz="1400" kern="1200">
          <a:solidFill>
            <a:schemeClr val="tx1"/>
          </a:solidFill>
          <a:latin typeface="Times New Roman"/>
          <a:ea typeface="Times New Roman"/>
          <a:cs typeface="Times New Roman"/>
        </a:defRPr>
      </a:lvl9pPr>
    </p:otherStyle>
  </p:txStyles>
  <p:extLst>
    <p:ext uri="{27BBF7A9-308A-43DC-89C8-2F10F3537804}">
      <p15:sldGuideLst xmlns:p15="http://schemas.microsoft.com/office/powerpoint/2012/main">
        <p15:guide id="1" pos="257" userDrawn="1">
          <p15:clr>
            <a:srgbClr val="F26B43"/>
          </p15:clr>
        </p15:guide>
        <p15:guide id="2" pos="7423" userDrawn="1">
          <p15:clr>
            <a:srgbClr val="F26B43"/>
          </p15:clr>
        </p15:guide>
        <p15:guide id="3" orient="horz" pos="768" userDrawn="1">
          <p15:clr>
            <a:srgbClr val="F26B43"/>
          </p15:clr>
        </p15:guide>
        <p15:guide id="4" orient="horz" pos="3906" userDrawn="1">
          <p15:clr>
            <a:srgbClr val="F26B43"/>
          </p15:clr>
        </p15:guide>
        <p15:guide id="5" pos="3749" userDrawn="1">
          <p15:clr>
            <a:srgbClr val="F26B43"/>
          </p15:clr>
        </p15:guide>
        <p15:guide id="6"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openchain-project.github.io/OpenChain-JWG/subgroups/education/" TargetMode="External"/><Relationship Id="rId4" Type="http://schemas.openxmlformats.org/officeDocument/2006/relationships/hyperlink" Target="http://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hyperlink" Target="http://www.apache.or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www.gnu.org/licenses/license-list.html#GPLCompatibleLicenses"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hyperlink" Target="https://licenses.opensource.jp/" TargetMode="External"/><Relationship Id="rId13" Type="http://schemas.openxmlformats.org/officeDocument/2006/relationships/hyperlink" Target="https://spdx.org/" TargetMode="External"/><Relationship Id="rId3" Type="http://schemas.openxmlformats.org/officeDocument/2006/relationships/hyperlink" Target="http://jvndb.jvn.jp/index.html" TargetMode="External"/><Relationship Id="rId7" Type="http://schemas.openxmlformats.org/officeDocument/2006/relationships/hyperlink" Target="https://www.openhub.net/" TargetMode="External"/><Relationship Id="rId12" Type="http://schemas.openxmlformats.org/officeDocument/2006/relationships/hyperlink" Target="https://www.osll.jp/outline/reference/#_33" TargetMode="External"/><Relationship Id="rId2" Type="http://schemas.openxmlformats.org/officeDocument/2006/relationships/notesSlide" Target="../notesSlides/notesSlide29.xml"/><Relationship Id="rId16" Type="http://schemas.openxmlformats.org/officeDocument/2006/relationships/hyperlink" Target="https://www.osll.jp/" TargetMode="External"/><Relationship Id="rId1" Type="http://schemas.openxmlformats.org/officeDocument/2006/relationships/slideLayout" Target="../slideLayouts/slideLayout4.xml"/><Relationship Id="rId6" Type="http://schemas.openxmlformats.org/officeDocument/2006/relationships/hyperlink" Target="http://sourceforge.jp/magazine/" TargetMode="External"/><Relationship Id="rId11" Type="http://schemas.openxmlformats.org/officeDocument/2006/relationships/hyperlink" Target="https://www.softic.or.jp/OSSqa/index.htm" TargetMode="External"/><Relationship Id="rId5" Type="http://schemas.openxmlformats.org/officeDocument/2006/relationships/hyperlink" Target="http://www.ossnews.jp/" TargetMode="External"/><Relationship Id="rId15" Type="http://schemas.openxmlformats.org/officeDocument/2006/relationships/hyperlink" Target="https://tldrlegal.com/licenses/browse" TargetMode="External"/><Relationship Id="rId10" Type="http://schemas.openxmlformats.org/officeDocument/2006/relationships/hyperlink" Target="https://www.ipa.go.jp/osc/license1.html" TargetMode="External"/><Relationship Id="rId4" Type="http://schemas.openxmlformats.org/officeDocument/2006/relationships/hyperlink" Target="http://radar.oss.scsk.info/" TargetMode="External"/><Relationship Id="rId9" Type="http://schemas.openxmlformats.org/officeDocument/2006/relationships/hyperlink" Target="http://www.ipa.go.jp/osc/OSSlegal.html" TargetMode="External"/><Relationship Id="rId14" Type="http://schemas.openxmlformats.org/officeDocument/2006/relationships/hyperlink" Target="https://spdx.org/licens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hyperlink" Target="http://www.apache.org/foundation/license-faq.html" TargetMode="External"/><Relationship Id="rId3" Type="http://schemas.openxmlformats.org/officeDocument/2006/relationships/hyperlink" Target="http://www.gnu.org/licenses/gpl-faq.ja.html" TargetMode="External"/><Relationship Id="rId7" Type="http://schemas.openxmlformats.org/officeDocument/2006/relationships/hyperlink" Target="https://www.gnu.org/licenses/gcc-exception-3.1-faq.html"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gnu.org/licenses/exceptions.ja.html" TargetMode="External"/><Relationship Id="rId11" Type="http://schemas.openxmlformats.org/officeDocument/2006/relationships/hyperlink" Target="http://www.eclipse.org/legal/eplfaq.php" TargetMode="External"/><Relationship Id="rId5" Type="http://schemas.openxmlformats.org/officeDocument/2006/relationships/hyperlink" Target="https://www.gnu.org/licenses/license-list.ja.html" TargetMode="External"/><Relationship Id="rId10" Type="http://schemas.openxmlformats.org/officeDocument/2006/relationships/hyperlink" Target="https://www.ibm.com/developerworks/jp/opensource/library/os-cplfaq.html" TargetMode="External"/><Relationship Id="rId4" Type="http://schemas.openxmlformats.org/officeDocument/2006/relationships/hyperlink" Target="https://www.gnu.org/licenses/old-licenses/gpl-2.0-faq.ja.html" TargetMode="External"/><Relationship Id="rId9" Type="http://schemas.openxmlformats.org/officeDocument/2006/relationships/hyperlink" Target="http://www.apache.org/legal/resolved.html#faq"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hyperlink" Target="https://openchain-project.github.io/OpenChain-JWG/subgroups/planning/" TargetMode="External"/><Relationship Id="rId3" Type="http://schemas.openxmlformats.org/officeDocument/2006/relationships/hyperlink" Target="https://openchain-project.github.io/OpenChain-JWG/" TargetMode="External"/><Relationship Id="rId7" Type="http://schemas.openxmlformats.org/officeDocument/2006/relationships/hyperlink" Target="https://openchain-project.github.io/OpenChain-JWG/subgroups/licensin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openchain-project.github.io/OpenChain-JWG/subgroups/leaflet/" TargetMode="External"/><Relationship Id="rId5" Type="http://schemas.openxmlformats.org/officeDocument/2006/relationships/hyperlink" Target="https://openchain-project.github.io/OpenChain-JWG/subgroups/FAQ/" TargetMode="External"/><Relationship Id="rId10" Type="http://schemas.openxmlformats.org/officeDocument/2006/relationships/hyperlink" Target="https://openchain-project.github.io/OpenChain-JWG/subgroups/tooling/" TargetMode="External"/><Relationship Id="rId4" Type="http://schemas.openxmlformats.org/officeDocument/2006/relationships/hyperlink" Target="https://openchain-project.github.io/OpenChain-JWG/subgroups/education/" TargetMode="External"/><Relationship Id="rId9" Type="http://schemas.openxmlformats.org/officeDocument/2006/relationships/hyperlink" Target="https://openchain-project.github.io/OpenChain-JWG/subgroups/promotion/"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pic>
        <p:nvPicPr>
          <p:cNvPr id="9" name="Picture 5">
            <a:extLst>
              <a:ext uri="{FF2B5EF4-FFF2-40B4-BE49-F238E27FC236}">
                <a16:creationId xmlns:a16="http://schemas.microsoft.com/office/drawing/2014/main" id="{A2EAC05F-5313-41F8-82D8-20E0C709F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
        <p:nvSpPr>
          <p:cNvPr id="10" name="Title 1">
            <a:extLst>
              <a:ext uri="{FF2B5EF4-FFF2-40B4-BE49-F238E27FC236}">
                <a16:creationId xmlns:a16="http://schemas.microsoft.com/office/drawing/2014/main" id="{5551EB71-E662-4118-A4AA-FFFB9F99B201}"/>
              </a:ext>
            </a:extLst>
          </p:cNvPr>
          <p:cNvSpPr txBox="1">
            <a:spLocks/>
          </p:cNvSpPr>
          <p:nvPr/>
        </p:nvSpPr>
        <p:spPr bwMode="gray">
          <a:xfrm>
            <a:off x="863600" y="1839217"/>
            <a:ext cx="10993040" cy="259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fontAlgn="base">
              <a:spcBef>
                <a:spcPct val="0"/>
              </a:spcBef>
              <a:spcAft>
                <a:spcPct val="0"/>
              </a:spcAft>
              <a:tabLst>
                <a:tab pos="3676650" algn="l"/>
              </a:tabLst>
              <a:defRPr kumimoji="1" sz="3500">
                <a:solidFill>
                  <a:srgbClr val="FFFFFF"/>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r>
              <a:rPr lang="en-US" altLang="ja-JP" sz="4000" b="1" kern="0" dirty="0">
                <a:solidFill>
                  <a:srgbClr val="E56B45"/>
                </a:solidFill>
              </a:rPr>
              <a:t>OSS training materials</a:t>
            </a:r>
            <a:br>
              <a:rPr lang="en-US" altLang="ja-JP" sz="4000" b="1" kern="0" dirty="0">
                <a:solidFill>
                  <a:srgbClr val="E56B45"/>
                </a:solidFill>
              </a:rPr>
            </a:br>
            <a:r>
              <a:rPr lang="en-US" altLang="ja-JP" sz="4000" b="1" kern="0" dirty="0">
                <a:solidFill>
                  <a:srgbClr val="E56B45"/>
                </a:solidFill>
              </a:rPr>
              <a:t>(Supply Chain Risk Management Version)</a:t>
            </a:r>
            <a:br>
              <a:rPr lang="en-US" altLang="ja-JP" sz="4000" b="1" kern="0" dirty="0">
                <a:solidFill>
                  <a:srgbClr val="E56B45"/>
                </a:solidFill>
              </a:rPr>
            </a:br>
            <a:r>
              <a:rPr lang="ja-JP" altLang="en-US" sz="4000" b="1" kern="0" dirty="0">
                <a:solidFill>
                  <a:srgbClr val="E56B45"/>
                </a:solidFill>
              </a:rPr>
              <a:t>License basi</a:t>
            </a:r>
            <a:r>
              <a:rPr lang="en-US" altLang="ja-JP" sz="4000" b="1" kern="0" dirty="0">
                <a:solidFill>
                  <a:srgbClr val="E56B45"/>
                </a:solidFill>
              </a:rPr>
              <a:t>cs</a:t>
            </a:r>
            <a:endParaRPr lang="en-US" sz="4000" b="1" kern="0" dirty="0">
              <a:solidFill>
                <a:srgbClr val="E56B45"/>
              </a:solidFill>
            </a:endParaRPr>
          </a:p>
        </p:txBody>
      </p:sp>
      <p:sp>
        <p:nvSpPr>
          <p:cNvPr id="11" name="Subtitle 2">
            <a:extLst>
              <a:ext uri="{FF2B5EF4-FFF2-40B4-BE49-F238E27FC236}">
                <a16:creationId xmlns:a16="http://schemas.microsoft.com/office/drawing/2014/main" id="{452B95B2-8059-4008-9B5C-E27BB4AA684F}"/>
              </a:ext>
            </a:extLst>
          </p:cNvPr>
          <p:cNvSpPr>
            <a:spLocks noGrp="1"/>
          </p:cNvSpPr>
          <p:nvPr>
            <p:ph type="subTitle" idx="1"/>
          </p:nvPr>
        </p:nvSpPr>
        <p:spPr>
          <a:xfrm>
            <a:off x="1127448" y="4490218"/>
            <a:ext cx="9552881" cy="2035126"/>
          </a:xfrm>
        </p:spPr>
        <p:txBody>
          <a:bodyPr vert="horz" lIns="91440" tIns="45720" rIns="91440" bIns="45720" rtlCol="0" anchor="t">
            <a:noAutofit/>
          </a:bodyPr>
          <a:lstStyle/>
          <a:p>
            <a:r>
              <a:rPr lang="en-US" altLang="ja-JP" sz="1400" dirty="0"/>
              <a:t>This</a:t>
            </a:r>
            <a:r>
              <a:rPr lang="ja-JP" altLang="en-US" sz="1400" dirty="0">
                <a:solidFill>
                  <a:srgbClr val="000000"/>
                </a:solidFill>
              </a:rPr>
              <a:t> material </a:t>
            </a:r>
            <a:r>
              <a:rPr lang="en-US" altLang="ja-JP" sz="1400" dirty="0">
                <a:solidFill>
                  <a:srgbClr val="000000"/>
                </a:solidFill>
              </a:rPr>
              <a:t>is an</a:t>
            </a:r>
            <a:r>
              <a:rPr lang="ja-JP" altLang="en-US" sz="1400" dirty="0">
                <a:solidFill>
                  <a:srgbClr val="000000"/>
                </a:solidFill>
              </a:rPr>
              <a:t> educational material for companies to acquire basic knowledge of licensing when conducting OSS supply chain risk management. Please use </a:t>
            </a:r>
            <a:r>
              <a:rPr lang="en-US" altLang="ja-JP" sz="1400" dirty="0"/>
              <a:t>this</a:t>
            </a:r>
            <a:r>
              <a:rPr lang="ja-JP" altLang="en-US" sz="1400" dirty="0">
                <a:solidFill>
                  <a:srgbClr val="000000"/>
                </a:solidFill>
              </a:rPr>
              <a:t> freely by copying and modifying it as a material for creating educational content at each company.</a:t>
            </a:r>
            <a:endParaRPr lang="en-US" altLang="ja-JP" sz="1400" dirty="0">
              <a:solidFill>
                <a:srgbClr val="000000"/>
              </a:solidFill>
            </a:endParaRPr>
          </a:p>
          <a:p>
            <a:br>
              <a:rPr lang="en-US" sz="1400" dirty="0">
                <a:solidFill>
                  <a:schemeClr val="tx1"/>
                </a:solidFill>
              </a:rPr>
            </a:br>
            <a:r>
              <a:rPr lang="ja-JP" altLang="en-US" sz="1400" dirty="0">
                <a:solidFill>
                  <a:schemeClr val="tx1"/>
                </a:solidFill>
              </a:rPr>
              <a:t>This document is released under </a:t>
            </a:r>
            <a:r>
              <a:rPr lang="ja-JP" altLang="en-US" sz="1400" dirty="0">
                <a:solidFill>
                  <a:schemeClr val="tx1"/>
                </a:solidFill>
                <a:hlinkClick r:id="rId4"/>
              </a:rPr>
              <a:t>Creative Commons CC0 1.0 Universal</a:t>
            </a:r>
            <a:r>
              <a:rPr lang="ja-JP" altLang="en-US" sz="1400" dirty="0">
                <a:solidFill>
                  <a:schemeClr val="tx1"/>
                </a:solidFill>
              </a:rPr>
              <a:t> License and </a:t>
            </a:r>
            <a:r>
              <a:rPr lang="en-US" altLang="ja-JP" sz="1400" dirty="0">
                <a:solidFill>
                  <a:schemeClr val="tx1"/>
                </a:solidFill>
              </a:rPr>
              <a:t>t</a:t>
            </a:r>
            <a:r>
              <a:rPr lang="en-US" altLang="ja-JP" sz="1400" dirty="0"/>
              <a:t>here are no restrictions on copying, modification or distribution. </a:t>
            </a:r>
          </a:p>
          <a:p>
            <a:endParaRPr lang="en-US" altLang="ja-JP" sz="1400" dirty="0">
              <a:solidFill>
                <a:srgbClr val="000000"/>
              </a:solidFill>
            </a:endParaRPr>
          </a:p>
          <a:p>
            <a:r>
              <a:rPr lang="ja-JP" altLang="en-US" sz="1400" dirty="0"/>
              <a:t>[Creat</a:t>
            </a:r>
            <a:r>
              <a:rPr lang="en-US" altLang="ja-JP" sz="1400" dirty="0"/>
              <a:t>ed</a:t>
            </a:r>
            <a:r>
              <a:rPr lang="ja-JP" altLang="en-US" sz="1400" dirty="0"/>
              <a:t> </a:t>
            </a:r>
            <a:r>
              <a:rPr lang="en-US" altLang="ja-JP" sz="1400" dirty="0"/>
              <a:t>by</a:t>
            </a:r>
            <a:r>
              <a:rPr lang="ja-JP" altLang="en-US" sz="1400" dirty="0"/>
              <a:t> </a:t>
            </a:r>
            <a:r>
              <a:rPr lang="ja-JP" altLang="en-US" sz="1400" dirty="0">
                <a:hlinkClick r:id="rId5"/>
              </a:rPr>
              <a:t>OpenChain Japan Work Group education sg</a:t>
            </a:r>
            <a:r>
              <a:rPr lang="ja-JP" altLang="en-US" sz="1400" dirty="0"/>
              <a:t>]</a:t>
            </a:r>
            <a:endParaRPr lang="en-US" altLang="ja-JP" sz="1400" dirty="0">
              <a:solidFill>
                <a:srgbClr val="000000"/>
              </a:solidFill>
            </a:endParaRPr>
          </a:p>
          <a:p>
            <a:endParaRPr lang="en-US" sz="11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83468" y="431006"/>
            <a:ext cx="8532812" cy="693738"/>
          </a:xfrm>
        </p:spPr>
        <p:txBody>
          <a:bodyPr vert="horz" wrap="square" lIns="91440" tIns="45720" rIns="91440" bIns="45720" numCol="1" anchor="ctr" anchorCtr="0" compatLnSpc="1">
            <a:prstTxWarp prst="textNoShape">
              <a:avLst/>
            </a:prstTxWarp>
          </a:bodyPr>
          <a:lstStyle/>
          <a:p>
            <a:pPr eaLnBrk="1" hangingPunct="1"/>
            <a:r>
              <a:rPr lang="en-US" altLang="ja-JP" dirty="0">
                <a:solidFill>
                  <a:schemeClr val="tx1"/>
                </a:solidFill>
              </a:rPr>
              <a:t>2.1 Licensing relations with OSS copyright holders</a:t>
            </a:r>
          </a:p>
        </p:txBody>
      </p:sp>
      <p:sp>
        <p:nvSpPr>
          <p:cNvPr id="31761" name="Rectangle 21"/>
          <p:cNvSpPr>
            <a:spLocks noChangeArrowheads="1"/>
          </p:cNvSpPr>
          <p:nvPr/>
        </p:nvSpPr>
        <p:spPr bwMode="gray">
          <a:xfrm>
            <a:off x="1308598" y="1047299"/>
            <a:ext cx="9323906" cy="1654069"/>
          </a:xfrm>
          <a:prstGeom prst="rect">
            <a:avLst/>
          </a:prstGeom>
          <a:noFill/>
          <a:ln w="19050" algn="ctr">
            <a:noFill/>
            <a:miter lim="800000"/>
            <a:headEnd/>
            <a:tailEnd/>
          </a:ln>
          <a:extLst>
            <a:ext uri="{909E8E84-426E-40DD-AFC4-6F175D3DCCD1}">
              <a14:hiddenFill xmlns:a14="http://schemas.microsoft.com/office/drawing/2010/main">
                <a:solidFill>
                  <a:srgbClr val="D2E8FA"/>
                </a:solidFill>
              </a14:hiddenFill>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marL="342900" indent="-342900" algn="l" eaLnBrk="1" fontAlgn="base" hangingPunct="1">
              <a:buFont typeface="Wingdings" panose="05000000000000000000" pitchFamily="2" charset="2"/>
              <a:buChar char="u"/>
              <a:defRPr/>
            </a:pPr>
            <a:r>
              <a:rPr lang="en-US" altLang="ja-JP" sz="1700" dirty="0"/>
              <a:t>Developer of OSS: </a:t>
            </a:r>
            <a:r>
              <a:rPr lang="en-US" altLang="ja-JP" sz="1700" dirty="0">
                <a:solidFill>
                  <a:srgbClr val="FF0000"/>
                </a:solidFill>
              </a:rPr>
              <a:t>"Copyright" (*) </a:t>
            </a:r>
            <a:r>
              <a:rPr lang="en-US" altLang="ja-JP" sz="1700" dirty="0"/>
              <a:t>specified in the Copyright Act occurs.</a:t>
            </a:r>
            <a:br>
              <a:rPr lang="en-US" altLang="ja-JP" sz="1700" dirty="0"/>
            </a:br>
            <a:r>
              <a:rPr lang="ja-JP" altLang="en-US" sz="1700" dirty="0"/>
              <a:t>　　　　　　　　　　(*) Rights to control duplication, modification, distribution, etc. and transferable</a:t>
            </a:r>
          </a:p>
          <a:p>
            <a:pPr marL="342900" indent="-342900" algn="l" eaLnBrk="1" fontAlgn="base" hangingPunct="1">
              <a:spcBef>
                <a:spcPts val="600"/>
              </a:spcBef>
              <a:buFont typeface="Wingdings" panose="05000000000000000000" pitchFamily="2" charset="2"/>
              <a:buChar char="u"/>
              <a:defRPr/>
            </a:pPr>
            <a:r>
              <a:rPr lang="ja-JP" altLang="en-US" sz="1700" dirty="0"/>
              <a:t>Copyright holder: </a:t>
            </a:r>
            <a:r>
              <a:rPr lang="ja-JP" altLang="en-US" sz="1700" dirty="0">
                <a:solidFill>
                  <a:srgbClr val="FF0000"/>
                </a:solidFill>
              </a:rPr>
              <a:t>Can freely set conditions </a:t>
            </a:r>
            <a:r>
              <a:rPr lang="ja-JP" altLang="en-US" sz="1700" dirty="0"/>
              <a:t>for licensing the use of copy, modification, etc.</a:t>
            </a:r>
            <a:br>
              <a:rPr lang="en-US" altLang="ja-JP" sz="1700" u="sng" dirty="0">
                <a:solidFill>
                  <a:srgbClr val="C00000"/>
                </a:solidFill>
              </a:rPr>
            </a:br>
            <a:r>
              <a:rPr lang="ja-JP" altLang="en-US" sz="1700" dirty="0">
                <a:solidFill>
                  <a:srgbClr val="C00000"/>
                </a:solidFill>
              </a:rPr>
              <a:t> </a:t>
            </a:r>
            <a:r>
              <a:rPr lang="ja-JP" altLang="en-US" sz="1700" dirty="0">
                <a:solidFill>
                  <a:schemeClr val="tx1"/>
                </a:solidFill>
              </a:rPr>
              <a:t>⇒ These terms are referred to as the </a:t>
            </a:r>
            <a:r>
              <a:rPr lang="ja-JP" altLang="en-US" sz="1700" dirty="0">
                <a:solidFill>
                  <a:srgbClr val="FF0000"/>
                </a:solidFill>
              </a:rPr>
              <a:t>"License Terms"</a:t>
            </a:r>
            <a:endParaRPr lang="en-US" altLang="ja-JP" sz="1700" dirty="0">
              <a:solidFill>
                <a:srgbClr val="FF0000"/>
              </a:solidFill>
            </a:endParaRPr>
          </a:p>
        </p:txBody>
      </p:sp>
      <p:sp>
        <p:nvSpPr>
          <p:cNvPr id="8218" name="テキスト ボックス 32"/>
          <p:cNvSpPr txBox="1">
            <a:spLocks noChangeArrowheads="1"/>
          </p:cNvSpPr>
          <p:nvPr/>
        </p:nvSpPr>
        <p:spPr bwMode="gray">
          <a:xfrm>
            <a:off x="9157196" y="3069308"/>
            <a:ext cx="2411412" cy="969496"/>
          </a:xfrm>
          <a:prstGeom prst="rect">
            <a:avLst/>
          </a:prstGeom>
          <a:solidFill>
            <a:srgbClr val="F8C6C5"/>
          </a:solidFill>
          <a:ln w="9525">
            <a:solidFill>
              <a:srgbClr val="B22B30"/>
            </a:solidFill>
            <a:miter lim="800000"/>
            <a:headEnd/>
            <a:tailEnd/>
          </a:ln>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hangingPunct="1">
              <a:lnSpc>
                <a:spcPct val="100000"/>
              </a:lnSpc>
              <a:spcBef>
                <a:spcPct val="0"/>
              </a:spcBef>
              <a:spcAft>
                <a:spcPct val="0"/>
              </a:spcAft>
              <a:buClrTx/>
              <a:buFontTx/>
              <a:buNone/>
              <a:defRPr/>
            </a:pPr>
            <a:r>
              <a:rPr lang="en-US" altLang="ja-JP" dirty="0"/>
              <a:t>Copyright holder sets license conditions for each work</a:t>
            </a:r>
            <a:endParaRPr lang="ja-JP" altLang="en-US" dirty="0"/>
          </a:p>
        </p:txBody>
      </p:sp>
      <p:sp>
        <p:nvSpPr>
          <p:cNvPr id="31" name="スライド番号プレースホルダ 30"/>
          <p:cNvSpPr txBox="1">
            <a:spLocks noGrp="1"/>
          </p:cNvSpPr>
          <p:nvPr/>
        </p:nvSpPr>
        <p:spPr bwMode="gray">
          <a:xfrm>
            <a:off x="5727700" y="6626226"/>
            <a:ext cx="719138" cy="385763"/>
          </a:xfrm>
          <a:prstGeom prst="rect">
            <a:avLst/>
          </a:prstGeom>
          <a:noFill/>
          <a:ln>
            <a:miter lim="800000"/>
            <a:headEnd/>
            <a:tailEnd/>
          </a:ln>
        </p:spPr>
        <p:txBody>
          <a:bodyPr wrap="none" tIns="21600"/>
          <a:lstStyle/>
          <a:p>
            <a:pPr algn="l" fontAlgn="base">
              <a:defRPr/>
            </a:pPr>
            <a:fld id="{B47A79D5-114C-4A97-8FD3-3B9A399562B3}" type="slidenum">
              <a:rPr lang="en-US" altLang="ja-JP" sz="900">
                <a:solidFill>
                  <a:schemeClr val="bg1"/>
                </a:solidFill>
              </a:rPr>
              <a:pPr algn="l" fontAlgn="base">
                <a:defRPr/>
              </a:pPr>
              <a:t>9</a:t>
            </a:fld>
            <a:endParaRPr lang="en-US" altLang="ja-JP" sz="900">
              <a:solidFill>
                <a:schemeClr val="bg1"/>
              </a:solidFill>
            </a:endParaRPr>
          </a:p>
        </p:txBody>
      </p:sp>
      <p:sp>
        <p:nvSpPr>
          <p:cNvPr id="8220" name="AutoShape 28"/>
          <p:cNvSpPr>
            <a:spLocks noChangeArrowheads="1"/>
          </p:cNvSpPr>
          <p:nvPr/>
        </p:nvSpPr>
        <p:spPr bwMode="gray">
          <a:xfrm>
            <a:off x="9157196" y="4653136"/>
            <a:ext cx="2411412" cy="1152525"/>
          </a:xfrm>
          <a:prstGeom prst="roundRect">
            <a:avLst>
              <a:gd name="adj" fmla="val 16667"/>
            </a:avLst>
          </a:prstGeom>
          <a:noFill/>
          <a:ln w="38100" algn="ctr">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defRPr/>
            </a:pPr>
            <a:r>
              <a:rPr lang="en-US" altLang="ja-JP" dirty="0">
                <a:solidFill>
                  <a:schemeClr val="accent2"/>
                </a:solidFill>
              </a:rPr>
              <a:t>Failure to do so will result in copyright infringement</a:t>
            </a:r>
            <a:endParaRPr lang="ja-JP" altLang="en-US" dirty="0">
              <a:solidFill>
                <a:schemeClr val="accent2"/>
              </a:solidFill>
            </a:endParaRPr>
          </a:p>
        </p:txBody>
      </p:sp>
      <p:graphicFrame>
        <p:nvGraphicFramePr>
          <p:cNvPr id="5" name="表 6">
            <a:extLst>
              <a:ext uri="{FF2B5EF4-FFF2-40B4-BE49-F238E27FC236}">
                <a16:creationId xmlns:a16="http://schemas.microsoft.com/office/drawing/2014/main" id="{2D4BF7FE-764F-48FB-9718-C1C9BDF47689}"/>
              </a:ext>
            </a:extLst>
          </p:cNvPr>
          <p:cNvGraphicFramePr>
            <a:graphicFrameLocks noGrp="1"/>
          </p:cNvGraphicFramePr>
          <p:nvPr>
            <p:extLst>
              <p:ext uri="{D42A27DB-BD31-4B8C-83A1-F6EECF244321}">
                <p14:modId xmlns:p14="http://schemas.microsoft.com/office/powerpoint/2010/main" val="2279723116"/>
              </p:ext>
            </p:extLst>
          </p:nvPr>
        </p:nvGraphicFramePr>
        <p:xfrm>
          <a:off x="479376" y="2831921"/>
          <a:ext cx="7848872" cy="298704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740173355"/>
                    </a:ext>
                  </a:extLst>
                </a:gridCol>
                <a:gridCol w="4896544">
                  <a:extLst>
                    <a:ext uri="{9D8B030D-6E8A-4147-A177-3AD203B41FA5}">
                      <a16:colId xmlns:a16="http://schemas.microsoft.com/office/drawing/2014/main" val="382080194"/>
                    </a:ext>
                  </a:extLst>
                </a:gridCol>
              </a:tblGrid>
              <a:tr h="207029">
                <a:tc gridSpan="2">
                  <a:txBody>
                    <a:bodyPr/>
                    <a:lstStyle/>
                    <a:p>
                      <a:pPr algn="ctr"/>
                      <a:r>
                        <a:rPr kumimoji="1" lang="en-US" altLang="ja-JP" sz="2200" dirty="0"/>
                        <a:t>OSS developers</a:t>
                      </a:r>
                      <a:endParaRPr kumimoji="1" lang="ja-JP" altLang="en-US" sz="1900" dirty="0"/>
                    </a:p>
                  </a:txBody>
                  <a:tcPr/>
                </a:tc>
                <a:tc hMerge="1">
                  <a:txBody>
                    <a:bodyPr/>
                    <a:lstStyle/>
                    <a:p>
                      <a:endParaRPr kumimoji="1" lang="ja-JP" altLang="en-US" sz="1600" dirty="0"/>
                    </a:p>
                  </a:txBody>
                  <a:tcPr/>
                </a:tc>
                <a:extLst>
                  <a:ext uri="{0D108BD9-81ED-4DB2-BD59-A6C34878D82A}">
                    <a16:rowId xmlns:a16="http://schemas.microsoft.com/office/drawing/2014/main" val="3769390014"/>
                  </a:ext>
                </a:extLst>
              </a:tr>
              <a:tr h="370840">
                <a:tc>
                  <a:txBody>
                    <a:bodyPr/>
                    <a:lstStyle/>
                    <a:p>
                      <a:r>
                        <a:rPr kumimoji="1" lang="ja-JP" altLang="en-US" sz="1600" dirty="0"/>
                        <a:t>①Develop</a:t>
                      </a:r>
                      <a:r>
                        <a:rPr kumimoji="1" lang="en-US" altLang="ja-JP" sz="1600" dirty="0"/>
                        <a:t>ed</a:t>
                      </a:r>
                      <a:r>
                        <a:rPr kumimoji="1" lang="ja-JP" altLang="en-US" sz="1600" dirty="0"/>
                        <a:t> by the community</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schemeClr val="tx1"/>
                          </a:solidFill>
                        </a:rPr>
                        <a:t>Individuals or companies that agree with the development of a specific program gather and carry out the development</a:t>
                      </a:r>
                      <a:endParaRPr lang="ja-JP" altLang="en-US" sz="1600" dirty="0">
                        <a:solidFill>
                          <a:schemeClr val="tx1"/>
                        </a:solidFill>
                      </a:endParaRPr>
                    </a:p>
                  </a:txBody>
                  <a:tcPr/>
                </a:tc>
                <a:extLst>
                  <a:ext uri="{0D108BD9-81ED-4DB2-BD59-A6C34878D82A}">
                    <a16:rowId xmlns:a16="http://schemas.microsoft.com/office/drawing/2014/main" val="3267342593"/>
                  </a:ext>
                </a:extLst>
              </a:tr>
              <a:tr h="370840">
                <a:tc>
                  <a:txBody>
                    <a:bodyPr/>
                    <a:lstStyle/>
                    <a:p>
                      <a:r>
                        <a:rPr kumimoji="1" lang="ja-JP" altLang="en-US" sz="1600" dirty="0"/>
                        <a:t>②Developed by the enterprise</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600" dirty="0">
                          <a:solidFill>
                            <a:schemeClr val="tx1"/>
                          </a:solidFill>
                        </a:rPr>
                        <a:t>Companies develop and provide OSS according to their business objectives</a:t>
                      </a:r>
                    </a:p>
                  </a:txBody>
                  <a:tcPr/>
                </a:tc>
                <a:extLst>
                  <a:ext uri="{0D108BD9-81ED-4DB2-BD59-A6C34878D82A}">
                    <a16:rowId xmlns:a16="http://schemas.microsoft.com/office/drawing/2014/main" val="3071723359"/>
                  </a:ext>
                </a:extLst>
              </a:tr>
              <a:tr h="370840">
                <a:tc>
                  <a:txBody>
                    <a:bodyPr/>
                    <a:lstStyle/>
                    <a:p>
                      <a:r>
                        <a:rPr kumimoji="1" lang="ja-JP" altLang="en-US" sz="1600" dirty="0"/>
                        <a:t>③Developed by Individual</a:t>
                      </a:r>
                      <a:r>
                        <a:rPr kumimoji="1" lang="en-US" altLang="ja-JP" sz="1600" dirty="0"/>
                        <a:t>s</a:t>
                      </a:r>
                      <a:endParaRPr kumimoji="1" lang="ja-JP" altLang="en-US" sz="1600"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600" dirty="0">
                          <a:solidFill>
                            <a:schemeClr val="tx1"/>
                          </a:solidFill>
                        </a:rPr>
                        <a:t>Individuals develop programs privately</a:t>
                      </a:r>
                      <a:endParaRPr lang="en-US" altLang="ja-JP" sz="16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600" dirty="0">
                        <a:solidFill>
                          <a:schemeClr val="tx1"/>
                        </a:solidFill>
                      </a:endParaRPr>
                    </a:p>
                  </a:txBody>
                  <a:tcPr/>
                </a:tc>
                <a:extLst>
                  <a:ext uri="{0D108BD9-81ED-4DB2-BD59-A6C34878D82A}">
                    <a16:rowId xmlns:a16="http://schemas.microsoft.com/office/drawing/2014/main" val="1395130414"/>
                  </a:ext>
                </a:extLst>
              </a:tr>
              <a:tr h="370840">
                <a:tc>
                  <a:txBody>
                    <a:bodyPr/>
                    <a:lstStyle/>
                    <a:p>
                      <a:r>
                        <a:rPr kumimoji="1" lang="ja-JP" altLang="en-US" sz="1600" dirty="0"/>
                        <a:t>④Company operates community</a:t>
                      </a:r>
                    </a:p>
                  </a:txBody>
                  <a:tcPr/>
                </a:tc>
                <a:tc>
                  <a:txBody>
                    <a:bodyPr/>
                    <a:lstStyle/>
                    <a:p>
                      <a:pPr marL="285750" indent="-285750" eaLnBrk="1" hangingPunct="1">
                        <a:lnSpc>
                          <a:spcPct val="100000"/>
                        </a:lnSpc>
                        <a:spcBef>
                          <a:spcPct val="5000"/>
                        </a:spcBef>
                        <a:spcAft>
                          <a:spcPct val="5000"/>
                        </a:spcAft>
                        <a:buClrTx/>
                        <a:buFont typeface="Arial" panose="020B0604020202020204" pitchFamily="34" charset="0"/>
                        <a:buChar char="•"/>
                        <a:defRPr/>
                      </a:pPr>
                      <a:r>
                        <a:rPr lang="ja-JP" altLang="en-US" sz="1600" dirty="0">
                          <a:solidFill>
                            <a:schemeClr val="tx1"/>
                          </a:solidFill>
                        </a:rPr>
                        <a:t>Enterprises operate communities and utilize OSS</a:t>
                      </a:r>
                      <a:br>
                        <a:rPr lang="en-US" altLang="ja-JP" sz="1600" dirty="0">
                          <a:solidFill>
                            <a:schemeClr val="tx1"/>
                          </a:solidFill>
                        </a:rPr>
                      </a:br>
                      <a:endParaRPr lang="ja-JP" altLang="en-US" sz="1600" dirty="0">
                        <a:solidFill>
                          <a:schemeClr val="tx1"/>
                        </a:solidFill>
                      </a:endParaRPr>
                    </a:p>
                  </a:txBody>
                  <a:tcPr/>
                </a:tc>
                <a:extLst>
                  <a:ext uri="{0D108BD9-81ED-4DB2-BD59-A6C34878D82A}">
                    <a16:rowId xmlns:a16="http://schemas.microsoft.com/office/drawing/2014/main" val="2262772718"/>
                  </a:ext>
                </a:extLst>
              </a:tr>
            </a:tbl>
          </a:graphicData>
        </a:graphic>
      </p:graphicFrame>
      <p:sp>
        <p:nvSpPr>
          <p:cNvPr id="10" name="スライド番号プレースホルダー 9">
            <a:extLst>
              <a:ext uri="{FF2B5EF4-FFF2-40B4-BE49-F238E27FC236}">
                <a16:creationId xmlns:a16="http://schemas.microsoft.com/office/drawing/2014/main" id="{C9FEF960-C689-4212-AB97-2AD152986E64}"/>
              </a:ext>
            </a:extLst>
          </p:cNvPr>
          <p:cNvSpPr>
            <a:spLocks noGrp="1"/>
          </p:cNvSpPr>
          <p:nvPr>
            <p:ph type="sldNum" sz="quarter" idx="10"/>
          </p:nvPr>
        </p:nvSpPr>
        <p:spPr/>
        <p:txBody>
          <a:bodyPr/>
          <a:lstStyle/>
          <a:p>
            <a:fld id="{E8E9CBD9-E97A-4244-BA2F-A59041725FCD}" type="slidenum">
              <a:rPr lang="de-DE" altLang="ja-JP" smtClean="0"/>
              <a:pPr/>
              <a:t>9</a:t>
            </a:fld>
            <a:endParaRPr lang="de-DE" altLang="ja-JP"/>
          </a:p>
        </p:txBody>
      </p:sp>
    </p:spTree>
    <p:extLst>
      <p:ext uri="{BB962C8B-B14F-4D97-AF65-F5344CB8AC3E}">
        <p14:creationId xmlns:p14="http://schemas.microsoft.com/office/powerpoint/2010/main" val="243016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Text Box 2"/>
          <p:cNvSpPr txBox="1">
            <a:spLocks noChangeArrowheads="1"/>
          </p:cNvSpPr>
          <p:nvPr/>
        </p:nvSpPr>
        <p:spPr bwMode="gray">
          <a:xfrm>
            <a:off x="1847850" y="1203139"/>
            <a:ext cx="3024014"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lgn="l" fontAlgn="ctr"/>
            <a:r>
              <a:rPr lang="en-US" altLang="ja-JP" dirty="0"/>
              <a:t>[OSS developer: Company A]</a:t>
            </a:r>
            <a:br>
              <a:rPr lang="en-US" altLang="ja-JP" dirty="0"/>
            </a:br>
            <a:r>
              <a:rPr lang="ja-JP" altLang="en-US" dirty="0"/>
              <a:t>(Copyright Holder)</a:t>
            </a:r>
          </a:p>
        </p:txBody>
      </p:sp>
      <p:sp>
        <p:nvSpPr>
          <p:cNvPr id="729092" name="AutoShape 4"/>
          <p:cNvSpPr>
            <a:spLocks noChangeArrowheads="1"/>
          </p:cNvSpPr>
          <p:nvPr/>
        </p:nvSpPr>
        <p:spPr bwMode="gray">
          <a:xfrm>
            <a:off x="1847850"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p>
            <a:pPr algn="l" fontAlgn="ctr">
              <a:spcBef>
                <a:spcPct val="0"/>
              </a:spcBef>
            </a:pPr>
            <a:r>
              <a:rPr lang="en-US" altLang="ja-JP" dirty="0"/>
              <a:t>[License Terms]</a:t>
            </a:r>
            <a:br>
              <a:rPr lang="en-US" altLang="ja-JP" dirty="0"/>
            </a:br>
            <a:r>
              <a:rPr lang="en-US" altLang="ja-JP" dirty="0"/>
              <a:t>This program may be freely copied and distributed without charge. </a:t>
            </a:r>
            <a:r>
              <a:rPr lang="en-US" altLang="ja-JP" u="sng" dirty="0">
                <a:solidFill>
                  <a:srgbClr val="FF0000"/>
                </a:solidFill>
              </a:rPr>
              <a:t>Please include this license with any distributions.</a:t>
            </a:r>
            <a:endParaRPr lang="ja-JP" altLang="en-US" u="sng" dirty="0" err="1">
              <a:solidFill>
                <a:srgbClr val="FF0000"/>
              </a:solidFill>
            </a:endParaRPr>
          </a:p>
        </p:txBody>
      </p:sp>
      <p:sp>
        <p:nvSpPr>
          <p:cNvPr id="729094" name="AutoShape 6"/>
          <p:cNvSpPr>
            <a:spLocks noChangeArrowheads="1"/>
          </p:cNvSpPr>
          <p:nvPr/>
        </p:nvSpPr>
        <p:spPr bwMode="gray">
          <a:xfrm>
            <a:off x="3935760" y="2638426"/>
            <a:ext cx="1367606"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t>Distribution</a:t>
            </a:r>
          </a:p>
        </p:txBody>
      </p:sp>
      <p:sp>
        <p:nvSpPr>
          <p:cNvPr id="729095" name="AutoShape 7"/>
          <p:cNvSpPr>
            <a:spLocks noChangeArrowheads="1"/>
          </p:cNvSpPr>
          <p:nvPr/>
        </p:nvSpPr>
        <p:spPr bwMode="gray">
          <a:xfrm>
            <a:off x="7260920" y="2638426"/>
            <a:ext cx="1427368"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t>Distribution</a:t>
            </a:r>
          </a:p>
        </p:txBody>
      </p:sp>
      <p:sp>
        <p:nvSpPr>
          <p:cNvPr id="729096" name="Text Box 8"/>
          <p:cNvSpPr txBox="1">
            <a:spLocks noChangeArrowheads="1"/>
          </p:cNvSpPr>
          <p:nvPr/>
        </p:nvSpPr>
        <p:spPr bwMode="gray">
          <a:xfrm>
            <a:off x="5011297" y="1203139"/>
            <a:ext cx="2448272"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fontAlgn="ctr"/>
            <a:r>
              <a:rPr lang="en-US" altLang="ja-JP" dirty="0"/>
              <a:t>[Modifier: Company B]</a:t>
            </a:r>
            <a:br>
              <a:rPr lang="en-US" altLang="ja-JP" dirty="0"/>
            </a:br>
            <a:r>
              <a:rPr lang="ja-JP" altLang="en-US" dirty="0"/>
              <a:t>(Copyright Holder)</a:t>
            </a:r>
          </a:p>
        </p:txBody>
      </p:sp>
      <p:sp>
        <p:nvSpPr>
          <p:cNvPr id="729100" name="AutoShape 12"/>
          <p:cNvSpPr>
            <a:spLocks noChangeArrowheads="1"/>
          </p:cNvSpPr>
          <p:nvPr/>
        </p:nvSpPr>
        <p:spPr bwMode="gray">
          <a:xfrm>
            <a:off x="7939535" y="4081464"/>
            <a:ext cx="2664296" cy="1220787"/>
          </a:xfrm>
          <a:prstGeom prst="wedgeRoundRectCallout">
            <a:avLst>
              <a:gd name="adj1" fmla="val -8847"/>
              <a:gd name="adj2" fmla="val -89718"/>
              <a:gd name="adj3" fmla="val 16667"/>
            </a:avLst>
          </a:prstGeom>
          <a:noFill/>
          <a:ln w="9525" algn="ctr">
            <a:solidFill>
              <a:srgbClr val="505050"/>
            </a:solidFill>
            <a:miter lim="800000"/>
            <a:headEnd/>
            <a:tailEnd/>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fontAlgn="ctr">
              <a:spcBef>
                <a:spcPct val="0"/>
              </a:spcBef>
            </a:pPr>
            <a:r>
              <a:rPr lang="en-US" altLang="ja-JP" dirty="0"/>
              <a:t>This program is free of charge and can be freely distributed to other companies.</a:t>
            </a:r>
            <a:endParaRPr lang="ja-JP" altLang="en-US" dirty="0"/>
          </a:p>
        </p:txBody>
      </p:sp>
      <p:sp>
        <p:nvSpPr>
          <p:cNvPr id="729101" name="Text Box 13"/>
          <p:cNvSpPr txBox="1">
            <a:spLocks noChangeArrowheads="1"/>
          </p:cNvSpPr>
          <p:nvPr/>
        </p:nvSpPr>
        <p:spPr bwMode="gray">
          <a:xfrm>
            <a:off x="8112224" y="1331476"/>
            <a:ext cx="2303364" cy="369332"/>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fontAlgn="ctr"/>
            <a:r>
              <a:rPr lang="en-US" altLang="ja-JP" dirty="0"/>
              <a:t>[User (customer)]</a:t>
            </a:r>
          </a:p>
        </p:txBody>
      </p:sp>
      <p:sp>
        <p:nvSpPr>
          <p:cNvPr id="729102" name="Rectangle 14"/>
          <p:cNvSpPr>
            <a:spLocks noGrp="1" noChangeArrowheads="1"/>
          </p:cNvSpPr>
          <p:nvPr>
            <p:ph type="title"/>
          </p:nvPr>
        </p:nvSpPr>
        <p:spPr>
          <a:xfrm>
            <a:off x="119336" y="430460"/>
            <a:ext cx="8402638" cy="694284"/>
          </a:xfrm>
        </p:spPr>
        <p:txBody>
          <a:bodyPr/>
          <a:lstStyle/>
          <a:p>
            <a:r>
              <a:rPr lang="ja-JP" altLang="en-US" dirty="0"/>
              <a:t> 2.2 Examples of distribution and licensing relationships</a:t>
            </a:r>
          </a:p>
        </p:txBody>
      </p:sp>
      <p:sp>
        <p:nvSpPr>
          <p:cNvPr id="729103" name="AutoShape 15"/>
          <p:cNvSpPr>
            <a:spLocks noChangeArrowheads="1"/>
          </p:cNvSpPr>
          <p:nvPr/>
        </p:nvSpPr>
        <p:spPr bwMode="gray">
          <a:xfrm>
            <a:off x="4986686"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p>
            <a:pPr algn="l" fontAlgn="ctr">
              <a:spcBef>
                <a:spcPct val="0"/>
              </a:spcBef>
            </a:pPr>
            <a:r>
              <a:rPr lang="en-US" altLang="ja-JP" dirty="0"/>
              <a:t>[License Terms]</a:t>
            </a:r>
            <a:br>
              <a:rPr lang="en-US" altLang="ja-JP" dirty="0"/>
            </a:br>
            <a:r>
              <a:rPr lang="en-US" altLang="ja-JP" dirty="0"/>
              <a:t>This program may be freely copied and distributed without charge. </a:t>
            </a:r>
            <a:r>
              <a:rPr lang="en-US" altLang="ja-JP" u="sng" dirty="0">
                <a:solidFill>
                  <a:srgbClr val="FF0000"/>
                </a:solidFill>
              </a:rPr>
              <a:t>Please include this license with any distributions.</a:t>
            </a:r>
            <a:endParaRPr lang="ja-JP" altLang="en-US" u="sng" dirty="0">
              <a:solidFill>
                <a:srgbClr val="C00000"/>
              </a:solidFill>
            </a:endParaRPr>
          </a:p>
        </p:txBody>
      </p:sp>
      <p:sp>
        <p:nvSpPr>
          <p:cNvPr id="6" name="テキスト ボックス 5"/>
          <p:cNvSpPr txBox="1"/>
          <p:nvPr/>
        </p:nvSpPr>
        <p:spPr>
          <a:xfrm>
            <a:off x="4583833" y="5871876"/>
            <a:ext cx="5112567" cy="461665"/>
          </a:xfrm>
          <a:prstGeom prst="rect">
            <a:avLst/>
          </a:prstGeom>
          <a:noFill/>
        </p:spPr>
        <p:txBody>
          <a:bodyPr wrap="square" rtlCol="0">
            <a:spAutoFit/>
          </a:bodyPr>
          <a:lstStyle/>
          <a:p>
            <a:pPr algn="l"/>
            <a:r>
              <a:rPr lang="ja-JP" altLang="en-US" sz="1200" dirty="0"/>
              <a:t>(NOTE)</a:t>
            </a:r>
            <a:r>
              <a:rPr lang="en-US" altLang="ja-JP" sz="1200" dirty="0"/>
              <a:t> The license may or may not add additional terms to the original license when distributing a modified version.</a:t>
            </a:r>
            <a:endParaRPr lang="ja-JP" altLang="en-US" sz="1200" dirty="0"/>
          </a:p>
        </p:txBody>
      </p:sp>
      <p:pic>
        <p:nvPicPr>
          <p:cNvPr id="16" name="Picture 13">
            <a:extLst>
              <a:ext uri="{FF2B5EF4-FFF2-40B4-BE49-F238E27FC236}">
                <a16:creationId xmlns:a16="http://schemas.microsoft.com/office/drawing/2014/main" id="{506B7AC0-8494-48B5-A8D6-CFE46263E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04864"/>
            <a:ext cx="658853" cy="1298702"/>
          </a:xfrm>
          <a:prstGeom prst="rect">
            <a:avLst/>
          </a:prstGeom>
        </p:spPr>
      </p:pic>
      <p:pic>
        <p:nvPicPr>
          <p:cNvPr id="18" name="Picture 20">
            <a:extLst>
              <a:ext uri="{FF2B5EF4-FFF2-40B4-BE49-F238E27FC236}">
                <a16:creationId xmlns:a16="http://schemas.microsoft.com/office/drawing/2014/main" id="{F974D5DB-65C5-4A6A-90E3-9E0E61011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76" y="2204864"/>
            <a:ext cx="660318" cy="1301588"/>
          </a:xfrm>
          <a:prstGeom prst="rect">
            <a:avLst/>
          </a:prstGeom>
        </p:spPr>
      </p:pic>
      <p:pic>
        <p:nvPicPr>
          <p:cNvPr id="19" name="Picture 21">
            <a:extLst>
              <a:ext uri="{FF2B5EF4-FFF2-40B4-BE49-F238E27FC236}">
                <a16:creationId xmlns:a16="http://schemas.microsoft.com/office/drawing/2014/main" id="{D3FCF984-089A-496B-8B2A-423FB1613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336" y="2199420"/>
            <a:ext cx="660318" cy="1301588"/>
          </a:xfrm>
          <a:prstGeom prst="rect">
            <a:avLst/>
          </a:prstGeom>
        </p:spPr>
      </p:pic>
      <p:sp>
        <p:nvSpPr>
          <p:cNvPr id="10" name="スライド番号プレースホルダー 9">
            <a:extLst>
              <a:ext uri="{FF2B5EF4-FFF2-40B4-BE49-F238E27FC236}">
                <a16:creationId xmlns:a16="http://schemas.microsoft.com/office/drawing/2014/main" id="{A5C51C2B-DFC1-4765-A493-D060D259D0EB}"/>
              </a:ext>
            </a:extLst>
          </p:cNvPr>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294028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3" name="Rectangle 5"/>
          <p:cNvSpPr>
            <a:spLocks noGrp="1" noChangeArrowheads="1"/>
          </p:cNvSpPr>
          <p:nvPr>
            <p:ph type="title"/>
          </p:nvPr>
        </p:nvSpPr>
        <p:spPr/>
        <p:txBody>
          <a:bodyPr/>
          <a:lstStyle/>
          <a:p>
            <a:r>
              <a:rPr lang="en-US" altLang="ja-JP" dirty="0"/>
              <a:t>2.3 Q&amp;A regarding licensing</a:t>
            </a:r>
            <a:endParaRPr lang="ja-JP" altLang="en-US" dirty="0"/>
          </a:p>
        </p:txBody>
      </p:sp>
      <p:sp>
        <p:nvSpPr>
          <p:cNvPr id="611335" name="AutoShape 7"/>
          <p:cNvSpPr>
            <a:spLocks noChangeArrowheads="1"/>
          </p:cNvSpPr>
          <p:nvPr/>
        </p:nvSpPr>
        <p:spPr bwMode="gray">
          <a:xfrm>
            <a:off x="7451187" y="2366431"/>
            <a:ext cx="4320480" cy="2376264"/>
          </a:xfrm>
          <a:prstGeom prst="wedgeRoundRectCallout">
            <a:avLst>
              <a:gd name="adj1" fmla="val -59964"/>
              <a:gd name="adj2" fmla="val -23410"/>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en-US" altLang="ja-JP" sz="2200" dirty="0"/>
              <a:t>The license conditions state whether copying, modification, and distribution of OSS are permitted, and the conditions under which they are permitted.</a:t>
            </a:r>
            <a:endParaRPr lang="ja-JP" altLang="en-US" sz="2200" dirty="0">
              <a:solidFill>
                <a:srgbClr val="000000"/>
              </a:solidFill>
            </a:endParaRPr>
          </a:p>
        </p:txBody>
      </p:sp>
      <p:sp>
        <p:nvSpPr>
          <p:cNvPr id="12" name="AutoShape 3"/>
          <p:cNvSpPr>
            <a:spLocks noChangeArrowheads="1"/>
          </p:cNvSpPr>
          <p:nvPr/>
        </p:nvSpPr>
        <p:spPr bwMode="gray">
          <a:xfrm>
            <a:off x="326322" y="2432901"/>
            <a:ext cx="3600400" cy="1584176"/>
          </a:xfrm>
          <a:prstGeom prst="wedgeRoundRectCallout">
            <a:avLst>
              <a:gd name="adj1" fmla="val 61324"/>
              <a:gd name="adj2" fmla="val 35489"/>
              <a:gd name="adj3" fmla="val 16667"/>
            </a:avLst>
          </a:prstGeom>
          <a:solidFill>
            <a:srgbClr val="FCE4E3"/>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en-US" altLang="ja-JP" sz="2200" dirty="0">
                <a:solidFill>
                  <a:srgbClr val="000000"/>
                </a:solidFill>
              </a:rPr>
              <a:t>What are the terms of the license?</a:t>
            </a:r>
            <a:endParaRPr lang="ja-JP" altLang="en-US" sz="2200" dirty="0">
              <a:solidFill>
                <a:srgbClr val="000000"/>
              </a:solidFill>
            </a:endParaRPr>
          </a:p>
        </p:txBody>
      </p:sp>
      <p:sp>
        <p:nvSpPr>
          <p:cNvPr id="7" name="Rectangle 5">
            <a:extLst>
              <a:ext uri="{FF2B5EF4-FFF2-40B4-BE49-F238E27FC236}">
                <a16:creationId xmlns:a16="http://schemas.microsoft.com/office/drawing/2014/main" id="{BEBC2B95-CD9D-40E0-A75B-D7B86498B3EB}"/>
              </a:ext>
            </a:extLst>
          </p:cNvPr>
          <p:cNvSpPr txBox="1">
            <a:spLocks noChangeArrowheads="1"/>
          </p:cNvSpPr>
          <p:nvPr/>
        </p:nvSpPr>
        <p:spPr bwMode="gray">
          <a:xfrm>
            <a:off x="2683141" y="1151086"/>
            <a:ext cx="686924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2500">
                <a:solidFill>
                  <a:schemeClr val="tx2"/>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r>
              <a:rPr lang="ja-JP" altLang="en-US" kern="0" dirty="0"/>
              <a:t>What is written in the license?</a:t>
            </a:r>
          </a:p>
        </p:txBody>
      </p:sp>
      <p:sp>
        <p:nvSpPr>
          <p:cNvPr id="19" name="フローチャート: 端子 18">
            <a:extLst>
              <a:ext uri="{FF2B5EF4-FFF2-40B4-BE49-F238E27FC236}">
                <a16:creationId xmlns:a16="http://schemas.microsoft.com/office/drawing/2014/main" id="{8209F0C8-0661-4E6F-884F-53E7FAA8C847}"/>
              </a:ext>
            </a:extLst>
          </p:cNvPr>
          <p:cNvSpPr/>
          <p:nvPr/>
        </p:nvSpPr>
        <p:spPr>
          <a:xfrm rot="18577361" flipH="1">
            <a:off x="5657042" y="3534237"/>
            <a:ext cx="696233" cy="304526"/>
          </a:xfrm>
          <a:prstGeom prst="flowChartTerminator">
            <a:avLst/>
          </a:prstGeom>
          <a:solidFill>
            <a:srgbClr val="3399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62FF49C5-83AE-45C1-9DCC-9946A79DEB63}"/>
              </a:ext>
            </a:extLst>
          </p:cNvPr>
          <p:cNvGrpSpPr/>
          <p:nvPr/>
        </p:nvGrpSpPr>
        <p:grpSpPr>
          <a:xfrm>
            <a:off x="4433599" y="2636913"/>
            <a:ext cx="2452385" cy="2376264"/>
            <a:chOff x="5127830" y="2636912"/>
            <a:chExt cx="1976282" cy="1922563"/>
          </a:xfrm>
        </p:grpSpPr>
        <p:sp>
          <p:nvSpPr>
            <p:cNvPr id="14" name="フローチャート: 端子 13">
              <a:extLst>
                <a:ext uri="{FF2B5EF4-FFF2-40B4-BE49-F238E27FC236}">
                  <a16:creationId xmlns:a16="http://schemas.microsoft.com/office/drawing/2014/main" id="{12E571CB-9743-4001-B6DA-D39D5EB46C07}"/>
                </a:ext>
              </a:extLst>
            </p:cNvPr>
            <p:cNvSpPr/>
            <p:nvPr/>
          </p:nvSpPr>
          <p:spPr>
            <a:xfrm rot="607958" flipH="1">
              <a:off x="5143324" y="3952783"/>
              <a:ext cx="609340" cy="223001"/>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74">
              <a:extLst>
                <a:ext uri="{FF2B5EF4-FFF2-40B4-BE49-F238E27FC236}">
                  <a16:creationId xmlns:a16="http://schemas.microsoft.com/office/drawing/2014/main" id="{E33B2240-69A8-49BA-B21A-ABD10192EAA3}"/>
                </a:ext>
              </a:extLst>
            </p:cNvPr>
            <p:cNvSpPr/>
            <p:nvPr/>
          </p:nvSpPr>
          <p:spPr>
            <a:xfrm>
              <a:off x="6550053" y="2636912"/>
              <a:ext cx="554059" cy="547501"/>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75">
              <a:extLst>
                <a:ext uri="{FF2B5EF4-FFF2-40B4-BE49-F238E27FC236}">
                  <a16:creationId xmlns:a16="http://schemas.microsoft.com/office/drawing/2014/main" id="{BCE6CB3B-F420-4E81-A84A-BC7ABEAE5402}"/>
                </a:ext>
              </a:extLst>
            </p:cNvPr>
            <p:cNvSpPr/>
            <p:nvPr/>
          </p:nvSpPr>
          <p:spPr>
            <a:xfrm>
              <a:off x="6455983" y="3232346"/>
              <a:ext cx="596756" cy="644434"/>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53DB0859-4EF9-42BD-A699-A3BD87BAD242}"/>
                </a:ext>
              </a:extLst>
            </p:cNvPr>
            <p:cNvSpPr/>
            <p:nvPr/>
          </p:nvSpPr>
          <p:spPr>
            <a:xfrm>
              <a:off x="5520283" y="3706788"/>
              <a:ext cx="1368578" cy="368964"/>
            </a:xfrm>
            <a:prstGeom prst="parallelogram">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フローチャート: 端子 10">
              <a:extLst>
                <a:ext uri="{FF2B5EF4-FFF2-40B4-BE49-F238E27FC236}">
                  <a16:creationId xmlns:a16="http://schemas.microsoft.com/office/drawing/2014/main" id="{0ABCC8EB-6977-4532-885F-ADE465119F2C}"/>
                </a:ext>
              </a:extLst>
            </p:cNvPr>
            <p:cNvSpPr/>
            <p:nvPr/>
          </p:nvSpPr>
          <p:spPr>
            <a:xfrm rot="20401781" flipH="1">
              <a:off x="5957701" y="3965780"/>
              <a:ext cx="520650" cy="242163"/>
            </a:xfrm>
            <a:prstGeom prst="flowChartTerminator">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01">
              <a:extLst>
                <a:ext uri="{FF2B5EF4-FFF2-40B4-BE49-F238E27FC236}">
                  <a16:creationId xmlns:a16="http://schemas.microsoft.com/office/drawing/2014/main" id="{19DEFC9F-477C-49B3-8E74-890EED1DF7C0}"/>
                </a:ext>
              </a:extLst>
            </p:cNvPr>
            <p:cNvSpPr/>
            <p:nvPr/>
          </p:nvSpPr>
          <p:spPr>
            <a:xfrm flipH="1">
              <a:off x="5127830" y="3319607"/>
              <a:ext cx="607241" cy="547501"/>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端子 15">
              <a:extLst>
                <a:ext uri="{FF2B5EF4-FFF2-40B4-BE49-F238E27FC236}">
                  <a16:creationId xmlns:a16="http://schemas.microsoft.com/office/drawing/2014/main" id="{53861E9C-15CA-44EF-AEE7-EE6D05BEBDF3}"/>
                </a:ext>
              </a:extLst>
            </p:cNvPr>
            <p:cNvSpPr/>
            <p:nvPr/>
          </p:nvSpPr>
          <p:spPr>
            <a:xfrm rot="1160319" flipH="1">
              <a:off x="5635246" y="3991189"/>
              <a:ext cx="476866" cy="223001"/>
            </a:xfrm>
            <a:prstGeom prst="flowChartTerminator">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02">
              <a:extLst>
                <a:ext uri="{FF2B5EF4-FFF2-40B4-BE49-F238E27FC236}">
                  <a16:creationId xmlns:a16="http://schemas.microsoft.com/office/drawing/2014/main" id="{C5863779-BE4A-40B3-8DB9-7FDCC9CE0852}"/>
                </a:ext>
              </a:extLst>
            </p:cNvPr>
            <p:cNvSpPr/>
            <p:nvPr/>
          </p:nvSpPr>
          <p:spPr>
            <a:xfrm flipH="1">
              <a:off x="5184134" y="3915041"/>
              <a:ext cx="654036" cy="6444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フローチャート: 端子 17">
            <a:extLst>
              <a:ext uri="{FF2B5EF4-FFF2-40B4-BE49-F238E27FC236}">
                <a16:creationId xmlns:a16="http://schemas.microsoft.com/office/drawing/2014/main" id="{F1596E87-9125-4F03-8CB8-8A1E9BB9A356}"/>
              </a:ext>
            </a:extLst>
          </p:cNvPr>
          <p:cNvSpPr/>
          <p:nvPr/>
        </p:nvSpPr>
        <p:spPr>
          <a:xfrm rot="18671716" flipH="1">
            <a:off x="6311683" y="3513764"/>
            <a:ext cx="646079" cy="299310"/>
          </a:xfrm>
          <a:prstGeom prst="flowChartTerminator">
            <a:avLst/>
          </a:prstGeom>
          <a:solidFill>
            <a:srgbClr val="3399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ライド番号プレースホルダー 21">
            <a:extLst>
              <a:ext uri="{FF2B5EF4-FFF2-40B4-BE49-F238E27FC236}">
                <a16:creationId xmlns:a16="http://schemas.microsoft.com/office/drawing/2014/main" id="{A271B15B-9B52-4360-A801-0350EB049AAB}"/>
              </a:ext>
            </a:extLst>
          </p:cNvPr>
          <p:cNvSpPr>
            <a:spLocks noGrp="1"/>
          </p:cNvSpPr>
          <p:nvPr>
            <p:ph type="sldNum" sz="quarter" idx="10"/>
          </p:nvPr>
        </p:nvSpPr>
        <p:spPr/>
        <p:txBody>
          <a:bodyPr/>
          <a:lstStyle/>
          <a:p>
            <a:fld id="{1195C95A-030B-42EE-9D8D-E0455A77345A}" type="slidenum">
              <a:rPr lang="de-DE" altLang="ja-JP" smtClean="0"/>
              <a:pPr/>
              <a:t>11</a:t>
            </a:fld>
            <a:endParaRPr lang="de-DE" altLang="ja-JP"/>
          </a:p>
        </p:txBody>
      </p:sp>
    </p:spTree>
    <p:extLst>
      <p:ext uri="{BB962C8B-B14F-4D97-AF65-F5344CB8AC3E}">
        <p14:creationId xmlns:p14="http://schemas.microsoft.com/office/powerpoint/2010/main" val="319733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ja-JP" dirty="0"/>
              <a:t>2.4 Sample Licensing (Original MIT)</a:t>
            </a:r>
            <a:endParaRPr lang="ja-JP" altLang="en-US" dirty="0"/>
          </a:p>
        </p:txBody>
      </p:sp>
      <p:sp>
        <p:nvSpPr>
          <p:cNvPr id="32771" name="Rectangle 3"/>
          <p:cNvSpPr>
            <a:spLocks noGrp="1" noChangeArrowheads="1"/>
          </p:cNvSpPr>
          <p:nvPr>
            <p:ph idx="1"/>
          </p:nvPr>
        </p:nvSpPr>
        <p:spPr>
          <a:xfrm>
            <a:off x="1631504" y="1067519"/>
            <a:ext cx="8769350" cy="5457825"/>
          </a:xfrm>
          <a:ln>
            <a:noFill/>
            <a:miter lim="800000"/>
            <a:headEnd/>
            <a:tailEnd/>
          </a:ln>
        </p:spPr>
        <p:txBody>
          <a:bodyPr/>
          <a:lstStyle/>
          <a:p>
            <a:pPr eaLnBrk="1" hangingPunct="1">
              <a:spcBef>
                <a:spcPct val="5000"/>
              </a:spcBef>
              <a:spcAft>
                <a:spcPct val="5000"/>
              </a:spcAft>
              <a:buFont typeface="Wingdings" pitchFamily="2" charset="2"/>
              <a:buNone/>
            </a:pPr>
            <a:r>
              <a:rPr lang="en-US" altLang="ja-JP" sz="1400" b="1" dirty="0"/>
              <a:t>The MIT License</a:t>
            </a:r>
          </a:p>
          <a:p>
            <a:pPr eaLnBrk="1" hangingPunct="1">
              <a:spcBef>
                <a:spcPct val="5000"/>
              </a:spcBef>
              <a:spcAft>
                <a:spcPct val="5000"/>
              </a:spcAft>
              <a:buFont typeface="Wingdings" pitchFamily="2" charset="2"/>
              <a:buNone/>
            </a:pPr>
            <a:endParaRPr lang="ja-JP" altLang="en-US" sz="1400" b="1" dirty="0"/>
          </a:p>
          <a:p>
            <a:pPr eaLnBrk="1" hangingPunct="1">
              <a:spcBef>
                <a:spcPct val="5000"/>
              </a:spcBef>
              <a:spcAft>
                <a:spcPct val="5000"/>
              </a:spcAft>
              <a:buFont typeface="Wingdings" pitchFamily="2" charset="2"/>
              <a:buNone/>
            </a:pPr>
            <a:r>
              <a:rPr lang="en-US" altLang="ja-JP" sz="1400" b="1" dirty="0"/>
              <a:t>Copyright (c) 2022 OpenChain Japan Work Group</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Permission is hereby granted, free of charge, to any person obtaining a copy</a:t>
            </a:r>
          </a:p>
          <a:p>
            <a:pPr eaLnBrk="1" hangingPunct="1">
              <a:spcBef>
                <a:spcPct val="5000"/>
              </a:spcBef>
              <a:spcAft>
                <a:spcPct val="5000"/>
              </a:spcAft>
              <a:buFont typeface="Wingdings" pitchFamily="2" charset="2"/>
              <a:buNone/>
            </a:pPr>
            <a:r>
              <a:rPr lang="en-US" altLang="ja-JP" sz="1400" b="1" dirty="0"/>
              <a:t>Of this software and associated documentation files (the "Software"), to deal</a:t>
            </a:r>
          </a:p>
          <a:p>
            <a:pPr eaLnBrk="1" hangingPunct="1">
              <a:spcBef>
                <a:spcPct val="5000"/>
              </a:spcBef>
              <a:spcAft>
                <a:spcPct val="5000"/>
              </a:spcAft>
              <a:buFont typeface="Wingdings" pitchFamily="2" charset="2"/>
              <a:buNone/>
            </a:pPr>
            <a:r>
              <a:rPr lang="en-US" altLang="ja-JP" sz="1400" b="1" dirty="0"/>
              <a:t>In the Software without restriction, including without limitation the rights</a:t>
            </a:r>
          </a:p>
          <a:p>
            <a:pPr eaLnBrk="1" hangingPunct="1">
              <a:spcBef>
                <a:spcPct val="5000"/>
              </a:spcBef>
              <a:spcAft>
                <a:spcPct val="5000"/>
              </a:spcAft>
              <a:buFont typeface="Wingdings" pitchFamily="2" charset="2"/>
              <a:buNone/>
            </a:pPr>
            <a:r>
              <a:rPr lang="en-US" altLang="ja-JP" sz="1400" b="1" dirty="0"/>
              <a:t>To use, copy, modify, merge, publish, distribute, sublicense, and/or sell</a:t>
            </a:r>
          </a:p>
          <a:p>
            <a:pPr eaLnBrk="1" hangingPunct="1">
              <a:spcBef>
                <a:spcPct val="5000"/>
              </a:spcBef>
              <a:spcAft>
                <a:spcPct val="5000"/>
              </a:spcAft>
              <a:buFont typeface="Wingdings" pitchFamily="2" charset="2"/>
              <a:buNone/>
            </a:pPr>
            <a:r>
              <a:rPr lang="en-US" altLang="ja-JP" sz="1400" b="1" dirty="0"/>
              <a:t>Copies of the Software, and to permit persons to whom the Software is</a:t>
            </a:r>
          </a:p>
          <a:p>
            <a:pPr eaLnBrk="1" hangingPunct="1">
              <a:spcBef>
                <a:spcPct val="5000"/>
              </a:spcBef>
              <a:spcAft>
                <a:spcPct val="5000"/>
              </a:spcAft>
              <a:buFont typeface="Wingdings" pitchFamily="2" charset="2"/>
              <a:buNone/>
            </a:pPr>
            <a:r>
              <a:rPr lang="en-US" altLang="ja-JP" sz="1400" b="1" dirty="0"/>
              <a:t>Furnished to do so, subject to the following conditions:</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The above copyright notice and this permission notice shall be included in</a:t>
            </a:r>
          </a:p>
          <a:p>
            <a:pPr eaLnBrk="1" hangingPunct="1">
              <a:spcBef>
                <a:spcPct val="5000"/>
              </a:spcBef>
              <a:spcAft>
                <a:spcPct val="5000"/>
              </a:spcAft>
              <a:buFont typeface="Wingdings" pitchFamily="2" charset="2"/>
              <a:buNone/>
            </a:pPr>
            <a:r>
              <a:rPr lang="en-US" altLang="ja-JP" sz="1400" b="1" dirty="0">
                <a:solidFill>
                  <a:srgbClr val="FF0000"/>
                </a:solidFill>
              </a:rPr>
              <a:t>All copies or substantial portions of the Software.</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t>THE SOFTWARE IS PROVIDED "AS IS", WITHOUT WARRANTY OF ANY KIND, EXPRESS OR</a:t>
            </a:r>
          </a:p>
          <a:p>
            <a:pPr eaLnBrk="1" hangingPunct="1">
              <a:spcBef>
                <a:spcPct val="5000"/>
              </a:spcBef>
              <a:spcAft>
                <a:spcPct val="5000"/>
              </a:spcAft>
              <a:buFont typeface="Wingdings" pitchFamily="2" charset="2"/>
              <a:buNone/>
            </a:pPr>
            <a:r>
              <a:rPr lang="en-US" altLang="ja-JP" sz="1400" b="1" dirty="0"/>
              <a:t>IMPLIED, INCLUDING BUT NOT LIMITED TO THE WARRANTIES OF MERCHANTABILITY,</a:t>
            </a:r>
          </a:p>
          <a:p>
            <a:pPr eaLnBrk="1" hangingPunct="1">
              <a:spcBef>
                <a:spcPct val="5000"/>
              </a:spcBef>
              <a:spcAft>
                <a:spcPct val="5000"/>
              </a:spcAft>
              <a:buFont typeface="Wingdings" pitchFamily="2" charset="2"/>
              <a:buNone/>
            </a:pPr>
            <a:r>
              <a:rPr lang="en-US" altLang="ja-JP" sz="1400" b="1" dirty="0"/>
              <a:t>FITNESS FOR A PARTICULAR PURPOSE AND NONINFRINGEMENT. IN NO EVENT SHALL THE</a:t>
            </a:r>
          </a:p>
          <a:p>
            <a:pPr eaLnBrk="1" hangingPunct="1">
              <a:spcBef>
                <a:spcPct val="5000"/>
              </a:spcBef>
              <a:spcAft>
                <a:spcPct val="5000"/>
              </a:spcAft>
              <a:buFont typeface="Wingdings" pitchFamily="2" charset="2"/>
              <a:buNone/>
            </a:pPr>
            <a:r>
              <a:rPr lang="en-US" altLang="ja-JP" sz="1400" b="1" dirty="0"/>
              <a:t>AUTHORS OR COPYRIGHT HOLDERS BE LIABLE FOR ANY CLAIM, DAMAGES OR OTHER</a:t>
            </a:r>
          </a:p>
          <a:p>
            <a:pPr eaLnBrk="1" hangingPunct="1">
              <a:spcBef>
                <a:spcPct val="5000"/>
              </a:spcBef>
              <a:spcAft>
                <a:spcPct val="5000"/>
              </a:spcAft>
              <a:buFont typeface="Wingdings" pitchFamily="2" charset="2"/>
              <a:buNone/>
            </a:pPr>
            <a:r>
              <a:rPr lang="en-US" altLang="ja-JP" sz="1400" b="1" dirty="0"/>
              <a:t>LIABILITY, WHETHER IN AN ACTION OF CONTRACT, TORT OR OTHERWISE, ARISING FROM,</a:t>
            </a:r>
          </a:p>
          <a:p>
            <a:pPr eaLnBrk="1" hangingPunct="1">
              <a:spcBef>
                <a:spcPct val="5000"/>
              </a:spcBef>
              <a:spcAft>
                <a:spcPct val="5000"/>
              </a:spcAft>
              <a:buFont typeface="Wingdings" pitchFamily="2" charset="2"/>
              <a:buNone/>
            </a:pPr>
            <a:r>
              <a:rPr lang="en-US" altLang="ja-JP" sz="1400" b="1" dirty="0"/>
              <a:t>OUT OF OR IN CONNECTION WITH THE SOFTWARE OR THE USE OR OTHER DEALINGS IN</a:t>
            </a:r>
          </a:p>
          <a:p>
            <a:pPr eaLnBrk="1" hangingPunct="1">
              <a:spcBef>
                <a:spcPct val="5000"/>
              </a:spcBef>
              <a:spcAft>
                <a:spcPct val="5000"/>
              </a:spcAft>
              <a:buFont typeface="Wingdings" pitchFamily="2" charset="2"/>
              <a:buNone/>
            </a:pPr>
            <a:r>
              <a:rPr lang="en-US" altLang="ja-JP" sz="1400" b="1" dirty="0"/>
              <a:t>THE SOFTWARE.</a:t>
            </a:r>
          </a:p>
        </p:txBody>
      </p:sp>
      <p:sp>
        <p:nvSpPr>
          <p:cNvPr id="3" name="右中かっこ 2"/>
          <p:cNvSpPr/>
          <p:nvPr/>
        </p:nvSpPr>
        <p:spPr bwMode="auto">
          <a:xfrm>
            <a:off x="8976320" y="1916832"/>
            <a:ext cx="504056" cy="1368152"/>
          </a:xfrm>
          <a:prstGeom prst="rightBrace">
            <a:avLst>
              <a:gd name="adj1" fmla="val 8333"/>
              <a:gd name="adj2" fmla="val 7864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4" name="テキスト ボックス 3"/>
          <p:cNvSpPr txBox="1"/>
          <p:nvPr/>
        </p:nvSpPr>
        <p:spPr>
          <a:xfrm>
            <a:off x="9480376" y="2852936"/>
            <a:ext cx="2160240" cy="338554"/>
          </a:xfrm>
          <a:prstGeom prst="rect">
            <a:avLst/>
          </a:prstGeom>
          <a:noFill/>
        </p:spPr>
        <p:txBody>
          <a:bodyPr wrap="square" rtlCol="0">
            <a:spAutoFit/>
          </a:bodyPr>
          <a:lstStyle/>
          <a:p>
            <a:r>
              <a:rPr lang="ja-JP" altLang="en-US" sz="1600" b="1" dirty="0">
                <a:solidFill>
                  <a:srgbClr val="0070C0"/>
                </a:solidFill>
              </a:rPr>
              <a:t>Contents of the license</a:t>
            </a:r>
          </a:p>
        </p:txBody>
      </p:sp>
      <p:sp>
        <p:nvSpPr>
          <p:cNvPr id="6" name="右中かっこ 5"/>
          <p:cNvSpPr/>
          <p:nvPr/>
        </p:nvSpPr>
        <p:spPr bwMode="auto">
          <a:xfrm>
            <a:off x="9984432" y="4077072"/>
            <a:ext cx="409235" cy="180020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12" name="テキスト ボックス 11"/>
          <p:cNvSpPr txBox="1"/>
          <p:nvPr/>
        </p:nvSpPr>
        <p:spPr>
          <a:xfrm>
            <a:off x="10848528" y="4077072"/>
            <a:ext cx="442749" cy="1938992"/>
          </a:xfrm>
          <a:prstGeom prst="rect">
            <a:avLst/>
          </a:prstGeom>
          <a:noFill/>
        </p:spPr>
        <p:txBody>
          <a:bodyPr wrap="none" rtlCol="0">
            <a:spAutoFit/>
          </a:bodyPr>
          <a:lstStyle/>
          <a:p>
            <a:r>
              <a:rPr lang="ja-JP" altLang="en-US" sz="1600" b="1" dirty="0">
                <a:solidFill>
                  <a:srgbClr val="0070C0"/>
                </a:solidFill>
              </a:rPr>
              <a:t>Exemption</a:t>
            </a:r>
            <a:endParaRPr lang="en-US" altLang="ja-JP" sz="1600" b="1" dirty="0">
              <a:solidFill>
                <a:srgbClr val="0070C0"/>
              </a:solidFill>
            </a:endParaRPr>
          </a:p>
          <a:p>
            <a:r>
              <a:rPr lang="ja-JP" altLang="en-US" sz="1600" b="1" dirty="0">
                <a:solidFill>
                  <a:srgbClr val="0070C0"/>
                </a:solidFill>
              </a:rPr>
              <a:t>Responsibility</a:t>
            </a:r>
            <a:endParaRPr lang="en-US" altLang="ja-JP" sz="1600" b="1" dirty="0">
              <a:solidFill>
                <a:srgbClr val="0070C0"/>
              </a:solidFill>
            </a:endParaRPr>
          </a:p>
          <a:p>
            <a:r>
              <a:rPr lang="ja-JP" altLang="en-US" sz="1600" b="1" dirty="0">
                <a:solidFill>
                  <a:srgbClr val="0070C0"/>
                </a:solidFill>
              </a:rPr>
              <a:t> </a:t>
            </a:r>
            <a:endParaRPr lang="en-US" altLang="ja-JP" sz="1600" b="1" dirty="0">
              <a:solidFill>
                <a:srgbClr val="0070C0"/>
              </a:solidFill>
            </a:endParaRPr>
          </a:p>
          <a:p>
            <a:r>
              <a:rPr lang="ja-JP" altLang="en-US" sz="1600" b="1" dirty="0">
                <a:solidFill>
                  <a:srgbClr val="FF0000"/>
                </a:solidFill>
              </a:rPr>
              <a:t>Large</a:t>
            </a:r>
            <a:endParaRPr lang="en-US" altLang="ja-JP" sz="1600" b="1" dirty="0">
              <a:solidFill>
                <a:srgbClr val="FF0000"/>
              </a:solidFill>
            </a:endParaRPr>
          </a:p>
          <a:p>
            <a:r>
              <a:rPr lang="ja-JP" altLang="en-US" sz="1600" b="1" dirty="0">
                <a:solidFill>
                  <a:srgbClr val="FF0000"/>
                </a:solidFill>
              </a:rPr>
              <a:t>Statement</a:t>
            </a:r>
            <a:endParaRPr lang="en-US" altLang="ja-JP" sz="1600" b="1" dirty="0">
              <a:solidFill>
                <a:srgbClr val="FF0000"/>
              </a:solidFill>
            </a:endParaRPr>
          </a:p>
          <a:p>
            <a:r>
              <a:rPr lang="ja-JP" altLang="en-US" sz="1600" b="1" dirty="0">
                <a:solidFill>
                  <a:srgbClr val="FF0000"/>
                </a:solidFill>
              </a:rPr>
              <a:t>Letter</a:t>
            </a:r>
            <a:endParaRPr lang="en-US" altLang="ja-JP" sz="1600" b="1" dirty="0">
              <a:solidFill>
                <a:srgbClr val="FF0000"/>
              </a:solidFill>
            </a:endParaRPr>
          </a:p>
        </p:txBody>
      </p:sp>
      <p:sp>
        <p:nvSpPr>
          <p:cNvPr id="21" name="右中かっこ 20"/>
          <p:cNvSpPr/>
          <p:nvPr/>
        </p:nvSpPr>
        <p:spPr bwMode="auto">
          <a:xfrm>
            <a:off x="8688288" y="3356993"/>
            <a:ext cx="504056" cy="72008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22" name="テキスト ボックス 21"/>
          <p:cNvSpPr txBox="1"/>
          <p:nvPr/>
        </p:nvSpPr>
        <p:spPr>
          <a:xfrm>
            <a:off x="9211591" y="3501008"/>
            <a:ext cx="1132881" cy="338554"/>
          </a:xfrm>
          <a:prstGeom prst="rect">
            <a:avLst/>
          </a:prstGeom>
          <a:noFill/>
        </p:spPr>
        <p:txBody>
          <a:bodyPr wrap="square" rtlCol="0">
            <a:spAutoFit/>
          </a:bodyPr>
          <a:lstStyle/>
          <a:p>
            <a:r>
              <a:rPr lang="ja-JP" altLang="en-US" sz="1600" b="1" dirty="0">
                <a:solidFill>
                  <a:srgbClr val="0070C0"/>
                </a:solidFill>
              </a:rPr>
              <a:t>Conditions</a:t>
            </a:r>
          </a:p>
        </p:txBody>
      </p:sp>
      <p:sp>
        <p:nvSpPr>
          <p:cNvPr id="13" name="テキスト ボックス 12"/>
          <p:cNvSpPr txBox="1"/>
          <p:nvPr/>
        </p:nvSpPr>
        <p:spPr>
          <a:xfrm>
            <a:off x="6493125" y="1268760"/>
            <a:ext cx="1475083" cy="400110"/>
          </a:xfrm>
          <a:prstGeom prst="rect">
            <a:avLst/>
          </a:prstGeom>
          <a:noFill/>
        </p:spPr>
        <p:txBody>
          <a:bodyPr wrap="none" rtlCol="0">
            <a:spAutoFit/>
          </a:bodyPr>
          <a:lstStyle/>
          <a:p>
            <a:r>
              <a:rPr lang="ja-JP" altLang="en-US" sz="1600" b="1" dirty="0">
                <a:solidFill>
                  <a:srgbClr val="0070C0"/>
                </a:solidFill>
              </a:rPr>
              <a:t>Copyright Notice</a:t>
            </a:r>
          </a:p>
        </p:txBody>
      </p:sp>
      <p:sp>
        <p:nvSpPr>
          <p:cNvPr id="14" name="AutoShape 7">
            <a:extLst>
              <a:ext uri="{FF2B5EF4-FFF2-40B4-BE49-F238E27FC236}">
                <a16:creationId xmlns:a16="http://schemas.microsoft.com/office/drawing/2014/main" id="{423BB7DA-F4E2-4C73-98DE-26DB9AF35BFE}"/>
              </a:ext>
            </a:extLst>
          </p:cNvPr>
          <p:cNvSpPr>
            <a:spLocks noChangeArrowheads="1"/>
          </p:cNvSpPr>
          <p:nvPr/>
        </p:nvSpPr>
        <p:spPr bwMode="gray">
          <a:xfrm>
            <a:off x="9336360" y="1196752"/>
            <a:ext cx="2736304" cy="1656184"/>
          </a:xfrm>
          <a:prstGeom prst="wedgeRoundRectCallout">
            <a:avLst>
              <a:gd name="adj1" fmla="val -61059"/>
              <a:gd name="adj2" fmla="val 14669"/>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en-US" altLang="ja-JP" sz="1600" dirty="0"/>
              <a:t>In the license, the software covered by the license is written as </a:t>
            </a:r>
            <a:r>
              <a:rPr lang="en-US" altLang="ja-JP" sz="1600" b="1" dirty="0"/>
              <a:t>"Software" in capital letters</a:t>
            </a:r>
            <a:r>
              <a:rPr lang="en-US" altLang="ja-JP" sz="1600" dirty="0"/>
              <a:t>, and other software is written as </a:t>
            </a:r>
            <a:r>
              <a:rPr lang="en-US" altLang="ja-JP" sz="1600" b="1" dirty="0"/>
              <a:t>"software" in lower case letters</a:t>
            </a:r>
            <a:r>
              <a:rPr lang="en-US" altLang="ja-JP" sz="1600" dirty="0"/>
              <a:t>.</a:t>
            </a:r>
            <a:endParaRPr lang="ja-JP" altLang="en-US" sz="1600" dirty="0">
              <a:solidFill>
                <a:srgbClr val="000000"/>
              </a:solidFill>
            </a:endParaRPr>
          </a:p>
        </p:txBody>
      </p:sp>
      <p:sp>
        <p:nvSpPr>
          <p:cNvPr id="15" name="スライド番号プレースホルダー 14">
            <a:extLst>
              <a:ext uri="{FF2B5EF4-FFF2-40B4-BE49-F238E27FC236}">
                <a16:creationId xmlns:a16="http://schemas.microsoft.com/office/drawing/2014/main" id="{55B4A6C9-A4C7-41B6-BB9F-16A3B6302C2C}"/>
              </a:ext>
            </a:extLst>
          </p:cNvPr>
          <p:cNvSpPr>
            <a:spLocks noGrp="1"/>
          </p:cNvSpPr>
          <p:nvPr>
            <p:ph type="sldNum" sz="quarter" idx="10"/>
          </p:nvPr>
        </p:nvSpPr>
        <p:spPr/>
        <p:txBody>
          <a:bodyPr/>
          <a:lstStyle/>
          <a:p>
            <a:fld id="{DE2B87E1-F9DF-4BEE-B07D-635D26011F4B}" type="slidenum">
              <a:rPr lang="de-DE" altLang="ja-JP" smtClean="0"/>
              <a:pPr/>
              <a:t>12</a:t>
            </a:fld>
            <a:endParaRPr lang="de-DE" altLang="ja-JP"/>
          </a:p>
        </p:txBody>
      </p:sp>
    </p:spTree>
    <p:extLst>
      <p:ext uri="{BB962C8B-B14F-4D97-AF65-F5344CB8AC3E}">
        <p14:creationId xmlns:p14="http://schemas.microsoft.com/office/powerpoint/2010/main" val="249609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a:xfrm>
            <a:off x="119336" y="431006"/>
            <a:ext cx="9721080" cy="693738"/>
          </a:xfrm>
        </p:spPr>
        <p:txBody>
          <a:bodyPr/>
          <a:lstStyle/>
          <a:p>
            <a:pPr eaLnBrk="1" hangingPunct="1"/>
            <a:r>
              <a:rPr lang="en-US" altLang="ja-JP" dirty="0"/>
              <a:t>2.6 Strength level of license condition constraints (5 levels)</a:t>
            </a:r>
            <a:endParaRPr lang="en-GB" altLang="ja-JP" dirty="0"/>
          </a:p>
        </p:txBody>
      </p:sp>
      <p:sp>
        <p:nvSpPr>
          <p:cNvPr id="2" name="テキスト ボックス 1"/>
          <p:cNvSpPr txBox="1"/>
          <p:nvPr/>
        </p:nvSpPr>
        <p:spPr>
          <a:xfrm>
            <a:off x="1775521" y="1124744"/>
            <a:ext cx="8499443" cy="338554"/>
          </a:xfrm>
          <a:prstGeom prst="rect">
            <a:avLst/>
          </a:prstGeom>
          <a:noFill/>
        </p:spPr>
        <p:txBody>
          <a:bodyPr wrap="none" rtlCol="0">
            <a:spAutoFit/>
          </a:bodyPr>
          <a:lstStyle/>
          <a:p>
            <a:pPr algn="l"/>
            <a:r>
              <a:rPr lang="ja-JP" altLang="en-US" sz="1200" dirty="0">
                <a:solidFill>
                  <a:srgbClr val="C00000"/>
                </a:solidFill>
              </a:rPr>
              <a:t>Note: It is an easy-to-understand summary and is not generally classified in the world.</a:t>
            </a:r>
          </a:p>
        </p:txBody>
      </p:sp>
      <p:graphicFrame>
        <p:nvGraphicFramePr>
          <p:cNvPr id="3" name="表 3">
            <a:extLst>
              <a:ext uri="{FF2B5EF4-FFF2-40B4-BE49-F238E27FC236}">
                <a16:creationId xmlns:a16="http://schemas.microsoft.com/office/drawing/2014/main" id="{ED7A5E5E-7C5E-40C2-9E62-6FA6303E191B}"/>
              </a:ext>
            </a:extLst>
          </p:cNvPr>
          <p:cNvGraphicFramePr>
            <a:graphicFrameLocks noGrp="1"/>
          </p:cNvGraphicFramePr>
          <p:nvPr>
            <p:extLst>
              <p:ext uri="{D42A27DB-BD31-4B8C-83A1-F6EECF244321}">
                <p14:modId xmlns:p14="http://schemas.microsoft.com/office/powerpoint/2010/main" val="2588085530"/>
              </p:ext>
            </p:extLst>
          </p:nvPr>
        </p:nvGraphicFramePr>
        <p:xfrm>
          <a:off x="551384" y="1528415"/>
          <a:ext cx="11305256" cy="3825240"/>
        </p:xfrm>
        <a:graphic>
          <a:graphicData uri="http://schemas.openxmlformats.org/drawingml/2006/table">
            <a:tbl>
              <a:tblPr firstRow="1" bandRow="1">
                <a:tableStyleId>{5C22544A-7EE6-4342-B048-85BDC9FD1C3A}</a:tableStyleId>
              </a:tblPr>
              <a:tblGrid>
                <a:gridCol w="1855271">
                  <a:extLst>
                    <a:ext uri="{9D8B030D-6E8A-4147-A177-3AD203B41FA5}">
                      <a16:colId xmlns:a16="http://schemas.microsoft.com/office/drawing/2014/main" val="497727203"/>
                    </a:ext>
                  </a:extLst>
                </a:gridCol>
                <a:gridCol w="9449985">
                  <a:extLst>
                    <a:ext uri="{9D8B030D-6E8A-4147-A177-3AD203B41FA5}">
                      <a16:colId xmlns:a16="http://schemas.microsoft.com/office/drawing/2014/main" val="3695111823"/>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500" dirty="0">
                          <a:solidFill>
                            <a:schemeClr val="bg1"/>
                          </a:solidFill>
                        </a:rPr>
                        <a:t>Level of constraint strength of the license terms</a:t>
                      </a:r>
                    </a:p>
                  </a:txBody>
                  <a:tcPr/>
                </a:tc>
                <a:tc hMerge="1">
                  <a:txBody>
                    <a:bodyPr/>
                    <a:lstStyle/>
                    <a:p>
                      <a:endParaRPr kumimoji="1" lang="ja-JP" altLang="en-US" dirty="0"/>
                    </a:p>
                  </a:txBody>
                  <a:tcPr/>
                </a:tc>
                <a:extLst>
                  <a:ext uri="{0D108BD9-81ED-4DB2-BD59-A6C34878D82A}">
                    <a16:rowId xmlns:a16="http://schemas.microsoft.com/office/drawing/2014/main" val="29043518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t>Level 1</a:t>
                      </a: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900" dirty="0"/>
                        <a:t>When distributing OSS, attach the licensing documentation</a:t>
                      </a:r>
                      <a:br>
                        <a:rPr lang="en-US" altLang="ja-JP" sz="1900" dirty="0"/>
                      </a:br>
                      <a:endParaRPr lang="en-US" altLang="ja-JP" sz="1900" dirty="0"/>
                    </a:p>
                  </a:txBody>
                  <a:tcPr/>
                </a:tc>
                <a:extLst>
                  <a:ext uri="{0D108BD9-81ED-4DB2-BD59-A6C34878D82A}">
                    <a16:rowId xmlns:a16="http://schemas.microsoft.com/office/drawing/2014/main" val="560614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t>Level 2</a:t>
                      </a:r>
                    </a:p>
                    <a:p>
                      <a:pPr algn="ctr"/>
                      <a:endParaRPr kumimoji="1" lang="ja-JP" altLang="en-US" sz="1900" dirty="0">
                        <a:solidFill>
                          <a:schemeClr val="bg1"/>
                        </a:solidFill>
                      </a:endParaRPr>
                    </a:p>
                  </a:txBody>
                  <a:tcPr/>
                </a:tc>
                <a:tc>
                  <a:txBody>
                    <a:bodyPr/>
                    <a:lstStyle/>
                    <a:p>
                      <a:pPr marL="342900" indent="-342900" algn="l">
                        <a:buFont typeface="Arial" panose="020B0604020202020204" pitchFamily="34" charset="0"/>
                        <a:buChar char="•"/>
                      </a:pPr>
                      <a:r>
                        <a:rPr lang="ja-JP" altLang="en-US" sz="1900" dirty="0"/>
                        <a:t>When distributing OSS, in addition to the Level 1 conditions, </a:t>
                      </a:r>
                      <a:r>
                        <a:rPr lang="en-US" altLang="ja-JP" sz="1900" dirty="0"/>
                        <a:t>include </a:t>
                      </a:r>
                      <a:r>
                        <a:rPr lang="ja-JP" altLang="en-US" sz="1900" dirty="0"/>
                        <a:t>copyright-related information in the document.</a:t>
                      </a:r>
                      <a:endParaRPr kumimoji="1" lang="ja-JP" altLang="en-US" sz="1900" dirty="0">
                        <a:solidFill>
                          <a:schemeClr val="bg1"/>
                        </a:solidFill>
                      </a:endParaRPr>
                    </a:p>
                  </a:txBody>
                  <a:tcPr/>
                </a:tc>
                <a:extLst>
                  <a:ext uri="{0D108BD9-81ED-4DB2-BD59-A6C34878D82A}">
                    <a16:rowId xmlns:a16="http://schemas.microsoft.com/office/drawing/2014/main" val="30607454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t>Level 3</a:t>
                      </a:r>
                    </a:p>
                    <a:p>
                      <a:pPr algn="ctr"/>
                      <a:endParaRPr kumimoji="1" lang="ja-JP" altLang="en-US" sz="1900" dirty="0">
                        <a:solidFill>
                          <a:schemeClr val="bg1"/>
                        </a:solidFill>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900" dirty="0"/>
                        <a:t>When distributing OSS, in addition to the level 2 conditions</a:t>
                      </a:r>
                      <a:r>
                        <a:rPr lang="en-US" altLang="ja-JP" sz="1900" dirty="0"/>
                        <a:t>, </a:t>
                      </a:r>
                      <a:r>
                        <a:rPr lang="ja-JP" altLang="en-US" sz="1900" u="sng" dirty="0">
                          <a:solidFill>
                            <a:srgbClr val="FF0000"/>
                          </a:solidFill>
                        </a:rPr>
                        <a:t>provide source code for the target OSS</a:t>
                      </a:r>
                      <a:r>
                        <a:rPr lang="ja-JP" altLang="en-US" sz="1900" dirty="0"/>
                        <a:t>.</a:t>
                      </a:r>
                      <a:endParaRPr lang="en-US" altLang="ja-JP" sz="1900" u="sng" dirty="0">
                        <a:solidFill>
                          <a:srgbClr val="C00000"/>
                        </a:solidFill>
                      </a:endParaRPr>
                    </a:p>
                  </a:txBody>
                  <a:tcPr/>
                </a:tc>
                <a:extLst>
                  <a:ext uri="{0D108BD9-81ED-4DB2-BD59-A6C34878D82A}">
                    <a16:rowId xmlns:a16="http://schemas.microsoft.com/office/drawing/2014/main" val="42737108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t>Level 4</a:t>
                      </a:r>
                    </a:p>
                    <a:p>
                      <a:pPr algn="ctr"/>
                      <a:endParaRPr kumimoji="1" lang="ja-JP" altLang="en-US" sz="1900" dirty="0">
                        <a:solidFill>
                          <a:schemeClr val="bg1"/>
                        </a:solidFill>
                      </a:endParaRPr>
                    </a:p>
                  </a:txBody>
                  <a:tcPr/>
                </a:tc>
                <a:tc>
                  <a:txBody>
                    <a:bodyPr/>
                    <a:lstStyle/>
                    <a:p>
                      <a:pPr marL="342900" indent="-342900" eaLnBrk="1" hangingPunct="1">
                        <a:lnSpc>
                          <a:spcPct val="100000"/>
                        </a:lnSpc>
                        <a:spcBef>
                          <a:spcPct val="0"/>
                        </a:spcBef>
                        <a:spcAft>
                          <a:spcPct val="0"/>
                        </a:spcAft>
                        <a:buClrTx/>
                        <a:buFont typeface="Arial" panose="020B0604020202020204" pitchFamily="34" charset="0"/>
                        <a:buChar char="•"/>
                      </a:pPr>
                      <a:r>
                        <a:rPr lang="ja-JP" altLang="en-US" sz="1900" dirty="0"/>
                        <a:t>When distributing OSS, in addition to the Level 3 </a:t>
                      </a:r>
                      <a:r>
                        <a:rPr lang="en-US" altLang="ja-JP" sz="1900" dirty="0"/>
                        <a:t>conditions</a:t>
                      </a:r>
                      <a:r>
                        <a:rPr lang="ja-JP" altLang="en-US" sz="1900" dirty="0"/>
                        <a:t>, </a:t>
                      </a:r>
                      <a:r>
                        <a:rPr lang="ja-JP" altLang="en-US" sz="1900" u="sng" dirty="0">
                          <a:solidFill>
                            <a:srgbClr val="FF0000"/>
                          </a:solidFill>
                        </a:rPr>
                        <a:t>provide the entire source code of a single work </a:t>
                      </a:r>
                      <a:r>
                        <a:rPr lang="en-US" altLang="ja-JP" sz="1900" u="sng" dirty="0">
                          <a:solidFill>
                            <a:srgbClr val="FF0000"/>
                          </a:solidFill>
                        </a:rPr>
                        <a:t>combining </a:t>
                      </a:r>
                      <a:r>
                        <a:rPr lang="ja-JP" altLang="en-US" sz="1900" u="sng" dirty="0">
                          <a:solidFill>
                            <a:srgbClr val="FF0000"/>
                          </a:solidFill>
                        </a:rPr>
                        <a:t>OSS and other software</a:t>
                      </a:r>
                      <a:r>
                        <a:rPr lang="en-US" altLang="ja-JP" sz="1900" dirty="0"/>
                        <a:t>.</a:t>
                      </a:r>
                      <a:endParaRPr kumimoji="1" lang="ja-JP" altLang="en-US" sz="1900" dirty="0">
                        <a:solidFill>
                          <a:schemeClr val="bg1"/>
                        </a:solidFill>
                      </a:endParaRPr>
                    </a:p>
                  </a:txBody>
                  <a:tcPr/>
                </a:tc>
                <a:extLst>
                  <a:ext uri="{0D108BD9-81ED-4DB2-BD59-A6C34878D82A}">
                    <a16:rowId xmlns:a16="http://schemas.microsoft.com/office/drawing/2014/main" val="14844975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t>Level 5</a:t>
                      </a:r>
                    </a:p>
                    <a:p>
                      <a:pPr algn="ctr"/>
                      <a:endParaRPr kumimoji="1" lang="ja-JP" altLang="en-US" sz="1900" dirty="0">
                        <a:solidFill>
                          <a:schemeClr val="bg1"/>
                        </a:solidFill>
                      </a:endParaRPr>
                    </a:p>
                  </a:txBody>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sz="1900" dirty="0"/>
                        <a:t>In addition to Level 4 </a:t>
                      </a:r>
                      <a:r>
                        <a:rPr lang="en-US" altLang="ja-JP" sz="1900" dirty="0"/>
                        <a:t>conditions</a:t>
                      </a:r>
                      <a:r>
                        <a:rPr lang="ja-JP" altLang="en-US" sz="1900" dirty="0"/>
                        <a:t>, </a:t>
                      </a:r>
                      <a:r>
                        <a:rPr lang="en-US" altLang="ja-JP" sz="1900" u="sng" dirty="0">
                          <a:solidFill>
                            <a:srgbClr val="FF0000"/>
                          </a:solidFill>
                        </a:rPr>
                        <a:t>provide</a:t>
                      </a:r>
                      <a:r>
                        <a:rPr lang="en-US" altLang="ja-JP" sz="1900" dirty="0"/>
                        <a:t> </a:t>
                      </a:r>
                      <a:r>
                        <a:rPr lang="ja-JP" altLang="en-US" sz="1900" dirty="0"/>
                        <a:t>the </a:t>
                      </a:r>
                      <a:r>
                        <a:rPr lang="ja-JP" altLang="en-US" sz="1900" u="sng" dirty="0">
                          <a:solidFill>
                            <a:srgbClr val="FF0000"/>
                          </a:solidFill>
                        </a:rPr>
                        <a:t>same source code</a:t>
                      </a:r>
                      <a:r>
                        <a:rPr lang="ja-JP" altLang="en-US" sz="1900" dirty="0"/>
                        <a:t> as Level 4 </a:t>
                      </a:r>
                      <a:r>
                        <a:rPr lang="en-US" altLang="ja-JP" sz="1900" dirty="0"/>
                        <a:t>even if you use</a:t>
                      </a:r>
                      <a:r>
                        <a:rPr lang="ja-JP" altLang="en-US" sz="1900" dirty="0"/>
                        <a:t> </a:t>
                      </a:r>
                      <a:r>
                        <a:rPr lang="en-US" altLang="ja-JP" sz="1900" u="sng" dirty="0">
                          <a:solidFill>
                            <a:srgbClr val="FF0000"/>
                          </a:solidFill>
                        </a:rPr>
                        <a:t>as </a:t>
                      </a:r>
                      <a:r>
                        <a:rPr lang="ja-JP" altLang="en-US" sz="1900" u="sng" dirty="0">
                          <a:solidFill>
                            <a:srgbClr val="FF0000"/>
                          </a:solidFill>
                        </a:rPr>
                        <a:t>accessing servers and </a:t>
                      </a:r>
                      <a:r>
                        <a:rPr lang="en-US" altLang="ja-JP" sz="1900" u="sng" dirty="0">
                          <a:solidFill>
                            <a:srgbClr val="FF0000"/>
                          </a:solidFill>
                        </a:rPr>
                        <a:t>using </a:t>
                      </a:r>
                      <a:r>
                        <a:rPr lang="ja-JP" altLang="en-US" sz="1900" u="sng" dirty="0">
                          <a:solidFill>
                            <a:srgbClr val="FF0000"/>
                          </a:solidFill>
                        </a:rPr>
                        <a:t>services (SaaS/ASP, etc.)</a:t>
                      </a:r>
                      <a:r>
                        <a:rPr lang="ja-JP" altLang="en-US" sz="1900" dirty="0"/>
                        <a:t>.</a:t>
                      </a:r>
                      <a:endParaRPr kumimoji="1" lang="ja-JP" altLang="en-US" sz="1900" dirty="0">
                        <a:solidFill>
                          <a:schemeClr val="bg1"/>
                        </a:solidFill>
                      </a:endParaRPr>
                    </a:p>
                  </a:txBody>
                  <a:tcPr/>
                </a:tc>
                <a:extLst>
                  <a:ext uri="{0D108BD9-81ED-4DB2-BD59-A6C34878D82A}">
                    <a16:rowId xmlns:a16="http://schemas.microsoft.com/office/drawing/2014/main" val="2599813249"/>
                  </a:ext>
                </a:extLst>
              </a:tr>
            </a:tbl>
          </a:graphicData>
        </a:graphic>
      </p:graphicFrame>
      <p:sp>
        <p:nvSpPr>
          <p:cNvPr id="11" name="スライド番号プレースホルダー 10">
            <a:extLst>
              <a:ext uri="{FF2B5EF4-FFF2-40B4-BE49-F238E27FC236}">
                <a16:creationId xmlns:a16="http://schemas.microsoft.com/office/drawing/2014/main" id="{F2D6FD1D-12AB-411A-AB1F-04A7F0442FA2}"/>
              </a:ext>
            </a:extLst>
          </p:cNvPr>
          <p:cNvSpPr>
            <a:spLocks noGrp="1"/>
          </p:cNvSpPr>
          <p:nvPr>
            <p:ph type="sldNum" sz="quarter" idx="10"/>
          </p:nvPr>
        </p:nvSpPr>
        <p:spPr/>
        <p:txBody>
          <a:bodyPr/>
          <a:lstStyle/>
          <a:p>
            <a:fld id="{DE2B87E1-F9DF-4BEE-B07D-635D26011F4B}" type="slidenum">
              <a:rPr lang="de-DE" altLang="ja-JP" smtClean="0"/>
              <a:pPr/>
              <a:t>13</a:t>
            </a:fld>
            <a:endParaRPr lang="de-DE" altLang="ja-JP"/>
          </a:p>
        </p:txBody>
      </p:sp>
    </p:spTree>
    <p:extLst>
      <p:ext uri="{BB962C8B-B14F-4D97-AF65-F5344CB8AC3E}">
        <p14:creationId xmlns:p14="http://schemas.microsoft.com/office/powerpoint/2010/main" val="2544028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gray">
          <a:xfrm>
            <a:off x="4223792" y="2004770"/>
            <a:ext cx="1509712" cy="28255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[Your Company]</a:t>
            </a:r>
            <a:endParaRPr lang="ja-JP" altLang="en-US" sz="1600" dirty="0">
              <a:solidFill>
                <a:schemeClr val="tx1"/>
              </a:solidFill>
            </a:endParaRPr>
          </a:p>
        </p:txBody>
      </p:sp>
      <p:sp>
        <p:nvSpPr>
          <p:cNvPr id="10245" name="Text Box 5"/>
          <p:cNvSpPr txBox="1">
            <a:spLocks noChangeArrowheads="1"/>
          </p:cNvSpPr>
          <p:nvPr/>
        </p:nvSpPr>
        <p:spPr bwMode="gray">
          <a:xfrm>
            <a:off x="8686800" y="237817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[Customers]</a:t>
            </a:r>
            <a:endParaRPr lang="ja-JP" altLang="en-US" sz="1600" dirty="0">
              <a:solidFill>
                <a:schemeClr val="tx1"/>
              </a:solidFill>
            </a:endParaRPr>
          </a:p>
        </p:txBody>
      </p:sp>
      <p:sp>
        <p:nvSpPr>
          <p:cNvPr id="10248" name="AutoShape 10"/>
          <p:cNvSpPr>
            <a:spLocks noChangeArrowheads="1"/>
          </p:cNvSpPr>
          <p:nvPr/>
        </p:nvSpPr>
        <p:spPr bwMode="gray">
          <a:xfrm>
            <a:off x="4223792" y="2493342"/>
            <a:ext cx="1584325" cy="93565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ja-JP" altLang="en-US" sz="1400" dirty="0"/>
              <a:t>In-house development</a:t>
            </a:r>
            <a:endParaRPr lang="en-US" altLang="ja-JP" sz="1400" dirty="0"/>
          </a:p>
          <a:p>
            <a:pPr algn="ctr" eaLnBrk="1" hangingPunct="1">
              <a:lnSpc>
                <a:spcPct val="100000"/>
              </a:lnSpc>
              <a:spcBef>
                <a:spcPct val="0"/>
              </a:spcBef>
              <a:spcAft>
                <a:spcPct val="0"/>
              </a:spcAft>
              <a:buClrTx/>
              <a:buFontTx/>
              <a:buNone/>
            </a:pPr>
            <a:r>
              <a:rPr lang="ja-JP" altLang="en-US" sz="1400" dirty="0"/>
              <a:t>Program</a:t>
            </a:r>
          </a:p>
        </p:txBody>
      </p:sp>
      <p:sp>
        <p:nvSpPr>
          <p:cNvPr id="10250" name="AutoShape 8"/>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r>
              <a:rPr lang="ja-JP" altLang="en-US" sz="1600"/>
              <a:t>Distribution</a:t>
            </a:r>
            <a:endParaRPr lang="en-GB" altLang="ja-JP" sz="1600"/>
          </a:p>
        </p:txBody>
      </p:sp>
      <p:sp>
        <p:nvSpPr>
          <p:cNvPr id="10251" name="AutoShape 4"/>
          <p:cNvSpPr>
            <a:spLocks noChangeArrowheads="1"/>
          </p:cNvSpPr>
          <p:nvPr/>
        </p:nvSpPr>
        <p:spPr bwMode="gray">
          <a:xfrm>
            <a:off x="2170113" y="1096541"/>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buFont typeface="Wingdings" pitchFamily="2" charset="2"/>
              <a:buNone/>
            </a:pPr>
            <a:r>
              <a:rPr lang="ja-JP" altLang="en-US" dirty="0">
                <a:solidFill>
                  <a:schemeClr val="tx1"/>
                </a:solidFill>
              </a:rPr>
              <a:t>Can be complied with by simply attaching the license documentation</a:t>
            </a:r>
          </a:p>
        </p:txBody>
      </p:sp>
      <p:sp>
        <p:nvSpPr>
          <p:cNvPr id="10252" name="AutoShape 10"/>
          <p:cNvSpPr>
            <a:spLocks noChangeArrowheads="1"/>
          </p:cNvSpPr>
          <p:nvPr/>
        </p:nvSpPr>
        <p:spPr bwMode="gray">
          <a:xfrm>
            <a:off x="4223792" y="3695067"/>
            <a:ext cx="1584325" cy="670037"/>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sz="1400" dirty="0"/>
              <a:t>OSS</a:t>
            </a:r>
            <a:endParaRPr lang="ja-JP" altLang="en-US" sz="1400" dirty="0"/>
          </a:p>
        </p:txBody>
      </p:sp>
      <p:sp>
        <p:nvSpPr>
          <p:cNvPr id="10253" name="Text Box 7"/>
          <p:cNvSpPr txBox="1">
            <a:spLocks noChangeArrowheads="1"/>
          </p:cNvSpPr>
          <p:nvPr/>
        </p:nvSpPr>
        <p:spPr bwMode="gray">
          <a:xfrm>
            <a:off x="4871491" y="3284453"/>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ja-JP" altLang="en-US" sz="2300" dirty="0">
                <a:solidFill>
                  <a:schemeClr val="tx1"/>
                </a:solidFill>
              </a:rPr>
              <a:t>+</a:t>
            </a:r>
          </a:p>
        </p:txBody>
      </p:sp>
      <p:sp>
        <p:nvSpPr>
          <p:cNvPr id="10254" name="角丸四角形 3"/>
          <p:cNvSpPr>
            <a:spLocks noChangeArrowheads="1"/>
          </p:cNvSpPr>
          <p:nvPr/>
        </p:nvSpPr>
        <p:spPr bwMode="auto">
          <a:xfrm>
            <a:off x="2855640" y="2348880"/>
            <a:ext cx="4248472" cy="4176464"/>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endParaRPr lang="ja-JP" altLang="en-US"/>
          </a:p>
        </p:txBody>
      </p:sp>
      <p:sp>
        <p:nvSpPr>
          <p:cNvPr id="10249" name="AutoShape 4"/>
          <p:cNvSpPr>
            <a:spLocks noChangeArrowheads="1"/>
          </p:cNvSpPr>
          <p:nvPr/>
        </p:nvSpPr>
        <p:spPr bwMode="gray">
          <a:xfrm>
            <a:off x="3287688" y="4437112"/>
            <a:ext cx="3672408" cy="194421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fontAlgn="ctr" hangingPunct="1">
              <a:lnSpc>
                <a:spcPct val="100000"/>
              </a:lnSpc>
              <a:spcBef>
                <a:spcPct val="0"/>
              </a:spcBef>
              <a:spcAft>
                <a:spcPct val="0"/>
              </a:spcAft>
              <a:buClrTx/>
              <a:buNone/>
            </a:pPr>
            <a:r>
              <a:rPr lang="ja-JP" altLang="en-US" sz="1800" dirty="0"/>
              <a:t> [License]</a:t>
            </a:r>
            <a:endParaRPr lang="en-US" altLang="ja-JP" sz="1800" dirty="0"/>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US" sz="1800" dirty="0"/>
              <a:t>With copyrights and patents for the Program License is granted.</a:t>
            </a:r>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US" sz="1800" u="sng" dirty="0">
                <a:solidFill>
                  <a:srgbClr val="FF0000"/>
                </a:solidFill>
              </a:rPr>
              <a:t>Attach this license</a:t>
            </a:r>
            <a:r>
              <a:rPr lang="ja-JP" altLang="en-US" sz="1800" dirty="0"/>
              <a:t>.</a:t>
            </a:r>
            <a:endParaRPr lang="en-US" altLang="ja-JP" sz="1800" dirty="0"/>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US" sz="1800" dirty="0"/>
              <a:t>Developers are not responsible for anything.</a:t>
            </a:r>
          </a:p>
        </p:txBody>
      </p:sp>
      <p:sp>
        <p:nvSpPr>
          <p:cNvPr id="28" name="角丸四角形吹き出し 4"/>
          <p:cNvSpPr>
            <a:spLocks noChangeArrowheads="1"/>
          </p:cNvSpPr>
          <p:nvPr/>
        </p:nvSpPr>
        <p:spPr bwMode="gray">
          <a:xfrm>
            <a:off x="7250113" y="4711700"/>
            <a:ext cx="1727200" cy="949548"/>
          </a:xfrm>
          <a:prstGeom prst="wedgeRoundRectCallout">
            <a:avLst>
              <a:gd name="adj1" fmla="val -72843"/>
              <a:gd name="adj2" fmla="val -47394"/>
              <a:gd name="adj3" fmla="val 16667"/>
            </a:avLst>
          </a:prstGeom>
          <a:solidFill>
            <a:srgbClr val="FBCD79"/>
          </a:solidFill>
          <a:ln w="9525" algn="ctr">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r>
              <a:rPr lang="en-US" altLang="ja-JP" dirty="0"/>
              <a:t>Most licenses are written in </a:t>
            </a:r>
            <a:r>
              <a:rPr lang="en-US" altLang="ja-JP" u="sng" dirty="0">
                <a:solidFill>
                  <a:srgbClr val="FF0000"/>
                </a:solidFill>
              </a:rPr>
              <a:t>English</a:t>
            </a:r>
          </a:p>
        </p:txBody>
      </p:sp>
      <p:sp>
        <p:nvSpPr>
          <p:cNvPr id="16" name="Rectangle 3">
            <a:extLst>
              <a:ext uri="{FF2B5EF4-FFF2-40B4-BE49-F238E27FC236}">
                <a16:creationId xmlns:a16="http://schemas.microsoft.com/office/drawing/2014/main" id="{30F626C8-4F44-4685-B2F9-A506C9D32A64}"/>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2500">
                <a:solidFill>
                  <a:schemeClr val="tx2"/>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r>
              <a:rPr lang="en-US" altLang="ja-JP" kern="0" dirty="0"/>
              <a:t>2.6.1 Strength of license conditions constraints: Level 1</a:t>
            </a:r>
            <a:endParaRPr lang="en-GB" altLang="ja-JP" kern="0" dirty="0"/>
          </a:p>
        </p:txBody>
      </p:sp>
      <p:pic>
        <p:nvPicPr>
          <p:cNvPr id="20" name="Picture 21">
            <a:extLst>
              <a:ext uri="{FF2B5EF4-FFF2-40B4-BE49-F238E27FC236}">
                <a16:creationId xmlns:a16="http://schemas.microsoft.com/office/drawing/2014/main" id="{962E7DDB-CFB0-4895-9374-6221DEF81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9" name="スライド番号プレースホルダー 8">
            <a:extLst>
              <a:ext uri="{FF2B5EF4-FFF2-40B4-BE49-F238E27FC236}">
                <a16:creationId xmlns:a16="http://schemas.microsoft.com/office/drawing/2014/main" id="{31F612A4-1404-4102-A407-5A69E9DEBCC4}"/>
              </a:ext>
            </a:extLst>
          </p:cNvPr>
          <p:cNvSpPr>
            <a:spLocks noGrp="1"/>
          </p:cNvSpPr>
          <p:nvPr>
            <p:ph type="sldNum" sz="quarter" idx="10"/>
          </p:nvPr>
        </p:nvSpPr>
        <p:spPr/>
        <p:txBody>
          <a:bodyPr/>
          <a:lstStyle/>
          <a:p>
            <a:fld id="{DE2B87E1-F9DF-4BEE-B07D-635D26011F4B}" type="slidenum">
              <a:rPr lang="de-DE" altLang="ja-JP" smtClean="0"/>
              <a:pPr/>
              <a:t>14</a:t>
            </a:fld>
            <a:endParaRPr lang="de-DE" altLang="ja-JP"/>
          </a:p>
        </p:txBody>
      </p:sp>
    </p:spTree>
    <p:extLst>
      <p:ext uri="{BB962C8B-B14F-4D97-AF65-F5344CB8AC3E}">
        <p14:creationId xmlns:p14="http://schemas.microsoft.com/office/powerpoint/2010/main" val="2633784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AutoShape 10"/>
          <p:cNvSpPr>
            <a:spLocks noChangeArrowheads="1"/>
          </p:cNvSpPr>
          <p:nvPr/>
        </p:nvSpPr>
        <p:spPr bwMode="gray">
          <a:xfrm>
            <a:off x="2999657" y="2563936"/>
            <a:ext cx="1728192"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ja-JP" altLang="en-US" sz="1400" dirty="0"/>
              <a:t>In-house development</a:t>
            </a:r>
            <a:endParaRPr lang="en-US" altLang="ja-JP" sz="1400" dirty="0"/>
          </a:p>
          <a:p>
            <a:pPr algn="ctr" eaLnBrk="1" hangingPunct="1">
              <a:lnSpc>
                <a:spcPct val="100000"/>
              </a:lnSpc>
              <a:spcBef>
                <a:spcPct val="0"/>
              </a:spcBef>
              <a:spcAft>
                <a:spcPct val="0"/>
              </a:spcAft>
              <a:buClrTx/>
              <a:buFontTx/>
              <a:buNone/>
            </a:pPr>
            <a:r>
              <a:rPr lang="ja-JP" altLang="en-US" sz="1400" dirty="0"/>
              <a:t>Program</a:t>
            </a:r>
          </a:p>
        </p:txBody>
      </p:sp>
      <p:sp>
        <p:nvSpPr>
          <p:cNvPr id="11273" name="AutoShape 4"/>
          <p:cNvSpPr>
            <a:spLocks noChangeArrowheads="1"/>
          </p:cNvSpPr>
          <p:nvPr/>
        </p:nvSpPr>
        <p:spPr bwMode="gray">
          <a:xfrm>
            <a:off x="1740224" y="1096541"/>
            <a:ext cx="8604249"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buFont typeface="Wingdings" pitchFamily="2" charset="2"/>
              <a:buNone/>
            </a:pPr>
            <a:r>
              <a:rPr lang="ja-JP" altLang="en-US" dirty="0">
                <a:solidFill>
                  <a:schemeClr val="tx1"/>
                </a:solidFill>
              </a:rPr>
              <a:t>Additional information (e.g. acknowledgements and copyright information) is required in addition to the license documentation.</a:t>
            </a:r>
          </a:p>
        </p:txBody>
      </p:sp>
      <p:sp>
        <p:nvSpPr>
          <p:cNvPr id="11274" name="AutoShape 10"/>
          <p:cNvSpPr>
            <a:spLocks noChangeArrowheads="1"/>
          </p:cNvSpPr>
          <p:nvPr/>
        </p:nvSpPr>
        <p:spPr bwMode="gray">
          <a:xfrm>
            <a:off x="3359696" y="5188421"/>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sz="1400" dirty="0"/>
              <a:t>OSS</a:t>
            </a:r>
            <a:endParaRPr lang="ja-JP" altLang="en-US" sz="1400" dirty="0"/>
          </a:p>
        </p:txBody>
      </p:sp>
      <p:sp>
        <p:nvSpPr>
          <p:cNvPr id="11275" name="Text Box 7"/>
          <p:cNvSpPr txBox="1">
            <a:spLocks noChangeArrowheads="1"/>
          </p:cNvSpPr>
          <p:nvPr/>
        </p:nvSpPr>
        <p:spPr bwMode="gray">
          <a:xfrm>
            <a:off x="4439816" y="4602562"/>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ja-JP" altLang="en-US" sz="2300" dirty="0">
                <a:solidFill>
                  <a:schemeClr val="tx1"/>
                </a:solidFill>
              </a:rPr>
              <a:t>+</a:t>
            </a:r>
          </a:p>
        </p:txBody>
      </p:sp>
      <p:sp>
        <p:nvSpPr>
          <p:cNvPr id="11276" name="角丸四角形 14"/>
          <p:cNvSpPr>
            <a:spLocks noChangeArrowheads="1"/>
          </p:cNvSpPr>
          <p:nvPr/>
        </p:nvSpPr>
        <p:spPr bwMode="auto">
          <a:xfrm>
            <a:off x="2567609" y="2348880"/>
            <a:ext cx="4247432" cy="4104309"/>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endParaRPr lang="ja-JP" altLang="en-US"/>
          </a:p>
        </p:txBody>
      </p:sp>
      <p:sp>
        <p:nvSpPr>
          <p:cNvPr id="11277" name="AutoShape 4"/>
          <p:cNvSpPr>
            <a:spLocks noChangeArrowheads="1"/>
          </p:cNvSpPr>
          <p:nvPr/>
        </p:nvSpPr>
        <p:spPr bwMode="gray">
          <a:xfrm>
            <a:off x="4295800" y="3243957"/>
            <a:ext cx="2304256" cy="1409179"/>
          </a:xfrm>
          <a:prstGeom prst="foldedCorner">
            <a:avLst>
              <a:gd name="adj" fmla="val 12500"/>
            </a:avLst>
          </a:prstGeom>
          <a:solidFill>
            <a:srgbClr val="FBCD79"/>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marL="34925"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fontAlgn="ctr" hangingPunct="1">
              <a:lnSpc>
                <a:spcPct val="100000"/>
              </a:lnSpc>
              <a:spcBef>
                <a:spcPct val="0"/>
              </a:spcBef>
              <a:spcAft>
                <a:spcPct val="0"/>
              </a:spcAft>
              <a:buClrTx/>
              <a:buFontTx/>
              <a:buNone/>
            </a:pPr>
            <a:r>
              <a:rPr lang="ja-JP" altLang="en-US" sz="1800" dirty="0"/>
              <a:t> [Document]</a:t>
            </a:r>
          </a:p>
          <a:p>
            <a:pPr eaLnBrk="1" fontAlgn="ctr" hangingPunct="1">
              <a:lnSpc>
                <a:spcPct val="100000"/>
              </a:lnSpc>
              <a:spcBef>
                <a:spcPct val="0"/>
              </a:spcBef>
              <a:spcAft>
                <a:spcPct val="0"/>
              </a:spcAft>
              <a:buClrTx/>
              <a:buFontTx/>
              <a:buNone/>
            </a:pPr>
            <a:r>
              <a:rPr lang="en-US" altLang="ja-JP" sz="1800" u="sng" dirty="0">
                <a:solidFill>
                  <a:srgbClr val="C00000"/>
                </a:solidFill>
              </a:rPr>
              <a:t>This product contains OSS d</a:t>
            </a:r>
            <a:r>
              <a:rPr lang="ja-JP" altLang="en-US" sz="1800" u="sng" dirty="0">
                <a:solidFill>
                  <a:srgbClr val="C00000"/>
                </a:solidFill>
              </a:rPr>
              <a:t>eveloped by △△.</a:t>
            </a:r>
          </a:p>
        </p:txBody>
      </p:sp>
      <p:sp>
        <p:nvSpPr>
          <p:cNvPr id="11278" name="Text Box 4"/>
          <p:cNvSpPr txBox="1">
            <a:spLocks noChangeArrowheads="1"/>
          </p:cNvSpPr>
          <p:nvPr/>
        </p:nvSpPr>
        <p:spPr bwMode="gray">
          <a:xfrm>
            <a:off x="3935760" y="2004770"/>
            <a:ext cx="1509712" cy="28255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[Your Company]</a:t>
            </a:r>
            <a:endParaRPr lang="ja-JP" altLang="en-US" sz="1600" dirty="0">
              <a:solidFill>
                <a:schemeClr val="tx1"/>
              </a:solidFill>
            </a:endParaRPr>
          </a:p>
        </p:txBody>
      </p:sp>
      <p:sp>
        <p:nvSpPr>
          <p:cNvPr id="11279"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[Customers]</a:t>
            </a:r>
            <a:endParaRPr lang="ja-JP" altLang="en-US" sz="1600" dirty="0">
              <a:solidFill>
                <a:schemeClr val="tx1"/>
              </a:solidFill>
            </a:endParaRPr>
          </a:p>
        </p:txBody>
      </p:sp>
      <p:sp>
        <p:nvSpPr>
          <p:cNvPr id="11271" name="AutoShape 4"/>
          <p:cNvSpPr>
            <a:spLocks noChangeArrowheads="1"/>
          </p:cNvSpPr>
          <p:nvPr/>
        </p:nvSpPr>
        <p:spPr bwMode="gray">
          <a:xfrm>
            <a:off x="4439816" y="5640513"/>
            <a:ext cx="1530350" cy="66880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fontAlgn="ctr" hangingPunct="1">
              <a:lnSpc>
                <a:spcPct val="100000"/>
              </a:lnSpc>
              <a:spcBef>
                <a:spcPct val="0"/>
              </a:spcBef>
              <a:spcAft>
                <a:spcPct val="0"/>
              </a:spcAft>
              <a:buClrTx/>
              <a:buFontTx/>
              <a:buNone/>
            </a:pPr>
            <a:r>
              <a:rPr lang="ja-JP" altLang="en-US" sz="1400"/>
              <a:t> [License]</a:t>
            </a:r>
          </a:p>
        </p:txBody>
      </p:sp>
      <p:sp>
        <p:nvSpPr>
          <p:cNvPr id="17" name="BT_07"/>
          <p:cNvSpPr>
            <a:spLocks noChangeArrowheads="1"/>
          </p:cNvSpPr>
          <p:nvPr/>
        </p:nvSpPr>
        <p:spPr bwMode="gray">
          <a:xfrm>
            <a:off x="6888163" y="4487875"/>
            <a:ext cx="3600400" cy="1820851"/>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marL="236538" indent="-520700" algn="l" defTabSz="912813">
              <a:spcBef>
                <a:spcPct val="10000"/>
              </a:spcBef>
            </a:pPr>
            <a:r>
              <a:rPr lang="ja-JP" altLang="en-US" sz="1200" dirty="0">
                <a:solidFill>
                  <a:schemeClr val="tx1"/>
                </a:solidFill>
              </a:rPr>
              <a:t>・Sample Apache License v1.1:</a:t>
            </a:r>
            <a:endParaRPr lang="en-US" altLang="ja-JP" sz="1200" dirty="0">
              <a:solidFill>
                <a:schemeClr val="tx1"/>
              </a:solidFill>
            </a:endParaRPr>
          </a:p>
          <a:p>
            <a:pPr marL="236538" indent="-520700" algn="l" defTabSz="912813">
              <a:spcBef>
                <a:spcPct val="10000"/>
              </a:spcBef>
            </a:pPr>
            <a:r>
              <a:rPr lang="ja-JP" altLang="en-US" sz="1200" dirty="0">
                <a:solidFill>
                  <a:schemeClr val="tx1"/>
                </a:solidFill>
              </a:rPr>
              <a:t>The following acknowledgements should be included in the end-user documentation.</a:t>
            </a:r>
            <a:endParaRPr lang="en-US" altLang="ja-JP" sz="1200" dirty="0">
              <a:solidFill>
                <a:schemeClr val="tx1"/>
              </a:solidFill>
            </a:endParaRPr>
          </a:p>
          <a:p>
            <a:pPr marL="236538" indent="-520700" algn="l" defTabSz="912813">
              <a:spcBef>
                <a:spcPct val="10000"/>
              </a:spcBef>
            </a:pPr>
            <a:r>
              <a:rPr lang="en-US" altLang="ja-JP" sz="1200" dirty="0">
                <a:solidFill>
                  <a:schemeClr val="tx1"/>
                </a:solidFill>
              </a:rPr>
              <a:t>"This product includes software developed by</a:t>
            </a:r>
          </a:p>
          <a:p>
            <a:pPr marL="236538" indent="-520700" algn="l" defTabSz="912813">
              <a:spcBef>
                <a:spcPct val="10000"/>
              </a:spcBef>
            </a:pPr>
            <a:r>
              <a:rPr lang="ja-JP" altLang="en-US" sz="1200" dirty="0">
                <a:solidFill>
                  <a:schemeClr val="tx1"/>
                </a:solidFill>
              </a:rPr>
              <a:t>　　</a:t>
            </a:r>
            <a:r>
              <a:rPr lang="en-US" altLang="ja-JP" sz="1200" dirty="0">
                <a:solidFill>
                  <a:schemeClr val="tx1"/>
                </a:solidFill>
              </a:rPr>
              <a:t>t</a:t>
            </a:r>
            <a:r>
              <a:rPr lang="ja-JP" altLang="en-US" sz="1200" dirty="0">
                <a:solidFill>
                  <a:schemeClr val="tx1"/>
                </a:solidFill>
              </a:rPr>
              <a:t>he Apache Software Foundation</a:t>
            </a:r>
          </a:p>
          <a:p>
            <a:pPr marL="236538" indent="-520700" algn="l" defTabSz="912813">
              <a:spcBef>
                <a:spcPct val="10000"/>
              </a:spcBef>
            </a:pPr>
            <a:r>
              <a:rPr lang="en-US" altLang="ja-JP" sz="1200" dirty="0">
                <a:solidFill>
                  <a:schemeClr val="tx1"/>
                </a:solidFill>
              </a:rPr>
              <a:t>(</a:t>
            </a:r>
            <a:r>
              <a:rPr lang="en-US" altLang="ja-JP" sz="1200" dirty="0">
                <a:solidFill>
                  <a:schemeClr val="tx1"/>
                </a:solidFill>
                <a:hlinkClick r:id="rId4"/>
              </a:rPr>
              <a:t>http://www.apache.org/</a:t>
            </a:r>
            <a:r>
              <a:rPr lang="en-US" altLang="ja-JP" sz="1200" dirty="0">
                <a:solidFill>
                  <a:schemeClr val="tx1"/>
                </a:solidFill>
              </a:rPr>
              <a:t>)"</a:t>
            </a:r>
          </a:p>
          <a:p>
            <a:pPr marL="236538" indent="-520700" algn="l" defTabSz="912813">
              <a:spcBef>
                <a:spcPct val="10000"/>
              </a:spcBef>
            </a:pPr>
            <a:endParaRPr lang="en-US" altLang="ja-JP" sz="1200" dirty="0">
              <a:solidFill>
                <a:schemeClr val="tx1"/>
              </a:solidFill>
            </a:endParaRPr>
          </a:p>
          <a:p>
            <a:pPr marL="236538" indent="-520700" algn="l" defTabSz="912813">
              <a:spcBef>
                <a:spcPct val="10000"/>
              </a:spcBef>
            </a:pPr>
            <a:r>
              <a:rPr lang="ja-JP" altLang="en-US" sz="1200" dirty="0">
                <a:solidFill>
                  <a:schemeClr val="tx1"/>
                </a:solidFill>
              </a:rPr>
              <a:t>・Sample Apache License v2:</a:t>
            </a:r>
            <a:endParaRPr lang="en-US" altLang="ja-JP" sz="1200" dirty="0">
              <a:solidFill>
                <a:schemeClr val="tx1"/>
              </a:solidFill>
            </a:endParaRPr>
          </a:p>
          <a:p>
            <a:pPr marL="236538" indent="-520700" algn="l" defTabSz="912813">
              <a:spcBef>
                <a:spcPct val="10000"/>
              </a:spcBef>
            </a:pPr>
            <a:r>
              <a:rPr lang="ja-JP" altLang="en-US" sz="1200" dirty="0">
                <a:solidFill>
                  <a:schemeClr val="tx1"/>
                </a:solidFill>
              </a:rPr>
              <a:t>　Attach any Notice files.</a:t>
            </a:r>
            <a:endParaRPr lang="en-US" altLang="ja-JP" sz="1200" dirty="0">
              <a:solidFill>
                <a:schemeClr val="tx1"/>
              </a:solidFill>
            </a:endParaRPr>
          </a:p>
        </p:txBody>
      </p:sp>
      <p:sp>
        <p:nvSpPr>
          <p:cNvPr id="20" name="Rectangle 3">
            <a:extLst>
              <a:ext uri="{FF2B5EF4-FFF2-40B4-BE49-F238E27FC236}">
                <a16:creationId xmlns:a16="http://schemas.microsoft.com/office/drawing/2014/main" id="{70A60B05-0AF6-4CE9-A2A0-C813C0053E8B}"/>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2500">
                <a:solidFill>
                  <a:schemeClr val="tx2"/>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r>
              <a:rPr lang="en-US" altLang="ja-JP" kern="0" dirty="0"/>
              <a:t>2.6.2 Strength of license terms constraints: Level 2</a:t>
            </a:r>
            <a:endParaRPr lang="en-GB" altLang="ja-JP" kern="0" dirty="0"/>
          </a:p>
        </p:txBody>
      </p:sp>
      <p:pic>
        <p:nvPicPr>
          <p:cNvPr id="22" name="Picture 21">
            <a:extLst>
              <a:ext uri="{FF2B5EF4-FFF2-40B4-BE49-F238E27FC236}">
                <a16:creationId xmlns:a16="http://schemas.microsoft.com/office/drawing/2014/main" id="{C3B904FE-1303-48E5-A8B7-F0E35DA4FC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18" name="AutoShape 8">
            <a:extLst>
              <a:ext uri="{FF2B5EF4-FFF2-40B4-BE49-F238E27FC236}">
                <a16:creationId xmlns:a16="http://schemas.microsoft.com/office/drawing/2014/main" id="{290D28D0-277D-4A11-8EFF-86F71B507754}"/>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r>
              <a:rPr lang="ja-JP" altLang="en-US" sz="1600"/>
              <a:t>Distribution</a:t>
            </a:r>
            <a:endParaRPr lang="en-GB" altLang="ja-JP" sz="1600"/>
          </a:p>
        </p:txBody>
      </p:sp>
      <p:sp>
        <p:nvSpPr>
          <p:cNvPr id="9" name="スライド番号プレースホルダー 8">
            <a:extLst>
              <a:ext uri="{FF2B5EF4-FFF2-40B4-BE49-F238E27FC236}">
                <a16:creationId xmlns:a16="http://schemas.microsoft.com/office/drawing/2014/main" id="{F0105604-1FEC-4B5D-A35E-0478C906E6A9}"/>
              </a:ext>
            </a:extLst>
          </p:cNvPr>
          <p:cNvSpPr>
            <a:spLocks noGrp="1"/>
          </p:cNvSpPr>
          <p:nvPr>
            <p:ph type="sldNum" sz="quarter" idx="10"/>
          </p:nvPr>
        </p:nvSpPr>
        <p:spPr/>
        <p:txBody>
          <a:bodyPr/>
          <a:lstStyle/>
          <a:p>
            <a:fld id="{DE2B87E1-F9DF-4BEE-B07D-635D26011F4B}" type="slidenum">
              <a:rPr lang="de-DE" altLang="ja-JP" smtClean="0"/>
              <a:pPr/>
              <a:t>15</a:t>
            </a:fld>
            <a:endParaRPr lang="de-DE" altLang="ja-JP"/>
          </a:p>
        </p:txBody>
      </p:sp>
    </p:spTree>
    <p:extLst>
      <p:ext uri="{BB962C8B-B14F-4D97-AF65-F5344CB8AC3E}">
        <p14:creationId xmlns:p14="http://schemas.microsoft.com/office/powerpoint/2010/main" val="388325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AutoShape 10"/>
          <p:cNvSpPr>
            <a:spLocks noChangeArrowheads="1"/>
          </p:cNvSpPr>
          <p:nvPr/>
        </p:nvSpPr>
        <p:spPr bwMode="gray">
          <a:xfrm>
            <a:off x="4223643" y="2779960"/>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ja-JP" altLang="en-US" sz="1400" dirty="0"/>
              <a:t>In-house development</a:t>
            </a:r>
            <a:endParaRPr lang="en-US" altLang="ja-JP" sz="1400" dirty="0"/>
          </a:p>
          <a:p>
            <a:pPr algn="ctr" eaLnBrk="1" hangingPunct="1">
              <a:lnSpc>
                <a:spcPct val="100000"/>
              </a:lnSpc>
              <a:spcBef>
                <a:spcPct val="0"/>
              </a:spcBef>
              <a:spcAft>
                <a:spcPct val="0"/>
              </a:spcAft>
              <a:buClrTx/>
              <a:buFontTx/>
              <a:buNone/>
            </a:pPr>
            <a:r>
              <a:rPr lang="ja-JP" altLang="en-US" sz="1400" dirty="0"/>
              <a:t>Program</a:t>
            </a:r>
          </a:p>
        </p:txBody>
      </p:sp>
      <p:sp>
        <p:nvSpPr>
          <p:cNvPr id="12295" name="AutoShape 4"/>
          <p:cNvSpPr>
            <a:spLocks noChangeArrowheads="1"/>
          </p:cNvSpPr>
          <p:nvPr/>
        </p:nvSpPr>
        <p:spPr bwMode="gray">
          <a:xfrm>
            <a:off x="4867275" y="5517232"/>
            <a:ext cx="1530350" cy="79208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fontAlgn="ctr" hangingPunct="1">
              <a:lnSpc>
                <a:spcPct val="100000"/>
              </a:lnSpc>
              <a:spcBef>
                <a:spcPct val="0"/>
              </a:spcBef>
              <a:spcAft>
                <a:spcPct val="0"/>
              </a:spcAft>
              <a:buClrTx/>
              <a:buFontTx/>
              <a:buNone/>
            </a:pPr>
            <a:r>
              <a:rPr lang="ja-JP" altLang="en-US" sz="1400"/>
              <a:t> [License]</a:t>
            </a:r>
          </a:p>
        </p:txBody>
      </p:sp>
      <p:sp>
        <p:nvSpPr>
          <p:cNvPr id="12297" name="AutoShape 4"/>
          <p:cNvSpPr>
            <a:spLocks noChangeArrowheads="1"/>
          </p:cNvSpPr>
          <p:nvPr/>
        </p:nvSpPr>
        <p:spPr bwMode="gray">
          <a:xfrm>
            <a:off x="2170113" y="1168549"/>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buFont typeface="Wingdings" pitchFamily="2" charset="2"/>
              <a:buNone/>
            </a:pPr>
            <a:r>
              <a:rPr lang="ja-JP" altLang="en-US" dirty="0">
                <a:solidFill>
                  <a:schemeClr val="tx1"/>
                </a:solidFill>
              </a:rPr>
              <a:t>OSS source cord needs to be provided in addition to the licensing documentation</a:t>
            </a:r>
          </a:p>
        </p:txBody>
      </p:sp>
      <p:sp>
        <p:nvSpPr>
          <p:cNvPr id="12298" name="AutoShape 10"/>
          <p:cNvSpPr>
            <a:spLocks noChangeArrowheads="1"/>
          </p:cNvSpPr>
          <p:nvPr/>
        </p:nvSpPr>
        <p:spPr bwMode="gray">
          <a:xfrm>
            <a:off x="3791768" y="4350420"/>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sz="1400" dirty="0"/>
              <a:t>OSS</a:t>
            </a:r>
          </a:p>
          <a:p>
            <a:pPr algn="ctr" eaLnBrk="1" hangingPunct="1">
              <a:lnSpc>
                <a:spcPct val="100000"/>
              </a:lnSpc>
              <a:spcBef>
                <a:spcPct val="0"/>
              </a:spcBef>
              <a:spcAft>
                <a:spcPct val="0"/>
              </a:spcAft>
              <a:buClrTx/>
              <a:buFontTx/>
              <a:buNone/>
            </a:pPr>
            <a:r>
              <a:rPr lang="ja-JP" altLang="en-US" sz="1400" u="sng" dirty="0">
                <a:solidFill>
                  <a:srgbClr val="C00000"/>
                </a:solidFill>
              </a:rPr>
              <a:t>(binary)</a:t>
            </a:r>
          </a:p>
        </p:txBody>
      </p:sp>
      <p:sp>
        <p:nvSpPr>
          <p:cNvPr id="12299" name="Text Box 7"/>
          <p:cNvSpPr txBox="1">
            <a:spLocks noChangeArrowheads="1"/>
          </p:cNvSpPr>
          <p:nvPr/>
        </p:nvSpPr>
        <p:spPr bwMode="gray">
          <a:xfrm>
            <a:off x="4799856" y="3810474"/>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ja-JP" altLang="en-US" sz="2300" dirty="0">
                <a:solidFill>
                  <a:schemeClr val="tx1"/>
                </a:solidFill>
              </a:rPr>
              <a:t>+</a:t>
            </a:r>
          </a:p>
        </p:txBody>
      </p:sp>
      <p:sp>
        <p:nvSpPr>
          <p:cNvPr id="12300" name="角丸四角形 14"/>
          <p:cNvSpPr>
            <a:spLocks noChangeArrowheads="1"/>
          </p:cNvSpPr>
          <p:nvPr/>
        </p:nvSpPr>
        <p:spPr bwMode="auto">
          <a:xfrm>
            <a:off x="2495600" y="2492896"/>
            <a:ext cx="4754513"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endParaRPr lang="ja-JP" altLang="en-US"/>
          </a:p>
        </p:txBody>
      </p:sp>
      <p:sp>
        <p:nvSpPr>
          <p:cNvPr id="12301" name="AutoShape 10"/>
          <p:cNvSpPr>
            <a:spLocks noChangeArrowheads="1"/>
          </p:cNvSpPr>
          <p:nvPr/>
        </p:nvSpPr>
        <p:spPr bwMode="gray">
          <a:xfrm>
            <a:off x="5068118" y="4612357"/>
            <a:ext cx="1531938"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sz="1400" dirty="0"/>
              <a:t>OSS</a:t>
            </a:r>
          </a:p>
          <a:p>
            <a:pPr algn="ctr" eaLnBrk="1" hangingPunct="1">
              <a:lnSpc>
                <a:spcPct val="100000"/>
              </a:lnSpc>
              <a:spcBef>
                <a:spcPct val="0"/>
              </a:spcBef>
              <a:spcAft>
                <a:spcPct val="0"/>
              </a:spcAft>
              <a:buClrTx/>
              <a:buFontTx/>
              <a:buNone/>
            </a:pPr>
            <a:r>
              <a:rPr lang="ja-JP" altLang="en-US" sz="1400" u="sng" dirty="0">
                <a:solidFill>
                  <a:srgbClr val="C00000"/>
                </a:solidFill>
              </a:rPr>
              <a:t>(Source code)</a:t>
            </a:r>
          </a:p>
        </p:txBody>
      </p:sp>
      <p:sp>
        <p:nvSpPr>
          <p:cNvPr id="18" name="BT_07"/>
          <p:cNvSpPr>
            <a:spLocks noChangeArrowheads="1"/>
          </p:cNvSpPr>
          <p:nvPr/>
        </p:nvSpPr>
        <p:spPr bwMode="gray">
          <a:xfrm>
            <a:off x="7320137" y="4719639"/>
            <a:ext cx="3162127"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fontAlgn="base" hangingPunct="1"/>
            <a:r>
              <a:rPr lang="ja-JP" altLang="en-US" sz="1200" dirty="0"/>
              <a:t>(Example of license conditions)</a:t>
            </a:r>
            <a:endParaRPr lang="en-US" altLang="ja-JP" sz="1200" dirty="0"/>
          </a:p>
          <a:p>
            <a:pPr algn="l" eaLnBrk="1" fontAlgn="base" hangingPunct="1"/>
            <a:r>
              <a:rPr lang="ja-JP" altLang="en-US" sz="1200" dirty="0"/>
              <a:t>・License must be attached when distributing.</a:t>
            </a:r>
            <a:endParaRPr lang="en-US" altLang="ja-JP" sz="1200" dirty="0"/>
          </a:p>
          <a:p>
            <a:pPr algn="l" eaLnBrk="1" fontAlgn="base" hangingPunct="1"/>
            <a:r>
              <a:rPr lang="ja-JP" altLang="en-US" sz="1200" dirty="0"/>
              <a:t>・Enabling the </a:t>
            </a:r>
            <a:r>
              <a:rPr lang="ja-JP" altLang="en-US" sz="1200" u="sng" dirty="0">
                <a:solidFill>
                  <a:srgbClr val="FF0000"/>
                </a:solidFill>
              </a:rPr>
              <a:t>provision of OSS source cod</a:t>
            </a:r>
            <a:r>
              <a:rPr lang="en-US" altLang="ja-JP" sz="1200" u="sng" dirty="0">
                <a:solidFill>
                  <a:srgbClr val="FF0000"/>
                </a:solidFill>
              </a:rPr>
              <a:t>e</a:t>
            </a:r>
          </a:p>
          <a:p>
            <a:pPr algn="l" eaLnBrk="1" fontAlgn="base" hangingPunct="1"/>
            <a:r>
              <a:rPr lang="ja-JP" altLang="en-US" sz="1200" dirty="0"/>
              <a:t>・</a:t>
            </a:r>
            <a:r>
              <a:rPr lang="ja-JP" altLang="en-US" sz="1200" u="sng" dirty="0">
                <a:solidFill>
                  <a:srgbClr val="FF0000"/>
                </a:solidFill>
              </a:rPr>
              <a:t>Can set </a:t>
            </a:r>
            <a:r>
              <a:rPr lang="en-US" altLang="ja-JP" sz="1200" u="sng" dirty="0">
                <a:solidFill>
                  <a:srgbClr val="FF0000"/>
                </a:solidFill>
              </a:rPr>
              <a:t>our </a:t>
            </a:r>
            <a:r>
              <a:rPr lang="ja-JP" altLang="en-US" sz="1200" u="sng" dirty="0">
                <a:solidFill>
                  <a:srgbClr val="FF0000"/>
                </a:solidFill>
              </a:rPr>
              <a:t>own license </a:t>
            </a:r>
            <a:r>
              <a:rPr lang="ja-JP" altLang="en-US" sz="1200" dirty="0"/>
              <a:t>in binary</a:t>
            </a:r>
            <a:endParaRPr lang="en-US" altLang="ja-JP" sz="1200" dirty="0">
              <a:solidFill>
                <a:schemeClr val="tx1"/>
              </a:solidFill>
            </a:endParaRPr>
          </a:p>
        </p:txBody>
      </p:sp>
      <p:sp>
        <p:nvSpPr>
          <p:cNvPr id="19" name="Text Box 4"/>
          <p:cNvSpPr txBox="1">
            <a:spLocks noChangeArrowheads="1"/>
          </p:cNvSpPr>
          <p:nvPr/>
        </p:nvSpPr>
        <p:spPr bwMode="gray">
          <a:xfrm>
            <a:off x="4226248" y="1988840"/>
            <a:ext cx="1509712" cy="28255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[Your Company]</a:t>
            </a:r>
            <a:endParaRPr lang="ja-JP" altLang="en-US" sz="1600" dirty="0">
              <a:solidFill>
                <a:schemeClr val="tx1"/>
              </a:solidFill>
            </a:endParaRPr>
          </a:p>
        </p:txBody>
      </p:sp>
      <p:sp>
        <p:nvSpPr>
          <p:cNvPr id="21"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[Customers]</a:t>
            </a:r>
            <a:endParaRPr lang="ja-JP" altLang="en-US" sz="1600" dirty="0">
              <a:solidFill>
                <a:schemeClr val="tx1"/>
              </a:solidFill>
            </a:endParaRPr>
          </a:p>
        </p:txBody>
      </p:sp>
      <p:sp>
        <p:nvSpPr>
          <p:cNvPr id="23" name="Rectangle 3">
            <a:extLst>
              <a:ext uri="{FF2B5EF4-FFF2-40B4-BE49-F238E27FC236}">
                <a16:creationId xmlns:a16="http://schemas.microsoft.com/office/drawing/2014/main" id="{C237CB32-A353-4AD4-9D03-65555F72BCA3}"/>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2500">
                <a:solidFill>
                  <a:schemeClr val="tx2"/>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r>
              <a:rPr lang="en-US" altLang="ja-JP" kern="0" dirty="0"/>
              <a:t>2.6.3 Strength of License Condition Constraints: Level 3</a:t>
            </a:r>
            <a:endParaRPr lang="en-GB" altLang="ja-JP" kern="0" dirty="0"/>
          </a:p>
        </p:txBody>
      </p:sp>
      <p:pic>
        <p:nvPicPr>
          <p:cNvPr id="24" name="Picture 21">
            <a:extLst>
              <a:ext uri="{FF2B5EF4-FFF2-40B4-BE49-F238E27FC236}">
                <a16:creationId xmlns:a16="http://schemas.microsoft.com/office/drawing/2014/main" id="{A5056C36-D821-419E-B836-B25875DDF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20" name="AutoShape 8">
            <a:extLst>
              <a:ext uri="{FF2B5EF4-FFF2-40B4-BE49-F238E27FC236}">
                <a16:creationId xmlns:a16="http://schemas.microsoft.com/office/drawing/2014/main" id="{3ED8C5F5-B69E-4128-BD82-F24D0A33B6BC}"/>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r>
              <a:rPr lang="ja-JP" altLang="en-US" sz="1600"/>
              <a:t>Distribution</a:t>
            </a:r>
            <a:endParaRPr lang="en-GB" altLang="ja-JP" sz="1600"/>
          </a:p>
        </p:txBody>
      </p:sp>
      <p:sp>
        <p:nvSpPr>
          <p:cNvPr id="9" name="スライド番号プレースホルダー 8">
            <a:extLst>
              <a:ext uri="{FF2B5EF4-FFF2-40B4-BE49-F238E27FC236}">
                <a16:creationId xmlns:a16="http://schemas.microsoft.com/office/drawing/2014/main" id="{1C778E8A-6AC3-4884-9656-29E49220BB20}"/>
              </a:ext>
            </a:extLst>
          </p:cNvPr>
          <p:cNvSpPr>
            <a:spLocks noGrp="1"/>
          </p:cNvSpPr>
          <p:nvPr>
            <p:ph type="sldNum" sz="quarter" idx="10"/>
          </p:nvPr>
        </p:nvSpPr>
        <p:spPr/>
        <p:txBody>
          <a:bodyPr/>
          <a:lstStyle/>
          <a:p>
            <a:fld id="{DE2B87E1-F9DF-4BEE-B07D-635D26011F4B}" type="slidenum">
              <a:rPr lang="de-DE" altLang="ja-JP" smtClean="0"/>
              <a:pPr/>
              <a:t>16</a:t>
            </a:fld>
            <a:endParaRPr lang="de-DE" altLang="ja-JP"/>
          </a:p>
        </p:txBody>
      </p:sp>
    </p:spTree>
    <p:extLst>
      <p:ext uri="{BB962C8B-B14F-4D97-AF65-F5344CB8AC3E}">
        <p14:creationId xmlns:p14="http://schemas.microsoft.com/office/powerpoint/2010/main" val="3675374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791744" y="263777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ja-JP" altLang="en-US" sz="1400" dirty="0"/>
              <a:t>In-house development</a:t>
            </a:r>
            <a:endParaRPr lang="en-US" altLang="ja-JP" sz="1400" dirty="0"/>
          </a:p>
          <a:p>
            <a:pPr algn="ctr" eaLnBrk="1" hangingPunct="1">
              <a:lnSpc>
                <a:spcPct val="100000"/>
              </a:lnSpc>
              <a:spcBef>
                <a:spcPct val="0"/>
              </a:spcBef>
              <a:spcAft>
                <a:spcPct val="0"/>
              </a:spcAft>
              <a:buClrTx/>
              <a:buFontTx/>
              <a:buNone/>
            </a:pPr>
            <a:r>
              <a:rPr lang="ja-JP" altLang="en-US" sz="1400" dirty="0"/>
              <a:t>Program</a:t>
            </a:r>
            <a:endParaRPr lang="en-US" altLang="ja-JP" sz="1400" dirty="0"/>
          </a:p>
          <a:p>
            <a:pPr algn="ctr" eaLnBrk="1" hangingPunct="1">
              <a:lnSpc>
                <a:spcPct val="100000"/>
              </a:lnSpc>
              <a:spcBef>
                <a:spcPct val="0"/>
              </a:spcBef>
              <a:spcAft>
                <a:spcPct val="0"/>
              </a:spcAft>
              <a:buClrTx/>
              <a:buFontTx/>
              <a:buNone/>
            </a:pPr>
            <a:r>
              <a:rPr lang="ja-JP" altLang="en-US" sz="1400" u="sng" dirty="0"/>
              <a:t>(binary)</a:t>
            </a:r>
          </a:p>
        </p:txBody>
      </p:sp>
      <p:sp>
        <p:nvSpPr>
          <p:cNvPr id="13319" name="AutoShape 4"/>
          <p:cNvSpPr>
            <a:spLocks noChangeArrowheads="1"/>
          </p:cNvSpPr>
          <p:nvPr/>
        </p:nvSpPr>
        <p:spPr bwMode="gray">
          <a:xfrm>
            <a:off x="4363690" y="5497090"/>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fontAlgn="ctr" hangingPunct="1">
              <a:lnSpc>
                <a:spcPct val="100000"/>
              </a:lnSpc>
              <a:spcBef>
                <a:spcPct val="0"/>
              </a:spcBef>
              <a:spcAft>
                <a:spcPct val="0"/>
              </a:spcAft>
              <a:buClrTx/>
              <a:buFontTx/>
              <a:buNone/>
            </a:pPr>
            <a:r>
              <a:rPr lang="ja-JP" altLang="en-US" sz="1400" dirty="0"/>
              <a:t> [License]</a:t>
            </a:r>
          </a:p>
        </p:txBody>
      </p:sp>
      <p:sp>
        <p:nvSpPr>
          <p:cNvPr id="13321" name="AutoShape 4"/>
          <p:cNvSpPr>
            <a:spLocks noChangeArrowheads="1"/>
          </p:cNvSpPr>
          <p:nvPr/>
        </p:nvSpPr>
        <p:spPr bwMode="gray">
          <a:xfrm>
            <a:off x="767408" y="1252735"/>
            <a:ext cx="10153128" cy="606424"/>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hangingPunct="1">
              <a:buFont typeface="Wingdings" pitchFamily="2" charset="2"/>
              <a:buNone/>
            </a:pPr>
            <a:r>
              <a:rPr lang="ja-JP" altLang="en-US" dirty="0">
                <a:solidFill>
                  <a:schemeClr val="tx1"/>
                </a:solidFill>
              </a:rPr>
              <a:t>In addition to the licensing documentation, it also provides the source code for OSS and collaborative programs.</a:t>
            </a:r>
          </a:p>
        </p:txBody>
      </p:sp>
      <p:sp>
        <p:nvSpPr>
          <p:cNvPr id="13322" name="AutoShape 10"/>
          <p:cNvSpPr>
            <a:spLocks noChangeArrowheads="1"/>
          </p:cNvSpPr>
          <p:nvPr/>
        </p:nvSpPr>
        <p:spPr bwMode="gray">
          <a:xfrm>
            <a:off x="3647728" y="4330279"/>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sz="1400" dirty="0">
                <a:solidFill>
                  <a:schemeClr val="tx1"/>
                </a:solidFill>
              </a:rPr>
              <a:t>OSS</a:t>
            </a:r>
          </a:p>
          <a:p>
            <a:pPr algn="ctr" eaLnBrk="1" hangingPunct="1">
              <a:lnSpc>
                <a:spcPct val="100000"/>
              </a:lnSpc>
              <a:spcBef>
                <a:spcPct val="0"/>
              </a:spcBef>
              <a:spcAft>
                <a:spcPct val="0"/>
              </a:spcAft>
              <a:buClrTx/>
              <a:buFontTx/>
              <a:buNone/>
            </a:pPr>
            <a:r>
              <a:rPr lang="ja-JP" altLang="en-US" sz="1400" u="sng" dirty="0">
                <a:solidFill>
                  <a:schemeClr val="tx1"/>
                </a:solidFill>
              </a:rPr>
              <a:t>(binary)</a:t>
            </a:r>
          </a:p>
        </p:txBody>
      </p:sp>
      <p:sp>
        <p:nvSpPr>
          <p:cNvPr id="13323" name="Text Box 7"/>
          <p:cNvSpPr txBox="1">
            <a:spLocks noChangeArrowheads="1"/>
          </p:cNvSpPr>
          <p:nvPr/>
        </p:nvSpPr>
        <p:spPr bwMode="gray">
          <a:xfrm>
            <a:off x="4727848"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ja-JP" altLang="en-US" sz="2300" dirty="0">
                <a:solidFill>
                  <a:schemeClr val="tx1"/>
                </a:solidFill>
              </a:rPr>
              <a:t>+</a:t>
            </a:r>
          </a:p>
        </p:txBody>
      </p:sp>
      <p:sp>
        <p:nvSpPr>
          <p:cNvPr id="13324" name="角丸四角形 14"/>
          <p:cNvSpPr>
            <a:spLocks noChangeArrowheads="1"/>
          </p:cNvSpPr>
          <p:nvPr/>
        </p:nvSpPr>
        <p:spPr bwMode="auto">
          <a:xfrm>
            <a:off x="2495600" y="2492896"/>
            <a:ext cx="4608463" cy="403244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endParaRPr lang="ja-JP" altLang="en-US"/>
          </a:p>
        </p:txBody>
      </p:sp>
      <p:sp>
        <p:nvSpPr>
          <p:cNvPr id="13325" name="AutoShape 10"/>
          <p:cNvSpPr>
            <a:spLocks noChangeArrowheads="1"/>
          </p:cNvSpPr>
          <p:nvPr/>
        </p:nvSpPr>
        <p:spPr bwMode="gray">
          <a:xfrm>
            <a:off x="4924079" y="4592216"/>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sz="1400" dirty="0"/>
              <a:t>OSS</a:t>
            </a:r>
          </a:p>
          <a:p>
            <a:pPr algn="ctr" eaLnBrk="1" hangingPunct="1">
              <a:lnSpc>
                <a:spcPct val="100000"/>
              </a:lnSpc>
              <a:spcBef>
                <a:spcPct val="0"/>
              </a:spcBef>
              <a:spcAft>
                <a:spcPct val="0"/>
              </a:spcAft>
              <a:buClrTx/>
              <a:buFontTx/>
              <a:buNone/>
            </a:pPr>
            <a:r>
              <a:rPr lang="ja-JP" altLang="en-US" sz="1400" u="sng" dirty="0">
                <a:solidFill>
                  <a:srgbClr val="C00000"/>
                </a:solidFill>
              </a:rPr>
              <a:t>(Source code)</a:t>
            </a:r>
          </a:p>
        </p:txBody>
      </p:sp>
      <p:sp>
        <p:nvSpPr>
          <p:cNvPr id="13326" name="AutoShape 10"/>
          <p:cNvSpPr>
            <a:spLocks noChangeArrowheads="1"/>
          </p:cNvSpPr>
          <p:nvPr/>
        </p:nvSpPr>
        <p:spPr bwMode="gray">
          <a:xfrm>
            <a:off x="5196680" y="3067993"/>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ja-JP" altLang="en-US" sz="1400" dirty="0"/>
              <a:t>In-house development</a:t>
            </a:r>
            <a:endParaRPr lang="en-US" altLang="ja-JP" sz="1400" dirty="0"/>
          </a:p>
          <a:p>
            <a:pPr algn="ctr" eaLnBrk="1" hangingPunct="1">
              <a:lnSpc>
                <a:spcPct val="100000"/>
              </a:lnSpc>
              <a:spcBef>
                <a:spcPct val="0"/>
              </a:spcBef>
              <a:spcAft>
                <a:spcPct val="0"/>
              </a:spcAft>
              <a:buClrTx/>
              <a:buFontTx/>
              <a:buNone/>
            </a:pPr>
            <a:r>
              <a:rPr lang="ja-JP" altLang="en-US" sz="1400" dirty="0"/>
              <a:t>Program</a:t>
            </a:r>
            <a:endParaRPr lang="en-US" altLang="ja-JP" sz="1400" dirty="0"/>
          </a:p>
          <a:p>
            <a:pPr algn="ctr" eaLnBrk="1" hangingPunct="1">
              <a:lnSpc>
                <a:spcPct val="100000"/>
              </a:lnSpc>
              <a:spcBef>
                <a:spcPct val="0"/>
              </a:spcBef>
              <a:spcAft>
                <a:spcPct val="0"/>
              </a:spcAft>
              <a:buClrTx/>
              <a:buFontTx/>
              <a:buNone/>
            </a:pPr>
            <a:r>
              <a:rPr lang="ja-JP" altLang="en-US" sz="1400" u="sng" dirty="0">
                <a:solidFill>
                  <a:srgbClr val="C00000"/>
                </a:solidFill>
              </a:rPr>
              <a:t>(Source code)</a:t>
            </a:r>
          </a:p>
        </p:txBody>
      </p:sp>
      <p:sp>
        <p:nvSpPr>
          <p:cNvPr id="13329" name="角丸四角形吹き出し 20"/>
          <p:cNvSpPr>
            <a:spLocks noChangeArrowheads="1"/>
          </p:cNvSpPr>
          <p:nvPr/>
        </p:nvSpPr>
        <p:spPr bwMode="gray">
          <a:xfrm>
            <a:off x="7210424" y="1916113"/>
            <a:ext cx="2990031" cy="1008831"/>
          </a:xfrm>
          <a:prstGeom prst="wedgeRoundRectCallout">
            <a:avLst>
              <a:gd name="adj1" fmla="val -69853"/>
              <a:gd name="adj2" fmla="val 60013"/>
              <a:gd name="adj3" fmla="val 16667"/>
            </a:avLst>
          </a:prstGeom>
          <a:solidFill>
            <a:srgbClr val="F8DDDC"/>
          </a:solidFill>
          <a:ln w="9525" algn="ctr">
            <a:solidFill>
              <a:srgbClr val="914405"/>
            </a:solidFill>
            <a:round/>
            <a:headEnd/>
            <a:tailEnd/>
          </a:ln>
          <a:effectLst/>
        </p:spPr>
        <p:txBody>
          <a:bodyPr wrap="squar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r>
              <a:rPr lang="en-US" altLang="ja-JP" dirty="0"/>
              <a:t>Decide </a:t>
            </a:r>
            <a:r>
              <a:rPr lang="en-US" altLang="ja-JP" u="sng" dirty="0">
                <a:solidFill>
                  <a:srgbClr val="FF0000"/>
                </a:solidFill>
              </a:rPr>
              <a:t>whether to publish the source code</a:t>
            </a:r>
            <a:r>
              <a:rPr lang="en-US" altLang="ja-JP" dirty="0"/>
              <a:t> of your company's program</a:t>
            </a:r>
          </a:p>
        </p:txBody>
      </p:sp>
      <p:sp>
        <p:nvSpPr>
          <p:cNvPr id="19" name="Text Box 4"/>
          <p:cNvSpPr txBox="1">
            <a:spLocks noChangeArrowheads="1"/>
          </p:cNvSpPr>
          <p:nvPr/>
        </p:nvSpPr>
        <p:spPr bwMode="gray">
          <a:xfrm>
            <a:off x="4154240" y="2004770"/>
            <a:ext cx="1509712" cy="28255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[Your Company]</a:t>
            </a:r>
            <a:endParaRPr lang="ja-JP" altLang="en-US" sz="1600" dirty="0">
              <a:solidFill>
                <a:schemeClr val="tx1"/>
              </a:solidFill>
            </a:endParaRPr>
          </a:p>
        </p:txBody>
      </p:sp>
      <p:sp>
        <p:nvSpPr>
          <p:cNvPr id="21" name="Text Box 5"/>
          <p:cNvSpPr txBox="1">
            <a:spLocks noChangeArrowheads="1"/>
          </p:cNvSpPr>
          <p:nvPr/>
        </p:nvSpPr>
        <p:spPr bwMode="gray">
          <a:xfrm>
            <a:off x="8903592" y="308451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[Customers]</a:t>
            </a:r>
            <a:endParaRPr lang="ja-JP" altLang="en-US" sz="1600" dirty="0">
              <a:solidFill>
                <a:schemeClr val="tx1"/>
              </a:solidFill>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2500">
                <a:solidFill>
                  <a:schemeClr val="tx2"/>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r>
              <a:rPr lang="en-US" altLang="ja-JP" kern="0" dirty="0"/>
              <a:t>2.6.4 Strength of license terms constraints: Level 4</a:t>
            </a:r>
            <a:endParaRPr lang="en-GB" altLang="ja-JP" kern="0" dirty="0"/>
          </a:p>
        </p:txBody>
      </p:sp>
      <p:pic>
        <p:nvPicPr>
          <p:cNvPr id="24" name="Picture 21">
            <a:extLst>
              <a:ext uri="{FF2B5EF4-FFF2-40B4-BE49-F238E27FC236}">
                <a16:creationId xmlns:a16="http://schemas.microsoft.com/office/drawing/2014/main" id="{704F643F-BC82-48A7-833B-6501FD987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14" y="3567572"/>
            <a:ext cx="660318" cy="1301588"/>
          </a:xfrm>
          <a:prstGeom prst="rect">
            <a:avLst/>
          </a:prstGeom>
        </p:spPr>
      </p:pic>
      <p:sp>
        <p:nvSpPr>
          <p:cNvPr id="20" name="AutoShape 8">
            <a:extLst>
              <a:ext uri="{FF2B5EF4-FFF2-40B4-BE49-F238E27FC236}">
                <a16:creationId xmlns:a16="http://schemas.microsoft.com/office/drawing/2014/main" id="{4514CAF3-FAEC-46E4-A47F-3354431B83F4}"/>
              </a:ext>
            </a:extLst>
          </p:cNvPr>
          <p:cNvSpPr>
            <a:spLocks noChangeArrowheads="1"/>
          </p:cNvSpPr>
          <p:nvPr/>
        </p:nvSpPr>
        <p:spPr bwMode="gray">
          <a:xfrm>
            <a:off x="7536161" y="3497163"/>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r>
              <a:rPr lang="ja-JP" altLang="en-US" sz="1600"/>
              <a:t>Distribution</a:t>
            </a:r>
            <a:endParaRPr lang="en-GB" altLang="ja-JP" sz="1600"/>
          </a:p>
        </p:txBody>
      </p:sp>
      <p:sp>
        <p:nvSpPr>
          <p:cNvPr id="9" name="スライド番号プレースホルダー 8">
            <a:extLst>
              <a:ext uri="{FF2B5EF4-FFF2-40B4-BE49-F238E27FC236}">
                <a16:creationId xmlns:a16="http://schemas.microsoft.com/office/drawing/2014/main" id="{C3436349-C96B-498D-A6DF-B117819D8811}"/>
              </a:ext>
            </a:extLst>
          </p:cNvPr>
          <p:cNvSpPr>
            <a:spLocks noGrp="1"/>
          </p:cNvSpPr>
          <p:nvPr>
            <p:ph type="sldNum" sz="quarter" idx="10"/>
          </p:nvPr>
        </p:nvSpPr>
        <p:spPr/>
        <p:txBody>
          <a:bodyPr/>
          <a:lstStyle/>
          <a:p>
            <a:fld id="{DE2B87E1-F9DF-4BEE-B07D-635D26011F4B}" type="slidenum">
              <a:rPr lang="de-DE" altLang="ja-JP" smtClean="0"/>
              <a:pPr/>
              <a:t>17</a:t>
            </a:fld>
            <a:endParaRPr lang="de-DE" altLang="ja-JP"/>
          </a:p>
        </p:txBody>
      </p:sp>
    </p:spTree>
    <p:extLst>
      <p:ext uri="{BB962C8B-B14F-4D97-AF65-F5344CB8AC3E}">
        <p14:creationId xmlns:p14="http://schemas.microsoft.com/office/powerpoint/2010/main" val="3202136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215680" y="2709787"/>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ja-JP" altLang="en-US" sz="1400" dirty="0"/>
              <a:t>In-house development</a:t>
            </a:r>
            <a:endParaRPr lang="en-US" altLang="ja-JP" sz="1400" dirty="0"/>
          </a:p>
          <a:p>
            <a:pPr algn="ctr" eaLnBrk="1" hangingPunct="1">
              <a:lnSpc>
                <a:spcPct val="100000"/>
              </a:lnSpc>
              <a:spcBef>
                <a:spcPct val="0"/>
              </a:spcBef>
              <a:spcAft>
                <a:spcPct val="0"/>
              </a:spcAft>
              <a:buClrTx/>
              <a:buFontTx/>
              <a:buNone/>
            </a:pPr>
            <a:r>
              <a:rPr lang="ja-JP" altLang="en-US" sz="1400" dirty="0"/>
              <a:t>Program</a:t>
            </a:r>
            <a:endParaRPr lang="en-US" altLang="ja-JP" sz="1400" dirty="0"/>
          </a:p>
          <a:p>
            <a:pPr algn="ctr" eaLnBrk="1" hangingPunct="1">
              <a:lnSpc>
                <a:spcPct val="100000"/>
              </a:lnSpc>
              <a:spcBef>
                <a:spcPct val="0"/>
              </a:spcBef>
              <a:spcAft>
                <a:spcPct val="0"/>
              </a:spcAft>
              <a:buClrTx/>
              <a:buFontTx/>
              <a:buNone/>
            </a:pPr>
            <a:r>
              <a:rPr lang="ja-JP" altLang="en-US" sz="1400" u="sng" dirty="0"/>
              <a:t>(binary)</a:t>
            </a:r>
          </a:p>
        </p:txBody>
      </p:sp>
      <p:sp>
        <p:nvSpPr>
          <p:cNvPr id="13319" name="AutoShape 4"/>
          <p:cNvSpPr>
            <a:spLocks noChangeArrowheads="1"/>
          </p:cNvSpPr>
          <p:nvPr/>
        </p:nvSpPr>
        <p:spPr bwMode="gray">
          <a:xfrm>
            <a:off x="3787626" y="5569098"/>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fontAlgn="ctr" hangingPunct="1">
              <a:lnSpc>
                <a:spcPct val="100000"/>
              </a:lnSpc>
              <a:spcBef>
                <a:spcPct val="0"/>
              </a:spcBef>
              <a:spcAft>
                <a:spcPct val="0"/>
              </a:spcAft>
              <a:buClrTx/>
              <a:buFontTx/>
              <a:buNone/>
            </a:pPr>
            <a:r>
              <a:rPr lang="ja-JP" altLang="en-US" sz="1400" dirty="0"/>
              <a:t> [License]</a:t>
            </a:r>
          </a:p>
        </p:txBody>
      </p:sp>
      <p:sp>
        <p:nvSpPr>
          <p:cNvPr id="13320" name="AutoShape 8"/>
          <p:cNvSpPr>
            <a:spLocks noChangeArrowheads="1"/>
          </p:cNvSpPr>
          <p:nvPr/>
        </p:nvSpPr>
        <p:spPr bwMode="gray">
          <a:xfrm>
            <a:off x="6599856" y="3988297"/>
            <a:ext cx="1296344" cy="2104999"/>
          </a:xfrm>
          <a:prstGeom prst="rightArrow">
            <a:avLst>
              <a:gd name="adj1" fmla="val 72451"/>
              <a:gd name="adj2" fmla="val 25841"/>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hangingPunct="1"/>
            <a:r>
              <a:rPr lang="en-US" altLang="ja-JP" sz="1600" dirty="0"/>
              <a:t>Access to servers and use of services</a:t>
            </a:r>
            <a:endParaRPr lang="en-GB" altLang="ja-JP" sz="1600" dirty="0"/>
          </a:p>
        </p:txBody>
      </p:sp>
      <p:sp>
        <p:nvSpPr>
          <p:cNvPr id="13321" name="AutoShape 4"/>
          <p:cNvSpPr>
            <a:spLocks noChangeArrowheads="1"/>
          </p:cNvSpPr>
          <p:nvPr/>
        </p:nvSpPr>
        <p:spPr bwMode="gray">
          <a:xfrm>
            <a:off x="551384" y="1196752"/>
            <a:ext cx="11161240" cy="72008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l" fontAlgn="base">
              <a:lnSpc>
                <a:spcPct val="90000"/>
              </a:lnSpc>
              <a:buNone/>
            </a:pPr>
            <a:r>
              <a:rPr lang="ja-JP" altLang="en-US" sz="1600" dirty="0">
                <a:solidFill>
                  <a:schemeClr val="tx1"/>
                </a:solidFill>
              </a:rPr>
              <a:t>In addition to the licensing documentation, it also provides the source code for OSS and collaborative programs </a:t>
            </a:r>
            <a:r>
              <a:rPr lang="en-US" altLang="ja-JP" sz="1600" dirty="0">
                <a:solidFill>
                  <a:schemeClr val="tx1"/>
                </a:solidFill>
              </a:rPr>
              <a:t>e</a:t>
            </a:r>
            <a:r>
              <a:rPr lang="ja-JP" altLang="en-US" sz="1600" dirty="0">
                <a:solidFill>
                  <a:schemeClr val="tx1"/>
                </a:solidFill>
              </a:rPr>
              <a:t>ven when </a:t>
            </a:r>
            <a:r>
              <a:rPr lang="ja-JP" altLang="en-US" sz="1600" u="sng" dirty="0">
                <a:solidFill>
                  <a:srgbClr val="C00000"/>
                </a:solidFill>
              </a:rPr>
              <a:t>accessing servers or using services (SaaS/ASP, etc.)</a:t>
            </a:r>
            <a:r>
              <a:rPr lang="ja-JP" altLang="en-US" sz="1600" dirty="0">
                <a:solidFill>
                  <a:schemeClr val="tx1"/>
                </a:solidFill>
              </a:rPr>
              <a:t>.</a:t>
            </a:r>
          </a:p>
        </p:txBody>
      </p:sp>
      <p:sp>
        <p:nvSpPr>
          <p:cNvPr id="13322" name="AutoShape 10"/>
          <p:cNvSpPr>
            <a:spLocks noChangeArrowheads="1"/>
          </p:cNvSpPr>
          <p:nvPr/>
        </p:nvSpPr>
        <p:spPr bwMode="gray">
          <a:xfrm>
            <a:off x="3071664" y="4402287"/>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sz="1400" dirty="0">
                <a:solidFill>
                  <a:schemeClr val="tx1"/>
                </a:solidFill>
              </a:rPr>
              <a:t>OSS</a:t>
            </a:r>
          </a:p>
          <a:p>
            <a:pPr algn="ctr" eaLnBrk="1" hangingPunct="1">
              <a:lnSpc>
                <a:spcPct val="100000"/>
              </a:lnSpc>
              <a:spcBef>
                <a:spcPct val="0"/>
              </a:spcBef>
              <a:spcAft>
                <a:spcPct val="0"/>
              </a:spcAft>
              <a:buClrTx/>
              <a:buFontTx/>
              <a:buNone/>
            </a:pPr>
            <a:r>
              <a:rPr lang="ja-JP" altLang="en-US" sz="1400" u="sng" dirty="0">
                <a:solidFill>
                  <a:schemeClr val="tx1"/>
                </a:solidFill>
              </a:rPr>
              <a:t>(binary)</a:t>
            </a:r>
          </a:p>
        </p:txBody>
      </p:sp>
      <p:sp>
        <p:nvSpPr>
          <p:cNvPr id="13323" name="Text Box 7"/>
          <p:cNvSpPr txBox="1">
            <a:spLocks noChangeArrowheads="1"/>
          </p:cNvSpPr>
          <p:nvPr/>
        </p:nvSpPr>
        <p:spPr bwMode="gray">
          <a:xfrm>
            <a:off x="4223469" y="395449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ja-JP" altLang="en-US" sz="2300" dirty="0">
                <a:solidFill>
                  <a:schemeClr val="tx1"/>
                </a:solidFill>
              </a:rPr>
              <a:t>+</a:t>
            </a:r>
          </a:p>
        </p:txBody>
      </p:sp>
      <p:sp>
        <p:nvSpPr>
          <p:cNvPr id="13324" name="角丸四角形 14"/>
          <p:cNvSpPr>
            <a:spLocks noChangeArrowheads="1"/>
          </p:cNvSpPr>
          <p:nvPr/>
        </p:nvSpPr>
        <p:spPr bwMode="auto">
          <a:xfrm>
            <a:off x="2135560" y="2564904"/>
            <a:ext cx="4320231"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endParaRPr lang="ja-JP" altLang="en-US"/>
          </a:p>
        </p:txBody>
      </p:sp>
      <p:sp>
        <p:nvSpPr>
          <p:cNvPr id="13325" name="AutoShape 10"/>
          <p:cNvSpPr>
            <a:spLocks noChangeArrowheads="1"/>
          </p:cNvSpPr>
          <p:nvPr/>
        </p:nvSpPr>
        <p:spPr bwMode="gray">
          <a:xfrm>
            <a:off x="4348015" y="4664224"/>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sz="1400" dirty="0"/>
              <a:t>OSS</a:t>
            </a:r>
          </a:p>
          <a:p>
            <a:pPr algn="ctr" eaLnBrk="1" hangingPunct="1">
              <a:lnSpc>
                <a:spcPct val="100000"/>
              </a:lnSpc>
              <a:spcBef>
                <a:spcPct val="0"/>
              </a:spcBef>
              <a:spcAft>
                <a:spcPct val="0"/>
              </a:spcAft>
              <a:buClrTx/>
              <a:buFontTx/>
              <a:buNone/>
            </a:pPr>
            <a:r>
              <a:rPr lang="ja-JP" altLang="en-US" sz="1400" u="sng" dirty="0">
                <a:solidFill>
                  <a:srgbClr val="C00000"/>
                </a:solidFill>
              </a:rPr>
              <a:t>(Source code)</a:t>
            </a:r>
          </a:p>
        </p:txBody>
      </p:sp>
      <p:sp>
        <p:nvSpPr>
          <p:cNvPr id="13326" name="AutoShape 10"/>
          <p:cNvSpPr>
            <a:spLocks noChangeArrowheads="1"/>
          </p:cNvSpPr>
          <p:nvPr/>
        </p:nvSpPr>
        <p:spPr bwMode="gray">
          <a:xfrm>
            <a:off x="4620616" y="3140001"/>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ja-JP" altLang="en-US" sz="1400" dirty="0"/>
              <a:t>In-house development</a:t>
            </a:r>
            <a:endParaRPr lang="en-US" altLang="ja-JP" sz="1400" dirty="0"/>
          </a:p>
          <a:p>
            <a:pPr algn="ctr" eaLnBrk="1" hangingPunct="1">
              <a:lnSpc>
                <a:spcPct val="100000"/>
              </a:lnSpc>
              <a:spcBef>
                <a:spcPct val="0"/>
              </a:spcBef>
              <a:spcAft>
                <a:spcPct val="0"/>
              </a:spcAft>
              <a:buClrTx/>
              <a:buFontTx/>
              <a:buNone/>
            </a:pPr>
            <a:r>
              <a:rPr lang="ja-JP" altLang="en-US" sz="1400" dirty="0"/>
              <a:t>Program</a:t>
            </a:r>
            <a:endParaRPr lang="en-US" altLang="ja-JP" sz="1400" dirty="0"/>
          </a:p>
          <a:p>
            <a:pPr algn="ctr" eaLnBrk="1" hangingPunct="1">
              <a:lnSpc>
                <a:spcPct val="100000"/>
              </a:lnSpc>
              <a:spcBef>
                <a:spcPct val="0"/>
              </a:spcBef>
              <a:spcAft>
                <a:spcPct val="0"/>
              </a:spcAft>
              <a:buClrTx/>
              <a:buFontTx/>
              <a:buNone/>
            </a:pPr>
            <a:r>
              <a:rPr lang="ja-JP" altLang="en-US" sz="1400" u="sng" dirty="0">
                <a:solidFill>
                  <a:srgbClr val="C00000"/>
                </a:solidFill>
              </a:rPr>
              <a:t>(Source code)</a:t>
            </a:r>
          </a:p>
        </p:txBody>
      </p:sp>
      <p:sp>
        <p:nvSpPr>
          <p:cNvPr id="19" name="Text Box 4"/>
          <p:cNvSpPr txBox="1">
            <a:spLocks noChangeArrowheads="1"/>
          </p:cNvSpPr>
          <p:nvPr/>
        </p:nvSpPr>
        <p:spPr bwMode="gray">
          <a:xfrm>
            <a:off x="3604271" y="2107952"/>
            <a:ext cx="1509712" cy="28255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[Your Company]</a:t>
            </a:r>
            <a:endParaRPr lang="ja-JP" altLang="en-US" sz="1600" dirty="0">
              <a:solidFill>
                <a:schemeClr val="tx1"/>
              </a:solidFill>
            </a:endParaRPr>
          </a:p>
        </p:txBody>
      </p:sp>
      <p:sp>
        <p:nvSpPr>
          <p:cNvPr id="21" name="Text Box 5"/>
          <p:cNvSpPr txBox="1">
            <a:spLocks noChangeArrowheads="1"/>
          </p:cNvSpPr>
          <p:nvPr/>
        </p:nvSpPr>
        <p:spPr bwMode="gray">
          <a:xfrm>
            <a:off x="9983712" y="380459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[Customers]</a:t>
            </a:r>
            <a:endParaRPr lang="ja-JP" altLang="en-US" sz="1600" dirty="0">
              <a:solidFill>
                <a:schemeClr val="tx1"/>
              </a:solidFill>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2500">
                <a:solidFill>
                  <a:schemeClr val="tx2"/>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r>
              <a:rPr lang="en-US" altLang="ja-JP" kern="0" dirty="0"/>
              <a:t>2.6.5 Strength of license terms constraints: Level 5</a:t>
            </a:r>
            <a:endParaRPr lang="en-GB" altLang="ja-JP" kern="0" dirty="0"/>
          </a:p>
        </p:txBody>
      </p:sp>
      <p:sp>
        <p:nvSpPr>
          <p:cNvPr id="18" name="AutoShape 8">
            <a:extLst>
              <a:ext uri="{FF2B5EF4-FFF2-40B4-BE49-F238E27FC236}">
                <a16:creationId xmlns:a16="http://schemas.microsoft.com/office/drawing/2014/main" id="{95479F4B-8C2D-4761-A1B8-F8B27E0629AB}"/>
              </a:ext>
            </a:extLst>
          </p:cNvPr>
          <p:cNvSpPr>
            <a:spLocks noChangeArrowheads="1"/>
          </p:cNvSpPr>
          <p:nvPr/>
        </p:nvSpPr>
        <p:spPr bwMode="gray">
          <a:xfrm>
            <a:off x="8832304" y="3988297"/>
            <a:ext cx="1296144" cy="2249015"/>
          </a:xfrm>
          <a:prstGeom prst="rightArrow">
            <a:avLst>
              <a:gd name="adj1" fmla="val 72366"/>
              <a:gd name="adj2" fmla="val 28905"/>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hangingPunct="1"/>
            <a:r>
              <a:rPr lang="en-US" altLang="ja-JP" sz="1600" dirty="0"/>
              <a:t>Access to servers and use of services</a:t>
            </a:r>
            <a:endParaRPr lang="en-GB" altLang="ja-JP" sz="1600" dirty="0"/>
          </a:p>
        </p:txBody>
      </p:sp>
      <p:sp>
        <p:nvSpPr>
          <p:cNvPr id="2" name="楕円 1">
            <a:extLst>
              <a:ext uri="{FF2B5EF4-FFF2-40B4-BE49-F238E27FC236}">
                <a16:creationId xmlns:a16="http://schemas.microsoft.com/office/drawing/2014/main" id="{2FAD12E8-1ADA-4AEF-82F1-D47A61489028}"/>
              </a:ext>
            </a:extLst>
          </p:cNvPr>
          <p:cNvSpPr/>
          <p:nvPr/>
        </p:nvSpPr>
        <p:spPr bwMode="gray">
          <a:xfrm>
            <a:off x="8040216" y="4005064"/>
            <a:ext cx="648072" cy="2088232"/>
          </a:xfrm>
          <a:prstGeom prst="ellipse">
            <a:avLst/>
          </a:prstGeom>
          <a:solidFill>
            <a:srgbClr val="DAD9D6"/>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err="1">
              <a:ln>
                <a:noFill/>
              </a:ln>
              <a:effectLst/>
            </a:endParaRPr>
          </a:p>
        </p:txBody>
      </p:sp>
      <p:cxnSp>
        <p:nvCxnSpPr>
          <p:cNvPr id="5" name="直線コネクタ 4">
            <a:extLst>
              <a:ext uri="{FF2B5EF4-FFF2-40B4-BE49-F238E27FC236}">
                <a16:creationId xmlns:a16="http://schemas.microsoft.com/office/drawing/2014/main" id="{656E1BE6-28EA-4ADB-97D1-6B8CDE945EF1}"/>
              </a:ext>
            </a:extLst>
          </p:cNvPr>
          <p:cNvCxnSpPr>
            <a:stCxn id="2" idx="1"/>
            <a:endCxn id="2" idx="5"/>
          </p:cNvCxnSpPr>
          <p:nvPr/>
        </p:nvCxnSpPr>
        <p:spPr bwMode="auto">
          <a:xfrm>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コネクタ 23">
            <a:extLst>
              <a:ext uri="{FF2B5EF4-FFF2-40B4-BE49-F238E27FC236}">
                <a16:creationId xmlns:a16="http://schemas.microsoft.com/office/drawing/2014/main" id="{4319D130-ED5E-485C-905E-75486D76F84A}"/>
              </a:ext>
            </a:extLst>
          </p:cNvPr>
          <p:cNvCxnSpPr>
            <a:stCxn id="2" idx="7"/>
            <a:endCxn id="2" idx="3"/>
          </p:cNvCxnSpPr>
          <p:nvPr/>
        </p:nvCxnSpPr>
        <p:spPr bwMode="auto">
          <a:xfrm flipH="1">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6" name="Text Box 5">
            <a:extLst>
              <a:ext uri="{FF2B5EF4-FFF2-40B4-BE49-F238E27FC236}">
                <a16:creationId xmlns:a16="http://schemas.microsoft.com/office/drawing/2014/main" id="{7084947F-B8BE-4E8E-9B38-E7A60BD0E35A}"/>
              </a:ext>
            </a:extLst>
          </p:cNvPr>
          <p:cNvSpPr txBox="1">
            <a:spLocks noChangeArrowheads="1"/>
          </p:cNvSpPr>
          <p:nvPr/>
        </p:nvSpPr>
        <p:spPr bwMode="gray">
          <a:xfrm>
            <a:off x="7607448" y="625286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ja-JP" altLang="en-US" sz="1600" dirty="0">
                <a:solidFill>
                  <a:schemeClr val="tx1"/>
                </a:solidFill>
              </a:rPr>
              <a:t>Network</a:t>
            </a:r>
          </a:p>
        </p:txBody>
      </p:sp>
      <p:pic>
        <p:nvPicPr>
          <p:cNvPr id="27" name="Picture 21">
            <a:extLst>
              <a:ext uri="{FF2B5EF4-FFF2-40B4-BE49-F238E27FC236}">
                <a16:creationId xmlns:a16="http://schemas.microsoft.com/office/drawing/2014/main" id="{6006B459-DA30-474D-8E67-07BC32182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6242" y="4431668"/>
            <a:ext cx="660318" cy="1301588"/>
          </a:xfrm>
          <a:prstGeom prst="rect">
            <a:avLst/>
          </a:prstGeom>
        </p:spPr>
      </p:pic>
      <p:sp>
        <p:nvSpPr>
          <p:cNvPr id="28" name="角丸四角形吹き出し 20">
            <a:extLst>
              <a:ext uri="{FF2B5EF4-FFF2-40B4-BE49-F238E27FC236}">
                <a16:creationId xmlns:a16="http://schemas.microsoft.com/office/drawing/2014/main" id="{66952545-085D-4317-95DD-3F186F765070}"/>
              </a:ext>
            </a:extLst>
          </p:cNvPr>
          <p:cNvSpPr>
            <a:spLocks noChangeArrowheads="1"/>
          </p:cNvSpPr>
          <p:nvPr/>
        </p:nvSpPr>
        <p:spPr bwMode="gray">
          <a:xfrm>
            <a:off x="7210424" y="2132137"/>
            <a:ext cx="2990031" cy="1008831"/>
          </a:xfrm>
          <a:prstGeom prst="wedgeRoundRectCallout">
            <a:avLst>
              <a:gd name="adj1" fmla="val -88542"/>
              <a:gd name="adj2" fmla="val 81834"/>
              <a:gd name="adj3" fmla="val 16667"/>
            </a:avLst>
          </a:prstGeom>
          <a:solidFill>
            <a:srgbClr val="F8DDDC"/>
          </a:solidFill>
          <a:ln w="9525" algn="ctr">
            <a:solidFill>
              <a:srgbClr val="914405"/>
            </a:solidFill>
            <a:round/>
            <a:headEnd/>
            <a:tailEnd/>
          </a:ln>
          <a:effectLst/>
        </p:spPr>
        <p:txBody>
          <a:bodyPr wrap="squar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r>
              <a:rPr lang="en-US" altLang="ja-JP" dirty="0"/>
              <a:t>Decide </a:t>
            </a:r>
            <a:r>
              <a:rPr lang="en-US" altLang="ja-JP" u="sng" dirty="0">
                <a:solidFill>
                  <a:srgbClr val="FF0000"/>
                </a:solidFill>
              </a:rPr>
              <a:t>whether to publish the source code</a:t>
            </a:r>
            <a:r>
              <a:rPr lang="en-US" altLang="ja-JP" dirty="0"/>
              <a:t> of your company's program</a:t>
            </a:r>
          </a:p>
        </p:txBody>
      </p:sp>
      <p:sp>
        <p:nvSpPr>
          <p:cNvPr id="11" name="スライド番号プレースホルダー 10">
            <a:extLst>
              <a:ext uri="{FF2B5EF4-FFF2-40B4-BE49-F238E27FC236}">
                <a16:creationId xmlns:a16="http://schemas.microsoft.com/office/drawing/2014/main" id="{8532B8CC-9B56-4E67-9DF2-C932B9C16548}"/>
              </a:ext>
            </a:extLst>
          </p:cNvPr>
          <p:cNvSpPr>
            <a:spLocks noGrp="1"/>
          </p:cNvSpPr>
          <p:nvPr>
            <p:ph type="sldNum" sz="quarter" idx="10"/>
          </p:nvPr>
        </p:nvSpPr>
        <p:spPr/>
        <p:txBody>
          <a:bodyPr/>
          <a:lstStyle/>
          <a:p>
            <a:fld id="{DE2B87E1-F9DF-4BEE-B07D-635D26011F4B}" type="slidenum">
              <a:rPr lang="de-DE" altLang="ja-JP" smtClean="0"/>
              <a:pPr/>
              <a:t>18</a:t>
            </a:fld>
            <a:endParaRPr lang="de-DE" altLang="ja-JP"/>
          </a:p>
        </p:txBody>
      </p:sp>
    </p:spTree>
    <p:extLst>
      <p:ext uri="{BB962C8B-B14F-4D97-AF65-F5344CB8AC3E}">
        <p14:creationId xmlns:p14="http://schemas.microsoft.com/office/powerpoint/2010/main" val="8539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FA8DC00-7084-4B20-8A9F-4825E426E743}"/>
              </a:ext>
            </a:extLst>
          </p:cNvPr>
          <p:cNvSpPr txBox="1">
            <a:spLocks/>
          </p:cNvSpPr>
          <p:nvPr/>
        </p:nvSpPr>
        <p:spPr bwMode="gray">
          <a:xfrm>
            <a:off x="609600" y="533400"/>
            <a:ext cx="10972800" cy="990600"/>
          </a:xfrm>
          <a:prstGeom prst="rect">
            <a:avLst/>
          </a:prstGeom>
          <a:noFill/>
          <a:ln>
            <a:noFill/>
          </a:ln>
          <a:effectLst/>
        </p:spPr>
        <p:txBody>
          <a:bodyPr vert="horz" wrap="square" lIns="0" tIns="0" rIns="0" bIns="0" numCol="1" anchor="b" anchorCtr="0" compatLnSpc="1">
            <a:prstTxWarp prst="textNoShape">
              <a:avLst/>
            </a:prstTxWarp>
            <a:normAutofit/>
          </a:bodyPr>
          <a:lstStyle>
            <a:lvl1pPr algn="l" rtl="0" fontAlgn="base">
              <a:spcBef>
                <a:spcPct val="0"/>
              </a:spcBef>
              <a:spcAft>
                <a:spcPct val="0"/>
              </a:spcAft>
              <a:tabLst>
                <a:tab pos="3676650" algn="l"/>
              </a:tabLst>
              <a:defRPr kumimoji="1" sz="3500">
                <a:solidFill>
                  <a:schemeClr val="tx1"/>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r>
              <a:rPr lang="en-US" altLang="ja-JP" kern="0" dirty="0">
                <a:solidFill>
                  <a:srgbClr val="C00000"/>
                </a:solidFill>
              </a:rPr>
              <a:t>Disclaimer (Disclaimer)</a:t>
            </a:r>
          </a:p>
        </p:txBody>
      </p:sp>
      <p:sp>
        <p:nvSpPr>
          <p:cNvPr id="6" name="コンテンツ プレースホルダー 2">
            <a:extLst>
              <a:ext uri="{FF2B5EF4-FFF2-40B4-BE49-F238E27FC236}">
                <a16:creationId xmlns:a16="http://schemas.microsoft.com/office/drawing/2014/main" id="{06DF2058-A579-43FB-8503-AC7BFF93244C}"/>
              </a:ext>
            </a:extLst>
          </p:cNvPr>
          <p:cNvSpPr txBox="1">
            <a:spLocks/>
          </p:cNvSpPr>
          <p:nvPr/>
        </p:nvSpPr>
        <p:spPr bwMode="gray">
          <a:xfrm>
            <a:off x="609600" y="2204864"/>
            <a:ext cx="10972800" cy="427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kumimoji="1" sz="1900">
                <a:solidFill>
                  <a:srgbClr val="000000"/>
                </a:solidFill>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defRPr>
            </a:lvl3pPr>
            <a:lvl4pPr marL="1014413" indent="-134938" algn="l" defTabSz="457200" rtl="0" fontAlgn="base">
              <a:lnSpc>
                <a:spcPct val="95000"/>
              </a:lnSpc>
              <a:spcBef>
                <a:spcPct val="20000"/>
              </a:spcBef>
              <a:spcAft>
                <a:spcPct val="10000"/>
              </a:spcAft>
              <a:buClr>
                <a:srgbClr val="87867E"/>
              </a:buClr>
              <a:buSzPct val="100000"/>
              <a:buChar char="•"/>
              <a:defRPr kumimoji="1" sz="1200">
                <a:solidFill>
                  <a:srgbClr val="000000"/>
                </a:solidFill>
              </a:defRPr>
            </a:lvl4pPr>
            <a:lvl5pPr marL="2305050" indent="365125" algn="l" defTabSz="457200" rtl="0" fontAlgn="base">
              <a:spcBef>
                <a:spcPct val="0"/>
              </a:spcBef>
              <a:spcAft>
                <a:spcPct val="0"/>
              </a:spcAft>
              <a:buBlip>
                <a:blip r:embed="rId3"/>
              </a:buBlip>
              <a:defRPr kumimoji="1" sz="1600">
                <a:solidFill>
                  <a:srgbClr val="000000"/>
                </a:solidFill>
              </a:defRPr>
            </a:lvl5pPr>
            <a:lvl6pPr marL="2762250" indent="365125" algn="l" defTabSz="457200" rtl="0" fontAlgn="base">
              <a:spcBef>
                <a:spcPct val="0"/>
              </a:spcBef>
              <a:spcAft>
                <a:spcPct val="0"/>
              </a:spcAft>
              <a:buBlip>
                <a:blip r:embed="rId3"/>
              </a:buBlip>
              <a:defRPr kumimoji="1" sz="1600">
                <a:solidFill>
                  <a:srgbClr val="000000"/>
                </a:solidFill>
              </a:defRPr>
            </a:lvl6pPr>
            <a:lvl7pPr marL="3219450" indent="365125" algn="l" defTabSz="457200" rtl="0" fontAlgn="base">
              <a:spcBef>
                <a:spcPct val="0"/>
              </a:spcBef>
              <a:spcAft>
                <a:spcPct val="0"/>
              </a:spcAft>
              <a:buBlip>
                <a:blip r:embed="rId3"/>
              </a:buBlip>
              <a:defRPr kumimoji="1" sz="1600">
                <a:solidFill>
                  <a:srgbClr val="000000"/>
                </a:solidFill>
              </a:defRPr>
            </a:lvl7pPr>
            <a:lvl8pPr marL="3676650" indent="365125" algn="l" defTabSz="457200" rtl="0" fontAlgn="base">
              <a:spcBef>
                <a:spcPct val="0"/>
              </a:spcBef>
              <a:spcAft>
                <a:spcPct val="0"/>
              </a:spcAft>
              <a:buBlip>
                <a:blip r:embed="rId3"/>
              </a:buBlip>
              <a:defRPr kumimoji="1" sz="1600">
                <a:solidFill>
                  <a:srgbClr val="000000"/>
                </a:solidFill>
              </a:defRPr>
            </a:lvl8pPr>
            <a:lvl9pPr marL="4133850" indent="365125" algn="l" defTabSz="457200" rtl="0" fontAlgn="base">
              <a:spcBef>
                <a:spcPct val="0"/>
              </a:spcBef>
              <a:spcAft>
                <a:spcPct val="0"/>
              </a:spcAft>
              <a:buBlip>
                <a:blip r:embed="rId3"/>
              </a:buBlip>
              <a:defRPr kumimoji="1" sz="1600">
                <a:solidFill>
                  <a:srgbClr val="000000"/>
                </a:solidFill>
              </a:defRPr>
            </a:lvl9pPr>
          </a:lstStyle>
          <a:p>
            <a:r>
              <a:rPr lang="ja-JP" altLang="en-US" sz="2000" kern="0" dirty="0"/>
              <a:t>This document assumes that you are using OSS within Japan. The explanation is based on the experiences of education sg members. Consult with a specialist if you have trouble making a decision, such as strict interpretation of the law or use overseas.</a:t>
            </a:r>
            <a:endParaRPr lang="en-US" altLang="ja-JP" sz="2000" dirty="0"/>
          </a:p>
          <a:p>
            <a:r>
              <a:rPr lang="ja-JP" altLang="en-US" sz="2000" kern="0" dirty="0"/>
              <a:t>The creator and provider of this document do not assume any responsibility for the content described in this document.</a:t>
            </a:r>
            <a:endParaRPr lang="en-US" altLang="ja-JP" sz="2000" kern="0" dirty="0"/>
          </a:p>
          <a:p>
            <a:r>
              <a:rPr lang="ja-JP" altLang="en-US" sz="2000" dirty="0">
                <a:solidFill>
                  <a:srgbClr val="000000"/>
                </a:solidFill>
              </a:rPr>
              <a:t>This document does not guarantee compliance with OpenChain specification/certification.</a:t>
            </a:r>
            <a:endParaRPr lang="ja-JP" altLang="en-US" sz="2000" kern="0" dirty="0"/>
          </a:p>
        </p:txBody>
      </p:sp>
      <p:sp>
        <p:nvSpPr>
          <p:cNvPr id="7" name="スライド番号プレースホルダー 6">
            <a:extLst>
              <a:ext uri="{FF2B5EF4-FFF2-40B4-BE49-F238E27FC236}">
                <a16:creationId xmlns:a16="http://schemas.microsoft.com/office/drawing/2014/main" id="{AEB216DE-0BA1-40EE-870F-9C702AD59226}"/>
              </a:ext>
            </a:extLst>
          </p:cNvPr>
          <p:cNvSpPr>
            <a:spLocks noGrp="1"/>
          </p:cNvSpPr>
          <p:nvPr>
            <p:ph type="sldNum" sz="quarter" idx="4"/>
          </p:nvPr>
        </p:nvSpPr>
        <p:spPr/>
        <p:txBody>
          <a:bodyPr/>
          <a:lstStyle/>
          <a:p>
            <a:fld id="{E5C4FF1C-8F5E-4BC8-BCAF-207649A9C157}" type="slidenum">
              <a:rPr lang="de-DE" altLang="ja-JP" smtClean="0"/>
              <a:pPr/>
              <a:t>1</a:t>
            </a:fld>
            <a:endParaRPr lang="de-DE" altLang="ja-JP"/>
          </a:p>
        </p:txBody>
      </p:sp>
    </p:spTree>
    <p:extLst>
      <p:ext uri="{BB962C8B-B14F-4D97-AF65-F5344CB8AC3E}">
        <p14:creationId xmlns:p14="http://schemas.microsoft.com/office/powerpoint/2010/main" val="41143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gray">
          <a:xfrm>
            <a:off x="4656139" y="2997672"/>
            <a:ext cx="1800225" cy="223202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43747" name="AutoShape 3"/>
          <p:cNvSpPr>
            <a:spLocks noChangeArrowheads="1"/>
          </p:cNvSpPr>
          <p:nvPr/>
        </p:nvSpPr>
        <p:spPr bwMode="gray">
          <a:xfrm>
            <a:off x="4800600" y="4293071"/>
            <a:ext cx="1582738" cy="8651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200" dirty="0"/>
              <a:t>GPL programme</a:t>
            </a:r>
          </a:p>
          <a:p>
            <a:pPr defTabSz="912813" fontAlgn="base">
              <a:lnSpc>
                <a:spcPct val="90000"/>
              </a:lnSpc>
              <a:spcBef>
                <a:spcPct val="5000"/>
              </a:spcBef>
            </a:pPr>
            <a:r>
              <a:rPr lang="ja-JP" altLang="en-US" sz="1200" dirty="0"/>
              <a:t>(Source supplied)</a:t>
            </a:r>
          </a:p>
        </p:txBody>
      </p:sp>
      <p:sp>
        <p:nvSpPr>
          <p:cNvPr id="543748" name="Rectangle 4"/>
          <p:cNvSpPr>
            <a:spLocks noGrp="1" noChangeArrowheads="1"/>
          </p:cNvSpPr>
          <p:nvPr>
            <p:ph type="title"/>
          </p:nvPr>
        </p:nvSpPr>
        <p:spPr>
          <a:xfrm>
            <a:off x="184174" y="432594"/>
            <a:ext cx="8720138" cy="692150"/>
          </a:xfrm>
        </p:spPr>
        <p:txBody>
          <a:bodyPr/>
          <a:lstStyle/>
          <a:p>
            <a:pPr>
              <a:lnSpc>
                <a:spcPct val="110000"/>
              </a:lnSpc>
              <a:spcBef>
                <a:spcPct val="5000"/>
              </a:spcBef>
              <a:spcAft>
                <a:spcPct val="5000"/>
              </a:spcAft>
            </a:pPr>
            <a:r>
              <a:rPr lang="en-US" altLang="ja-JP" sz="2400" dirty="0">
                <a:solidFill>
                  <a:schemeClr val="tx1"/>
                </a:solidFill>
              </a:rPr>
              <a:t>2.7 Case of GPL(GNU GENERAL PUBLIC LICENSE)</a:t>
            </a:r>
            <a:endParaRPr lang="ja-JP" altLang="en-US" sz="2400" dirty="0">
              <a:solidFill>
                <a:schemeClr val="tx1"/>
              </a:solidFill>
            </a:endParaRPr>
          </a:p>
        </p:txBody>
      </p:sp>
      <p:sp>
        <p:nvSpPr>
          <p:cNvPr id="543751" name="Line 7"/>
          <p:cNvSpPr>
            <a:spLocks noChangeShapeType="1"/>
          </p:cNvSpPr>
          <p:nvPr/>
        </p:nvSpPr>
        <p:spPr bwMode="gray">
          <a:xfrm flipV="1">
            <a:off x="8185150" y="3716809"/>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52" name="Line 8"/>
          <p:cNvSpPr>
            <a:spLocks noChangeShapeType="1"/>
          </p:cNvSpPr>
          <p:nvPr/>
        </p:nvSpPr>
        <p:spPr bwMode="gray">
          <a:xfrm flipV="1">
            <a:off x="8185151" y="4294659"/>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53" name="Line 9"/>
          <p:cNvSpPr>
            <a:spLocks noChangeShapeType="1"/>
          </p:cNvSpPr>
          <p:nvPr/>
        </p:nvSpPr>
        <p:spPr bwMode="gray">
          <a:xfrm>
            <a:off x="8186739" y="4510559"/>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54" name="Text Box 10"/>
          <p:cNvSpPr txBox="1">
            <a:spLocks noChangeArrowheads="1"/>
          </p:cNvSpPr>
          <p:nvPr/>
        </p:nvSpPr>
        <p:spPr bwMode="gray">
          <a:xfrm>
            <a:off x="5446714" y="3997797"/>
            <a:ext cx="1081087"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defRPr>
            </a:lvl1pPr>
            <a:lvl2pPr algn="l" defTabSz="912813" fontAlgn="base">
              <a:defRPr kumimoji="1">
                <a:solidFill>
                  <a:schemeClr val="tx1"/>
                </a:solidFill>
              </a:defRPr>
            </a:lvl2pPr>
            <a:lvl3pPr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algn="ctr">
              <a:spcBef>
                <a:spcPct val="50000"/>
              </a:spcBef>
            </a:pPr>
            <a:r>
              <a:rPr lang="ja-JP" altLang="en-US" sz="1300" dirty="0">
                <a:solidFill>
                  <a:srgbClr val="0000FF"/>
                </a:solidFill>
              </a:rPr>
              <a:t>Combinations, etc.</a:t>
            </a:r>
          </a:p>
        </p:txBody>
      </p:sp>
      <p:sp>
        <p:nvSpPr>
          <p:cNvPr id="543755" name="Text Box 11"/>
          <p:cNvSpPr txBox="1">
            <a:spLocks noChangeArrowheads="1"/>
          </p:cNvSpPr>
          <p:nvPr/>
        </p:nvSpPr>
        <p:spPr bwMode="gray">
          <a:xfrm>
            <a:off x="5014913" y="3888259"/>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defRPr>
            </a:lvl1pPr>
            <a:lvl2pPr algn="l" defTabSz="912813" fontAlgn="base">
              <a:defRPr kumimoji="1">
                <a:solidFill>
                  <a:schemeClr val="tx1"/>
                </a:solidFill>
              </a:defRPr>
            </a:lvl2pPr>
            <a:lvl3pPr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algn="ctr">
              <a:spcBef>
                <a:spcPct val="50000"/>
              </a:spcBef>
            </a:pPr>
            <a:r>
              <a:rPr lang="ja-JP" altLang="en-US" sz="2300" dirty="0"/>
              <a:t>+</a:t>
            </a:r>
          </a:p>
        </p:txBody>
      </p:sp>
      <p:sp>
        <p:nvSpPr>
          <p:cNvPr id="543758" name="AutoShape 14"/>
          <p:cNvSpPr>
            <a:spLocks noChangeArrowheads="1"/>
          </p:cNvSpPr>
          <p:nvPr/>
        </p:nvSpPr>
        <p:spPr bwMode="gray">
          <a:xfrm>
            <a:off x="4799014" y="3069110"/>
            <a:ext cx="1584325"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sz="1200" dirty="0"/>
              <a:t>Its programs</a:t>
            </a:r>
          </a:p>
          <a:p>
            <a:pPr fontAlgn="base"/>
            <a:r>
              <a:rPr lang="ja-JP" altLang="en-US" sz="1200" dirty="0"/>
              <a:t>(Source supplied)</a:t>
            </a:r>
          </a:p>
        </p:txBody>
      </p:sp>
      <p:sp>
        <p:nvSpPr>
          <p:cNvPr id="543759" name="Line 15"/>
          <p:cNvSpPr>
            <a:spLocks noChangeShapeType="1"/>
          </p:cNvSpPr>
          <p:nvPr/>
        </p:nvSpPr>
        <p:spPr bwMode="gray">
          <a:xfrm flipV="1">
            <a:off x="4224338" y="4077171"/>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60" name="Line 16"/>
          <p:cNvSpPr>
            <a:spLocks noChangeShapeType="1"/>
          </p:cNvSpPr>
          <p:nvPr/>
        </p:nvSpPr>
        <p:spPr bwMode="gray">
          <a:xfrm flipV="1">
            <a:off x="6743750" y="4221088"/>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64" name="Line 20"/>
          <p:cNvSpPr>
            <a:spLocks noChangeShapeType="1"/>
          </p:cNvSpPr>
          <p:nvPr/>
        </p:nvSpPr>
        <p:spPr bwMode="gray">
          <a:xfrm flipV="1">
            <a:off x="9551988" y="2926234"/>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65" name="Line 21"/>
          <p:cNvSpPr>
            <a:spLocks noChangeShapeType="1"/>
          </p:cNvSpPr>
          <p:nvPr/>
        </p:nvSpPr>
        <p:spPr bwMode="gray">
          <a:xfrm>
            <a:off x="9551988" y="3286596"/>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66" name="Line 22"/>
          <p:cNvSpPr>
            <a:spLocks noChangeShapeType="1"/>
          </p:cNvSpPr>
          <p:nvPr/>
        </p:nvSpPr>
        <p:spPr bwMode="gray">
          <a:xfrm>
            <a:off x="9551988" y="3429472"/>
            <a:ext cx="360362" cy="1444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67" name="Text Box 23"/>
          <p:cNvSpPr txBox="1">
            <a:spLocks noChangeArrowheads="1"/>
          </p:cNvSpPr>
          <p:nvPr/>
        </p:nvSpPr>
        <p:spPr bwMode="gray">
          <a:xfrm>
            <a:off x="8327530" y="2564904"/>
            <a:ext cx="1944934"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5982">
            <a:spAutoFit/>
          </a:bodyPr>
          <a:lstStyle>
            <a:lvl1pPr algn="l" defTabSz="912813" fontAlgn="base">
              <a:defRPr kumimoji="1">
                <a:solidFill>
                  <a:schemeClr val="tx1"/>
                </a:solidFill>
              </a:defRPr>
            </a:lvl1pPr>
            <a:lvl2pPr marL="458788" algn="l" defTabSz="912813" fontAlgn="base">
              <a:defRPr kumimoji="1">
                <a:solidFill>
                  <a:schemeClr val="tx1"/>
                </a:solidFill>
              </a:defRPr>
            </a:lvl2pPr>
            <a:lvl3pPr marL="912813"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algn="ctr">
              <a:spcBef>
                <a:spcPct val="50000"/>
              </a:spcBef>
            </a:pPr>
            <a:r>
              <a:rPr lang="ja-JP" altLang="en-US" dirty="0"/>
              <a:t>(other companies)</a:t>
            </a:r>
          </a:p>
        </p:txBody>
      </p:sp>
      <p:sp>
        <p:nvSpPr>
          <p:cNvPr id="543768" name="Line 24"/>
          <p:cNvSpPr>
            <a:spLocks noChangeShapeType="1"/>
          </p:cNvSpPr>
          <p:nvPr/>
        </p:nvSpPr>
        <p:spPr bwMode="gray">
          <a:xfrm flipV="1">
            <a:off x="9480551" y="4004915"/>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69" name="Line 25"/>
          <p:cNvSpPr>
            <a:spLocks noChangeShapeType="1"/>
          </p:cNvSpPr>
          <p:nvPr/>
        </p:nvSpPr>
        <p:spPr bwMode="gray">
          <a:xfrm>
            <a:off x="9480551" y="4365278"/>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70" name="Line 26"/>
          <p:cNvSpPr>
            <a:spLocks noChangeShapeType="1"/>
          </p:cNvSpPr>
          <p:nvPr/>
        </p:nvSpPr>
        <p:spPr bwMode="gray">
          <a:xfrm>
            <a:off x="9480551" y="4508153"/>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71" name="Line 27"/>
          <p:cNvSpPr>
            <a:spLocks noChangeShapeType="1"/>
          </p:cNvSpPr>
          <p:nvPr/>
        </p:nvSpPr>
        <p:spPr bwMode="gray">
          <a:xfrm flipV="1">
            <a:off x="9480551" y="4941540"/>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72" name="Line 28"/>
          <p:cNvSpPr>
            <a:spLocks noChangeShapeType="1"/>
          </p:cNvSpPr>
          <p:nvPr/>
        </p:nvSpPr>
        <p:spPr bwMode="gray">
          <a:xfrm>
            <a:off x="9480551" y="5301903"/>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73" name="Line 29"/>
          <p:cNvSpPr>
            <a:spLocks noChangeShapeType="1"/>
          </p:cNvSpPr>
          <p:nvPr/>
        </p:nvSpPr>
        <p:spPr bwMode="gray">
          <a:xfrm>
            <a:off x="9480551" y="5444778"/>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3774" name="AutoShape 30"/>
          <p:cNvSpPr>
            <a:spLocks noChangeArrowheads="1"/>
          </p:cNvSpPr>
          <p:nvPr/>
        </p:nvSpPr>
        <p:spPr bwMode="gray">
          <a:xfrm>
            <a:off x="5159376" y="5229697"/>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543775" name="Rectangle 31"/>
          <p:cNvSpPr>
            <a:spLocks noChangeArrowheads="1"/>
          </p:cNvSpPr>
          <p:nvPr/>
        </p:nvSpPr>
        <p:spPr bwMode="gray">
          <a:xfrm>
            <a:off x="4656139" y="2708747"/>
            <a:ext cx="1800225" cy="288925"/>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ja-JP" altLang="en-US"/>
              <a:t>Programming (GPL)</a:t>
            </a:r>
          </a:p>
        </p:txBody>
      </p:sp>
      <p:sp>
        <p:nvSpPr>
          <p:cNvPr id="543776" name="AutoShape 32"/>
          <p:cNvSpPr>
            <a:spLocks noChangeArrowheads="1"/>
          </p:cNvSpPr>
          <p:nvPr/>
        </p:nvSpPr>
        <p:spPr bwMode="gray">
          <a:xfrm>
            <a:off x="750308" y="1281733"/>
            <a:ext cx="10473897" cy="1008062"/>
          </a:xfrm>
          <a:prstGeom prst="roundRect">
            <a:avLst>
              <a:gd name="adj" fmla="val 2102"/>
            </a:avLst>
          </a:prstGeom>
          <a:solidFill>
            <a:srgbClr val="FEF4E2"/>
          </a:solidFill>
          <a:ln w="15875" algn="ctr">
            <a:solidFill>
              <a:srgbClr val="914405"/>
            </a:solidFill>
            <a:round/>
            <a:headEnd/>
            <a:tailEnd/>
          </a:ln>
          <a:effectLst/>
        </p:spPr>
        <p:txBody>
          <a:bodyPr wrap="square" anchor="ctr"/>
          <a:lstStyle/>
          <a:p>
            <a:pPr algn="l" fontAlgn="base">
              <a:lnSpc>
                <a:spcPts val="2500"/>
              </a:lnSpc>
            </a:pPr>
            <a:r>
              <a:rPr kumimoji="0" lang="en-US" altLang="ja-JP" dirty="0">
                <a:solidFill>
                  <a:schemeClr val="tx1"/>
                </a:solidFill>
              </a:rPr>
              <a:t>●When distributing derivative works such as those incorporating OSS to which GPL is applied or modified versions, license to third parties according to GPL (reciprocal)</a:t>
            </a:r>
          </a:p>
          <a:p>
            <a:pPr algn="l" fontAlgn="base">
              <a:lnSpc>
                <a:spcPts val="2500"/>
              </a:lnSpc>
            </a:pPr>
            <a:r>
              <a:rPr lang="ja-JP" altLang="en-US" dirty="0"/>
              <a:t>⇒ If a combination is used as a work, GPL requirements shall be imposed on the whole when it is distributed.</a:t>
            </a:r>
          </a:p>
        </p:txBody>
      </p:sp>
      <p:sp>
        <p:nvSpPr>
          <p:cNvPr id="543777" name="AutoShape 33"/>
          <p:cNvSpPr>
            <a:spLocks noChangeArrowheads="1"/>
          </p:cNvSpPr>
          <p:nvPr/>
        </p:nvSpPr>
        <p:spPr bwMode="gray">
          <a:xfrm>
            <a:off x="839416" y="5517034"/>
            <a:ext cx="7920881" cy="1080318"/>
          </a:xfrm>
          <a:prstGeom prst="roundRect">
            <a:avLst>
              <a:gd name="adj" fmla="val 16667"/>
            </a:avLst>
          </a:prstGeom>
          <a:solidFill>
            <a:srgbClr val="EBEBEB"/>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ts val="2500"/>
              </a:lnSpc>
            </a:pPr>
            <a:r>
              <a:rPr lang="ja-JP" altLang="en-US" sz="1600" dirty="0">
                <a:solidFill>
                  <a:srgbClr val="CC0000"/>
                </a:solidFill>
              </a:rPr>
              <a:t>・Determine whether your programme is subject to GPL requirements and may be disclosed.</a:t>
            </a:r>
            <a:endParaRPr lang="en-US" altLang="ja-JP" sz="1600" dirty="0">
              <a:solidFill>
                <a:srgbClr val="CC0000"/>
              </a:solidFill>
            </a:endParaRPr>
          </a:p>
          <a:p>
            <a:pPr algn="l" fontAlgn="base">
              <a:lnSpc>
                <a:spcPts val="2500"/>
              </a:lnSpc>
            </a:pPr>
            <a:r>
              <a:rPr lang="ja-JP" altLang="en-US" sz="1600" dirty="0"/>
              <a:t>　-Distribution destinations (customers, etc.) are free to copy, modify, and redistribute</a:t>
            </a:r>
          </a:p>
          <a:p>
            <a:pPr algn="l" fontAlgn="base">
              <a:lnSpc>
                <a:spcPts val="2500"/>
              </a:lnSpc>
            </a:pPr>
            <a:r>
              <a:rPr lang="ja-JP" altLang="en-US" sz="1600" dirty="0"/>
              <a:t>　-Source code must also be provided.</a:t>
            </a:r>
            <a:endParaRPr lang="en-US" altLang="ja-JP" sz="1600" dirty="0"/>
          </a:p>
        </p:txBody>
      </p:sp>
      <p:sp>
        <p:nvSpPr>
          <p:cNvPr id="543778" name="Text Box 34"/>
          <p:cNvSpPr txBox="1">
            <a:spLocks noChangeArrowheads="1"/>
          </p:cNvSpPr>
          <p:nvPr/>
        </p:nvSpPr>
        <p:spPr bwMode="gray">
          <a:xfrm>
            <a:off x="6672263" y="1002214"/>
            <a:ext cx="4032251" cy="276999"/>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200" dirty="0"/>
              <a:t>*created by Free Software Foundation</a:t>
            </a:r>
          </a:p>
        </p:txBody>
      </p:sp>
      <p:sp>
        <p:nvSpPr>
          <p:cNvPr id="37" name="Text Box 4"/>
          <p:cNvSpPr txBox="1">
            <a:spLocks noChangeArrowheads="1"/>
          </p:cNvSpPr>
          <p:nvPr/>
        </p:nvSpPr>
        <p:spPr bwMode="gray">
          <a:xfrm>
            <a:off x="2074775" y="2882558"/>
            <a:ext cx="1509712" cy="28255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[Your Company]</a:t>
            </a:r>
            <a:endParaRPr lang="ja-JP" altLang="en-US" sz="1600" dirty="0">
              <a:solidFill>
                <a:schemeClr val="tx1"/>
              </a:solidFill>
            </a:endParaRPr>
          </a:p>
        </p:txBody>
      </p:sp>
      <p:sp>
        <p:nvSpPr>
          <p:cNvPr id="39" name="Text Box 5"/>
          <p:cNvSpPr txBox="1">
            <a:spLocks noChangeArrowheads="1"/>
          </p:cNvSpPr>
          <p:nvPr/>
        </p:nvSpPr>
        <p:spPr bwMode="gray">
          <a:xfrm>
            <a:off x="6988894" y="3153693"/>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[Customers]</a:t>
            </a:r>
            <a:endParaRPr lang="ja-JP" altLang="en-US" sz="1600" dirty="0">
              <a:solidFill>
                <a:schemeClr val="tx1"/>
              </a:solidFill>
            </a:endParaRPr>
          </a:p>
        </p:txBody>
      </p:sp>
      <p:pic>
        <p:nvPicPr>
          <p:cNvPr id="36" name="Picture 13">
            <a:extLst>
              <a:ext uri="{FF2B5EF4-FFF2-40B4-BE49-F238E27FC236}">
                <a16:creationId xmlns:a16="http://schemas.microsoft.com/office/drawing/2014/main" id="{C1E89EA7-5D66-4CF7-A858-BEF81E260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354434"/>
            <a:ext cx="658853" cy="1298702"/>
          </a:xfrm>
          <a:prstGeom prst="rect">
            <a:avLst/>
          </a:prstGeom>
        </p:spPr>
      </p:pic>
      <p:pic>
        <p:nvPicPr>
          <p:cNvPr id="41" name="Picture 21">
            <a:extLst>
              <a:ext uri="{FF2B5EF4-FFF2-40B4-BE49-F238E27FC236}">
                <a16:creationId xmlns:a16="http://schemas.microsoft.com/office/drawing/2014/main" id="{E00D7E53-265D-4683-9E4E-566FB7D6D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144" y="3645024"/>
            <a:ext cx="660318" cy="1301588"/>
          </a:xfrm>
          <a:prstGeom prst="rect">
            <a:avLst/>
          </a:prstGeom>
        </p:spPr>
      </p:pic>
      <p:pic>
        <p:nvPicPr>
          <p:cNvPr id="42" name="Picture 20">
            <a:extLst>
              <a:ext uri="{FF2B5EF4-FFF2-40B4-BE49-F238E27FC236}">
                <a16:creationId xmlns:a16="http://schemas.microsoft.com/office/drawing/2014/main" id="{F4F04B2D-87DE-4D68-96E5-AD19307B8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2852936"/>
            <a:ext cx="511433" cy="1008112"/>
          </a:xfrm>
          <a:prstGeom prst="rect">
            <a:avLst/>
          </a:prstGeom>
        </p:spPr>
      </p:pic>
      <p:pic>
        <p:nvPicPr>
          <p:cNvPr id="45" name="Picture 20">
            <a:extLst>
              <a:ext uri="{FF2B5EF4-FFF2-40B4-BE49-F238E27FC236}">
                <a16:creationId xmlns:a16="http://schemas.microsoft.com/office/drawing/2014/main" id="{F6C6ED07-BE9A-4EA6-BBA0-5CFB4CB974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3861048"/>
            <a:ext cx="511433" cy="1008112"/>
          </a:xfrm>
          <a:prstGeom prst="rect">
            <a:avLst/>
          </a:prstGeom>
        </p:spPr>
      </p:pic>
      <p:pic>
        <p:nvPicPr>
          <p:cNvPr id="46" name="Picture 20">
            <a:extLst>
              <a:ext uri="{FF2B5EF4-FFF2-40B4-BE49-F238E27FC236}">
                <a16:creationId xmlns:a16="http://schemas.microsoft.com/office/drawing/2014/main" id="{95DD6B9D-A0BB-4D38-B0D0-A8D558F6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4869160"/>
            <a:ext cx="511433" cy="1008112"/>
          </a:xfrm>
          <a:prstGeom prst="rect">
            <a:avLst/>
          </a:prstGeom>
        </p:spPr>
      </p:pic>
      <p:sp>
        <p:nvSpPr>
          <p:cNvPr id="9" name="スライド番号プレースホルダー 8">
            <a:extLst>
              <a:ext uri="{FF2B5EF4-FFF2-40B4-BE49-F238E27FC236}">
                <a16:creationId xmlns:a16="http://schemas.microsoft.com/office/drawing/2014/main" id="{B936269D-AD2D-4E12-8CE7-DBA2B461D4F0}"/>
              </a:ext>
            </a:extLst>
          </p:cNvPr>
          <p:cNvSpPr>
            <a:spLocks noGrp="1"/>
          </p:cNvSpPr>
          <p:nvPr>
            <p:ph type="sldNum" sz="quarter" idx="10"/>
          </p:nvPr>
        </p:nvSpPr>
        <p:spPr/>
        <p:txBody>
          <a:bodyPr/>
          <a:lstStyle/>
          <a:p>
            <a:fld id="{1195C95A-030B-42EE-9D8D-E0455A77345A}" type="slidenum">
              <a:rPr lang="de-DE" altLang="ja-JP" smtClean="0"/>
              <a:pPr/>
              <a:t>19</a:t>
            </a:fld>
            <a:endParaRPr lang="de-DE" altLang="ja-JP"/>
          </a:p>
        </p:txBody>
      </p:sp>
    </p:spTree>
    <p:extLst>
      <p:ext uri="{BB962C8B-B14F-4D97-AF65-F5344CB8AC3E}">
        <p14:creationId xmlns:p14="http://schemas.microsoft.com/office/powerpoint/2010/main" val="2763012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AutoShape 2"/>
          <p:cNvSpPr>
            <a:spLocks noChangeArrowheads="1"/>
          </p:cNvSpPr>
          <p:nvPr/>
        </p:nvSpPr>
        <p:spPr bwMode="gray">
          <a:xfrm>
            <a:off x="4295776" y="4869284"/>
            <a:ext cx="1584325" cy="1008062"/>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t>LGPL programme</a:t>
            </a:r>
          </a:p>
          <a:p>
            <a:pPr defTabSz="912813" fontAlgn="base">
              <a:lnSpc>
                <a:spcPct val="90000"/>
              </a:lnSpc>
              <a:spcBef>
                <a:spcPct val="5000"/>
              </a:spcBef>
            </a:pPr>
            <a:r>
              <a:rPr lang="ja-JP" altLang="en-US" dirty="0"/>
              <a:t>(Source must be provided)</a:t>
            </a:r>
          </a:p>
        </p:txBody>
      </p:sp>
      <p:sp>
        <p:nvSpPr>
          <p:cNvPr id="545798" name="Text Box 6"/>
          <p:cNvSpPr txBox="1">
            <a:spLocks noChangeArrowheads="1"/>
          </p:cNvSpPr>
          <p:nvPr/>
        </p:nvSpPr>
        <p:spPr bwMode="gray">
          <a:xfrm>
            <a:off x="5087938" y="4508922"/>
            <a:ext cx="647700"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defRPr>
            </a:lvl1pPr>
            <a:lvl2pPr algn="l" defTabSz="912813" fontAlgn="base">
              <a:defRPr kumimoji="1">
                <a:solidFill>
                  <a:schemeClr val="tx1"/>
                </a:solidFill>
              </a:defRPr>
            </a:lvl2pPr>
            <a:lvl3pPr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algn="ctr">
              <a:spcBef>
                <a:spcPct val="50000"/>
              </a:spcBef>
            </a:pPr>
            <a:r>
              <a:rPr lang="ja-JP" altLang="en-US" sz="1300" dirty="0"/>
              <a:t>Link</a:t>
            </a:r>
          </a:p>
        </p:txBody>
      </p:sp>
      <p:sp>
        <p:nvSpPr>
          <p:cNvPr id="545799" name="Text Box 7"/>
          <p:cNvSpPr txBox="1">
            <a:spLocks noChangeArrowheads="1"/>
          </p:cNvSpPr>
          <p:nvPr/>
        </p:nvSpPr>
        <p:spPr bwMode="gray">
          <a:xfrm>
            <a:off x="4583113" y="4435896"/>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defRPr>
            </a:lvl1pPr>
            <a:lvl2pPr algn="l" defTabSz="912813" fontAlgn="base">
              <a:defRPr kumimoji="1">
                <a:solidFill>
                  <a:schemeClr val="tx1"/>
                </a:solidFill>
              </a:defRPr>
            </a:lvl2pPr>
            <a:lvl3pPr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algn="ctr">
              <a:spcBef>
                <a:spcPct val="50000"/>
              </a:spcBef>
            </a:pPr>
            <a:r>
              <a:rPr lang="ja-JP" altLang="en-US" sz="2300" dirty="0"/>
              <a:t>+</a:t>
            </a:r>
          </a:p>
        </p:txBody>
      </p:sp>
      <p:sp>
        <p:nvSpPr>
          <p:cNvPr id="545802" name="AutoShape 10"/>
          <p:cNvSpPr>
            <a:spLocks noChangeArrowheads="1"/>
          </p:cNvSpPr>
          <p:nvPr/>
        </p:nvSpPr>
        <p:spPr bwMode="gray">
          <a:xfrm>
            <a:off x="4295776" y="3428106"/>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dirty="0"/>
              <a:t>Its programs</a:t>
            </a:r>
          </a:p>
          <a:p>
            <a:pPr fontAlgn="base"/>
            <a:r>
              <a:rPr lang="ja-JP" altLang="en-US" dirty="0"/>
              <a:t>(binary allowed)*</a:t>
            </a:r>
          </a:p>
        </p:txBody>
      </p:sp>
      <p:sp>
        <p:nvSpPr>
          <p:cNvPr id="545803" name="Line 11"/>
          <p:cNvSpPr>
            <a:spLocks noChangeShapeType="1"/>
          </p:cNvSpPr>
          <p:nvPr/>
        </p:nvSpPr>
        <p:spPr bwMode="gray">
          <a:xfrm>
            <a:off x="3792538" y="4508079"/>
            <a:ext cx="431800" cy="158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5804" name="Line 12"/>
          <p:cNvSpPr>
            <a:spLocks noChangeShapeType="1"/>
          </p:cNvSpPr>
          <p:nvPr/>
        </p:nvSpPr>
        <p:spPr bwMode="gray">
          <a:xfrm flipV="1">
            <a:off x="6024563" y="4508078"/>
            <a:ext cx="7921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5805" name="AutoShape 13"/>
          <p:cNvSpPr>
            <a:spLocks noChangeArrowheads="1"/>
          </p:cNvSpPr>
          <p:nvPr/>
        </p:nvSpPr>
        <p:spPr bwMode="gray">
          <a:xfrm>
            <a:off x="5735960" y="2780854"/>
            <a:ext cx="4608512" cy="792162"/>
          </a:xfrm>
          <a:prstGeom prst="wedgeRoundRectCallout">
            <a:avLst>
              <a:gd name="adj1" fmla="val -45694"/>
              <a:gd name="adj2" fmla="val 74852"/>
              <a:gd name="adj3" fmla="val 16667"/>
            </a:avLst>
          </a:prstGeom>
          <a:gradFill rotWithShape="0">
            <a:gsLst>
              <a:gs pos="0">
                <a:srgbClr val="FFFFFF"/>
              </a:gs>
              <a:gs pos="100000">
                <a:srgbClr val="FFFF99"/>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6000" anchor="ctr"/>
          <a:lstStyle/>
          <a:p>
            <a:pPr algn="l" defTabSz="912813" fontAlgn="base"/>
            <a:r>
              <a:rPr lang="ja-JP" altLang="en-US" dirty="0">
                <a:solidFill>
                  <a:srgbClr val="FF3300"/>
                </a:solidFill>
              </a:rPr>
              <a:t>・</a:t>
            </a:r>
            <a:r>
              <a:rPr lang="en-US" altLang="ja-JP" dirty="0">
                <a:solidFill>
                  <a:srgbClr val="FF3300"/>
                </a:solidFill>
              </a:rPr>
              <a:t>You must </a:t>
            </a:r>
            <a:r>
              <a:rPr lang="ja-JP" altLang="en-US" dirty="0">
                <a:solidFill>
                  <a:srgbClr val="FF3300"/>
                </a:solidFill>
              </a:rPr>
              <a:t>license reverse engineering</a:t>
            </a:r>
          </a:p>
        </p:txBody>
      </p:sp>
      <p:sp>
        <p:nvSpPr>
          <p:cNvPr id="545806" name="Line 14"/>
          <p:cNvSpPr>
            <a:spLocks noChangeShapeType="1"/>
          </p:cNvSpPr>
          <p:nvPr/>
        </p:nvSpPr>
        <p:spPr bwMode="gray">
          <a:xfrm flipV="1">
            <a:off x="8328025" y="4003253"/>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5807" name="Line 15"/>
          <p:cNvSpPr>
            <a:spLocks noChangeShapeType="1"/>
          </p:cNvSpPr>
          <p:nvPr/>
        </p:nvSpPr>
        <p:spPr bwMode="gray">
          <a:xfrm flipV="1">
            <a:off x="8328026" y="4679528"/>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5808" name="Line 16"/>
          <p:cNvSpPr>
            <a:spLocks noChangeShapeType="1"/>
          </p:cNvSpPr>
          <p:nvPr/>
        </p:nvSpPr>
        <p:spPr bwMode="gray">
          <a:xfrm>
            <a:off x="8329614" y="4939878"/>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5809" name="AutoShape 17"/>
          <p:cNvSpPr>
            <a:spLocks noChangeArrowheads="1"/>
          </p:cNvSpPr>
          <p:nvPr/>
        </p:nvSpPr>
        <p:spPr bwMode="gray">
          <a:xfrm>
            <a:off x="8977313" y="3954040"/>
            <a:ext cx="1008062" cy="6492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t>LGPL</a:t>
            </a:r>
            <a:endParaRPr lang="ja-JP" altLang="en-US" dirty="0"/>
          </a:p>
        </p:txBody>
      </p:sp>
      <p:sp>
        <p:nvSpPr>
          <p:cNvPr id="545810" name="Text Box 18"/>
          <p:cNvSpPr txBox="1">
            <a:spLocks noChangeArrowheads="1"/>
          </p:cNvSpPr>
          <p:nvPr/>
        </p:nvSpPr>
        <p:spPr bwMode="gray">
          <a:xfrm>
            <a:off x="8904313" y="4603328"/>
            <a:ext cx="1649413" cy="52879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6000">
            <a:spAutoFit/>
          </a:bodyPr>
          <a:lstStyle>
            <a:lvl1pPr algn="l" defTabSz="912813" fontAlgn="base">
              <a:defRPr kumimoji="1">
                <a:solidFill>
                  <a:schemeClr val="tx1"/>
                </a:solidFill>
              </a:defRPr>
            </a:lvl1pPr>
            <a:lvl2pPr algn="l" defTabSz="912813" fontAlgn="base">
              <a:defRPr kumimoji="1">
                <a:solidFill>
                  <a:schemeClr val="tx1"/>
                </a:solidFill>
              </a:defRPr>
            </a:lvl2pPr>
            <a:lvl3pPr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a:spcBef>
                <a:spcPct val="50000"/>
              </a:spcBef>
            </a:pPr>
            <a:r>
              <a:rPr lang="en-US" altLang="ja-JP" sz="1200" dirty="0"/>
              <a:t>Only LGPL programming can be distributed.</a:t>
            </a:r>
          </a:p>
        </p:txBody>
      </p:sp>
      <p:sp>
        <p:nvSpPr>
          <p:cNvPr id="545811" name="Text Box 19"/>
          <p:cNvSpPr txBox="1">
            <a:spLocks noChangeArrowheads="1"/>
          </p:cNvSpPr>
          <p:nvPr/>
        </p:nvSpPr>
        <p:spPr bwMode="gray">
          <a:xfrm>
            <a:off x="1992313" y="1272676"/>
            <a:ext cx="8280400" cy="1103333"/>
          </a:xfrm>
          <a:prstGeom prst="rect">
            <a:avLst/>
          </a:prstGeom>
          <a:solidFill>
            <a:srgbClr val="FEF4E2"/>
          </a:solidFill>
          <a:ln w="9525" algn="ctr">
            <a:solidFill>
              <a:srgbClr val="914405"/>
            </a:solidFill>
            <a:miter lim="800000"/>
            <a:headEnd/>
            <a:tailEnd/>
          </a:ln>
          <a:effectLst/>
        </p:spPr>
        <p:txBody>
          <a:bodyPr lIns="91397" tIns="45697" rIns="91397" bIns="45697">
            <a:spAutoFit/>
          </a:bodyPr>
          <a:lstStyle>
            <a:lvl1pPr marL="341313" indent="-341313" algn="l" defTabSz="912813" fontAlgn="base">
              <a:defRPr kumimoji="1">
                <a:solidFill>
                  <a:schemeClr val="tx1"/>
                </a:solidFill>
              </a:defRPr>
            </a:lvl1pPr>
            <a:lvl2pPr algn="l" defTabSz="912813" fontAlgn="base">
              <a:defRPr kumimoji="1">
                <a:solidFill>
                  <a:schemeClr val="tx1"/>
                </a:solidFill>
              </a:defRPr>
            </a:lvl2pPr>
            <a:lvl3pPr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fontAlgn="ctr">
              <a:lnSpc>
                <a:spcPts val="2500"/>
              </a:lnSpc>
              <a:spcBef>
                <a:spcPct val="5000"/>
              </a:spcBef>
              <a:spcAft>
                <a:spcPct val="5000"/>
              </a:spcAft>
            </a:pPr>
            <a:r>
              <a:rPr lang="en-US" altLang="ja-JP" sz="1600" dirty="0"/>
              <a:t>(1)Licensing terms that are less restrictive than GPL</a:t>
            </a:r>
          </a:p>
          <a:p>
            <a:pPr fontAlgn="ctr">
              <a:lnSpc>
                <a:spcPts val="2500"/>
              </a:lnSpc>
              <a:spcBef>
                <a:spcPct val="5000"/>
              </a:spcBef>
              <a:spcAft>
                <a:spcPct val="5000"/>
              </a:spcAft>
            </a:pPr>
            <a:r>
              <a:rPr lang="en-US" altLang="ja-JP" sz="1600" dirty="0"/>
              <a:t>(2)No need to impose LGPL requirements on your programme</a:t>
            </a:r>
          </a:p>
          <a:p>
            <a:pPr fontAlgn="ctr">
              <a:lnSpc>
                <a:spcPts val="2500"/>
              </a:lnSpc>
              <a:spcBef>
                <a:spcPct val="5000"/>
              </a:spcBef>
              <a:spcAft>
                <a:spcPct val="5000"/>
              </a:spcAft>
            </a:pPr>
            <a:r>
              <a:rPr lang="ja-JP" altLang="en-US" sz="1600" dirty="0"/>
              <a:t>　※However, </a:t>
            </a:r>
            <a:r>
              <a:rPr lang="en-US" altLang="ja-JP" sz="1600" dirty="0"/>
              <a:t>your</a:t>
            </a:r>
            <a:r>
              <a:rPr lang="ja-JP" altLang="en-US" sz="1600" dirty="0"/>
              <a:t> company is permitted to reverse-engineer </a:t>
            </a:r>
            <a:r>
              <a:rPr lang="en-US" altLang="ja-JP" sz="1600" dirty="0"/>
              <a:t>your</a:t>
            </a:r>
            <a:r>
              <a:rPr lang="ja-JP" altLang="en-US" sz="1600" dirty="0"/>
              <a:t> own development program.</a:t>
            </a:r>
          </a:p>
        </p:txBody>
      </p:sp>
      <p:sp>
        <p:nvSpPr>
          <p:cNvPr id="545812" name="Text Box 20"/>
          <p:cNvSpPr txBox="1">
            <a:spLocks noChangeArrowheads="1"/>
          </p:cNvSpPr>
          <p:nvPr/>
        </p:nvSpPr>
        <p:spPr bwMode="gray">
          <a:xfrm>
            <a:off x="6737697" y="930206"/>
            <a:ext cx="3961011" cy="276999"/>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200" dirty="0"/>
              <a:t>*created by Free Software Foundation</a:t>
            </a:r>
          </a:p>
        </p:txBody>
      </p:sp>
      <p:sp>
        <p:nvSpPr>
          <p:cNvPr id="545813" name="Text Box 21"/>
          <p:cNvSpPr txBox="1">
            <a:spLocks noChangeArrowheads="1"/>
          </p:cNvSpPr>
          <p:nvPr/>
        </p:nvSpPr>
        <p:spPr bwMode="gray">
          <a:xfrm>
            <a:off x="6600056" y="5964954"/>
            <a:ext cx="3960441"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ja-JP" altLang="en-US" sz="1200" dirty="0">
                <a:solidFill>
                  <a:schemeClr val="tx1"/>
                </a:solidFill>
              </a:rPr>
              <a:t>*In addition to the above, to enable relinking for static links,</a:t>
            </a:r>
            <a:r>
              <a:rPr lang="en-US" altLang="ja-JP" sz="1200" dirty="0">
                <a:solidFill>
                  <a:schemeClr val="tx1"/>
                </a:solidFill>
              </a:rPr>
              <a:t> n</a:t>
            </a:r>
            <a:r>
              <a:rPr lang="ja-JP" altLang="en-US" sz="1200" dirty="0">
                <a:solidFill>
                  <a:schemeClr val="tx1"/>
                </a:solidFill>
              </a:rPr>
              <a:t>eed to provide object code or source code for your program</a:t>
            </a:r>
          </a:p>
        </p:txBody>
      </p:sp>
      <p:sp>
        <p:nvSpPr>
          <p:cNvPr id="24" name="Text Box 4"/>
          <p:cNvSpPr txBox="1">
            <a:spLocks noChangeArrowheads="1"/>
          </p:cNvSpPr>
          <p:nvPr/>
        </p:nvSpPr>
        <p:spPr bwMode="gray">
          <a:xfrm>
            <a:off x="2074775" y="3457406"/>
            <a:ext cx="1509712" cy="28255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[Your Company]</a:t>
            </a:r>
            <a:endParaRPr lang="ja-JP" altLang="en-US" sz="1600" dirty="0">
              <a:solidFill>
                <a:schemeClr val="tx1"/>
              </a:solidFill>
            </a:endParaRPr>
          </a:p>
        </p:txBody>
      </p:sp>
      <p:sp>
        <p:nvSpPr>
          <p:cNvPr id="26" name="Text Box 5"/>
          <p:cNvSpPr txBox="1">
            <a:spLocks noChangeArrowheads="1"/>
          </p:cNvSpPr>
          <p:nvPr/>
        </p:nvSpPr>
        <p:spPr bwMode="gray">
          <a:xfrm>
            <a:off x="6988894" y="367258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3"/>
              </a:buBlip>
              <a:defRPr kumimoji="1" sz="1600">
                <a:solidFill>
                  <a:srgbClr val="000000"/>
                </a:solidFill>
              </a:defRPr>
            </a:lvl5pPr>
            <a:lvl6pPr marL="2514600" indent="-228600" defTabSz="912813" eaLnBrk="0" fontAlgn="base" hangingPunct="0">
              <a:spcBef>
                <a:spcPct val="0"/>
              </a:spcBef>
              <a:spcAft>
                <a:spcPct val="0"/>
              </a:spcAft>
              <a:buBlip>
                <a:blip r:embed="rId3"/>
              </a:buBlip>
              <a:defRPr kumimoji="1" sz="1600">
                <a:solidFill>
                  <a:srgbClr val="000000"/>
                </a:solidFill>
              </a:defRPr>
            </a:lvl6pPr>
            <a:lvl7pPr marL="2971800" indent="-228600" defTabSz="912813" eaLnBrk="0" fontAlgn="base" hangingPunct="0">
              <a:spcBef>
                <a:spcPct val="0"/>
              </a:spcBef>
              <a:spcAft>
                <a:spcPct val="0"/>
              </a:spcAft>
              <a:buBlip>
                <a:blip r:embed="rId3"/>
              </a:buBlip>
              <a:defRPr kumimoji="1" sz="1600">
                <a:solidFill>
                  <a:srgbClr val="000000"/>
                </a:solidFill>
              </a:defRPr>
            </a:lvl7pPr>
            <a:lvl8pPr marL="3429000" indent="-228600" defTabSz="912813" eaLnBrk="0" fontAlgn="base" hangingPunct="0">
              <a:spcBef>
                <a:spcPct val="0"/>
              </a:spcBef>
              <a:spcAft>
                <a:spcPct val="0"/>
              </a:spcAft>
              <a:buBlip>
                <a:blip r:embed="rId3"/>
              </a:buBlip>
              <a:defRPr kumimoji="1" sz="1600">
                <a:solidFill>
                  <a:srgbClr val="000000"/>
                </a:solidFill>
              </a:defRPr>
            </a:lvl8pPr>
            <a:lvl9pPr marL="3886200" indent="-228600" defTabSz="912813"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[Customers]</a:t>
            </a:r>
            <a:endParaRPr lang="ja-JP" altLang="en-US" sz="1600" dirty="0">
              <a:solidFill>
                <a:schemeClr val="tx1"/>
              </a:solidFill>
            </a:endParaRPr>
          </a:p>
        </p:txBody>
      </p:sp>
      <p:sp>
        <p:nvSpPr>
          <p:cNvPr id="23" name="Rectangle 4">
            <a:extLst>
              <a:ext uri="{FF2B5EF4-FFF2-40B4-BE49-F238E27FC236}">
                <a16:creationId xmlns:a16="http://schemas.microsoft.com/office/drawing/2014/main" id="{0333FA7C-836E-4BD5-8E10-B9F3E5385DBD}"/>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2500">
                <a:solidFill>
                  <a:schemeClr val="tx2"/>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pPr>
              <a:lnSpc>
                <a:spcPct val="110000"/>
              </a:lnSpc>
              <a:spcBef>
                <a:spcPct val="5000"/>
              </a:spcBef>
              <a:spcAft>
                <a:spcPct val="5000"/>
              </a:spcAft>
            </a:pPr>
            <a:r>
              <a:rPr lang="en-US" altLang="ja-JP" sz="2400" kern="0" dirty="0">
                <a:solidFill>
                  <a:schemeClr val="tx1"/>
                </a:solidFill>
              </a:rPr>
              <a:t>2.8 Case of LGPL(GNU Lesser GENERAL PUBLIC LICENSE)</a:t>
            </a:r>
            <a:endParaRPr lang="ja-JP" altLang="en-US" sz="2400" kern="0" dirty="0">
              <a:solidFill>
                <a:schemeClr val="tx1"/>
              </a:solidFill>
            </a:endParaRPr>
          </a:p>
        </p:txBody>
      </p:sp>
      <p:pic>
        <p:nvPicPr>
          <p:cNvPr id="28" name="Picture 13">
            <a:extLst>
              <a:ext uri="{FF2B5EF4-FFF2-40B4-BE49-F238E27FC236}">
                <a16:creationId xmlns:a16="http://schemas.microsoft.com/office/drawing/2014/main" id="{A26A7FCF-8EFD-44BC-A03D-B29E22699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930498"/>
            <a:ext cx="658853" cy="1298702"/>
          </a:xfrm>
          <a:prstGeom prst="rect">
            <a:avLst/>
          </a:prstGeom>
        </p:spPr>
      </p:pic>
      <p:pic>
        <p:nvPicPr>
          <p:cNvPr id="29" name="Picture 21">
            <a:extLst>
              <a:ext uri="{FF2B5EF4-FFF2-40B4-BE49-F238E27FC236}">
                <a16:creationId xmlns:a16="http://schemas.microsoft.com/office/drawing/2014/main" id="{FFB18304-4B80-4D85-AF68-65726C419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1906" y="4143636"/>
            <a:ext cx="660318" cy="1301588"/>
          </a:xfrm>
          <a:prstGeom prst="rect">
            <a:avLst/>
          </a:prstGeom>
        </p:spPr>
      </p:pic>
      <p:sp>
        <p:nvSpPr>
          <p:cNvPr id="9" name="スライド番号プレースホルダー 8">
            <a:extLst>
              <a:ext uri="{FF2B5EF4-FFF2-40B4-BE49-F238E27FC236}">
                <a16:creationId xmlns:a16="http://schemas.microsoft.com/office/drawing/2014/main" id="{3103408F-FE8C-42AE-8F35-AC2246A52C56}"/>
              </a:ext>
            </a:extLst>
          </p:cNvPr>
          <p:cNvSpPr>
            <a:spLocks noGrp="1"/>
          </p:cNvSpPr>
          <p:nvPr>
            <p:ph type="sldNum" sz="quarter" idx="10"/>
          </p:nvPr>
        </p:nvSpPr>
        <p:spPr/>
        <p:txBody>
          <a:bodyPr/>
          <a:lstStyle/>
          <a:p>
            <a:fld id="{DE2B87E1-F9DF-4BEE-B07D-635D26011F4B}" type="slidenum">
              <a:rPr lang="de-DE" altLang="ja-JP" smtClean="0"/>
              <a:pPr/>
              <a:t>20</a:t>
            </a:fld>
            <a:endParaRPr lang="de-DE" altLang="ja-JP"/>
          </a:p>
        </p:txBody>
      </p:sp>
    </p:spTree>
    <p:extLst>
      <p:ext uri="{BB962C8B-B14F-4D97-AF65-F5344CB8AC3E}">
        <p14:creationId xmlns:p14="http://schemas.microsoft.com/office/powerpoint/2010/main" val="2711266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ChangeArrowheads="1"/>
          </p:cNvSpPr>
          <p:nvPr/>
        </p:nvSpPr>
        <p:spPr bwMode="gray">
          <a:xfrm>
            <a:off x="2639617" y="2709814"/>
            <a:ext cx="2447750" cy="2231281"/>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49891" name="AutoShape 3"/>
          <p:cNvSpPr>
            <a:spLocks noChangeArrowheads="1"/>
          </p:cNvSpPr>
          <p:nvPr/>
        </p:nvSpPr>
        <p:spPr bwMode="gray">
          <a:xfrm>
            <a:off x="3001420" y="4005214"/>
            <a:ext cx="1757187" cy="865187"/>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200" dirty="0">
                <a:solidFill>
                  <a:schemeClr val="tx1"/>
                </a:solidFill>
              </a:rPr>
              <a:t>AGPL application</a:t>
            </a:r>
          </a:p>
          <a:p>
            <a:pPr defTabSz="912813" fontAlgn="base">
              <a:lnSpc>
                <a:spcPct val="90000"/>
              </a:lnSpc>
              <a:spcBef>
                <a:spcPct val="5000"/>
              </a:spcBef>
            </a:pPr>
            <a:r>
              <a:rPr lang="ja-JP" altLang="en-US" sz="1200" dirty="0"/>
              <a:t>Program</a:t>
            </a:r>
          </a:p>
          <a:p>
            <a:pPr defTabSz="912813" fontAlgn="base">
              <a:lnSpc>
                <a:spcPct val="90000"/>
              </a:lnSpc>
              <a:spcBef>
                <a:spcPct val="5000"/>
              </a:spcBef>
            </a:pPr>
            <a:r>
              <a:rPr lang="ja-JP" altLang="en-US" sz="1200" dirty="0"/>
              <a:t>(</a:t>
            </a:r>
            <a:r>
              <a:rPr lang="ja-JP" altLang="en-US" sz="1200" u="sng" dirty="0">
                <a:solidFill>
                  <a:srgbClr val="FF0000"/>
                </a:solidFill>
              </a:rPr>
              <a:t>Source supplied</a:t>
            </a:r>
            <a:r>
              <a:rPr lang="ja-JP" altLang="en-US" sz="1200" dirty="0"/>
              <a:t>)</a:t>
            </a:r>
          </a:p>
        </p:txBody>
      </p:sp>
      <p:sp>
        <p:nvSpPr>
          <p:cNvPr id="549893" name="Text Box 5"/>
          <p:cNvSpPr txBox="1">
            <a:spLocks noChangeArrowheads="1"/>
          </p:cNvSpPr>
          <p:nvPr/>
        </p:nvSpPr>
        <p:spPr bwMode="gray">
          <a:xfrm>
            <a:off x="2999656" y="1916832"/>
            <a:ext cx="1727200"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defRPr>
            </a:lvl1pPr>
            <a:lvl2pPr marL="458788" algn="l" defTabSz="912813" fontAlgn="base">
              <a:defRPr kumimoji="1">
                <a:solidFill>
                  <a:schemeClr val="tx1"/>
                </a:solidFill>
              </a:defRPr>
            </a:lvl2pPr>
            <a:lvl3pPr marL="912813"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algn="ctr">
              <a:spcBef>
                <a:spcPct val="50000"/>
              </a:spcBef>
            </a:pPr>
            <a:r>
              <a:rPr lang="ja-JP" altLang="en-US"/>
              <a:t>(server)</a:t>
            </a:r>
          </a:p>
        </p:txBody>
      </p:sp>
      <p:sp>
        <p:nvSpPr>
          <p:cNvPr id="549894" name="Text Box 6"/>
          <p:cNvSpPr txBox="1">
            <a:spLocks noChangeArrowheads="1"/>
          </p:cNvSpPr>
          <p:nvPr/>
        </p:nvSpPr>
        <p:spPr bwMode="gray">
          <a:xfrm>
            <a:off x="7568754" y="2766661"/>
            <a:ext cx="1839614" cy="5903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5982">
            <a:spAutoFit/>
          </a:bodyPr>
          <a:lstStyle>
            <a:lvl1pPr algn="l" defTabSz="912813" fontAlgn="base">
              <a:defRPr kumimoji="1">
                <a:solidFill>
                  <a:schemeClr val="tx1"/>
                </a:solidFill>
              </a:defRPr>
            </a:lvl1pPr>
            <a:lvl2pPr marL="458788" algn="l" defTabSz="912813" fontAlgn="base">
              <a:defRPr kumimoji="1">
                <a:solidFill>
                  <a:schemeClr val="tx1"/>
                </a:solidFill>
              </a:defRPr>
            </a:lvl2pPr>
            <a:lvl3pPr marL="912813"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algn="ctr">
              <a:spcBef>
                <a:spcPct val="50000"/>
              </a:spcBef>
            </a:pPr>
            <a:r>
              <a:rPr lang="ja-JP" altLang="en-US" dirty="0"/>
              <a:t>(Server service</a:t>
            </a:r>
            <a:br>
              <a:rPr lang="en-US" altLang="ja-JP" dirty="0"/>
            </a:br>
            <a:r>
              <a:rPr lang="ja-JP" altLang="en-US" dirty="0"/>
              <a:t>User)</a:t>
            </a:r>
          </a:p>
        </p:txBody>
      </p:sp>
      <p:sp>
        <p:nvSpPr>
          <p:cNvPr id="549896" name="Line 8"/>
          <p:cNvSpPr>
            <a:spLocks noChangeShapeType="1"/>
          </p:cNvSpPr>
          <p:nvPr/>
        </p:nvSpPr>
        <p:spPr bwMode="gray">
          <a:xfrm flipV="1">
            <a:off x="7535391" y="3814763"/>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9898" name="Text Box 10"/>
          <p:cNvSpPr txBox="1">
            <a:spLocks noChangeArrowheads="1"/>
          </p:cNvSpPr>
          <p:nvPr/>
        </p:nvSpPr>
        <p:spPr bwMode="gray">
          <a:xfrm>
            <a:off x="3821981" y="3709939"/>
            <a:ext cx="1081088"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defRPr>
            </a:lvl1pPr>
            <a:lvl2pPr algn="l" defTabSz="912813" fontAlgn="base">
              <a:defRPr kumimoji="1">
                <a:solidFill>
                  <a:schemeClr val="tx1"/>
                </a:solidFill>
              </a:defRPr>
            </a:lvl2pPr>
            <a:lvl3pPr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algn="ctr">
              <a:spcBef>
                <a:spcPct val="50000"/>
              </a:spcBef>
            </a:pPr>
            <a:r>
              <a:rPr lang="ja-JP" altLang="en-US" sz="1300" dirty="0">
                <a:solidFill>
                  <a:srgbClr val="0000FF"/>
                </a:solidFill>
              </a:rPr>
              <a:t>Combinations, etc.</a:t>
            </a:r>
          </a:p>
        </p:txBody>
      </p:sp>
      <p:sp>
        <p:nvSpPr>
          <p:cNvPr id="549899" name="Text Box 11"/>
          <p:cNvSpPr txBox="1">
            <a:spLocks noChangeArrowheads="1"/>
          </p:cNvSpPr>
          <p:nvPr/>
        </p:nvSpPr>
        <p:spPr bwMode="gray">
          <a:xfrm>
            <a:off x="3390182" y="360040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defRPr>
            </a:lvl1pPr>
            <a:lvl2pPr algn="l" defTabSz="912813" fontAlgn="base">
              <a:defRPr kumimoji="1">
                <a:solidFill>
                  <a:schemeClr val="tx1"/>
                </a:solidFill>
              </a:defRPr>
            </a:lvl2pPr>
            <a:lvl3pPr algn="l" defTabSz="912813" fontAlgn="base">
              <a:defRPr kumimoji="1">
                <a:solidFill>
                  <a:schemeClr val="tx1"/>
                </a:solidFill>
              </a:defRPr>
            </a:lvl3pPr>
            <a:lvl4pPr algn="l" defTabSz="912813" fontAlgn="base">
              <a:defRPr kumimoji="1">
                <a:solidFill>
                  <a:schemeClr val="tx1"/>
                </a:solidFill>
              </a:defRPr>
            </a:lvl4pPr>
            <a:lvl5pPr algn="l" defTabSz="912813" fontAlgn="base">
              <a:defRPr kumimoji="1">
                <a:solidFill>
                  <a:schemeClr val="tx1"/>
                </a:solidFill>
              </a:defRPr>
            </a:lvl5pPr>
            <a:lvl6pPr defTabSz="912813" fontAlgn="base">
              <a:spcBef>
                <a:spcPct val="0"/>
              </a:spcBef>
              <a:spcAft>
                <a:spcPct val="0"/>
              </a:spcAft>
              <a:defRPr kumimoji="1">
                <a:solidFill>
                  <a:schemeClr val="tx1"/>
                </a:solidFill>
              </a:defRPr>
            </a:lvl6pPr>
            <a:lvl7pPr defTabSz="912813" fontAlgn="base">
              <a:spcBef>
                <a:spcPct val="0"/>
              </a:spcBef>
              <a:spcAft>
                <a:spcPct val="0"/>
              </a:spcAft>
              <a:defRPr kumimoji="1">
                <a:solidFill>
                  <a:schemeClr val="tx1"/>
                </a:solidFill>
              </a:defRPr>
            </a:lvl7pPr>
            <a:lvl8pPr defTabSz="912813" fontAlgn="base">
              <a:spcBef>
                <a:spcPct val="0"/>
              </a:spcBef>
              <a:spcAft>
                <a:spcPct val="0"/>
              </a:spcAft>
              <a:defRPr kumimoji="1">
                <a:solidFill>
                  <a:schemeClr val="tx1"/>
                </a:solidFill>
              </a:defRPr>
            </a:lvl8pPr>
            <a:lvl9pPr defTabSz="912813" fontAlgn="base">
              <a:spcBef>
                <a:spcPct val="0"/>
              </a:spcBef>
              <a:spcAft>
                <a:spcPct val="0"/>
              </a:spcAft>
              <a:defRPr kumimoji="1">
                <a:solidFill>
                  <a:schemeClr val="tx1"/>
                </a:solidFill>
              </a:defRPr>
            </a:lvl9pPr>
          </a:lstStyle>
          <a:p>
            <a:pPr algn="ctr">
              <a:spcBef>
                <a:spcPct val="50000"/>
              </a:spcBef>
            </a:pPr>
            <a:r>
              <a:rPr lang="ja-JP" altLang="en-US" sz="2300"/>
              <a:t>+</a:t>
            </a:r>
          </a:p>
        </p:txBody>
      </p:sp>
      <p:sp>
        <p:nvSpPr>
          <p:cNvPr id="549900" name="AutoShape 12"/>
          <p:cNvSpPr>
            <a:spLocks noChangeArrowheads="1"/>
          </p:cNvSpPr>
          <p:nvPr/>
        </p:nvSpPr>
        <p:spPr bwMode="gray">
          <a:xfrm>
            <a:off x="2999657" y="2781251"/>
            <a:ext cx="1758950"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r>
              <a:rPr lang="ja-JP" altLang="en-US" sz="1200" dirty="0"/>
              <a:t>Its programs</a:t>
            </a:r>
          </a:p>
          <a:p>
            <a:pPr algn="ctr" fontAlgn="base"/>
            <a:r>
              <a:rPr lang="ja-JP" altLang="en-US" sz="1200" u="sng" dirty="0"/>
              <a:t>(</a:t>
            </a:r>
            <a:r>
              <a:rPr lang="ja-JP" altLang="en-US" sz="1200" u="sng" dirty="0">
                <a:solidFill>
                  <a:srgbClr val="FF0000"/>
                </a:solidFill>
              </a:rPr>
              <a:t>Source supplied</a:t>
            </a:r>
            <a:r>
              <a:rPr lang="ja-JP" altLang="en-US" sz="1200" u="sng" dirty="0"/>
              <a:t>)</a:t>
            </a:r>
          </a:p>
        </p:txBody>
      </p:sp>
      <p:sp>
        <p:nvSpPr>
          <p:cNvPr id="549904" name="Line 16"/>
          <p:cNvSpPr>
            <a:spLocks noChangeShapeType="1"/>
          </p:cNvSpPr>
          <p:nvPr/>
        </p:nvSpPr>
        <p:spPr bwMode="gray">
          <a:xfrm flipV="1">
            <a:off x="8904312" y="3501380"/>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9905" name="Line 17"/>
          <p:cNvSpPr>
            <a:spLocks noChangeShapeType="1"/>
          </p:cNvSpPr>
          <p:nvPr/>
        </p:nvSpPr>
        <p:spPr bwMode="gray">
          <a:xfrm>
            <a:off x="8904312" y="3861743"/>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9906" name="Line 18"/>
          <p:cNvSpPr>
            <a:spLocks noChangeShapeType="1"/>
          </p:cNvSpPr>
          <p:nvPr/>
        </p:nvSpPr>
        <p:spPr bwMode="gray">
          <a:xfrm>
            <a:off x="8904312" y="4004618"/>
            <a:ext cx="360362"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p>
        </p:txBody>
      </p:sp>
      <p:sp>
        <p:nvSpPr>
          <p:cNvPr id="549910" name="Rectangle 22"/>
          <p:cNvSpPr>
            <a:spLocks noChangeArrowheads="1"/>
          </p:cNvSpPr>
          <p:nvPr/>
        </p:nvSpPr>
        <p:spPr bwMode="gray">
          <a:xfrm>
            <a:off x="2639617" y="2360614"/>
            <a:ext cx="2447751" cy="349200"/>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a:r>
              <a:rPr lang="ja-JP" altLang="en-US" dirty="0"/>
              <a:t>Programming (AGPL)</a:t>
            </a:r>
          </a:p>
        </p:txBody>
      </p:sp>
      <p:sp>
        <p:nvSpPr>
          <p:cNvPr id="549911" name="AutoShape 23"/>
          <p:cNvSpPr>
            <a:spLocks noChangeArrowheads="1"/>
          </p:cNvSpPr>
          <p:nvPr/>
        </p:nvSpPr>
        <p:spPr bwMode="gray">
          <a:xfrm>
            <a:off x="1775520" y="1340570"/>
            <a:ext cx="8208912" cy="5762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spcBef>
                <a:spcPct val="5000"/>
              </a:spcBef>
              <a:spcAft>
                <a:spcPct val="5000"/>
              </a:spcAft>
            </a:pPr>
            <a:r>
              <a:rPr lang="en-US" altLang="ja-JP" sz="1600" dirty="0"/>
              <a:t>●make the source code available to the users to access to the server or the users of the service</a:t>
            </a:r>
          </a:p>
        </p:txBody>
      </p:sp>
      <p:sp>
        <p:nvSpPr>
          <p:cNvPr id="549912" name="AutoShape 24"/>
          <p:cNvSpPr>
            <a:spLocks noChangeArrowheads="1"/>
          </p:cNvSpPr>
          <p:nvPr/>
        </p:nvSpPr>
        <p:spPr bwMode="gray">
          <a:xfrm>
            <a:off x="2135560" y="5386069"/>
            <a:ext cx="8208912" cy="1150937"/>
          </a:xfrm>
          <a:prstGeom prst="roundRect">
            <a:avLst>
              <a:gd name="adj" fmla="val 16667"/>
            </a:avLst>
          </a:prstGeom>
          <a:solidFill>
            <a:schemeClr val="bg1">
              <a:lumMod val="85000"/>
            </a:schemeClr>
          </a:solidFill>
          <a:ln w="9525">
            <a:solidFill>
              <a:srgbClr val="505050"/>
            </a:solidFill>
            <a:round/>
            <a:headEnd/>
            <a:tailEnd/>
          </a:ln>
          <a:effectLst/>
        </p:spPr>
        <p:txBody>
          <a:bodyPr wrap="none" anchor="ctr"/>
          <a:lstStyle/>
          <a:p>
            <a:pPr algn="l" fontAlgn="base">
              <a:lnSpc>
                <a:spcPts val="2500"/>
              </a:lnSpc>
            </a:pPr>
            <a:r>
              <a:rPr lang="ja-JP" altLang="en-US" dirty="0">
                <a:solidFill>
                  <a:srgbClr val="CC0000"/>
                </a:solidFill>
              </a:rPr>
              <a:t>・Determine if your programme is subject to AGPL conditions and may be published</a:t>
            </a:r>
            <a:endParaRPr lang="en-US" altLang="ja-JP" dirty="0">
              <a:solidFill>
                <a:srgbClr val="CC0000"/>
              </a:solidFill>
            </a:endParaRPr>
          </a:p>
          <a:p>
            <a:pPr algn="l" fontAlgn="base">
              <a:lnSpc>
                <a:spcPts val="2500"/>
              </a:lnSpc>
            </a:pPr>
            <a:r>
              <a:rPr lang="ja-JP" altLang="en-US" dirty="0"/>
              <a:t>　-Users of servers and services are free to copy, modify, and redistribute</a:t>
            </a:r>
            <a:endParaRPr lang="en-US" altLang="ja-JP" dirty="0"/>
          </a:p>
          <a:p>
            <a:pPr algn="l" fontAlgn="base">
              <a:lnSpc>
                <a:spcPts val="2500"/>
              </a:lnSpc>
            </a:pPr>
            <a:r>
              <a:rPr lang="ja-JP" altLang="en-US" dirty="0"/>
              <a:t>　-Source code must be provided to users of servers and services.</a:t>
            </a:r>
          </a:p>
        </p:txBody>
      </p:sp>
      <p:sp>
        <p:nvSpPr>
          <p:cNvPr id="549913" name="Rectangle 25"/>
          <p:cNvSpPr>
            <a:spLocks noChangeArrowheads="1"/>
          </p:cNvSpPr>
          <p:nvPr/>
        </p:nvSpPr>
        <p:spPr bwMode="gray">
          <a:xfrm>
            <a:off x="2495600" y="2205039"/>
            <a:ext cx="2664792"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549914" name="AutoShape 26"/>
          <p:cNvSpPr>
            <a:spLocks noChangeArrowheads="1"/>
          </p:cNvSpPr>
          <p:nvPr/>
        </p:nvSpPr>
        <p:spPr bwMode="gray">
          <a:xfrm>
            <a:off x="6527800" y="2451100"/>
            <a:ext cx="863600" cy="2592388"/>
          </a:xfrm>
          <a:prstGeom prst="flowChartSummingJunction">
            <a:avLst/>
          </a:prstGeom>
          <a:solidFill>
            <a:schemeClr val="bg1">
              <a:lumMod val="95000"/>
            </a:schemeClr>
          </a:solidFill>
          <a:ln w="9525">
            <a:solidFill>
              <a:schemeClr val="tx1"/>
            </a:solidFill>
            <a:round/>
            <a:headEnd/>
            <a:tailEnd/>
          </a:ln>
          <a:effectLst/>
        </p:spPr>
        <p:txBody>
          <a:bodyPr wrap="none" anchor="ctr"/>
          <a:lstStyle/>
          <a:p>
            <a:endParaRPr lang="ja-JP" altLang="en-US"/>
          </a:p>
        </p:txBody>
      </p:sp>
      <p:sp>
        <p:nvSpPr>
          <p:cNvPr id="549915" name="Line 27"/>
          <p:cNvSpPr>
            <a:spLocks noChangeShapeType="1"/>
          </p:cNvSpPr>
          <p:nvPr/>
        </p:nvSpPr>
        <p:spPr bwMode="gray">
          <a:xfrm>
            <a:off x="5016500" y="3789363"/>
            <a:ext cx="1512888" cy="238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49916" name="Text Box 28"/>
          <p:cNvSpPr txBox="1">
            <a:spLocks noChangeArrowheads="1"/>
          </p:cNvSpPr>
          <p:nvPr/>
        </p:nvSpPr>
        <p:spPr bwMode="gray">
          <a:xfrm>
            <a:off x="5231904" y="2420888"/>
            <a:ext cx="147955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0000"/>
              </a:lnSpc>
            </a:pPr>
            <a:r>
              <a:rPr lang="en-US" altLang="ja-JP" dirty="0">
                <a:solidFill>
                  <a:schemeClr val="tx1"/>
                </a:solidFill>
              </a:rPr>
              <a:t>Accessing servers and using services (SaaS/ASP services, etc.)</a:t>
            </a:r>
            <a:endParaRPr lang="ja-JP" altLang="en-US" dirty="0">
              <a:solidFill>
                <a:schemeClr val="tx1"/>
              </a:solidFill>
            </a:endParaRPr>
          </a:p>
        </p:txBody>
      </p:sp>
      <p:sp>
        <p:nvSpPr>
          <p:cNvPr id="549920" name="AutoShape 32"/>
          <p:cNvSpPr>
            <a:spLocks noChangeArrowheads="1"/>
          </p:cNvSpPr>
          <p:nvPr/>
        </p:nvSpPr>
        <p:spPr bwMode="gray">
          <a:xfrm>
            <a:off x="3503713" y="5084764"/>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p>
        </p:txBody>
      </p:sp>
      <p:sp>
        <p:nvSpPr>
          <p:cNvPr id="549921" name="Text Box 33"/>
          <p:cNvSpPr txBox="1">
            <a:spLocks noChangeArrowheads="1"/>
          </p:cNvSpPr>
          <p:nvPr/>
        </p:nvSpPr>
        <p:spPr bwMode="gray">
          <a:xfrm>
            <a:off x="5408985" y="3860801"/>
            <a:ext cx="1223962" cy="618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5000"/>
              </a:lnSpc>
            </a:pPr>
            <a:r>
              <a:rPr lang="en-US" altLang="ja-JP" sz="1200" dirty="0">
                <a:solidFill>
                  <a:srgbClr val="0000FF"/>
                </a:solidFill>
                <a:latin typeface="Meiryo UI" panose="020B0604030504040204" pitchFamily="50" charset="-128"/>
                <a:ea typeface="Meiryo UI" panose="020B0604030504040204" pitchFamily="50" charset="-128"/>
              </a:rPr>
              <a:t>Distribution to users required</a:t>
            </a:r>
            <a:endParaRPr lang="ja-JP" altLang="en-US" sz="1200" dirty="0">
              <a:solidFill>
                <a:srgbClr val="0000FF"/>
              </a:solidFill>
              <a:latin typeface="Meiryo UI" panose="020B0604030504040204" pitchFamily="50" charset="-128"/>
              <a:ea typeface="Meiryo UI" panose="020B0604030504040204" pitchFamily="50" charset="-128"/>
            </a:endParaRPr>
          </a:p>
        </p:txBody>
      </p:sp>
      <p:sp>
        <p:nvSpPr>
          <p:cNvPr id="549922" name="Text Box 34"/>
          <p:cNvSpPr txBox="1">
            <a:spLocks noChangeArrowheads="1"/>
          </p:cNvSpPr>
          <p:nvPr/>
        </p:nvSpPr>
        <p:spPr bwMode="gray">
          <a:xfrm>
            <a:off x="6384033" y="1002214"/>
            <a:ext cx="4249043"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200" dirty="0"/>
              <a:t>*Free Software Foundation creation</a:t>
            </a: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2500">
                <a:solidFill>
                  <a:schemeClr val="tx2"/>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pPr>
              <a:lnSpc>
                <a:spcPct val="110000"/>
              </a:lnSpc>
              <a:spcBef>
                <a:spcPct val="5000"/>
              </a:spcBef>
              <a:spcAft>
                <a:spcPct val="5000"/>
              </a:spcAft>
            </a:pPr>
            <a:r>
              <a:rPr lang="en-US" altLang="ja-JP" sz="2400" kern="0" dirty="0">
                <a:solidFill>
                  <a:schemeClr val="tx1"/>
                </a:solidFill>
              </a:rPr>
              <a:t>2.9 Case of AGPL(GNU Affero GENERAL PUBLIC LICENSE)</a:t>
            </a:r>
            <a:endParaRPr lang="ja-JP" altLang="en-US" sz="2400" kern="0" dirty="0">
              <a:solidFill>
                <a:schemeClr val="tx1"/>
              </a:solidFill>
            </a:endParaRPr>
          </a:p>
        </p:txBody>
      </p:sp>
      <p:pic>
        <p:nvPicPr>
          <p:cNvPr id="37" name="Picture 21">
            <a:extLst>
              <a:ext uri="{FF2B5EF4-FFF2-40B4-BE49-F238E27FC236}">
                <a16:creationId xmlns:a16="http://schemas.microsoft.com/office/drawing/2014/main" id="{2A505080-2F26-43AF-B137-8F294EE5F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986" y="3356992"/>
            <a:ext cx="660318" cy="1301588"/>
          </a:xfrm>
          <a:prstGeom prst="rect">
            <a:avLst/>
          </a:prstGeom>
        </p:spPr>
      </p:pic>
      <p:sp>
        <p:nvSpPr>
          <p:cNvPr id="9" name="スライド番号プレースホルダー 8">
            <a:extLst>
              <a:ext uri="{FF2B5EF4-FFF2-40B4-BE49-F238E27FC236}">
                <a16:creationId xmlns:a16="http://schemas.microsoft.com/office/drawing/2014/main" id="{AD659B29-D12A-4E86-BD02-89341FFD9017}"/>
              </a:ext>
            </a:extLst>
          </p:cNvPr>
          <p:cNvSpPr>
            <a:spLocks noGrp="1"/>
          </p:cNvSpPr>
          <p:nvPr>
            <p:ph type="sldNum" sz="quarter" idx="10"/>
          </p:nvPr>
        </p:nvSpPr>
        <p:spPr/>
        <p:txBody>
          <a:bodyPr/>
          <a:lstStyle/>
          <a:p>
            <a:fld id="{1195C95A-030B-42EE-9D8D-E0455A77345A}" type="slidenum">
              <a:rPr lang="de-DE" altLang="ja-JP" smtClean="0"/>
              <a:pPr/>
              <a:t>21</a:t>
            </a:fld>
            <a:endParaRPr lang="de-DE" altLang="ja-JP"/>
          </a:p>
        </p:txBody>
      </p:sp>
    </p:spTree>
    <p:extLst>
      <p:ext uri="{BB962C8B-B14F-4D97-AF65-F5344CB8AC3E}">
        <p14:creationId xmlns:p14="http://schemas.microsoft.com/office/powerpoint/2010/main" val="3924526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T_07">
            <a:extLst>
              <a:ext uri="{FF2B5EF4-FFF2-40B4-BE49-F238E27FC236}">
                <a16:creationId xmlns:a16="http://schemas.microsoft.com/office/drawing/2014/main" id="{12251BFD-B750-42B7-B21C-8F8CA84301C7}"/>
              </a:ext>
            </a:extLst>
          </p:cNvPr>
          <p:cNvSpPr>
            <a:spLocks noChangeArrowheads="1"/>
          </p:cNvSpPr>
          <p:nvPr/>
        </p:nvSpPr>
        <p:spPr bwMode="gray">
          <a:xfrm>
            <a:off x="407368" y="6381328"/>
            <a:ext cx="11017224" cy="216024"/>
          </a:xfrm>
          <a:prstGeom prst="roundRect">
            <a:avLst>
              <a:gd name="adj" fmla="val 10162"/>
            </a:avLst>
          </a:prstGeom>
          <a:solidFill>
            <a:srgbClr val="FFFFFF"/>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fontAlgn="base" hangingPunct="1"/>
            <a:r>
              <a:rPr lang="en-US" altLang="ja-JP" sz="1100" b="1" i="0" dirty="0">
                <a:solidFill>
                  <a:srgbClr val="000000"/>
                </a:solidFill>
                <a:effectLst/>
              </a:rPr>
              <a:t>Free-software licensing </a:t>
            </a:r>
            <a:r>
              <a:rPr lang="en-US" altLang="ja-JP" sz="1100" b="1" i="0" dirty="0">
                <a:solidFill>
                  <a:srgbClr val="000000"/>
                </a:solidFill>
                <a:effectLst/>
                <a:hlinkClick r:id="rId3"/>
              </a:rPr>
              <a:t>https://www.gnu.org/licenses/license-list.html#GPLCompatibleLicenses</a:t>
            </a:r>
            <a:r>
              <a:rPr lang="en-US" altLang="ja-JP" sz="1100" b="1" i="0" dirty="0">
                <a:solidFill>
                  <a:srgbClr val="000000"/>
                </a:solidFill>
                <a:effectLst/>
              </a:rPr>
              <a:t> that is compatible with or incompatible with GPL</a:t>
            </a:r>
            <a:endParaRPr lang="en-US" altLang="ja-JP" sz="1100" dirty="0">
              <a:solidFill>
                <a:schemeClr val="tx1"/>
              </a:solidFill>
            </a:endParaRP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2500">
                <a:solidFill>
                  <a:schemeClr val="tx2"/>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pPr>
              <a:lnSpc>
                <a:spcPct val="110000"/>
              </a:lnSpc>
              <a:spcBef>
                <a:spcPct val="5000"/>
              </a:spcBef>
              <a:spcAft>
                <a:spcPct val="5000"/>
              </a:spcAft>
            </a:pPr>
            <a:r>
              <a:rPr lang="en-US" altLang="ja-JP" sz="2400" kern="0" dirty="0">
                <a:solidFill>
                  <a:schemeClr val="tx1"/>
                </a:solidFill>
              </a:rPr>
              <a:t>2.10 compatibility of licenses</a:t>
            </a:r>
          </a:p>
        </p:txBody>
      </p:sp>
      <p:sp>
        <p:nvSpPr>
          <p:cNvPr id="36" name="AutoShape 10">
            <a:extLst>
              <a:ext uri="{FF2B5EF4-FFF2-40B4-BE49-F238E27FC236}">
                <a16:creationId xmlns:a16="http://schemas.microsoft.com/office/drawing/2014/main" id="{2E5BBD56-C7CC-4B8B-855E-82E5CE19B291}"/>
              </a:ext>
            </a:extLst>
          </p:cNvPr>
          <p:cNvSpPr>
            <a:spLocks noChangeArrowheads="1"/>
          </p:cNvSpPr>
          <p:nvPr/>
        </p:nvSpPr>
        <p:spPr bwMode="gray">
          <a:xfrm>
            <a:off x="3935760" y="284772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4"/>
              </a:buBlip>
              <a:defRPr kumimoji="1" sz="1600">
                <a:solidFill>
                  <a:srgbClr val="000000"/>
                </a:solidFill>
              </a:defRPr>
            </a:lvl5pPr>
            <a:lvl6pPr marL="2514600" indent="-228600" eaLnBrk="0" fontAlgn="base" hangingPunct="0">
              <a:spcBef>
                <a:spcPct val="0"/>
              </a:spcBef>
              <a:spcAft>
                <a:spcPct val="0"/>
              </a:spcAft>
              <a:buBlip>
                <a:blip r:embed="rId4"/>
              </a:buBlip>
              <a:defRPr kumimoji="1" sz="1600">
                <a:solidFill>
                  <a:srgbClr val="000000"/>
                </a:solidFill>
              </a:defRPr>
            </a:lvl6pPr>
            <a:lvl7pPr marL="2971800" indent="-228600" eaLnBrk="0" fontAlgn="base" hangingPunct="0">
              <a:spcBef>
                <a:spcPct val="0"/>
              </a:spcBef>
              <a:spcAft>
                <a:spcPct val="0"/>
              </a:spcAft>
              <a:buBlip>
                <a:blip r:embed="rId4"/>
              </a:buBlip>
              <a:defRPr kumimoji="1" sz="1600">
                <a:solidFill>
                  <a:srgbClr val="000000"/>
                </a:solidFill>
              </a:defRPr>
            </a:lvl7pPr>
            <a:lvl8pPr marL="3429000" indent="-228600" eaLnBrk="0" fontAlgn="base" hangingPunct="0">
              <a:spcBef>
                <a:spcPct val="0"/>
              </a:spcBef>
              <a:spcAft>
                <a:spcPct val="0"/>
              </a:spcAft>
              <a:buBlip>
                <a:blip r:embed="rId4"/>
              </a:buBlip>
              <a:defRPr kumimoji="1" sz="1600">
                <a:solidFill>
                  <a:srgbClr val="000000"/>
                </a:solidFill>
              </a:defRPr>
            </a:lvl8pPr>
            <a:lvl9pPr marL="3886200" indent="-228600" eaLnBrk="0" fontAlgn="base" hangingPunct="0">
              <a:spcBef>
                <a:spcPct val="0"/>
              </a:spcBef>
              <a:spcAft>
                <a:spcPct val="0"/>
              </a:spcAft>
              <a:buBlip>
                <a:blip r:embed="rId4"/>
              </a:buBlip>
              <a:defRPr kumimoji="1" sz="1600">
                <a:solidFill>
                  <a:srgbClr val="000000"/>
                </a:solidFill>
              </a:defRPr>
            </a:lvl9pPr>
          </a:lstStyle>
          <a:p>
            <a:pPr algn="ctr" eaLnBrk="1" hangingPunct="1">
              <a:lnSpc>
                <a:spcPct val="100000"/>
              </a:lnSpc>
              <a:spcBef>
                <a:spcPct val="0"/>
              </a:spcBef>
              <a:spcAft>
                <a:spcPct val="0"/>
              </a:spcAft>
              <a:buClrTx/>
              <a:buFontTx/>
              <a:buNone/>
            </a:pPr>
            <a:r>
              <a:rPr lang="ja-JP" altLang="en-US" sz="1400" dirty="0"/>
              <a:t>In-house development</a:t>
            </a:r>
            <a:endParaRPr lang="en-US" altLang="ja-JP" sz="1400" dirty="0"/>
          </a:p>
          <a:p>
            <a:pPr algn="ctr" eaLnBrk="1" hangingPunct="1">
              <a:lnSpc>
                <a:spcPct val="100000"/>
              </a:lnSpc>
              <a:spcBef>
                <a:spcPct val="0"/>
              </a:spcBef>
              <a:spcAft>
                <a:spcPct val="0"/>
              </a:spcAft>
              <a:buClrTx/>
              <a:buFontTx/>
              <a:buNone/>
            </a:pPr>
            <a:r>
              <a:rPr lang="ja-JP" altLang="en-US" sz="1400" dirty="0"/>
              <a:t>Program</a:t>
            </a:r>
            <a:endParaRPr lang="en-US" altLang="ja-JP" sz="1400" dirty="0"/>
          </a:p>
        </p:txBody>
      </p:sp>
      <p:sp>
        <p:nvSpPr>
          <p:cNvPr id="40" name="AutoShape 4">
            <a:extLst>
              <a:ext uri="{FF2B5EF4-FFF2-40B4-BE49-F238E27FC236}">
                <a16:creationId xmlns:a16="http://schemas.microsoft.com/office/drawing/2014/main" id="{5F5C204A-338A-42D4-8F62-314DE784AA45}"/>
              </a:ext>
            </a:extLst>
          </p:cNvPr>
          <p:cNvSpPr>
            <a:spLocks noChangeArrowheads="1"/>
          </p:cNvSpPr>
          <p:nvPr/>
        </p:nvSpPr>
        <p:spPr bwMode="gray">
          <a:xfrm>
            <a:off x="3647728" y="5373216"/>
            <a:ext cx="1872208" cy="708323"/>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4"/>
              </a:buBlip>
              <a:defRPr kumimoji="1" sz="1600">
                <a:solidFill>
                  <a:srgbClr val="000000"/>
                </a:solidFill>
              </a:defRPr>
            </a:lvl5pPr>
            <a:lvl6pPr marL="2514600" indent="-228600" eaLnBrk="0" fontAlgn="base" hangingPunct="0">
              <a:spcBef>
                <a:spcPct val="0"/>
              </a:spcBef>
              <a:spcAft>
                <a:spcPct val="0"/>
              </a:spcAft>
              <a:buBlip>
                <a:blip r:embed="rId4"/>
              </a:buBlip>
              <a:defRPr kumimoji="1" sz="1600">
                <a:solidFill>
                  <a:srgbClr val="000000"/>
                </a:solidFill>
              </a:defRPr>
            </a:lvl6pPr>
            <a:lvl7pPr marL="2971800" indent="-228600" eaLnBrk="0" fontAlgn="base" hangingPunct="0">
              <a:spcBef>
                <a:spcPct val="0"/>
              </a:spcBef>
              <a:spcAft>
                <a:spcPct val="0"/>
              </a:spcAft>
              <a:buBlip>
                <a:blip r:embed="rId4"/>
              </a:buBlip>
              <a:defRPr kumimoji="1" sz="1600">
                <a:solidFill>
                  <a:srgbClr val="000000"/>
                </a:solidFill>
              </a:defRPr>
            </a:lvl7pPr>
            <a:lvl8pPr marL="3429000" indent="-228600" eaLnBrk="0" fontAlgn="base" hangingPunct="0">
              <a:spcBef>
                <a:spcPct val="0"/>
              </a:spcBef>
              <a:spcAft>
                <a:spcPct val="0"/>
              </a:spcAft>
              <a:buBlip>
                <a:blip r:embed="rId4"/>
              </a:buBlip>
              <a:defRPr kumimoji="1" sz="1600">
                <a:solidFill>
                  <a:srgbClr val="000000"/>
                </a:solidFill>
              </a:defRPr>
            </a:lvl8pPr>
            <a:lvl9pPr marL="3886200" indent="-228600" eaLnBrk="0" fontAlgn="base" hangingPunct="0">
              <a:spcBef>
                <a:spcPct val="0"/>
              </a:spcBef>
              <a:spcAft>
                <a:spcPct val="0"/>
              </a:spcAft>
              <a:buBlip>
                <a:blip r:embed="rId4"/>
              </a:buBlip>
              <a:defRPr kumimoji="1" sz="1600">
                <a:solidFill>
                  <a:srgbClr val="000000"/>
                </a:solidFill>
              </a:defRPr>
            </a:lvl9pPr>
          </a:lstStyle>
          <a:p>
            <a:pPr eaLnBrk="1" fontAlgn="ctr" hangingPunct="1">
              <a:lnSpc>
                <a:spcPct val="100000"/>
              </a:lnSpc>
              <a:spcBef>
                <a:spcPct val="0"/>
              </a:spcBef>
              <a:spcAft>
                <a:spcPct val="0"/>
              </a:spcAft>
              <a:buClrTx/>
              <a:buFontTx/>
              <a:buNone/>
            </a:pPr>
            <a:r>
              <a:rPr lang="ja-JP" altLang="en-US" sz="1400" dirty="0"/>
              <a:t> [License]</a:t>
            </a:r>
          </a:p>
          <a:p>
            <a:pPr eaLnBrk="1" fontAlgn="ctr" hangingPunct="1">
              <a:lnSpc>
                <a:spcPct val="100000"/>
              </a:lnSpc>
              <a:spcBef>
                <a:spcPct val="0"/>
              </a:spcBef>
              <a:spcAft>
                <a:spcPct val="0"/>
              </a:spcAft>
              <a:buClrTx/>
              <a:buFontTx/>
              <a:buNone/>
            </a:pPr>
            <a:r>
              <a:rPr lang="en-US" altLang="ja-JP" sz="1400" dirty="0"/>
              <a:t>License of </a:t>
            </a:r>
            <a:r>
              <a:rPr lang="en-US" altLang="ja-JP" sz="1400" u="sng" dirty="0"/>
              <a:t>OSS1</a:t>
            </a:r>
          </a:p>
        </p:txBody>
      </p:sp>
      <p:sp>
        <p:nvSpPr>
          <p:cNvPr id="43" name="AutoShape 4">
            <a:extLst>
              <a:ext uri="{FF2B5EF4-FFF2-40B4-BE49-F238E27FC236}">
                <a16:creationId xmlns:a16="http://schemas.microsoft.com/office/drawing/2014/main" id="{27005EB4-A9EB-4A0B-A6A8-9176A6C37460}"/>
              </a:ext>
            </a:extLst>
          </p:cNvPr>
          <p:cNvSpPr>
            <a:spLocks noChangeArrowheads="1"/>
          </p:cNvSpPr>
          <p:nvPr/>
        </p:nvSpPr>
        <p:spPr bwMode="gray">
          <a:xfrm>
            <a:off x="1343472" y="1052736"/>
            <a:ext cx="9721080" cy="108012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4"/>
              </a:buBlip>
              <a:defRPr kumimoji="1" sz="1600">
                <a:solidFill>
                  <a:srgbClr val="000000"/>
                </a:solidFill>
              </a:defRPr>
            </a:lvl5pPr>
            <a:lvl6pPr marL="2514600" indent="-228600" eaLnBrk="0" fontAlgn="base" hangingPunct="0">
              <a:spcBef>
                <a:spcPct val="0"/>
              </a:spcBef>
              <a:spcAft>
                <a:spcPct val="0"/>
              </a:spcAft>
              <a:buBlip>
                <a:blip r:embed="rId4"/>
              </a:buBlip>
              <a:defRPr kumimoji="1" sz="1600">
                <a:solidFill>
                  <a:srgbClr val="000000"/>
                </a:solidFill>
              </a:defRPr>
            </a:lvl6pPr>
            <a:lvl7pPr marL="2971800" indent="-228600" eaLnBrk="0" fontAlgn="base" hangingPunct="0">
              <a:spcBef>
                <a:spcPct val="0"/>
              </a:spcBef>
              <a:spcAft>
                <a:spcPct val="0"/>
              </a:spcAft>
              <a:buBlip>
                <a:blip r:embed="rId4"/>
              </a:buBlip>
              <a:defRPr kumimoji="1" sz="1600">
                <a:solidFill>
                  <a:srgbClr val="000000"/>
                </a:solidFill>
              </a:defRPr>
            </a:lvl7pPr>
            <a:lvl8pPr marL="3429000" indent="-228600" eaLnBrk="0" fontAlgn="base" hangingPunct="0">
              <a:spcBef>
                <a:spcPct val="0"/>
              </a:spcBef>
              <a:spcAft>
                <a:spcPct val="0"/>
              </a:spcAft>
              <a:buBlip>
                <a:blip r:embed="rId4"/>
              </a:buBlip>
              <a:defRPr kumimoji="1" sz="1600">
                <a:solidFill>
                  <a:srgbClr val="000000"/>
                </a:solidFill>
              </a:defRPr>
            </a:lvl8pPr>
            <a:lvl9pPr marL="3886200" indent="-228600" eaLnBrk="0" fontAlgn="base" hangingPunct="0">
              <a:spcBef>
                <a:spcPct val="0"/>
              </a:spcBef>
              <a:spcAft>
                <a:spcPct val="0"/>
              </a:spcAft>
              <a:buBlip>
                <a:blip r:embed="rId4"/>
              </a:buBlip>
              <a:defRPr kumimoji="1" sz="1600">
                <a:solidFill>
                  <a:srgbClr val="000000"/>
                </a:solidFill>
              </a:defRPr>
            </a:lvl9pPr>
          </a:lstStyle>
          <a:p>
            <a:pPr eaLnBrk="1" hangingPunct="1">
              <a:lnSpc>
                <a:spcPct val="100000"/>
              </a:lnSpc>
              <a:spcBef>
                <a:spcPct val="0"/>
              </a:spcBef>
              <a:spcAft>
                <a:spcPct val="0"/>
              </a:spcAft>
              <a:buClrTx/>
              <a:buFontTx/>
              <a:buNone/>
            </a:pPr>
            <a:r>
              <a:rPr kumimoji="0" lang="ja-JP" altLang="en-US" sz="1600" dirty="0">
                <a:solidFill>
                  <a:schemeClr val="tx1"/>
                </a:solidFill>
              </a:rPr>
              <a:t>・If you distribute a work that incorporates several OSS or programs-that is, a derivative work,</a:t>
            </a:r>
            <a:endParaRPr kumimoji="0" lang="en-US" altLang="ja-JP" sz="1600" dirty="0">
              <a:solidFill>
                <a:schemeClr val="tx1"/>
              </a:solidFill>
            </a:endParaRPr>
          </a:p>
          <a:p>
            <a:pPr eaLnBrk="1" hangingPunct="1">
              <a:lnSpc>
                <a:spcPct val="100000"/>
              </a:lnSpc>
              <a:spcBef>
                <a:spcPct val="0"/>
              </a:spcBef>
              <a:spcAft>
                <a:spcPct val="0"/>
              </a:spcAft>
              <a:buClrTx/>
              <a:buFontTx/>
              <a:buNone/>
            </a:pPr>
            <a:r>
              <a:rPr kumimoji="0" lang="ja-JP" altLang="en-US" sz="1600" dirty="0">
                <a:solidFill>
                  <a:schemeClr val="tx1"/>
                </a:solidFill>
              </a:rPr>
              <a:t>　Confirm that licensing and terms of several OSS are compatible.</a:t>
            </a:r>
            <a:endParaRPr kumimoji="0" lang="en-US" altLang="ja-JP" sz="1600" dirty="0">
              <a:solidFill>
                <a:schemeClr val="tx1"/>
              </a:solidFill>
            </a:endParaRPr>
          </a:p>
          <a:p>
            <a:pPr eaLnBrk="1" hangingPunct="1">
              <a:lnSpc>
                <a:spcPct val="100000"/>
              </a:lnSpc>
              <a:spcBef>
                <a:spcPct val="0"/>
              </a:spcBef>
              <a:spcAft>
                <a:spcPct val="0"/>
              </a:spcAft>
              <a:buClrTx/>
              <a:buFontTx/>
              <a:buNone/>
            </a:pPr>
            <a:r>
              <a:rPr kumimoji="0" lang="ja-JP" altLang="en-US" sz="1600" dirty="0">
                <a:solidFill>
                  <a:schemeClr val="tx1"/>
                </a:solidFill>
              </a:rPr>
              <a:t>(If they are not compatible, one of OSS cannot be distributed.)</a:t>
            </a:r>
            <a:endParaRPr lang="ja-JP" altLang="en-US" sz="1600" dirty="0">
              <a:solidFill>
                <a:schemeClr val="tx1"/>
              </a:solidFill>
            </a:endParaRPr>
          </a:p>
        </p:txBody>
      </p:sp>
      <p:sp>
        <p:nvSpPr>
          <p:cNvPr id="44" name="AutoShape 10">
            <a:extLst>
              <a:ext uri="{FF2B5EF4-FFF2-40B4-BE49-F238E27FC236}">
                <a16:creationId xmlns:a16="http://schemas.microsoft.com/office/drawing/2014/main" id="{BD112B87-AAC1-466C-8082-100CA192A4BD}"/>
              </a:ext>
            </a:extLst>
          </p:cNvPr>
          <p:cNvSpPr>
            <a:spLocks noChangeArrowheads="1"/>
          </p:cNvSpPr>
          <p:nvPr/>
        </p:nvSpPr>
        <p:spPr bwMode="gray">
          <a:xfrm>
            <a:off x="4295824" y="4349925"/>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4"/>
              </a:buBlip>
              <a:defRPr kumimoji="1" sz="1600">
                <a:solidFill>
                  <a:srgbClr val="000000"/>
                </a:solidFill>
              </a:defRPr>
            </a:lvl5pPr>
            <a:lvl6pPr marL="2514600" indent="-228600" eaLnBrk="0" fontAlgn="base" hangingPunct="0">
              <a:spcBef>
                <a:spcPct val="0"/>
              </a:spcBef>
              <a:spcAft>
                <a:spcPct val="0"/>
              </a:spcAft>
              <a:buBlip>
                <a:blip r:embed="rId4"/>
              </a:buBlip>
              <a:defRPr kumimoji="1" sz="1600">
                <a:solidFill>
                  <a:srgbClr val="000000"/>
                </a:solidFill>
              </a:defRPr>
            </a:lvl6pPr>
            <a:lvl7pPr marL="2971800" indent="-228600" eaLnBrk="0" fontAlgn="base" hangingPunct="0">
              <a:spcBef>
                <a:spcPct val="0"/>
              </a:spcBef>
              <a:spcAft>
                <a:spcPct val="0"/>
              </a:spcAft>
              <a:buBlip>
                <a:blip r:embed="rId4"/>
              </a:buBlip>
              <a:defRPr kumimoji="1" sz="1600">
                <a:solidFill>
                  <a:srgbClr val="000000"/>
                </a:solidFill>
              </a:defRPr>
            </a:lvl7pPr>
            <a:lvl8pPr marL="3429000" indent="-228600" eaLnBrk="0" fontAlgn="base" hangingPunct="0">
              <a:spcBef>
                <a:spcPct val="0"/>
              </a:spcBef>
              <a:spcAft>
                <a:spcPct val="0"/>
              </a:spcAft>
              <a:buBlip>
                <a:blip r:embed="rId4"/>
              </a:buBlip>
              <a:defRPr kumimoji="1" sz="1600">
                <a:solidFill>
                  <a:srgbClr val="000000"/>
                </a:solidFill>
              </a:defRPr>
            </a:lvl8pPr>
            <a:lvl9pPr marL="3886200" indent="-228600" eaLnBrk="0" fontAlgn="base" hangingPunct="0">
              <a:spcBef>
                <a:spcPct val="0"/>
              </a:spcBef>
              <a:spcAft>
                <a:spcPct val="0"/>
              </a:spcAft>
              <a:buBlip>
                <a:blip r:embed="rId4"/>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sz="1400" dirty="0">
                <a:solidFill>
                  <a:schemeClr val="tx1"/>
                </a:solidFill>
              </a:rPr>
              <a:t>OSS</a:t>
            </a:r>
            <a:br>
              <a:rPr lang="en-US" altLang="ja-JP" sz="1400" u="sng" dirty="0">
                <a:solidFill>
                  <a:schemeClr val="tx1"/>
                </a:solidFill>
              </a:rPr>
            </a:br>
            <a:r>
              <a:rPr lang="en-US" altLang="ja-JP" sz="1400" u="sng" dirty="0">
                <a:solidFill>
                  <a:schemeClr val="tx1"/>
                </a:solidFill>
              </a:rPr>
              <a:t>(OSS1)</a:t>
            </a:r>
            <a:endParaRPr lang="en-US" altLang="ja-JP" sz="1400" dirty="0">
              <a:solidFill>
                <a:schemeClr val="tx1"/>
              </a:solidFill>
            </a:endParaRPr>
          </a:p>
        </p:txBody>
      </p:sp>
      <p:sp>
        <p:nvSpPr>
          <p:cNvPr id="45" name="Text Box 7">
            <a:extLst>
              <a:ext uri="{FF2B5EF4-FFF2-40B4-BE49-F238E27FC236}">
                <a16:creationId xmlns:a16="http://schemas.microsoft.com/office/drawing/2014/main" id="{1A1E5ED1-3740-4E2F-8467-2587384B53D1}"/>
              </a:ext>
            </a:extLst>
          </p:cNvPr>
          <p:cNvSpPr txBox="1">
            <a:spLocks noChangeArrowheads="1"/>
          </p:cNvSpPr>
          <p:nvPr/>
        </p:nvSpPr>
        <p:spPr bwMode="gray">
          <a:xfrm>
            <a:off x="5159376"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4"/>
              </a:buBlip>
              <a:defRPr kumimoji="1" sz="1600">
                <a:solidFill>
                  <a:srgbClr val="000000"/>
                </a:solidFill>
              </a:defRPr>
            </a:lvl5pPr>
            <a:lvl6pPr marL="2514600" indent="-228600" defTabSz="912813" eaLnBrk="0" fontAlgn="base" hangingPunct="0">
              <a:spcBef>
                <a:spcPct val="0"/>
              </a:spcBef>
              <a:spcAft>
                <a:spcPct val="0"/>
              </a:spcAft>
              <a:buBlip>
                <a:blip r:embed="rId4"/>
              </a:buBlip>
              <a:defRPr kumimoji="1" sz="1600">
                <a:solidFill>
                  <a:srgbClr val="000000"/>
                </a:solidFill>
              </a:defRPr>
            </a:lvl6pPr>
            <a:lvl7pPr marL="2971800" indent="-228600" defTabSz="912813" eaLnBrk="0" fontAlgn="base" hangingPunct="0">
              <a:spcBef>
                <a:spcPct val="0"/>
              </a:spcBef>
              <a:spcAft>
                <a:spcPct val="0"/>
              </a:spcAft>
              <a:buBlip>
                <a:blip r:embed="rId4"/>
              </a:buBlip>
              <a:defRPr kumimoji="1" sz="1600">
                <a:solidFill>
                  <a:srgbClr val="000000"/>
                </a:solidFill>
              </a:defRPr>
            </a:lvl7pPr>
            <a:lvl8pPr marL="3429000" indent="-228600" defTabSz="912813" eaLnBrk="0" fontAlgn="base" hangingPunct="0">
              <a:spcBef>
                <a:spcPct val="0"/>
              </a:spcBef>
              <a:spcAft>
                <a:spcPct val="0"/>
              </a:spcAft>
              <a:buBlip>
                <a:blip r:embed="rId4"/>
              </a:buBlip>
              <a:defRPr kumimoji="1" sz="1600">
                <a:solidFill>
                  <a:srgbClr val="000000"/>
                </a:solidFill>
              </a:defRPr>
            </a:lvl8pPr>
            <a:lvl9pPr marL="3886200" indent="-228600" defTabSz="912813" eaLnBrk="0" fontAlgn="base" hangingPunct="0">
              <a:spcBef>
                <a:spcPct val="0"/>
              </a:spcBef>
              <a:spcAft>
                <a:spcPct val="0"/>
              </a:spcAft>
              <a:buBlip>
                <a:blip r:embed="rId4"/>
              </a:buBlip>
              <a:defRPr kumimoji="1" sz="1600">
                <a:solidFill>
                  <a:srgbClr val="000000"/>
                </a:solidFill>
              </a:defRPr>
            </a:lvl9pPr>
          </a:lstStyle>
          <a:p>
            <a:pPr algn="ctr" eaLnBrk="1" hangingPunct="1">
              <a:lnSpc>
                <a:spcPct val="100000"/>
              </a:lnSpc>
              <a:spcBef>
                <a:spcPct val="50000"/>
              </a:spcBef>
              <a:spcAft>
                <a:spcPct val="0"/>
              </a:spcAft>
              <a:buClrTx/>
              <a:buFontTx/>
              <a:buNone/>
            </a:pPr>
            <a:r>
              <a:rPr lang="ja-JP" altLang="en-US" sz="2300" dirty="0">
                <a:solidFill>
                  <a:schemeClr val="tx1"/>
                </a:solidFill>
              </a:rPr>
              <a:t>+</a:t>
            </a:r>
          </a:p>
        </p:txBody>
      </p:sp>
      <p:sp>
        <p:nvSpPr>
          <p:cNvPr id="46" name="角丸四角形 14">
            <a:extLst>
              <a:ext uri="{FF2B5EF4-FFF2-40B4-BE49-F238E27FC236}">
                <a16:creationId xmlns:a16="http://schemas.microsoft.com/office/drawing/2014/main" id="{7FA6E5B0-5004-4F02-BFE9-F2924805C46D}"/>
              </a:ext>
            </a:extLst>
          </p:cNvPr>
          <p:cNvSpPr>
            <a:spLocks noChangeArrowheads="1"/>
          </p:cNvSpPr>
          <p:nvPr/>
        </p:nvSpPr>
        <p:spPr bwMode="auto">
          <a:xfrm>
            <a:off x="3359696" y="2636912"/>
            <a:ext cx="4608512" cy="367240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endParaRPr lang="ja-JP" altLang="en-US"/>
          </a:p>
        </p:txBody>
      </p:sp>
      <p:sp>
        <p:nvSpPr>
          <p:cNvPr id="47" name="AutoShape 10">
            <a:extLst>
              <a:ext uri="{FF2B5EF4-FFF2-40B4-BE49-F238E27FC236}">
                <a16:creationId xmlns:a16="http://schemas.microsoft.com/office/drawing/2014/main" id="{16659409-B11B-47A8-8E16-A922CBC5CEF3}"/>
              </a:ext>
            </a:extLst>
          </p:cNvPr>
          <p:cNvSpPr>
            <a:spLocks noChangeArrowheads="1"/>
          </p:cNvSpPr>
          <p:nvPr/>
        </p:nvSpPr>
        <p:spPr bwMode="gray">
          <a:xfrm>
            <a:off x="5572175" y="4540349"/>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4"/>
              </a:buBlip>
              <a:defRPr kumimoji="1" sz="1600">
                <a:solidFill>
                  <a:srgbClr val="000000"/>
                </a:solidFill>
              </a:defRPr>
            </a:lvl5pPr>
            <a:lvl6pPr marL="2514600" indent="-228600" eaLnBrk="0" fontAlgn="base" hangingPunct="0">
              <a:spcBef>
                <a:spcPct val="0"/>
              </a:spcBef>
              <a:spcAft>
                <a:spcPct val="0"/>
              </a:spcAft>
              <a:buBlip>
                <a:blip r:embed="rId4"/>
              </a:buBlip>
              <a:defRPr kumimoji="1" sz="1600">
                <a:solidFill>
                  <a:srgbClr val="000000"/>
                </a:solidFill>
              </a:defRPr>
            </a:lvl6pPr>
            <a:lvl7pPr marL="2971800" indent="-228600" eaLnBrk="0" fontAlgn="base" hangingPunct="0">
              <a:spcBef>
                <a:spcPct val="0"/>
              </a:spcBef>
              <a:spcAft>
                <a:spcPct val="0"/>
              </a:spcAft>
              <a:buBlip>
                <a:blip r:embed="rId4"/>
              </a:buBlip>
              <a:defRPr kumimoji="1" sz="1600">
                <a:solidFill>
                  <a:srgbClr val="000000"/>
                </a:solidFill>
              </a:defRPr>
            </a:lvl7pPr>
            <a:lvl8pPr marL="3429000" indent="-228600" eaLnBrk="0" fontAlgn="base" hangingPunct="0">
              <a:spcBef>
                <a:spcPct val="0"/>
              </a:spcBef>
              <a:spcAft>
                <a:spcPct val="0"/>
              </a:spcAft>
              <a:buBlip>
                <a:blip r:embed="rId4"/>
              </a:buBlip>
              <a:defRPr kumimoji="1" sz="1600">
                <a:solidFill>
                  <a:srgbClr val="000000"/>
                </a:solidFill>
              </a:defRPr>
            </a:lvl8pPr>
            <a:lvl9pPr marL="3886200" indent="-228600" eaLnBrk="0" fontAlgn="base" hangingPunct="0">
              <a:spcBef>
                <a:spcPct val="0"/>
              </a:spcBef>
              <a:spcAft>
                <a:spcPct val="0"/>
              </a:spcAft>
              <a:buBlip>
                <a:blip r:embed="rId4"/>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sz="1400" dirty="0"/>
              <a:t>OSS</a:t>
            </a:r>
          </a:p>
          <a:p>
            <a:pPr algn="ctr" eaLnBrk="1" hangingPunct="1">
              <a:lnSpc>
                <a:spcPct val="100000"/>
              </a:lnSpc>
              <a:spcBef>
                <a:spcPct val="0"/>
              </a:spcBef>
              <a:spcAft>
                <a:spcPct val="0"/>
              </a:spcAft>
              <a:buClrTx/>
              <a:buFontTx/>
              <a:buNone/>
            </a:pPr>
            <a:r>
              <a:rPr lang="ja-JP" altLang="en-US" sz="1400" u="sng" dirty="0">
                <a:solidFill>
                  <a:srgbClr val="C00000"/>
                </a:solidFill>
              </a:rPr>
              <a:t>(OSS2)</a:t>
            </a:r>
          </a:p>
        </p:txBody>
      </p:sp>
      <p:sp>
        <p:nvSpPr>
          <p:cNvPr id="50" name="Text Box 4">
            <a:extLst>
              <a:ext uri="{FF2B5EF4-FFF2-40B4-BE49-F238E27FC236}">
                <a16:creationId xmlns:a16="http://schemas.microsoft.com/office/drawing/2014/main" id="{A1E44F05-9E84-46BE-AECC-991C2B0BE01F}"/>
              </a:ext>
            </a:extLst>
          </p:cNvPr>
          <p:cNvSpPr txBox="1">
            <a:spLocks noChangeArrowheads="1"/>
          </p:cNvSpPr>
          <p:nvPr/>
        </p:nvSpPr>
        <p:spPr bwMode="gray">
          <a:xfrm>
            <a:off x="4874320" y="2204864"/>
            <a:ext cx="1509712" cy="28255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4"/>
              </a:buBlip>
              <a:defRPr kumimoji="1" sz="1600">
                <a:solidFill>
                  <a:srgbClr val="000000"/>
                </a:solidFill>
              </a:defRPr>
            </a:lvl5pPr>
            <a:lvl6pPr marL="2514600" indent="-228600" defTabSz="912813" eaLnBrk="0" fontAlgn="base" hangingPunct="0">
              <a:spcBef>
                <a:spcPct val="0"/>
              </a:spcBef>
              <a:spcAft>
                <a:spcPct val="0"/>
              </a:spcAft>
              <a:buBlip>
                <a:blip r:embed="rId4"/>
              </a:buBlip>
              <a:defRPr kumimoji="1" sz="1600">
                <a:solidFill>
                  <a:srgbClr val="000000"/>
                </a:solidFill>
              </a:defRPr>
            </a:lvl6pPr>
            <a:lvl7pPr marL="2971800" indent="-228600" defTabSz="912813" eaLnBrk="0" fontAlgn="base" hangingPunct="0">
              <a:spcBef>
                <a:spcPct val="0"/>
              </a:spcBef>
              <a:spcAft>
                <a:spcPct val="0"/>
              </a:spcAft>
              <a:buBlip>
                <a:blip r:embed="rId4"/>
              </a:buBlip>
              <a:defRPr kumimoji="1" sz="1600">
                <a:solidFill>
                  <a:srgbClr val="000000"/>
                </a:solidFill>
              </a:defRPr>
            </a:lvl7pPr>
            <a:lvl8pPr marL="3429000" indent="-228600" defTabSz="912813" eaLnBrk="0" fontAlgn="base" hangingPunct="0">
              <a:spcBef>
                <a:spcPct val="0"/>
              </a:spcBef>
              <a:spcAft>
                <a:spcPct val="0"/>
              </a:spcAft>
              <a:buBlip>
                <a:blip r:embed="rId4"/>
              </a:buBlip>
              <a:defRPr kumimoji="1" sz="1600">
                <a:solidFill>
                  <a:srgbClr val="000000"/>
                </a:solidFill>
              </a:defRPr>
            </a:lvl8pPr>
            <a:lvl9pPr marL="3886200" indent="-228600" defTabSz="912813" eaLnBrk="0" fontAlgn="base" hangingPunct="0">
              <a:spcBef>
                <a:spcPct val="0"/>
              </a:spcBef>
              <a:spcAft>
                <a:spcPct val="0"/>
              </a:spcAft>
              <a:buBlip>
                <a:blip r:embed="rId4"/>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[Your Company]</a:t>
            </a:r>
            <a:endParaRPr lang="ja-JP" altLang="en-US" sz="1600" dirty="0">
              <a:solidFill>
                <a:schemeClr val="tx1"/>
              </a:solidFill>
            </a:endParaRPr>
          </a:p>
        </p:txBody>
      </p:sp>
      <p:sp>
        <p:nvSpPr>
          <p:cNvPr id="52" name="Text Box 5">
            <a:extLst>
              <a:ext uri="{FF2B5EF4-FFF2-40B4-BE49-F238E27FC236}">
                <a16:creationId xmlns:a16="http://schemas.microsoft.com/office/drawing/2014/main" id="{2146AFF2-7283-4EF5-B03C-B4C388406F43}"/>
              </a:ext>
            </a:extLst>
          </p:cNvPr>
          <p:cNvSpPr txBox="1">
            <a:spLocks noChangeArrowheads="1"/>
          </p:cNvSpPr>
          <p:nvPr/>
        </p:nvSpPr>
        <p:spPr bwMode="gray">
          <a:xfrm>
            <a:off x="9551664" y="3196847"/>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defTabSz="912813" eaLnBrk="0" fontAlgn="base" hangingPunct="0">
              <a:buBlip>
                <a:blip r:embed="rId4"/>
              </a:buBlip>
              <a:defRPr kumimoji="1" sz="1600">
                <a:solidFill>
                  <a:srgbClr val="000000"/>
                </a:solidFill>
              </a:defRPr>
            </a:lvl5pPr>
            <a:lvl6pPr marL="2514600" indent="-228600" defTabSz="912813" eaLnBrk="0" fontAlgn="base" hangingPunct="0">
              <a:spcBef>
                <a:spcPct val="0"/>
              </a:spcBef>
              <a:spcAft>
                <a:spcPct val="0"/>
              </a:spcAft>
              <a:buBlip>
                <a:blip r:embed="rId4"/>
              </a:buBlip>
              <a:defRPr kumimoji="1" sz="1600">
                <a:solidFill>
                  <a:srgbClr val="000000"/>
                </a:solidFill>
              </a:defRPr>
            </a:lvl6pPr>
            <a:lvl7pPr marL="2971800" indent="-228600" defTabSz="912813" eaLnBrk="0" fontAlgn="base" hangingPunct="0">
              <a:spcBef>
                <a:spcPct val="0"/>
              </a:spcBef>
              <a:spcAft>
                <a:spcPct val="0"/>
              </a:spcAft>
              <a:buBlip>
                <a:blip r:embed="rId4"/>
              </a:buBlip>
              <a:defRPr kumimoji="1" sz="1600">
                <a:solidFill>
                  <a:srgbClr val="000000"/>
                </a:solidFill>
              </a:defRPr>
            </a:lvl7pPr>
            <a:lvl8pPr marL="3429000" indent="-228600" defTabSz="912813" eaLnBrk="0" fontAlgn="base" hangingPunct="0">
              <a:spcBef>
                <a:spcPct val="0"/>
              </a:spcBef>
              <a:spcAft>
                <a:spcPct val="0"/>
              </a:spcAft>
              <a:buBlip>
                <a:blip r:embed="rId4"/>
              </a:buBlip>
              <a:defRPr kumimoji="1" sz="1600">
                <a:solidFill>
                  <a:srgbClr val="000000"/>
                </a:solidFill>
              </a:defRPr>
            </a:lvl8pPr>
            <a:lvl9pPr marL="3886200" indent="-228600" defTabSz="912813" eaLnBrk="0" fontAlgn="base" hangingPunct="0">
              <a:spcBef>
                <a:spcPct val="0"/>
              </a:spcBef>
              <a:spcAft>
                <a:spcPct val="0"/>
              </a:spcAft>
              <a:buBlip>
                <a:blip r:embed="rId4"/>
              </a:buBlip>
              <a:defRPr kumimoji="1" sz="1600">
                <a:solidFill>
                  <a:srgbClr val="000000"/>
                </a:solidFill>
              </a:defRPr>
            </a:lvl9pPr>
          </a:lstStyle>
          <a:p>
            <a:pPr algn="ctr" eaLnBrk="1" hangingPunct="1">
              <a:lnSpc>
                <a:spcPct val="100000"/>
              </a:lnSpc>
              <a:spcBef>
                <a:spcPct val="50000"/>
              </a:spcBef>
              <a:spcAft>
                <a:spcPct val="0"/>
              </a:spcAft>
              <a:buClrTx/>
              <a:buFontTx/>
              <a:buNone/>
            </a:pPr>
            <a:r>
              <a:rPr lang="en-US" altLang="ja-JP" sz="1600" dirty="0">
                <a:solidFill>
                  <a:schemeClr val="tx1"/>
                </a:solidFill>
              </a:rPr>
              <a:t>[Customers]</a:t>
            </a:r>
            <a:endParaRPr lang="ja-JP" altLang="en-US" sz="1600" dirty="0">
              <a:solidFill>
                <a:schemeClr val="tx1"/>
              </a:solidFill>
            </a:endParaRPr>
          </a:p>
        </p:txBody>
      </p:sp>
      <p:sp>
        <p:nvSpPr>
          <p:cNvPr id="54" name="AutoShape 4">
            <a:extLst>
              <a:ext uri="{FF2B5EF4-FFF2-40B4-BE49-F238E27FC236}">
                <a16:creationId xmlns:a16="http://schemas.microsoft.com/office/drawing/2014/main" id="{2A062394-9097-4F38-8F7F-D0998FCCFF6E}"/>
              </a:ext>
            </a:extLst>
          </p:cNvPr>
          <p:cNvSpPr>
            <a:spLocks noChangeArrowheads="1"/>
          </p:cNvSpPr>
          <p:nvPr/>
        </p:nvSpPr>
        <p:spPr bwMode="gray">
          <a:xfrm>
            <a:off x="5663952" y="5445224"/>
            <a:ext cx="1872208" cy="780331"/>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4"/>
              </a:buBlip>
              <a:defRPr kumimoji="1" sz="1600">
                <a:solidFill>
                  <a:srgbClr val="000000"/>
                </a:solidFill>
              </a:defRPr>
            </a:lvl5pPr>
            <a:lvl6pPr marL="2514600" indent="-228600" eaLnBrk="0" fontAlgn="base" hangingPunct="0">
              <a:spcBef>
                <a:spcPct val="0"/>
              </a:spcBef>
              <a:spcAft>
                <a:spcPct val="0"/>
              </a:spcAft>
              <a:buBlip>
                <a:blip r:embed="rId4"/>
              </a:buBlip>
              <a:defRPr kumimoji="1" sz="1600">
                <a:solidFill>
                  <a:srgbClr val="000000"/>
                </a:solidFill>
              </a:defRPr>
            </a:lvl6pPr>
            <a:lvl7pPr marL="2971800" indent="-228600" eaLnBrk="0" fontAlgn="base" hangingPunct="0">
              <a:spcBef>
                <a:spcPct val="0"/>
              </a:spcBef>
              <a:spcAft>
                <a:spcPct val="0"/>
              </a:spcAft>
              <a:buBlip>
                <a:blip r:embed="rId4"/>
              </a:buBlip>
              <a:defRPr kumimoji="1" sz="1600">
                <a:solidFill>
                  <a:srgbClr val="000000"/>
                </a:solidFill>
              </a:defRPr>
            </a:lvl7pPr>
            <a:lvl8pPr marL="3429000" indent="-228600" eaLnBrk="0" fontAlgn="base" hangingPunct="0">
              <a:spcBef>
                <a:spcPct val="0"/>
              </a:spcBef>
              <a:spcAft>
                <a:spcPct val="0"/>
              </a:spcAft>
              <a:buBlip>
                <a:blip r:embed="rId4"/>
              </a:buBlip>
              <a:defRPr kumimoji="1" sz="1600">
                <a:solidFill>
                  <a:srgbClr val="000000"/>
                </a:solidFill>
              </a:defRPr>
            </a:lvl8pPr>
            <a:lvl9pPr marL="3886200" indent="-228600" eaLnBrk="0" fontAlgn="base" hangingPunct="0">
              <a:spcBef>
                <a:spcPct val="0"/>
              </a:spcBef>
              <a:spcAft>
                <a:spcPct val="0"/>
              </a:spcAft>
              <a:buBlip>
                <a:blip r:embed="rId4"/>
              </a:buBlip>
              <a:defRPr kumimoji="1" sz="1600">
                <a:solidFill>
                  <a:srgbClr val="000000"/>
                </a:solidFill>
              </a:defRPr>
            </a:lvl9pPr>
          </a:lstStyle>
          <a:p>
            <a:pPr eaLnBrk="1" fontAlgn="ctr" hangingPunct="1">
              <a:lnSpc>
                <a:spcPct val="100000"/>
              </a:lnSpc>
              <a:spcBef>
                <a:spcPct val="0"/>
              </a:spcBef>
              <a:spcAft>
                <a:spcPct val="0"/>
              </a:spcAft>
              <a:buClrTx/>
              <a:buFontTx/>
              <a:buNone/>
            </a:pPr>
            <a:r>
              <a:rPr lang="ja-JP" altLang="en-US" sz="1400" dirty="0"/>
              <a:t> [License]</a:t>
            </a:r>
          </a:p>
          <a:p>
            <a:pPr eaLnBrk="1" fontAlgn="ctr" hangingPunct="1">
              <a:lnSpc>
                <a:spcPct val="100000"/>
              </a:lnSpc>
              <a:spcBef>
                <a:spcPct val="0"/>
              </a:spcBef>
              <a:spcAft>
                <a:spcPct val="0"/>
              </a:spcAft>
              <a:buClrTx/>
              <a:buFontTx/>
              <a:buNone/>
            </a:pPr>
            <a:r>
              <a:rPr lang="en-US" altLang="ja-JP" sz="1400" dirty="0">
                <a:solidFill>
                  <a:schemeClr val="tx1"/>
                </a:solidFill>
              </a:rPr>
              <a:t>License of </a:t>
            </a:r>
            <a:r>
              <a:rPr lang="en-US" altLang="ja-JP" sz="1400" u="sng" dirty="0">
                <a:solidFill>
                  <a:srgbClr val="C00000"/>
                </a:solidFill>
              </a:rPr>
              <a:t>OSS2</a:t>
            </a:r>
          </a:p>
        </p:txBody>
      </p:sp>
      <p:sp>
        <p:nvSpPr>
          <p:cNvPr id="55" name="AutoShape 4">
            <a:extLst>
              <a:ext uri="{FF2B5EF4-FFF2-40B4-BE49-F238E27FC236}">
                <a16:creationId xmlns:a16="http://schemas.microsoft.com/office/drawing/2014/main" id="{F43A5424-B18E-41B9-9CAB-38FE5EA2F921}"/>
              </a:ext>
            </a:extLst>
          </p:cNvPr>
          <p:cNvSpPr>
            <a:spLocks noChangeArrowheads="1"/>
          </p:cNvSpPr>
          <p:nvPr/>
        </p:nvSpPr>
        <p:spPr bwMode="gray">
          <a:xfrm>
            <a:off x="5447928" y="2932114"/>
            <a:ext cx="2232248" cy="1068711"/>
          </a:xfrm>
          <a:prstGeom prst="foldedCorner">
            <a:avLst>
              <a:gd name="adj" fmla="val 12500"/>
            </a:avLst>
          </a:prstGeom>
          <a:solidFill>
            <a:schemeClr val="accent2">
              <a:lumMod val="20000"/>
              <a:lumOff val="80000"/>
            </a:schemeClr>
          </a:solidFill>
          <a:ln w="9525">
            <a:solidFill>
              <a:srgbClr val="105D9C"/>
            </a:solidFill>
            <a:round/>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4"/>
              </a:buBlip>
              <a:defRPr kumimoji="1" sz="1600">
                <a:solidFill>
                  <a:srgbClr val="000000"/>
                </a:solidFill>
              </a:defRPr>
            </a:lvl5pPr>
            <a:lvl6pPr marL="2514600" indent="-228600" eaLnBrk="0" fontAlgn="base" hangingPunct="0">
              <a:spcBef>
                <a:spcPct val="0"/>
              </a:spcBef>
              <a:spcAft>
                <a:spcPct val="0"/>
              </a:spcAft>
              <a:buBlip>
                <a:blip r:embed="rId4"/>
              </a:buBlip>
              <a:defRPr kumimoji="1" sz="1600">
                <a:solidFill>
                  <a:srgbClr val="000000"/>
                </a:solidFill>
              </a:defRPr>
            </a:lvl6pPr>
            <a:lvl7pPr marL="2971800" indent="-228600" eaLnBrk="0" fontAlgn="base" hangingPunct="0">
              <a:spcBef>
                <a:spcPct val="0"/>
              </a:spcBef>
              <a:spcAft>
                <a:spcPct val="0"/>
              </a:spcAft>
              <a:buBlip>
                <a:blip r:embed="rId4"/>
              </a:buBlip>
              <a:defRPr kumimoji="1" sz="1600">
                <a:solidFill>
                  <a:srgbClr val="000000"/>
                </a:solidFill>
              </a:defRPr>
            </a:lvl7pPr>
            <a:lvl8pPr marL="3429000" indent="-228600" eaLnBrk="0" fontAlgn="base" hangingPunct="0">
              <a:spcBef>
                <a:spcPct val="0"/>
              </a:spcBef>
              <a:spcAft>
                <a:spcPct val="0"/>
              </a:spcAft>
              <a:buBlip>
                <a:blip r:embed="rId4"/>
              </a:buBlip>
              <a:defRPr kumimoji="1" sz="1600">
                <a:solidFill>
                  <a:srgbClr val="000000"/>
                </a:solidFill>
              </a:defRPr>
            </a:lvl8pPr>
            <a:lvl9pPr marL="3886200" indent="-228600" eaLnBrk="0" fontAlgn="base" hangingPunct="0">
              <a:spcBef>
                <a:spcPct val="0"/>
              </a:spcBef>
              <a:spcAft>
                <a:spcPct val="0"/>
              </a:spcAft>
              <a:buBlip>
                <a:blip r:embed="rId4"/>
              </a:buBlip>
              <a:defRPr kumimoji="1" sz="1600">
                <a:solidFill>
                  <a:srgbClr val="000000"/>
                </a:solidFill>
              </a:defRPr>
            </a:lvl9pPr>
          </a:lstStyle>
          <a:p>
            <a:pPr eaLnBrk="1" fontAlgn="ctr" hangingPunct="1">
              <a:lnSpc>
                <a:spcPct val="100000"/>
              </a:lnSpc>
              <a:spcBef>
                <a:spcPct val="0"/>
              </a:spcBef>
              <a:spcAft>
                <a:spcPct val="0"/>
              </a:spcAft>
              <a:buClrTx/>
              <a:buFontTx/>
              <a:buNone/>
            </a:pPr>
            <a:r>
              <a:rPr lang="ja-JP" altLang="en-US" sz="1400" dirty="0"/>
              <a:t> [Terms and Conditions]</a:t>
            </a:r>
          </a:p>
          <a:p>
            <a:pPr eaLnBrk="1" fontAlgn="ctr" hangingPunct="1">
              <a:lnSpc>
                <a:spcPct val="100000"/>
              </a:lnSpc>
              <a:spcBef>
                <a:spcPct val="0"/>
              </a:spcBef>
              <a:spcAft>
                <a:spcPct val="0"/>
              </a:spcAft>
              <a:buClrTx/>
              <a:buFontTx/>
              <a:buNone/>
            </a:pPr>
            <a:r>
              <a:rPr lang="ja-JP" altLang="en-US" sz="1400" dirty="0"/>
              <a:t>In their programs</a:t>
            </a:r>
            <a:endParaRPr lang="en-US" altLang="ja-JP" sz="1400" dirty="0"/>
          </a:p>
          <a:p>
            <a:pPr eaLnBrk="1" fontAlgn="ctr" hangingPunct="1">
              <a:lnSpc>
                <a:spcPct val="100000"/>
              </a:lnSpc>
              <a:spcBef>
                <a:spcPct val="0"/>
              </a:spcBef>
              <a:spcAft>
                <a:spcPct val="0"/>
              </a:spcAft>
              <a:buClrTx/>
              <a:buFontTx/>
              <a:buNone/>
            </a:pPr>
            <a:r>
              <a:rPr lang="ja-JP" altLang="en-US" sz="1400" dirty="0"/>
              <a:t>Terms and Conditions</a:t>
            </a:r>
            <a:endParaRPr lang="en-US" altLang="ja-JP" sz="1400" dirty="0"/>
          </a:p>
        </p:txBody>
      </p:sp>
      <p:sp>
        <p:nvSpPr>
          <p:cNvPr id="49" name="角丸四角形吹き出し 20">
            <a:extLst>
              <a:ext uri="{FF2B5EF4-FFF2-40B4-BE49-F238E27FC236}">
                <a16:creationId xmlns:a16="http://schemas.microsoft.com/office/drawing/2014/main" id="{4C4592C8-FA72-4038-8C80-830096E4F702}"/>
              </a:ext>
            </a:extLst>
          </p:cNvPr>
          <p:cNvSpPr>
            <a:spLocks noChangeArrowheads="1"/>
          </p:cNvSpPr>
          <p:nvPr/>
        </p:nvSpPr>
        <p:spPr bwMode="gray">
          <a:xfrm>
            <a:off x="7786489" y="2262708"/>
            <a:ext cx="3350071" cy="662236"/>
          </a:xfrm>
          <a:prstGeom prst="wedgeRoundRectCallout">
            <a:avLst>
              <a:gd name="adj1" fmla="val -70825"/>
              <a:gd name="adj2" fmla="val 50036"/>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r>
              <a:rPr lang="ja-JP" altLang="en-US" dirty="0"/>
              <a:t>With multiple licenses and terms</a:t>
            </a:r>
            <a:endParaRPr lang="en-US" altLang="ja-JP" dirty="0"/>
          </a:p>
          <a:p>
            <a:pPr eaLnBrk="1" hangingPunct="1"/>
            <a:r>
              <a:rPr lang="ja-JP" altLang="en-US" dirty="0"/>
              <a:t>Confirm compatibility</a:t>
            </a:r>
            <a:endParaRPr lang="en-US" altLang="ja-JP" dirty="0"/>
          </a:p>
        </p:txBody>
      </p:sp>
      <p:sp>
        <p:nvSpPr>
          <p:cNvPr id="56" name="BT_07">
            <a:extLst>
              <a:ext uri="{FF2B5EF4-FFF2-40B4-BE49-F238E27FC236}">
                <a16:creationId xmlns:a16="http://schemas.microsoft.com/office/drawing/2014/main" id="{26020C38-4093-4678-B0AE-6828BDB93CB8}"/>
              </a:ext>
            </a:extLst>
          </p:cNvPr>
          <p:cNvSpPr>
            <a:spLocks noChangeArrowheads="1"/>
          </p:cNvSpPr>
          <p:nvPr/>
        </p:nvSpPr>
        <p:spPr bwMode="gray">
          <a:xfrm>
            <a:off x="407369" y="5013176"/>
            <a:ext cx="2880320"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fontAlgn="base" hangingPunct="1"/>
            <a:r>
              <a:rPr lang="ja-JP" altLang="en-US" sz="1100" dirty="0"/>
              <a:t>(Examples of Compatible Licenses)</a:t>
            </a:r>
            <a:endParaRPr lang="en-US" altLang="ja-JP" sz="1100" dirty="0"/>
          </a:p>
          <a:p>
            <a:pPr algn="l" eaLnBrk="1" fontAlgn="base" hangingPunct="1"/>
            <a:r>
              <a:rPr lang="ja-JP" altLang="en-US" sz="1100" dirty="0"/>
              <a:t>・LGPLv3 – GPLv3</a:t>
            </a:r>
          </a:p>
          <a:p>
            <a:pPr algn="l" eaLnBrk="1" fontAlgn="base" hangingPunct="1"/>
            <a:r>
              <a:rPr lang="ja-JP" altLang="en-US" sz="1100" dirty="0"/>
              <a:t>・AGPLv3 – GPLv3</a:t>
            </a:r>
          </a:p>
          <a:p>
            <a:pPr algn="l" eaLnBrk="1" fontAlgn="base" hangingPunct="1"/>
            <a:r>
              <a:rPr lang="ja-JP" altLang="en-US" sz="1100" dirty="0"/>
              <a:t>・Apache License v2 – GPLv3</a:t>
            </a:r>
          </a:p>
          <a:p>
            <a:pPr algn="l" eaLnBrk="1" fontAlgn="base" hangingPunct="1"/>
            <a:r>
              <a:rPr lang="ja-JP" altLang="en-US" sz="1100" dirty="0"/>
              <a:t>・MIT License – GPLv2,v3</a:t>
            </a:r>
            <a:endParaRPr lang="en-US" altLang="ja-JP" sz="1100" dirty="0">
              <a:solidFill>
                <a:schemeClr val="tx1"/>
              </a:solidFill>
            </a:endParaRPr>
          </a:p>
        </p:txBody>
      </p:sp>
      <p:sp>
        <p:nvSpPr>
          <p:cNvPr id="57" name="BT_07">
            <a:extLst>
              <a:ext uri="{FF2B5EF4-FFF2-40B4-BE49-F238E27FC236}">
                <a16:creationId xmlns:a16="http://schemas.microsoft.com/office/drawing/2014/main" id="{B35DB6F9-E891-4B83-A962-D4803F2CDDD4}"/>
              </a:ext>
            </a:extLst>
          </p:cNvPr>
          <p:cNvSpPr>
            <a:spLocks noChangeArrowheads="1"/>
          </p:cNvSpPr>
          <p:nvPr/>
        </p:nvSpPr>
        <p:spPr bwMode="gray">
          <a:xfrm>
            <a:off x="8190457" y="5085184"/>
            <a:ext cx="3594174"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fontAlgn="base" hangingPunct="1"/>
            <a:r>
              <a:rPr lang="ja-JP" altLang="en-US" sz="1100" dirty="0"/>
              <a:t>(Example of Incompatible License)</a:t>
            </a:r>
            <a:endParaRPr lang="en-US" altLang="ja-JP" sz="1100" dirty="0"/>
          </a:p>
          <a:p>
            <a:pPr algn="l" eaLnBrk="1" fontAlgn="base" hangingPunct="1"/>
            <a:r>
              <a:rPr lang="ja-JP" altLang="en-US" sz="1100" dirty="0"/>
              <a:t>・4-Clause BSD License-GPLv2,v3</a:t>
            </a:r>
          </a:p>
          <a:p>
            <a:pPr algn="l" eaLnBrk="1" fontAlgn="base" hangingPunct="1"/>
            <a:r>
              <a:rPr lang="ja-JP" altLang="en-US" sz="1100" dirty="0">
                <a:solidFill>
                  <a:schemeClr val="tx1"/>
                </a:solidFill>
              </a:rPr>
              <a:t>・Apache License v2.0-GPLv2</a:t>
            </a:r>
          </a:p>
        </p:txBody>
      </p:sp>
      <p:pic>
        <p:nvPicPr>
          <p:cNvPr id="23" name="Picture 21">
            <a:extLst>
              <a:ext uri="{FF2B5EF4-FFF2-40B4-BE49-F238E27FC236}">
                <a16:creationId xmlns:a16="http://schemas.microsoft.com/office/drawing/2014/main" id="{5B65701E-630E-4622-83A6-92990A6E8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4194" y="3570130"/>
            <a:ext cx="660318" cy="1301588"/>
          </a:xfrm>
          <a:prstGeom prst="rect">
            <a:avLst/>
          </a:prstGeom>
        </p:spPr>
      </p:pic>
      <p:sp>
        <p:nvSpPr>
          <p:cNvPr id="24" name="AutoShape 8">
            <a:extLst>
              <a:ext uri="{FF2B5EF4-FFF2-40B4-BE49-F238E27FC236}">
                <a16:creationId xmlns:a16="http://schemas.microsoft.com/office/drawing/2014/main" id="{CABE4865-A88D-427E-8FAA-C1B807B0804D}"/>
              </a:ext>
            </a:extLst>
          </p:cNvPr>
          <p:cNvSpPr>
            <a:spLocks noChangeArrowheads="1"/>
          </p:cNvSpPr>
          <p:nvPr/>
        </p:nvSpPr>
        <p:spPr bwMode="gray">
          <a:xfrm>
            <a:off x="8328248" y="3569171"/>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r>
              <a:rPr lang="ja-JP" altLang="en-US" sz="1600" dirty="0"/>
              <a:t>Distribution</a:t>
            </a:r>
            <a:endParaRPr lang="en-GB" altLang="ja-JP" sz="1600" dirty="0"/>
          </a:p>
        </p:txBody>
      </p:sp>
      <p:sp>
        <p:nvSpPr>
          <p:cNvPr id="9" name="スライド番号プレースホルダー 8">
            <a:extLst>
              <a:ext uri="{FF2B5EF4-FFF2-40B4-BE49-F238E27FC236}">
                <a16:creationId xmlns:a16="http://schemas.microsoft.com/office/drawing/2014/main" id="{1666290E-AD86-4A41-AE20-31EEF43D8572}"/>
              </a:ext>
            </a:extLst>
          </p:cNvPr>
          <p:cNvSpPr>
            <a:spLocks noGrp="1"/>
          </p:cNvSpPr>
          <p:nvPr>
            <p:ph type="sldNum" sz="quarter" idx="10"/>
          </p:nvPr>
        </p:nvSpPr>
        <p:spPr/>
        <p:txBody>
          <a:bodyPr/>
          <a:lstStyle/>
          <a:p>
            <a:fld id="{1195C95A-030B-42EE-9D8D-E0455A77345A}" type="slidenum">
              <a:rPr lang="de-DE" altLang="ja-JP" smtClean="0"/>
              <a:pPr/>
              <a:t>22</a:t>
            </a:fld>
            <a:endParaRPr lang="de-DE" altLang="ja-JP"/>
          </a:p>
        </p:txBody>
      </p:sp>
    </p:spTree>
    <p:extLst>
      <p:ext uri="{BB962C8B-B14F-4D97-AF65-F5344CB8AC3E}">
        <p14:creationId xmlns:p14="http://schemas.microsoft.com/office/powerpoint/2010/main" val="2505251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3500" b="1" dirty="0">
                <a:solidFill>
                  <a:schemeClr val="bg1"/>
                </a:solidFill>
              </a:rPr>
              <a:t>Chapter 3.</a:t>
            </a:r>
            <a:endParaRPr lang="en-US" altLang="ja-JP" sz="3500" b="1" dirty="0">
              <a:solidFill>
                <a:schemeClr val="bg1"/>
              </a:solidFill>
            </a:endParaRPr>
          </a:p>
          <a:p>
            <a:pPr algn="l" fontAlgn="base">
              <a:tabLst>
                <a:tab pos="3676650" algn="l"/>
              </a:tabLst>
            </a:pPr>
            <a:r>
              <a:rPr lang="ja-JP" altLang="en-US" sz="3500" b="1" dirty="0">
                <a:solidFill>
                  <a:schemeClr val="bg1"/>
                </a:solidFill>
              </a:rPr>
              <a:t>Examples of license violations</a:t>
            </a: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1900"/>
          </a:p>
        </p:txBody>
      </p:sp>
      <p:sp>
        <p:nvSpPr>
          <p:cNvPr id="9" name="スライド番号プレースホルダー 8">
            <a:extLst>
              <a:ext uri="{FF2B5EF4-FFF2-40B4-BE49-F238E27FC236}">
                <a16:creationId xmlns:a16="http://schemas.microsoft.com/office/drawing/2014/main" id="{4A668DCB-FF71-4211-991E-07216052DD3D}"/>
              </a:ext>
            </a:extLst>
          </p:cNvPr>
          <p:cNvSpPr>
            <a:spLocks noGrp="1"/>
          </p:cNvSpPr>
          <p:nvPr>
            <p:ph type="sldNum" sz="quarter" idx="10"/>
          </p:nvPr>
        </p:nvSpPr>
        <p:spPr/>
        <p:txBody>
          <a:bodyPr/>
          <a:lstStyle/>
          <a:p>
            <a:fld id="{E8E9CBD9-E97A-4244-BA2F-A59041725FCD}" type="slidenum">
              <a:rPr lang="de-DE" altLang="ja-JP" smtClean="0"/>
              <a:pPr/>
              <a:t>23</a:t>
            </a:fld>
            <a:endParaRPr lang="de-DE" altLang="ja-JP"/>
          </a:p>
        </p:txBody>
      </p:sp>
    </p:spTree>
    <p:extLst>
      <p:ext uri="{BB962C8B-B14F-4D97-AF65-F5344CB8AC3E}">
        <p14:creationId xmlns:p14="http://schemas.microsoft.com/office/powerpoint/2010/main" val="1615264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t>3.1 Problems and trends in past case cases</a:t>
            </a:r>
          </a:p>
        </p:txBody>
      </p:sp>
      <p:sp>
        <p:nvSpPr>
          <p:cNvPr id="19" name="AutoShape 4">
            <a:extLst>
              <a:ext uri="{FF2B5EF4-FFF2-40B4-BE49-F238E27FC236}">
                <a16:creationId xmlns:a16="http://schemas.microsoft.com/office/drawing/2014/main" id="{C17EC3AA-FAA0-44E2-B3D2-E7527F045534}"/>
              </a:ext>
            </a:extLst>
          </p:cNvPr>
          <p:cNvSpPr>
            <a:spLocks noChangeArrowheads="1"/>
          </p:cNvSpPr>
          <p:nvPr/>
        </p:nvSpPr>
        <p:spPr bwMode="gray">
          <a:xfrm>
            <a:off x="191344" y="1268760"/>
            <a:ext cx="11593288" cy="3672408"/>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marL="457200" indent="-457200" eaLnBrk="1" hangingPunct="1">
              <a:buFont typeface="+mj-lt"/>
              <a:buAutoNum type="arabicPeriod"/>
            </a:pPr>
            <a:r>
              <a:rPr lang="en-US" altLang="ja-JP" sz="1700" dirty="0">
                <a:solidFill>
                  <a:schemeClr val="tx1"/>
                </a:solidFill>
              </a:rPr>
              <a:t>Developers and others take legal action against violators of OSS licensing</a:t>
            </a:r>
          </a:p>
          <a:p>
            <a:pPr marL="457200" indent="-457200" eaLnBrk="1" hangingPunct="1">
              <a:buFont typeface="+mj-lt"/>
              <a:buAutoNum type="arabicPeriod"/>
            </a:pPr>
            <a:r>
              <a:rPr lang="ja-JP" altLang="en-US" sz="1700" dirty="0">
                <a:solidFill>
                  <a:schemeClr val="tx1"/>
                </a:solidFill>
              </a:rPr>
              <a:t>A company identified as a violation of a OSS license by developer</a:t>
            </a:r>
            <a:r>
              <a:rPr lang="en-US" altLang="ja-JP" sz="1700" dirty="0">
                <a:solidFill>
                  <a:schemeClr val="tx1"/>
                </a:solidFill>
              </a:rPr>
              <a:t>s</a:t>
            </a:r>
            <a:r>
              <a:rPr lang="ja-JP" altLang="en-US" sz="1700" dirty="0">
                <a:solidFill>
                  <a:schemeClr val="tx1"/>
                </a:solidFill>
              </a:rPr>
              <a:t> or others, but did not take corrective action for the violation, resulting in a lawsuit.</a:t>
            </a:r>
          </a:p>
          <a:p>
            <a:pPr marL="457200" indent="-457200" eaLnBrk="1" hangingPunct="1">
              <a:buFont typeface="+mj-lt"/>
              <a:buAutoNum type="arabicPeriod"/>
            </a:pPr>
            <a:r>
              <a:rPr lang="ja-JP" altLang="en-US" sz="1700" dirty="0">
                <a:solidFill>
                  <a:schemeClr val="tx1"/>
                </a:solidFill>
              </a:rPr>
              <a:t>The factors behind the breach of past litigation cases are as follows</a:t>
            </a:r>
            <a:br>
              <a:rPr lang="en-US" altLang="ja-JP" sz="1700" dirty="0">
                <a:solidFill>
                  <a:schemeClr val="tx1"/>
                </a:solidFill>
              </a:rPr>
            </a:br>
            <a:r>
              <a:rPr lang="en-US" altLang="ja-JP" sz="1700" dirty="0">
                <a:solidFill>
                  <a:schemeClr val="tx1"/>
                </a:solidFill>
              </a:rPr>
              <a:t>[Factor of breach]</a:t>
            </a:r>
            <a:br>
              <a:rPr lang="en-US" altLang="ja-JP" sz="1700" dirty="0">
                <a:solidFill>
                  <a:schemeClr val="tx1"/>
                </a:solidFill>
              </a:rPr>
            </a:br>
            <a:r>
              <a:rPr lang="en-US" altLang="ja-JP" sz="1700" dirty="0">
                <a:solidFill>
                  <a:schemeClr val="tx1"/>
                </a:solidFill>
              </a:rPr>
              <a:t> ・Notice of Licensed Text</a:t>
            </a:r>
            <a:br>
              <a:rPr lang="en-US" altLang="ja-JP" sz="1700" dirty="0">
                <a:solidFill>
                  <a:schemeClr val="tx1"/>
                </a:solidFill>
              </a:rPr>
            </a:br>
            <a:r>
              <a:rPr lang="en-US" altLang="ja-JP" sz="1700" dirty="0">
                <a:solidFill>
                  <a:schemeClr val="tx1"/>
                </a:solidFill>
              </a:rPr>
              <a:t> ・Source code provision</a:t>
            </a:r>
            <a:br>
              <a:rPr lang="en-US" altLang="ja-JP" sz="1700" dirty="0">
                <a:solidFill>
                  <a:schemeClr val="tx1"/>
                </a:solidFill>
              </a:rPr>
            </a:br>
            <a:r>
              <a:rPr lang="en-US" altLang="ja-JP" sz="1700" dirty="0">
                <a:solidFill>
                  <a:schemeClr val="tx1"/>
                </a:solidFill>
              </a:rPr>
              <a:t> ・Permission for reverse engineering, etc.</a:t>
            </a:r>
          </a:p>
          <a:p>
            <a:pPr marL="457200" indent="-457200" eaLnBrk="1" hangingPunct="1">
              <a:buFont typeface="+mj-lt"/>
              <a:buAutoNum type="arabicPeriod"/>
            </a:pPr>
            <a:r>
              <a:rPr lang="ja-JP" altLang="en-US" sz="1700" dirty="0">
                <a:solidFill>
                  <a:schemeClr val="tx1"/>
                </a:solidFill>
              </a:rPr>
              <a:t>Cases of disputed OSS licensing in Japan have not been confirmed.</a:t>
            </a:r>
            <a:br>
              <a:rPr lang="en-US" altLang="ja-JP" sz="1700" dirty="0">
                <a:solidFill>
                  <a:schemeClr val="tx1"/>
                </a:solidFill>
              </a:rPr>
            </a:br>
            <a:r>
              <a:rPr lang="ja-JP" altLang="en-US" sz="1700" dirty="0">
                <a:solidFill>
                  <a:schemeClr val="tx1"/>
                </a:solidFill>
              </a:rPr>
              <a:t>・There was a case where a GPL breach was pointed out by FSF(Free Software Foundation, Inc)</a:t>
            </a:r>
            <a:br>
              <a:rPr lang="en-US" altLang="ja-JP" sz="1700" dirty="0">
                <a:solidFill>
                  <a:schemeClr val="tx1"/>
                </a:solidFill>
              </a:rPr>
            </a:br>
            <a:r>
              <a:rPr lang="ja-JP" altLang="en-US" sz="1700" dirty="0">
                <a:solidFill>
                  <a:schemeClr val="tx1"/>
                </a:solidFill>
              </a:rPr>
              <a:t>・Multiple instances of license violations pointed out by general users</a:t>
            </a:r>
            <a:endParaRPr lang="en-US" altLang="ja-JP" sz="1700" dirty="0">
              <a:solidFill>
                <a:schemeClr val="tx1"/>
              </a:solidFill>
            </a:endParaRPr>
          </a:p>
        </p:txBody>
      </p:sp>
      <p:sp>
        <p:nvSpPr>
          <p:cNvPr id="15" name="テキスト ボックス 14">
            <a:extLst>
              <a:ext uri="{FF2B5EF4-FFF2-40B4-BE49-F238E27FC236}">
                <a16:creationId xmlns:a16="http://schemas.microsoft.com/office/drawing/2014/main" id="{6ED1D98A-A370-4F16-B8EE-EB14E86F5E38}"/>
              </a:ext>
            </a:extLst>
          </p:cNvPr>
          <p:cNvSpPr txBox="1"/>
          <p:nvPr/>
        </p:nvSpPr>
        <p:spPr>
          <a:xfrm>
            <a:off x="207753" y="5249709"/>
            <a:ext cx="11593288" cy="461665"/>
          </a:xfrm>
          <a:prstGeom prst="rect">
            <a:avLst/>
          </a:prstGeom>
          <a:noFill/>
        </p:spPr>
        <p:txBody>
          <a:bodyPr wrap="square" rtlCol="0">
            <a:spAutoFit/>
          </a:bodyPr>
          <a:lstStyle/>
          <a:p>
            <a:pPr marL="457200" indent="-457200" algn="l" eaLnBrk="1" hangingPunct="1">
              <a:buFont typeface="Wingdings" panose="05000000000000000000" pitchFamily="2" charset="2"/>
              <a:buChar char="u"/>
            </a:pPr>
            <a:r>
              <a:rPr lang="ja-JP" altLang="en-US" sz="1900" dirty="0">
                <a:solidFill>
                  <a:schemeClr val="tx1"/>
                </a:solidFill>
              </a:rPr>
              <a:t>Violations of licences are often corrected under water</a:t>
            </a:r>
            <a:endParaRPr kumimoji="1" lang="ja-JP" altLang="en-US" sz="1900" strike="dblStrike" dirty="0"/>
          </a:p>
        </p:txBody>
      </p:sp>
      <p:sp>
        <p:nvSpPr>
          <p:cNvPr id="9" name="スライド番号プレースホルダー 8">
            <a:extLst>
              <a:ext uri="{FF2B5EF4-FFF2-40B4-BE49-F238E27FC236}">
                <a16:creationId xmlns:a16="http://schemas.microsoft.com/office/drawing/2014/main" id="{348A05E5-E3F8-4DDA-BDC6-FE317B6AF7BC}"/>
              </a:ext>
            </a:extLst>
          </p:cNvPr>
          <p:cNvSpPr>
            <a:spLocks noGrp="1"/>
          </p:cNvSpPr>
          <p:nvPr>
            <p:ph type="sldNum" sz="quarter" idx="10"/>
          </p:nvPr>
        </p:nvSpPr>
        <p:spPr/>
        <p:txBody>
          <a:bodyPr/>
          <a:lstStyle/>
          <a:p>
            <a:fld id="{DE2B87E1-F9DF-4BEE-B07D-635D26011F4B}" type="slidenum">
              <a:rPr lang="de-DE" altLang="ja-JP" smtClean="0"/>
              <a:pPr/>
              <a:t>24</a:t>
            </a:fld>
            <a:endParaRPr lang="de-DE" altLang="ja-JP"/>
          </a:p>
        </p:txBody>
      </p:sp>
    </p:spTree>
    <p:extLst>
      <p:ext uri="{BB962C8B-B14F-4D97-AF65-F5344CB8AC3E}">
        <p14:creationId xmlns:p14="http://schemas.microsoft.com/office/powerpoint/2010/main" val="1465108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t>3.2 Impact of a breach of the license</a:t>
            </a:r>
          </a:p>
        </p:txBody>
      </p:sp>
      <p:sp>
        <p:nvSpPr>
          <p:cNvPr id="4" name="角丸四角形 4">
            <a:extLst>
              <a:ext uri="{FF2B5EF4-FFF2-40B4-BE49-F238E27FC236}">
                <a16:creationId xmlns:a16="http://schemas.microsoft.com/office/drawing/2014/main" id="{CA63F9ED-94A3-4B12-97D4-E034BDF288CD}"/>
              </a:ext>
            </a:extLst>
          </p:cNvPr>
          <p:cNvSpPr/>
          <p:nvPr/>
        </p:nvSpPr>
        <p:spPr bwMode="auto">
          <a:xfrm>
            <a:off x="1775520" y="4932423"/>
            <a:ext cx="8712968" cy="1368152"/>
          </a:xfrm>
          <a:prstGeom prst="roundRect">
            <a:avLst>
              <a:gd name="adj" fmla="val 6831"/>
            </a:avLst>
          </a:prstGeom>
          <a:solidFill>
            <a:srgbClr val="CCFFFF"/>
          </a:solidFill>
          <a:ln w="9525">
            <a:solidFill>
              <a:srgbClr val="002060"/>
            </a:solidFill>
            <a:miter lim="800000"/>
            <a:headEnd/>
            <a:tailEnd/>
          </a:ln>
          <a:effectLst/>
        </p:spPr>
        <p:txBody>
          <a:bodyPr wrap="square" lIns="180000" tIns="144000" rIns="180000" bIns="144000" rtlCol="0" anchor="ctr" anchorCtr="0">
            <a:noAutofit/>
          </a:bodyPr>
          <a:lstStyle/>
          <a:p>
            <a:pPr>
              <a:buClr>
                <a:srgbClr val="C00000"/>
              </a:buClr>
            </a:pPr>
            <a:r>
              <a:rPr lang="ja-JP" altLang="en-US" dirty="0">
                <a:solidFill>
                  <a:schemeClr val="tx1"/>
                </a:solidFill>
              </a:rPr>
              <a:t>　　When introducing OSS into </a:t>
            </a:r>
            <a:r>
              <a:rPr lang="en-US" altLang="ja-JP" dirty="0">
                <a:solidFill>
                  <a:schemeClr val="tx1"/>
                </a:solidFill>
              </a:rPr>
              <a:t>your </a:t>
            </a:r>
            <a:r>
              <a:rPr lang="ja-JP" altLang="en-US" dirty="0">
                <a:solidFill>
                  <a:schemeClr val="tx1"/>
                </a:solidFill>
              </a:rPr>
              <a:t>products/systems, refer to chapters 1 and 2</a:t>
            </a:r>
            <a:r>
              <a:rPr lang="en-US" altLang="ja-JP" dirty="0">
                <a:solidFill>
                  <a:schemeClr val="tx1"/>
                </a:solidFill>
              </a:rPr>
              <a:t>:</a:t>
            </a:r>
            <a:r>
              <a:rPr lang="ja-JP" altLang="en-US" dirty="0">
                <a:solidFill>
                  <a:schemeClr val="bg1"/>
                </a:solidFill>
              </a:rPr>
              <a:t>.</a:t>
            </a:r>
            <a:endParaRPr lang="en-US" altLang="ja-JP" dirty="0">
              <a:solidFill>
                <a:srgbClr val="002060"/>
              </a:solidFill>
            </a:endParaRPr>
          </a:p>
          <a:p>
            <a:pPr>
              <a:buClr>
                <a:srgbClr val="C00000"/>
              </a:buClr>
            </a:pPr>
            <a:r>
              <a:rPr lang="ja-JP" altLang="en-US" dirty="0">
                <a:solidFill>
                  <a:srgbClr val="002060"/>
                </a:solidFill>
              </a:rPr>
              <a:t>・Understand that there are conditions (licenses) to be followed</a:t>
            </a:r>
            <a:endParaRPr lang="en-US" altLang="ja-JP" dirty="0">
              <a:solidFill>
                <a:srgbClr val="002060"/>
              </a:solidFill>
            </a:endParaRPr>
          </a:p>
          <a:p>
            <a:pPr>
              <a:buClr>
                <a:srgbClr val="C00000"/>
              </a:buClr>
            </a:pPr>
            <a:r>
              <a:rPr lang="ja-JP" altLang="en-US" dirty="0">
                <a:solidFill>
                  <a:srgbClr val="002060"/>
                </a:solidFill>
              </a:rPr>
              <a:t>・Understand the contents of the license correctly</a:t>
            </a:r>
            <a:endParaRPr lang="en-US" altLang="ja-JP" dirty="0">
              <a:solidFill>
                <a:srgbClr val="002060"/>
              </a:solidFill>
            </a:endParaRPr>
          </a:p>
        </p:txBody>
      </p:sp>
      <p:sp>
        <p:nvSpPr>
          <p:cNvPr id="5" name="角丸四角形 56">
            <a:extLst>
              <a:ext uri="{FF2B5EF4-FFF2-40B4-BE49-F238E27FC236}">
                <a16:creationId xmlns:a16="http://schemas.microsoft.com/office/drawing/2014/main" id="{4160350B-048A-4DE9-9382-5DD26F9576F7}"/>
              </a:ext>
            </a:extLst>
          </p:cNvPr>
          <p:cNvSpPr/>
          <p:nvPr/>
        </p:nvSpPr>
        <p:spPr bwMode="auto">
          <a:xfrm>
            <a:off x="1775520" y="2687944"/>
            <a:ext cx="8640960" cy="1744339"/>
          </a:xfrm>
          <a:prstGeom prst="roundRect">
            <a:avLst>
              <a:gd name="adj" fmla="val 5624"/>
            </a:avLst>
          </a:prstGeom>
          <a:solidFill>
            <a:srgbClr val="0070C0"/>
          </a:solidFill>
          <a:ln w="9525">
            <a:solidFill>
              <a:srgbClr val="002060"/>
            </a:solidFill>
            <a:miter lim="800000"/>
            <a:headEnd/>
            <a:tailEnd/>
          </a:ln>
          <a:effectLst/>
        </p:spPr>
        <p:txBody>
          <a:bodyPr wrap="square" lIns="180000" tIns="144000" rIns="180000" bIns="144000" rtlCol="0" anchor="ctr" anchorCtr="0">
            <a:noAutofit/>
          </a:bodyPr>
          <a:lstStyle/>
          <a:p>
            <a:pPr algn="l">
              <a:buClr>
                <a:srgbClr val="C00000"/>
              </a:buClr>
            </a:pPr>
            <a:r>
              <a:rPr lang="ja-JP" altLang="en-US" sz="1600" dirty="0">
                <a:solidFill>
                  <a:schemeClr val="bg1"/>
                </a:solidFill>
              </a:rPr>
              <a:t>　　　　・To suspend sales of products and claim for damage</a:t>
            </a:r>
          </a:p>
          <a:p>
            <a:pPr algn="l">
              <a:buClr>
                <a:srgbClr val="C00000"/>
              </a:buClr>
            </a:pPr>
            <a:r>
              <a:rPr lang="ja-JP" altLang="en-US" sz="1600" dirty="0">
                <a:solidFill>
                  <a:schemeClr val="bg1"/>
                </a:solidFill>
              </a:rPr>
              <a:t>　　　　・Corporate image dropped due to criticisms from individuals and the media</a:t>
            </a:r>
          </a:p>
          <a:p>
            <a:pPr algn="l">
              <a:buClr>
                <a:srgbClr val="C00000"/>
              </a:buClr>
            </a:pPr>
            <a:r>
              <a:rPr lang="ja-JP" altLang="en-US" sz="1600" dirty="0">
                <a:solidFill>
                  <a:schemeClr val="bg1"/>
                </a:solidFill>
              </a:rPr>
              <a:t>　　　　(</a:t>
            </a:r>
            <a:r>
              <a:rPr lang="en-US" altLang="ja-JP" sz="1600" dirty="0">
                <a:solidFill>
                  <a:schemeClr val="bg1"/>
                </a:solidFill>
              </a:rPr>
              <a:t>The fact of v</a:t>
            </a:r>
            <a:r>
              <a:rPr lang="ja-JP" altLang="en-US" sz="1600" dirty="0">
                <a:solidFill>
                  <a:schemeClr val="bg1"/>
                </a:solidFill>
              </a:rPr>
              <a:t>iolations remain on the Net,</a:t>
            </a:r>
            <a:endParaRPr lang="en-US" altLang="ja-JP" sz="1600" dirty="0">
              <a:solidFill>
                <a:schemeClr val="bg1"/>
              </a:solidFill>
            </a:endParaRPr>
          </a:p>
          <a:p>
            <a:pPr algn="l">
              <a:buClr>
                <a:srgbClr val="C00000"/>
              </a:buClr>
            </a:pPr>
            <a:r>
              <a:rPr lang="ja-JP" altLang="en-US" sz="1600" dirty="0">
                <a:solidFill>
                  <a:schemeClr val="bg1"/>
                </a:solidFill>
              </a:rPr>
              <a:t>　　　　 </a:t>
            </a:r>
            <a:r>
              <a:rPr lang="en-US" altLang="ja-JP" sz="1600" dirty="0">
                <a:solidFill>
                  <a:schemeClr val="bg1"/>
                </a:solidFill>
              </a:rPr>
              <a:t>and b</a:t>
            </a:r>
            <a:r>
              <a:rPr lang="ja-JP" altLang="en-US" sz="1600" dirty="0">
                <a:solidFill>
                  <a:schemeClr val="bg1"/>
                </a:solidFill>
              </a:rPr>
              <a:t>eing labeled with companies with low compliance literacy)</a:t>
            </a:r>
          </a:p>
          <a:p>
            <a:pPr algn="r">
              <a:buClr>
                <a:srgbClr val="C00000"/>
              </a:buClr>
            </a:pPr>
            <a:r>
              <a:rPr lang="en-US" altLang="ja-JP" sz="1600" dirty="0" err="1">
                <a:solidFill>
                  <a:schemeClr val="bg1"/>
                </a:solidFill>
              </a:rPr>
              <a:t>Etc</a:t>
            </a:r>
            <a:r>
              <a:rPr lang="en-US" altLang="ja-JP" sz="1600" dirty="0">
                <a:solidFill>
                  <a:schemeClr val="bg1"/>
                </a:solidFill>
              </a:rPr>
              <a:t>….</a:t>
            </a:r>
          </a:p>
        </p:txBody>
      </p:sp>
      <p:sp>
        <p:nvSpPr>
          <p:cNvPr id="10" name="星 12 222">
            <a:extLst>
              <a:ext uri="{FF2B5EF4-FFF2-40B4-BE49-F238E27FC236}">
                <a16:creationId xmlns:a16="http://schemas.microsoft.com/office/drawing/2014/main" id="{D368806D-D608-45E5-B22A-43B6B975C350}"/>
              </a:ext>
            </a:extLst>
          </p:cNvPr>
          <p:cNvSpPr/>
          <p:nvPr/>
        </p:nvSpPr>
        <p:spPr bwMode="auto">
          <a:xfrm rot="704807">
            <a:off x="9461197" y="2248948"/>
            <a:ext cx="1271239" cy="1271239"/>
          </a:xfrm>
          <a:prstGeom prst="star12">
            <a:avLst/>
          </a:prstGeom>
          <a:gradFill flip="none" rotWithShape="1">
            <a:gsLst>
              <a:gs pos="0">
                <a:schemeClr val="tx1">
                  <a:tint val="66000"/>
                  <a:satMod val="160000"/>
                </a:schemeClr>
              </a:gs>
              <a:gs pos="66000">
                <a:schemeClr val="tx1"/>
              </a:gs>
            </a:gsLst>
            <a:path path="circle">
              <a:fillToRect l="50000" t="50000" r="50000" b="50000"/>
            </a:path>
            <a:tileRect/>
          </a:gradFill>
          <a:ln w="9525">
            <a:noFill/>
            <a:miter lim="800000"/>
            <a:headEnd/>
            <a:tailEnd/>
          </a:ln>
          <a:effectLst/>
        </p:spPr>
        <p:txBody>
          <a:bodyPr wrap="none" lIns="180000" tIns="144000" rIns="180000" bIns="144000" rtlCol="0" anchor="ctr" anchorCtr="0">
            <a:noAutofit/>
          </a:bodyPr>
          <a:lstStyle/>
          <a:p>
            <a:pPr algn="ctr">
              <a:buClr>
                <a:srgbClr val="C00000"/>
              </a:buClr>
            </a:pPr>
            <a:r>
              <a:rPr kumimoji="1" lang="ja-JP" altLang="en-US" sz="1900" b="1" dirty="0">
                <a:solidFill>
                  <a:schemeClr val="bg1"/>
                </a:solidFill>
                <a:effectLst>
                  <a:glow rad="139700">
                    <a:schemeClr val="tx1">
                      <a:alpha val="40000"/>
                    </a:schemeClr>
                  </a:glow>
                </a:effectLst>
              </a:rPr>
              <a:t>Impact</a:t>
            </a:r>
          </a:p>
        </p:txBody>
      </p:sp>
      <p:sp>
        <p:nvSpPr>
          <p:cNvPr id="16" name="スライド番号プレースホルダー 15">
            <a:extLst>
              <a:ext uri="{FF2B5EF4-FFF2-40B4-BE49-F238E27FC236}">
                <a16:creationId xmlns:a16="http://schemas.microsoft.com/office/drawing/2014/main" id="{3BEDB273-991B-40E9-B8B0-227B120DF9B2}"/>
              </a:ext>
            </a:extLst>
          </p:cNvPr>
          <p:cNvSpPr>
            <a:spLocks noGrp="1"/>
          </p:cNvSpPr>
          <p:nvPr>
            <p:ph type="sldNum" sz="quarter" idx="10"/>
          </p:nvPr>
        </p:nvSpPr>
        <p:spPr/>
        <p:txBody>
          <a:bodyPr/>
          <a:lstStyle/>
          <a:p>
            <a:fld id="{DE2B87E1-F9DF-4BEE-B07D-635D26011F4B}" type="slidenum">
              <a:rPr lang="de-DE" altLang="ja-JP" smtClean="0"/>
              <a:pPr/>
              <a:t>25</a:t>
            </a:fld>
            <a:endParaRPr lang="de-DE" altLang="ja-JP"/>
          </a:p>
        </p:txBody>
      </p:sp>
      <p:sp>
        <p:nvSpPr>
          <p:cNvPr id="9" name="矢印: 折線 8">
            <a:extLst>
              <a:ext uri="{FF2B5EF4-FFF2-40B4-BE49-F238E27FC236}">
                <a16:creationId xmlns:a16="http://schemas.microsoft.com/office/drawing/2014/main" id="{33BF96D6-BE79-E894-AAFE-E0AF0B86C059}"/>
              </a:ext>
            </a:extLst>
          </p:cNvPr>
          <p:cNvSpPr/>
          <p:nvPr/>
        </p:nvSpPr>
        <p:spPr bwMode="gray">
          <a:xfrm flipV="1">
            <a:off x="911424" y="1988840"/>
            <a:ext cx="1512168" cy="1440160"/>
          </a:xfrm>
          <a:prstGeom prst="bentArrow">
            <a:avLst>
              <a:gd name="adj1" fmla="val 25000"/>
              <a:gd name="adj2" fmla="val 25000"/>
              <a:gd name="adj3" fmla="val 25000"/>
              <a:gd name="adj4" fmla="val 4115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err="1">
              <a:ln>
                <a:noFill/>
              </a:ln>
              <a:effectLst/>
            </a:endParaRPr>
          </a:p>
        </p:txBody>
      </p:sp>
      <p:sp>
        <p:nvSpPr>
          <p:cNvPr id="6" name="星 24 213">
            <a:extLst>
              <a:ext uri="{FF2B5EF4-FFF2-40B4-BE49-F238E27FC236}">
                <a16:creationId xmlns:a16="http://schemas.microsoft.com/office/drawing/2014/main" id="{400EAA24-C278-4AFE-8604-A8623B695E12}"/>
              </a:ext>
            </a:extLst>
          </p:cNvPr>
          <p:cNvSpPr/>
          <p:nvPr/>
        </p:nvSpPr>
        <p:spPr bwMode="auto">
          <a:xfrm>
            <a:off x="119336" y="1196752"/>
            <a:ext cx="5196467" cy="1363651"/>
          </a:xfrm>
          <a:prstGeom prst="star24">
            <a:avLst/>
          </a:prstGeom>
          <a:solidFill>
            <a:srgbClr val="FF5050"/>
          </a:solidFill>
          <a:ln w="9525">
            <a:solidFill>
              <a:srgbClr val="FF0000"/>
            </a:solidFill>
            <a:miter lim="800000"/>
            <a:headEnd/>
            <a:tailEnd/>
          </a:ln>
          <a:effectLst/>
        </p:spPr>
        <p:txBody>
          <a:bodyPr wrap="square" lIns="180000" tIns="144000" rIns="180000" bIns="144000" rtlCol="0" anchor="ctr" anchorCtr="0">
            <a:noAutofit/>
          </a:bodyPr>
          <a:lstStyle/>
          <a:p>
            <a:pPr algn="ctr">
              <a:buClr>
                <a:srgbClr val="C00000"/>
              </a:buClr>
            </a:pPr>
            <a:endParaRPr kumimoji="1" lang="ja-JP" altLang="en-US" sz="900" dirty="0">
              <a:solidFill>
                <a:srgbClr val="FF0000"/>
              </a:solidFill>
              <a:highlight>
                <a:srgbClr val="00FF00"/>
              </a:highlight>
            </a:endParaRPr>
          </a:p>
        </p:txBody>
      </p:sp>
      <p:sp>
        <p:nvSpPr>
          <p:cNvPr id="7" name="星 10 50">
            <a:extLst>
              <a:ext uri="{FF2B5EF4-FFF2-40B4-BE49-F238E27FC236}">
                <a16:creationId xmlns:a16="http://schemas.microsoft.com/office/drawing/2014/main" id="{556422A3-42F2-4019-BE0A-9DE126BAB09E}"/>
              </a:ext>
            </a:extLst>
          </p:cNvPr>
          <p:cNvSpPr/>
          <p:nvPr/>
        </p:nvSpPr>
        <p:spPr bwMode="auto">
          <a:xfrm>
            <a:off x="551384" y="1479405"/>
            <a:ext cx="4392488" cy="648950"/>
          </a:xfrm>
          <a:prstGeom prst="rect">
            <a:avLst/>
          </a:prstGeom>
          <a:noFill/>
          <a:ln w="9525">
            <a:noFill/>
            <a:miter lim="800000"/>
            <a:headEnd/>
            <a:tailEnd/>
          </a:ln>
          <a:effectLst/>
        </p:spPr>
        <p:txBody>
          <a:bodyPr wrap="square" lIns="180000" tIns="144000" rIns="180000" bIns="144000" rtlCol="0" anchor="ctr" anchorCtr="0">
            <a:noAutofit/>
          </a:bodyPr>
          <a:lstStyle/>
          <a:p>
            <a:pPr algn="ctr">
              <a:buClr>
                <a:srgbClr val="C00000"/>
              </a:buClr>
            </a:pPr>
            <a:r>
              <a:rPr lang="en-US" altLang="ja-JP" sz="1900" b="1" dirty="0">
                <a:solidFill>
                  <a:schemeClr val="bg1"/>
                </a:solidFill>
              </a:rPr>
              <a:t>OSS licensing breaches</a:t>
            </a:r>
          </a:p>
        </p:txBody>
      </p:sp>
    </p:spTree>
    <p:extLst>
      <p:ext uri="{BB962C8B-B14F-4D97-AF65-F5344CB8AC3E}">
        <p14:creationId xmlns:p14="http://schemas.microsoft.com/office/powerpoint/2010/main" val="220942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1900"/>
          </a:p>
        </p:txBody>
      </p:sp>
      <p:sp>
        <p:nvSpPr>
          <p:cNvPr id="5" name="Rectangle 5">
            <a:extLst>
              <a:ext uri="{FF2B5EF4-FFF2-40B4-BE49-F238E27FC236}">
                <a16:creationId xmlns:a16="http://schemas.microsoft.com/office/drawing/2014/main" id="{86B6EEB1-E527-42DC-99C8-DA3B39D49919}"/>
              </a:ext>
            </a:extLst>
          </p:cNvPr>
          <p:cNvSpPr>
            <a:spLocks noChangeArrowheads="1"/>
          </p:cNvSpPr>
          <p:nvPr/>
        </p:nvSpPr>
        <p:spPr bwMode="auto">
          <a:xfrm>
            <a:off x="1703512" y="2533651"/>
            <a:ext cx="896448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3200" b="1" dirty="0">
                <a:solidFill>
                  <a:schemeClr val="bg1"/>
                </a:solidFill>
              </a:rPr>
              <a:t>Chapter 4.</a:t>
            </a:r>
            <a:endParaRPr lang="en-US" altLang="ja-JP" sz="3200" b="1" dirty="0">
              <a:solidFill>
                <a:schemeClr val="bg1"/>
              </a:solidFill>
            </a:endParaRPr>
          </a:p>
          <a:p>
            <a:pPr algn="l" fontAlgn="base">
              <a:tabLst>
                <a:tab pos="3676650" algn="l"/>
              </a:tabLst>
            </a:pPr>
            <a:r>
              <a:rPr lang="en-US" altLang="ja-JP" sz="3200" b="1" dirty="0">
                <a:solidFill>
                  <a:schemeClr val="bg1"/>
                </a:solidFill>
              </a:rPr>
              <a:t>Considerations when using OSS</a:t>
            </a:r>
          </a:p>
        </p:txBody>
      </p:sp>
      <p:sp>
        <p:nvSpPr>
          <p:cNvPr id="10" name="スライド番号プレースホルダー 9">
            <a:extLst>
              <a:ext uri="{FF2B5EF4-FFF2-40B4-BE49-F238E27FC236}">
                <a16:creationId xmlns:a16="http://schemas.microsoft.com/office/drawing/2014/main" id="{89678E67-3423-423A-8C7C-C1D0CEC31736}"/>
              </a:ext>
            </a:extLst>
          </p:cNvPr>
          <p:cNvSpPr>
            <a:spLocks noGrp="1"/>
          </p:cNvSpPr>
          <p:nvPr>
            <p:ph type="sldNum" sz="quarter" idx="10"/>
          </p:nvPr>
        </p:nvSpPr>
        <p:spPr/>
        <p:txBody>
          <a:bodyPr/>
          <a:lstStyle/>
          <a:p>
            <a:fld id="{E8E9CBD9-E97A-4244-BA2F-A59041725FCD}" type="slidenum">
              <a:rPr lang="de-DE" altLang="ja-JP" smtClean="0"/>
              <a:pPr/>
              <a:t>26</a:t>
            </a:fld>
            <a:endParaRPr lang="de-DE" altLang="ja-JP"/>
          </a:p>
        </p:txBody>
      </p:sp>
    </p:spTree>
    <p:extLst>
      <p:ext uri="{BB962C8B-B14F-4D97-AF65-F5344CB8AC3E}">
        <p14:creationId xmlns:p14="http://schemas.microsoft.com/office/powerpoint/2010/main" val="3064239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5"/>
          <p:cNvSpPr>
            <a:spLocks noGrp="1" noChangeArrowheads="1"/>
          </p:cNvSpPr>
          <p:nvPr>
            <p:ph type="title"/>
          </p:nvPr>
        </p:nvSpPr>
        <p:spPr/>
        <p:txBody>
          <a:bodyPr/>
          <a:lstStyle/>
          <a:p>
            <a:pPr eaLnBrk="1" hangingPunct="1"/>
            <a:r>
              <a:rPr lang="en-US" altLang="ja-JP" dirty="0"/>
              <a:t>4.1 Process for using</a:t>
            </a:r>
            <a:endParaRPr lang="en-GB" altLang="ja-JP" dirty="0"/>
          </a:p>
        </p:txBody>
      </p:sp>
      <p:sp>
        <p:nvSpPr>
          <p:cNvPr id="19477" name="Rectangle 11"/>
          <p:cNvSpPr>
            <a:spLocks noChangeArrowheads="1"/>
          </p:cNvSpPr>
          <p:nvPr/>
        </p:nvSpPr>
        <p:spPr bwMode="gray">
          <a:xfrm>
            <a:off x="983432" y="4955272"/>
            <a:ext cx="10657184" cy="633968"/>
          </a:xfrm>
          <a:prstGeom prst="rect">
            <a:avLst/>
          </a:prstGeom>
          <a:noFill/>
          <a:ln w="9525" algn="ctr">
            <a:noFill/>
            <a:miter lim="800000"/>
            <a:headEnd/>
            <a:tailEnd/>
          </a:ln>
          <a:effectLst/>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nSpc>
                <a:spcPct val="100000"/>
              </a:lnSpc>
              <a:spcBef>
                <a:spcPct val="0"/>
              </a:spcBef>
              <a:spcAft>
                <a:spcPct val="0"/>
              </a:spcAft>
              <a:buClrTx/>
              <a:buFontTx/>
              <a:buNone/>
            </a:pPr>
            <a:r>
              <a:rPr lang="ja-JP" altLang="en-US" b="1" dirty="0">
                <a:solidFill>
                  <a:schemeClr val="tx1"/>
                </a:solidFill>
              </a:rPr>
              <a:t>(2)Consider risk reduction measures in preparation for problems after shipment from the development stage</a:t>
            </a:r>
          </a:p>
        </p:txBody>
      </p:sp>
      <p:sp>
        <p:nvSpPr>
          <p:cNvPr id="19461" name="Rectangle 16"/>
          <p:cNvSpPr>
            <a:spLocks noChangeArrowheads="1"/>
          </p:cNvSpPr>
          <p:nvPr/>
        </p:nvSpPr>
        <p:spPr bwMode="gray">
          <a:xfrm>
            <a:off x="983433" y="1162635"/>
            <a:ext cx="10225136" cy="543932"/>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marL="342900" indent="-342900" algn="ctr">
              <a:lnSpc>
                <a:spcPct val="100000"/>
              </a:lnSpc>
              <a:spcBef>
                <a:spcPct val="0"/>
              </a:spcBef>
              <a:spcAft>
                <a:spcPct val="0"/>
              </a:spcAft>
              <a:buClrTx/>
              <a:buFont typeface="Wingdings" panose="05000000000000000000" pitchFamily="2" charset="2"/>
              <a:buChar char="u"/>
            </a:pPr>
            <a:r>
              <a:rPr lang="en-US" altLang="ja-JP" sz="2200" dirty="0">
                <a:solidFill>
                  <a:schemeClr val="tx1"/>
                </a:solidFill>
              </a:rPr>
              <a:t>Adoption of OSS considers compliance with licensing terms and actions to be taken when issues arise.</a:t>
            </a:r>
          </a:p>
        </p:txBody>
      </p:sp>
      <p:sp>
        <p:nvSpPr>
          <p:cNvPr id="19463" name="Rectangle 3"/>
          <p:cNvSpPr>
            <a:spLocks noChangeArrowheads="1"/>
          </p:cNvSpPr>
          <p:nvPr/>
        </p:nvSpPr>
        <p:spPr bwMode="gray">
          <a:xfrm>
            <a:off x="911424" y="1847662"/>
            <a:ext cx="8353226" cy="431734"/>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hangingPunct="1">
              <a:lnSpc>
                <a:spcPct val="100000"/>
              </a:lnSpc>
              <a:spcBef>
                <a:spcPct val="0"/>
              </a:spcBef>
              <a:spcAft>
                <a:spcPct val="0"/>
              </a:spcAft>
              <a:buClrTx/>
              <a:buFontTx/>
              <a:buNone/>
            </a:pPr>
            <a:r>
              <a:rPr lang="ja-JP" altLang="en-US" b="1" dirty="0">
                <a:solidFill>
                  <a:schemeClr val="tx1"/>
                </a:solidFill>
              </a:rPr>
              <a:t>(1)Use in Compliance with License Terms</a:t>
            </a:r>
          </a:p>
        </p:txBody>
      </p:sp>
      <p:sp>
        <p:nvSpPr>
          <p:cNvPr id="19464" name="Rectangle 20"/>
          <p:cNvSpPr>
            <a:spLocks noChangeArrowheads="1"/>
          </p:cNvSpPr>
          <p:nvPr/>
        </p:nvSpPr>
        <p:spPr bwMode="gray">
          <a:xfrm>
            <a:off x="1703512" y="2420491"/>
            <a:ext cx="2447925"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fontAlgn="ctr" hangingPunct="1">
              <a:lnSpc>
                <a:spcPct val="100000"/>
              </a:lnSpc>
              <a:spcBef>
                <a:spcPct val="0"/>
              </a:spcBef>
              <a:spcAft>
                <a:spcPct val="0"/>
              </a:spcAft>
              <a:buClrTx/>
              <a:buNone/>
            </a:pPr>
            <a:r>
              <a:rPr lang="en-US" altLang="ja-JP" sz="1600" dirty="0"/>
              <a:t>①</a:t>
            </a:r>
            <a:r>
              <a:rPr lang="en-US" altLang="ja-JP" sz="1600" u="sng" dirty="0">
                <a:solidFill>
                  <a:srgbClr val="FF0000"/>
                </a:solidFill>
              </a:rPr>
              <a:t>License confirmation</a:t>
            </a:r>
          </a:p>
          <a:p>
            <a:pPr eaLnBrk="1" fontAlgn="ctr" hangingPunct="1">
              <a:lnSpc>
                <a:spcPct val="100000"/>
              </a:lnSpc>
              <a:spcBef>
                <a:spcPct val="0"/>
              </a:spcBef>
              <a:spcAft>
                <a:spcPct val="0"/>
              </a:spcAft>
              <a:buClrTx/>
              <a:buFontTx/>
              <a:buNone/>
            </a:pPr>
            <a:endParaRPr lang="en-US" altLang="ja-JP" sz="1400" dirty="0">
              <a:solidFill>
                <a:schemeClr val="tx1"/>
              </a:solidFill>
            </a:endParaRPr>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GB" sz="1400" dirty="0">
                <a:solidFill>
                  <a:schemeClr val="tx1"/>
                </a:solidFill>
              </a:rPr>
              <a:t>Confirming the contents of the conditions</a:t>
            </a:r>
            <a:endParaRPr lang="en-GB" altLang="ja-JP" sz="1400" dirty="0">
              <a:solidFill>
                <a:schemeClr val="tx1"/>
              </a:solidFill>
            </a:endParaRPr>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GB" sz="1400" dirty="0">
                <a:solidFill>
                  <a:schemeClr val="tx1"/>
                </a:solidFill>
              </a:rPr>
              <a:t>To determine whether compliance is possible (Consider customer usage)</a:t>
            </a:r>
          </a:p>
          <a:p>
            <a:pPr eaLnBrk="1" fontAlgn="ctr" hangingPunct="1">
              <a:lnSpc>
                <a:spcPct val="100000"/>
              </a:lnSpc>
              <a:spcBef>
                <a:spcPct val="0"/>
              </a:spcBef>
              <a:spcAft>
                <a:spcPct val="0"/>
              </a:spcAft>
              <a:buClrTx/>
              <a:buFontTx/>
              <a:buNone/>
            </a:pPr>
            <a:r>
              <a:rPr lang="ja-JP" altLang="en-GB" sz="1400" dirty="0">
                <a:solidFill>
                  <a:schemeClr val="tx1"/>
                </a:solidFill>
              </a:rPr>
              <a:t>　　　　　　　　　　　Etc.</a:t>
            </a:r>
            <a:endParaRPr lang="en-US" altLang="ja-JP" sz="1400" dirty="0">
              <a:solidFill>
                <a:schemeClr val="tx1"/>
              </a:solidFill>
            </a:endParaRPr>
          </a:p>
          <a:p>
            <a:pPr eaLnBrk="1" fontAlgn="ctr" hangingPunct="1">
              <a:lnSpc>
                <a:spcPct val="100000"/>
              </a:lnSpc>
              <a:spcBef>
                <a:spcPct val="0"/>
              </a:spcBef>
              <a:spcAft>
                <a:spcPct val="0"/>
              </a:spcAft>
              <a:buClrTx/>
              <a:buFontTx/>
              <a:buNone/>
            </a:pPr>
            <a:endParaRPr lang="en-US" altLang="ja-JP" sz="1400" dirty="0">
              <a:solidFill>
                <a:schemeClr val="tx1"/>
              </a:solidFill>
            </a:endParaRPr>
          </a:p>
          <a:p>
            <a:pPr eaLnBrk="1" fontAlgn="ctr" hangingPunct="1">
              <a:lnSpc>
                <a:spcPct val="100000"/>
              </a:lnSpc>
              <a:spcBef>
                <a:spcPct val="0"/>
              </a:spcBef>
              <a:spcAft>
                <a:spcPct val="0"/>
              </a:spcAft>
              <a:buClrTx/>
              <a:buFontTx/>
              <a:buNone/>
            </a:pPr>
            <a:r>
              <a:rPr lang="ja-JP" altLang="en-US" sz="1400" dirty="0">
                <a:solidFill>
                  <a:schemeClr val="tx1"/>
                </a:solidFill>
              </a:rPr>
              <a:t>⇒ Confirm and review</a:t>
            </a:r>
            <a:endParaRPr lang="en-GB" altLang="ja-JP" sz="900" dirty="0">
              <a:solidFill>
                <a:schemeClr val="tx1"/>
              </a:solidFill>
            </a:endParaRPr>
          </a:p>
        </p:txBody>
      </p:sp>
      <p:sp>
        <p:nvSpPr>
          <p:cNvPr id="19467" name="Rectangle 23"/>
          <p:cNvSpPr>
            <a:spLocks noChangeArrowheads="1"/>
          </p:cNvSpPr>
          <p:nvPr/>
        </p:nvSpPr>
        <p:spPr bwMode="gray">
          <a:xfrm>
            <a:off x="5016376" y="2420491"/>
            <a:ext cx="2664122"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fontAlgn="ctr" hangingPunct="1">
              <a:lnSpc>
                <a:spcPct val="100000"/>
              </a:lnSpc>
              <a:spcBef>
                <a:spcPct val="0"/>
              </a:spcBef>
              <a:spcAft>
                <a:spcPct val="0"/>
              </a:spcAft>
              <a:buClrTx/>
              <a:buNone/>
            </a:pPr>
            <a:r>
              <a:rPr lang="en-US" altLang="ja-JP" sz="1600" dirty="0"/>
              <a:t>②</a:t>
            </a:r>
            <a:r>
              <a:rPr lang="en-US" altLang="ja-JP" sz="1600" u="sng" dirty="0">
                <a:solidFill>
                  <a:srgbClr val="FF0000"/>
                </a:solidFill>
              </a:rPr>
              <a:t>Attention to obligations at the time of development</a:t>
            </a:r>
          </a:p>
          <a:p>
            <a:pPr eaLnBrk="1" fontAlgn="ctr" hangingPunct="1">
              <a:lnSpc>
                <a:spcPct val="100000"/>
              </a:lnSpc>
              <a:spcBef>
                <a:spcPct val="0"/>
              </a:spcBef>
              <a:spcAft>
                <a:spcPct val="0"/>
              </a:spcAft>
              <a:buClrTx/>
              <a:buFontTx/>
              <a:buNone/>
            </a:pPr>
            <a:endParaRPr lang="en-US" altLang="ja-JP" sz="1400" dirty="0">
              <a:solidFill>
                <a:schemeClr val="tx1"/>
              </a:solidFill>
            </a:endParaRPr>
          </a:p>
          <a:p>
            <a:pPr eaLnBrk="1" fontAlgn="ctr" hangingPunct="1">
              <a:lnSpc>
                <a:spcPct val="100000"/>
              </a:lnSpc>
              <a:spcBef>
                <a:spcPct val="0"/>
              </a:spcBef>
              <a:spcAft>
                <a:spcPct val="0"/>
              </a:spcAft>
              <a:buClrTx/>
              <a:buFontTx/>
              <a:buNone/>
            </a:pPr>
            <a:r>
              <a:rPr lang="ja-JP" altLang="en-US" sz="1400" dirty="0">
                <a:solidFill>
                  <a:schemeClr val="tx1"/>
                </a:solidFill>
              </a:rPr>
              <a:t>(Example)</a:t>
            </a:r>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US" sz="1400" dirty="0">
                <a:solidFill>
                  <a:schemeClr val="tx1"/>
                </a:solidFill>
              </a:rPr>
              <a:t>Terms and conditions for reproduction</a:t>
            </a:r>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US" sz="1400" dirty="0">
                <a:solidFill>
                  <a:schemeClr val="tx1"/>
                </a:solidFill>
              </a:rPr>
              <a:t>Conditions for Modification</a:t>
            </a:r>
            <a:endParaRPr lang="en-US" altLang="ja-JP" sz="1400" dirty="0">
              <a:solidFill>
                <a:schemeClr val="tx1"/>
              </a:solidFill>
            </a:endParaRPr>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US" sz="1400" dirty="0">
                <a:solidFill>
                  <a:schemeClr val="tx1"/>
                </a:solidFill>
              </a:rPr>
              <a:t>Collaboration with OSS</a:t>
            </a:r>
            <a:endParaRPr lang="en-US" altLang="ja-JP" sz="1400" dirty="0">
              <a:solidFill>
                <a:schemeClr val="tx1"/>
              </a:solidFill>
            </a:endParaRPr>
          </a:p>
          <a:p>
            <a:pPr eaLnBrk="1" fontAlgn="ctr" hangingPunct="1">
              <a:lnSpc>
                <a:spcPct val="100000"/>
              </a:lnSpc>
              <a:spcBef>
                <a:spcPct val="0"/>
              </a:spcBef>
              <a:spcAft>
                <a:spcPct val="0"/>
              </a:spcAft>
              <a:buClrTx/>
              <a:buFontTx/>
              <a:buNone/>
            </a:pPr>
            <a:endParaRPr lang="en-US" altLang="ja-JP" sz="1400" dirty="0">
              <a:solidFill>
                <a:schemeClr val="tx1"/>
              </a:solidFill>
            </a:endParaRPr>
          </a:p>
          <a:p>
            <a:pPr eaLnBrk="1" fontAlgn="ctr" hangingPunct="1">
              <a:lnSpc>
                <a:spcPct val="100000"/>
              </a:lnSpc>
              <a:spcBef>
                <a:spcPct val="0"/>
              </a:spcBef>
              <a:spcAft>
                <a:spcPct val="0"/>
              </a:spcAft>
              <a:buClrTx/>
              <a:buFontTx/>
              <a:buNone/>
            </a:pPr>
            <a:r>
              <a:rPr lang="ja-JP" altLang="en-US" sz="1400" dirty="0">
                <a:solidFill>
                  <a:schemeClr val="tx1"/>
                </a:solidFill>
              </a:rPr>
              <a:t>⇒ Confirm and review</a:t>
            </a:r>
            <a:endParaRPr lang="en-GB" altLang="ja-JP" sz="1400" dirty="0">
              <a:solidFill>
                <a:schemeClr val="tx1"/>
              </a:solidFill>
            </a:endParaRPr>
          </a:p>
        </p:txBody>
      </p:sp>
      <p:sp>
        <p:nvSpPr>
          <p:cNvPr id="19469" name="Rectangle 25"/>
          <p:cNvSpPr>
            <a:spLocks noChangeArrowheads="1"/>
          </p:cNvSpPr>
          <p:nvPr/>
        </p:nvSpPr>
        <p:spPr bwMode="gray">
          <a:xfrm>
            <a:off x="8545190" y="2390328"/>
            <a:ext cx="2663379" cy="2406824"/>
          </a:xfrm>
          <a:prstGeom prst="rect">
            <a:avLst/>
          </a:prstGeom>
          <a:noFill/>
          <a:ln w="9525" algn="ctr">
            <a:solidFill>
              <a:srgbClr val="105D9C"/>
            </a:solidFill>
            <a:miter lim="800000"/>
            <a:headEnd/>
            <a:tailEnd/>
          </a:ln>
          <a:effectLst/>
        </p:spPr>
        <p:txBody>
          <a:bodyPr wrap="squar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fontAlgn="ctr" hangingPunct="1">
              <a:lnSpc>
                <a:spcPct val="100000"/>
              </a:lnSpc>
              <a:spcBef>
                <a:spcPct val="0"/>
              </a:spcBef>
              <a:spcAft>
                <a:spcPct val="0"/>
              </a:spcAft>
              <a:buClrTx/>
              <a:buNone/>
            </a:pPr>
            <a:r>
              <a:rPr lang="en-US" altLang="ja-JP" sz="1600" dirty="0"/>
              <a:t>③</a:t>
            </a:r>
            <a:r>
              <a:rPr lang="en-US" altLang="ja-JP" sz="1600" u="sng" dirty="0">
                <a:solidFill>
                  <a:srgbClr val="FF0000"/>
                </a:solidFill>
              </a:rPr>
              <a:t>Compliance at Delivery</a:t>
            </a:r>
          </a:p>
          <a:p>
            <a:pPr eaLnBrk="1" fontAlgn="ctr" hangingPunct="1">
              <a:lnSpc>
                <a:spcPct val="100000"/>
              </a:lnSpc>
              <a:spcBef>
                <a:spcPct val="0"/>
              </a:spcBef>
              <a:spcAft>
                <a:spcPct val="0"/>
              </a:spcAft>
              <a:buClrTx/>
              <a:buNone/>
            </a:pPr>
            <a:endParaRPr lang="ja-JP" altLang="en-US" sz="1400" u="sng" dirty="0">
              <a:solidFill>
                <a:srgbClr val="C00000"/>
              </a:solidFill>
            </a:endParaRPr>
          </a:p>
          <a:p>
            <a:pPr eaLnBrk="1" fontAlgn="ctr" hangingPunct="1">
              <a:lnSpc>
                <a:spcPct val="100000"/>
              </a:lnSpc>
              <a:spcBef>
                <a:spcPct val="0"/>
              </a:spcBef>
              <a:spcAft>
                <a:spcPct val="0"/>
              </a:spcAft>
              <a:buClrTx/>
              <a:buFontTx/>
              <a:buNone/>
            </a:pPr>
            <a:r>
              <a:rPr lang="ja-JP" altLang="en-US" sz="1400" dirty="0">
                <a:solidFill>
                  <a:schemeClr val="tx1"/>
                </a:solidFill>
              </a:rPr>
              <a:t>(Example)</a:t>
            </a:r>
            <a:endParaRPr lang="ja-JP" altLang="en-GB" sz="1400" dirty="0">
              <a:solidFill>
                <a:schemeClr val="tx1"/>
              </a:solidFill>
            </a:endParaRPr>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GB" sz="1400" dirty="0">
                <a:solidFill>
                  <a:schemeClr val="tx1"/>
                </a:solidFill>
              </a:rPr>
              <a:t>Attachment of Licensed Documentation</a:t>
            </a:r>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GB" sz="1400" dirty="0">
                <a:solidFill>
                  <a:schemeClr val="tx1"/>
                </a:solidFill>
              </a:rPr>
              <a:t>Source code provision</a:t>
            </a:r>
            <a:endParaRPr lang="en-US" altLang="ja-JP" sz="1400" dirty="0">
              <a:solidFill>
                <a:schemeClr val="tx1"/>
              </a:solidFill>
            </a:endParaRPr>
          </a:p>
          <a:p>
            <a:pPr marL="285750" indent="-285750" eaLnBrk="1" fontAlgn="ctr" hangingPunct="1">
              <a:lnSpc>
                <a:spcPct val="100000"/>
              </a:lnSpc>
              <a:spcBef>
                <a:spcPct val="0"/>
              </a:spcBef>
              <a:spcAft>
                <a:spcPct val="0"/>
              </a:spcAft>
              <a:buClrTx/>
              <a:buFont typeface="Arial" panose="020B0604020202020204" pitchFamily="34" charset="0"/>
              <a:buChar char="•"/>
            </a:pPr>
            <a:r>
              <a:rPr lang="ja-JP" altLang="en-US" sz="1400" dirty="0">
                <a:solidFill>
                  <a:schemeClr val="tx1"/>
                </a:solidFill>
              </a:rPr>
              <a:t>Others</a:t>
            </a:r>
            <a:endParaRPr lang="en-US" altLang="ja-JP" sz="1400" dirty="0">
              <a:solidFill>
                <a:schemeClr val="tx1"/>
              </a:solidFill>
            </a:endParaRPr>
          </a:p>
          <a:p>
            <a:pPr eaLnBrk="1" fontAlgn="ctr" hangingPunct="1">
              <a:lnSpc>
                <a:spcPct val="100000"/>
              </a:lnSpc>
              <a:spcBef>
                <a:spcPct val="0"/>
              </a:spcBef>
              <a:spcAft>
                <a:spcPct val="0"/>
              </a:spcAft>
              <a:buClrTx/>
              <a:buFontTx/>
              <a:buNone/>
            </a:pPr>
            <a:endParaRPr lang="en-US" altLang="ja-JP" sz="1400" dirty="0">
              <a:solidFill>
                <a:schemeClr val="tx1"/>
              </a:solidFill>
            </a:endParaRPr>
          </a:p>
          <a:p>
            <a:pPr eaLnBrk="1" fontAlgn="ctr" hangingPunct="1">
              <a:lnSpc>
                <a:spcPct val="100000"/>
              </a:lnSpc>
              <a:spcBef>
                <a:spcPct val="0"/>
              </a:spcBef>
              <a:spcAft>
                <a:spcPct val="0"/>
              </a:spcAft>
              <a:buClrTx/>
              <a:buFontTx/>
              <a:buNone/>
            </a:pPr>
            <a:r>
              <a:rPr lang="ja-JP" altLang="en-US" sz="1400" dirty="0">
                <a:solidFill>
                  <a:schemeClr val="tx1"/>
                </a:solidFill>
              </a:rPr>
              <a:t>⇒ Confirm at the time of distribution</a:t>
            </a:r>
            <a:endParaRPr lang="ja-JP" altLang="en-GB" sz="1400" dirty="0">
              <a:solidFill>
                <a:schemeClr val="tx1"/>
              </a:solidFill>
            </a:endParaRPr>
          </a:p>
        </p:txBody>
      </p:sp>
      <p:sp>
        <p:nvSpPr>
          <p:cNvPr id="2" name="矢印: 右 1">
            <a:extLst>
              <a:ext uri="{FF2B5EF4-FFF2-40B4-BE49-F238E27FC236}">
                <a16:creationId xmlns:a16="http://schemas.microsoft.com/office/drawing/2014/main" id="{7FB5A90E-C72F-48AE-96A2-2B6B394DAB9E}"/>
              </a:ext>
            </a:extLst>
          </p:cNvPr>
          <p:cNvSpPr/>
          <p:nvPr/>
        </p:nvSpPr>
        <p:spPr bwMode="gray">
          <a:xfrm>
            <a:off x="4223792" y="3084066"/>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err="1">
              <a:ln>
                <a:noFill/>
              </a:ln>
              <a:effectLst/>
            </a:endParaRPr>
          </a:p>
        </p:txBody>
      </p:sp>
      <p:sp>
        <p:nvSpPr>
          <p:cNvPr id="21" name="矢印: 右 20">
            <a:extLst>
              <a:ext uri="{FF2B5EF4-FFF2-40B4-BE49-F238E27FC236}">
                <a16:creationId xmlns:a16="http://schemas.microsoft.com/office/drawing/2014/main" id="{649BE554-2AE6-4022-8D8A-5EC331FD7915}"/>
              </a:ext>
            </a:extLst>
          </p:cNvPr>
          <p:cNvSpPr/>
          <p:nvPr/>
        </p:nvSpPr>
        <p:spPr bwMode="gray">
          <a:xfrm>
            <a:off x="7737309" y="3068960"/>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err="1">
              <a:ln>
                <a:noFill/>
              </a:ln>
              <a:effectLst/>
            </a:endParaRPr>
          </a:p>
        </p:txBody>
      </p:sp>
      <p:sp>
        <p:nvSpPr>
          <p:cNvPr id="22" name="Rectangle 16">
            <a:extLst>
              <a:ext uri="{FF2B5EF4-FFF2-40B4-BE49-F238E27FC236}">
                <a16:creationId xmlns:a16="http://schemas.microsoft.com/office/drawing/2014/main" id="{EE2E3FA6-38DB-4F35-B5FF-E323B5B18F6B}"/>
              </a:ext>
            </a:extLst>
          </p:cNvPr>
          <p:cNvSpPr>
            <a:spLocks noChangeArrowheads="1"/>
          </p:cNvSpPr>
          <p:nvPr/>
        </p:nvSpPr>
        <p:spPr bwMode="gray">
          <a:xfrm>
            <a:off x="1991544" y="5672650"/>
            <a:ext cx="8785225" cy="708678"/>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eaLnBrk="1" fontAlgn="ctr" hangingPunct="1">
              <a:lnSpc>
                <a:spcPct val="100000"/>
              </a:lnSpc>
              <a:spcBef>
                <a:spcPct val="0"/>
              </a:spcBef>
              <a:spcAft>
                <a:spcPct val="0"/>
              </a:spcAft>
              <a:buClrTx/>
              <a:buFontTx/>
              <a:buNone/>
            </a:pPr>
            <a:r>
              <a:rPr lang="en-US" altLang="ja-JP" sz="1900" dirty="0">
                <a:solidFill>
                  <a:schemeClr val="tx1"/>
                </a:solidFill>
              </a:rPr>
              <a:t>①Breach of license issues</a:t>
            </a:r>
          </a:p>
          <a:p>
            <a:pPr eaLnBrk="1" fontAlgn="ctr" hangingPunct="1">
              <a:lnSpc>
                <a:spcPct val="100000"/>
              </a:lnSpc>
              <a:spcBef>
                <a:spcPct val="0"/>
              </a:spcBef>
              <a:spcAft>
                <a:spcPct val="0"/>
              </a:spcAft>
              <a:buClrTx/>
              <a:buFontTx/>
              <a:buNone/>
            </a:pPr>
            <a:r>
              <a:rPr lang="ja-JP" altLang="en-US" sz="1900" dirty="0">
                <a:solidFill>
                  <a:schemeClr val="tx1"/>
                </a:solidFill>
              </a:rPr>
              <a:t>②Technical problems such as bugs and vulnerabilities</a:t>
            </a:r>
          </a:p>
        </p:txBody>
      </p:sp>
      <p:sp>
        <p:nvSpPr>
          <p:cNvPr id="10" name="スライド番号プレースホルダー 9">
            <a:extLst>
              <a:ext uri="{FF2B5EF4-FFF2-40B4-BE49-F238E27FC236}">
                <a16:creationId xmlns:a16="http://schemas.microsoft.com/office/drawing/2014/main" id="{517B6F74-93B9-42E9-B591-AA64CE109AFE}"/>
              </a:ext>
            </a:extLst>
          </p:cNvPr>
          <p:cNvSpPr>
            <a:spLocks noGrp="1"/>
          </p:cNvSpPr>
          <p:nvPr>
            <p:ph type="sldNum" sz="quarter" idx="10"/>
          </p:nvPr>
        </p:nvSpPr>
        <p:spPr/>
        <p:txBody>
          <a:bodyPr/>
          <a:lstStyle/>
          <a:p>
            <a:fld id="{DE2B87E1-F9DF-4BEE-B07D-635D26011F4B}" type="slidenum">
              <a:rPr lang="de-DE" altLang="ja-JP" smtClean="0"/>
              <a:pPr/>
              <a:t>27</a:t>
            </a:fld>
            <a:endParaRPr lang="de-DE" altLang="ja-JP"/>
          </a:p>
        </p:txBody>
      </p:sp>
    </p:spTree>
    <p:extLst>
      <p:ext uri="{BB962C8B-B14F-4D97-AF65-F5344CB8AC3E}">
        <p14:creationId xmlns:p14="http://schemas.microsoft.com/office/powerpoint/2010/main" val="1922696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ja-JP" dirty="0"/>
              <a:t>4.2 Introduction of OSS related Web</a:t>
            </a:r>
          </a:p>
        </p:txBody>
      </p:sp>
      <p:sp>
        <p:nvSpPr>
          <p:cNvPr id="9" name="コンテンツ プレースホルダー 8"/>
          <p:cNvSpPr>
            <a:spLocks noGrp="1"/>
          </p:cNvSpPr>
          <p:nvPr>
            <p:ph sz="half" idx="2"/>
          </p:nvPr>
        </p:nvSpPr>
        <p:spPr>
          <a:xfrm>
            <a:off x="6888088" y="1013466"/>
            <a:ext cx="3528392" cy="4719790"/>
          </a:xfrm>
          <a:ln>
            <a:solidFill>
              <a:schemeClr val="accent1"/>
            </a:solidFill>
          </a:ln>
        </p:spPr>
        <p:txBody>
          <a:bodyPr/>
          <a:lstStyle/>
          <a:p>
            <a:pPr marL="358775" indent="-273050">
              <a:lnSpc>
                <a:spcPts val="1800"/>
              </a:lnSpc>
              <a:buClr>
                <a:srgbClr val="C00000"/>
              </a:buClr>
            </a:pPr>
            <a:endParaRPr lang="en-US" altLang="ja-JP" sz="600" dirty="0">
              <a:solidFill>
                <a:schemeClr val="tx1"/>
              </a:solidFill>
            </a:endParaRPr>
          </a:p>
          <a:p>
            <a:pPr marL="358775" indent="-273050">
              <a:lnSpc>
                <a:spcPts val="1800"/>
              </a:lnSpc>
              <a:buClr>
                <a:srgbClr val="C00000"/>
              </a:buClr>
            </a:pPr>
            <a:r>
              <a:rPr lang="ja-JP" altLang="en-US" sz="1600" dirty="0">
                <a:solidFill>
                  <a:schemeClr val="tx1"/>
                </a:solidFill>
              </a:rPr>
              <a:t>Vulnerability information</a:t>
            </a:r>
            <a:endParaRPr lang="en-US" altLang="ja-JP" sz="1600" dirty="0">
              <a:solidFill>
                <a:schemeClr val="tx1"/>
              </a:solidFill>
            </a:endParaRPr>
          </a:p>
          <a:p>
            <a:pPr marL="338137" lvl="1" indent="0">
              <a:lnSpc>
                <a:spcPts val="1800"/>
              </a:lnSpc>
              <a:buClr>
                <a:srgbClr val="C00000"/>
              </a:buClr>
              <a:buNone/>
            </a:pPr>
            <a:r>
              <a:rPr lang="ja-JP" altLang="en-US" sz="1400" dirty="0">
                <a:solidFill>
                  <a:schemeClr val="tx1"/>
                </a:solidFill>
              </a:rPr>
              <a:t>・JVN iPedia (JVN)</a:t>
            </a:r>
            <a:endParaRPr lang="en-US" altLang="ja-JP" sz="1400" dirty="0">
              <a:solidFill>
                <a:schemeClr val="tx1"/>
              </a:solidFill>
            </a:endParaRPr>
          </a:p>
          <a:p>
            <a:pPr marL="552450" lvl="2" indent="0">
              <a:lnSpc>
                <a:spcPts val="1800"/>
              </a:lnSpc>
              <a:buClr>
                <a:srgbClr val="C00000"/>
              </a:buClr>
              <a:buNone/>
            </a:pPr>
            <a:r>
              <a:rPr lang="en-US" altLang="ja-JP" sz="900" dirty="0">
                <a:solidFill>
                  <a:schemeClr val="tx1"/>
                </a:solidFill>
                <a:hlinkClick r:id="rId3"/>
              </a:rPr>
              <a:t>http://jvndb.jvn.jp/index.html</a:t>
            </a:r>
            <a:endParaRPr lang="en-US" altLang="ja-JP" sz="900" dirty="0">
              <a:solidFill>
                <a:schemeClr val="tx1"/>
              </a:solidFill>
            </a:endParaRPr>
          </a:p>
          <a:p>
            <a:pPr marL="552450" lvl="2" indent="0">
              <a:lnSpc>
                <a:spcPts val="1800"/>
              </a:lnSpc>
              <a:buClr>
                <a:srgbClr val="C00000"/>
              </a:buClr>
              <a:buNone/>
            </a:pPr>
            <a:endParaRPr lang="en-US" altLang="ja-JP" sz="900" dirty="0">
              <a:solidFill>
                <a:schemeClr val="tx1"/>
              </a:solidFill>
            </a:endParaRPr>
          </a:p>
          <a:p>
            <a:pPr marL="285750" indent="-200025">
              <a:lnSpc>
                <a:spcPts val="1800"/>
              </a:lnSpc>
              <a:buClr>
                <a:srgbClr val="C00000"/>
              </a:buClr>
            </a:pPr>
            <a:r>
              <a:rPr lang="ja-JP" altLang="en-US" sz="1600" dirty="0"/>
              <a:t>Evaluation</a:t>
            </a:r>
            <a:endParaRPr lang="en-US" altLang="ja-JP" sz="1600" dirty="0"/>
          </a:p>
          <a:p>
            <a:pPr marL="338137" lvl="1" indent="0">
              <a:lnSpc>
                <a:spcPts val="1800"/>
              </a:lnSpc>
              <a:buClr>
                <a:srgbClr val="C00000"/>
              </a:buClr>
              <a:buNone/>
            </a:pPr>
            <a:r>
              <a:rPr lang="ja-JP" altLang="en-US" sz="1400" dirty="0">
                <a:solidFill>
                  <a:schemeClr val="tx1"/>
                </a:solidFill>
              </a:rPr>
              <a:t>・OSS Radar Scope (SCSK)</a:t>
            </a:r>
            <a:endParaRPr lang="en-US" altLang="ja-JP" sz="1400" dirty="0">
              <a:solidFill>
                <a:schemeClr val="tx1"/>
              </a:solidFill>
            </a:endParaRPr>
          </a:p>
          <a:p>
            <a:pPr marL="552450" lvl="2" indent="0">
              <a:lnSpc>
                <a:spcPts val="1800"/>
              </a:lnSpc>
              <a:buClr>
                <a:srgbClr val="C00000"/>
              </a:buClr>
              <a:buNone/>
            </a:pPr>
            <a:r>
              <a:rPr lang="en-US" altLang="ja-JP" sz="900" dirty="0">
                <a:solidFill>
                  <a:schemeClr val="tx1"/>
                </a:solidFill>
                <a:hlinkClick r:id="rId4"/>
              </a:rPr>
              <a:t>http://radar.OSS.scsk.info/</a:t>
            </a:r>
            <a:endParaRPr lang="en-US" altLang="ja-JP" sz="900" dirty="0">
              <a:solidFill>
                <a:schemeClr val="tx1"/>
              </a:solidFill>
            </a:endParaRPr>
          </a:p>
          <a:p>
            <a:pPr marL="552450" lvl="2" indent="0">
              <a:lnSpc>
                <a:spcPts val="1800"/>
              </a:lnSpc>
              <a:buClr>
                <a:srgbClr val="C00000"/>
              </a:buClr>
              <a:buNone/>
            </a:pPr>
            <a:endParaRPr lang="en-US" altLang="ja-JP" sz="900" dirty="0">
              <a:solidFill>
                <a:schemeClr val="tx1"/>
              </a:solidFill>
            </a:endParaRPr>
          </a:p>
          <a:p>
            <a:pPr marL="342900" indent="-257175">
              <a:lnSpc>
                <a:spcPts val="1800"/>
              </a:lnSpc>
              <a:buClr>
                <a:srgbClr val="C00000"/>
              </a:buClr>
            </a:pPr>
            <a:r>
              <a:rPr lang="ja-JP" altLang="en-US" sz="1600" dirty="0"/>
              <a:t>Comprehensive information</a:t>
            </a:r>
            <a:endParaRPr lang="en-US" altLang="ja-JP" sz="1600" dirty="0"/>
          </a:p>
          <a:p>
            <a:pPr marL="338137" lvl="1" indent="0">
              <a:lnSpc>
                <a:spcPts val="1800"/>
              </a:lnSpc>
              <a:buNone/>
            </a:pPr>
            <a:r>
              <a:rPr lang="ja-JP" altLang="en-US" sz="1400" dirty="0">
                <a:solidFill>
                  <a:schemeClr val="tx1"/>
                </a:solidFill>
              </a:rPr>
              <a:t>・Comprehensive open source information site</a:t>
            </a:r>
            <a:endParaRPr lang="en-US" altLang="ja-JP" sz="1400" dirty="0">
              <a:solidFill>
                <a:schemeClr val="tx1"/>
              </a:solidFill>
            </a:endParaRPr>
          </a:p>
          <a:p>
            <a:pPr marL="657225" lvl="2" indent="0">
              <a:lnSpc>
                <a:spcPts val="1800"/>
              </a:lnSpc>
              <a:buNone/>
            </a:pPr>
            <a:r>
              <a:rPr lang="en-US" altLang="ja-JP" sz="900" dirty="0">
                <a:solidFill>
                  <a:schemeClr val="tx1"/>
                </a:solidFill>
                <a:hlinkClick r:id="rId5"/>
              </a:rPr>
              <a:t>http://www.OSSnews.jp/</a:t>
            </a:r>
            <a:endParaRPr lang="ja-JP" altLang="en-US" sz="900" dirty="0">
              <a:solidFill>
                <a:schemeClr val="tx1"/>
              </a:solidFill>
            </a:endParaRPr>
          </a:p>
          <a:p>
            <a:pPr marL="338137" lvl="1" indent="0">
              <a:lnSpc>
                <a:spcPts val="1800"/>
              </a:lnSpc>
              <a:buNone/>
            </a:pPr>
            <a:r>
              <a:rPr lang="ja-JP" altLang="en-US" sz="1400" dirty="0">
                <a:solidFill>
                  <a:schemeClr val="tx1"/>
                </a:solidFill>
              </a:rPr>
              <a:t>・SourceForge.JP Magazine</a:t>
            </a:r>
          </a:p>
          <a:p>
            <a:pPr marL="657225" lvl="2" indent="0">
              <a:lnSpc>
                <a:spcPts val="1800"/>
              </a:lnSpc>
              <a:buNone/>
            </a:pPr>
            <a:r>
              <a:rPr lang="en-US" altLang="ja-JP" sz="900" dirty="0">
                <a:solidFill>
                  <a:schemeClr val="tx1"/>
                </a:solidFill>
                <a:hlinkClick r:id="rId6"/>
              </a:rPr>
              <a:t>http://sourceforge.jp/magazine/</a:t>
            </a:r>
            <a:endParaRPr lang="ja-JP" altLang="en-US" sz="900" dirty="0">
              <a:solidFill>
                <a:schemeClr val="tx1"/>
              </a:solidFill>
            </a:endParaRPr>
          </a:p>
          <a:p>
            <a:pPr marL="338137" lvl="1" indent="0">
              <a:lnSpc>
                <a:spcPts val="1800"/>
              </a:lnSpc>
              <a:buNone/>
            </a:pPr>
            <a:r>
              <a:rPr lang="ja-JP" altLang="en-US" sz="1400" dirty="0">
                <a:solidFill>
                  <a:schemeClr val="tx1"/>
                </a:solidFill>
              </a:rPr>
              <a:t>・Open HUB (Black Duck)</a:t>
            </a:r>
            <a:br>
              <a:rPr lang="en-US" altLang="ja-JP" sz="1400" dirty="0">
                <a:solidFill>
                  <a:schemeClr val="tx1"/>
                </a:solidFill>
              </a:rPr>
            </a:br>
            <a:r>
              <a:rPr lang="en-US" altLang="ja-JP" sz="1400" dirty="0">
                <a:solidFill>
                  <a:schemeClr val="tx1"/>
                </a:solidFill>
              </a:rPr>
              <a:t>[English] </a:t>
            </a:r>
            <a:r>
              <a:rPr lang="en-US" altLang="ja-JP" sz="1400" dirty="0">
                <a:solidFill>
                  <a:schemeClr val="tx1"/>
                </a:solidFill>
                <a:hlinkClick r:id="rId7"/>
              </a:rPr>
              <a:t>https://www.openhub.net/</a:t>
            </a:r>
            <a:endParaRPr lang="en-US" altLang="ja-JP" sz="900" dirty="0"/>
          </a:p>
          <a:p>
            <a:pPr marL="152400" indent="0">
              <a:lnSpc>
                <a:spcPts val="1800"/>
              </a:lnSpc>
              <a:buNone/>
            </a:pPr>
            <a:endParaRPr lang="en-US" altLang="ja-JP" sz="1400" dirty="0"/>
          </a:p>
        </p:txBody>
      </p:sp>
      <p:sp>
        <p:nvSpPr>
          <p:cNvPr id="4" name="正方形/長方形 3"/>
          <p:cNvSpPr/>
          <p:nvPr/>
        </p:nvSpPr>
        <p:spPr bwMode="gray">
          <a:xfrm>
            <a:off x="1415480" y="1013466"/>
            <a:ext cx="5400600" cy="4791798"/>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p>
        </p:txBody>
      </p:sp>
      <p:sp>
        <p:nvSpPr>
          <p:cNvPr id="2" name="コンテンツ プレースホルダー 1"/>
          <p:cNvSpPr>
            <a:spLocks noGrp="1"/>
          </p:cNvSpPr>
          <p:nvPr>
            <p:ph sz="half" idx="1"/>
          </p:nvPr>
        </p:nvSpPr>
        <p:spPr>
          <a:xfrm>
            <a:off x="1487489" y="1052736"/>
            <a:ext cx="5339829" cy="4680520"/>
          </a:xfrm>
          <a:ln>
            <a:noFill/>
          </a:ln>
        </p:spPr>
        <p:txBody>
          <a:bodyPr/>
          <a:lstStyle/>
          <a:p>
            <a:pPr>
              <a:lnSpc>
                <a:spcPts val="2100"/>
              </a:lnSpc>
            </a:pPr>
            <a:r>
              <a:rPr lang="ja-JP" altLang="en-US" sz="1600" dirty="0"/>
              <a:t>License-related</a:t>
            </a:r>
            <a:endParaRPr lang="en-US" altLang="ja-JP" sz="1600" dirty="0"/>
          </a:p>
          <a:p>
            <a:pPr algn="just"/>
            <a:r>
              <a:rPr lang="en-US" altLang="ja-JP" sz="1100" dirty="0">
                <a:solidFill>
                  <a:schemeClr val="tx1"/>
                </a:solidFill>
              </a:rPr>
              <a:t> ・OSI approved open source license Japanese reference translation</a:t>
            </a:r>
            <a:br>
              <a:rPr lang="en-US" altLang="ja-JP" sz="1400" dirty="0">
                <a:solidFill>
                  <a:schemeClr val="tx1"/>
                </a:solidFill>
              </a:rPr>
            </a:br>
            <a:r>
              <a:rPr lang="en-US" altLang="ja-JP" sz="1400" dirty="0">
                <a:solidFill>
                  <a:schemeClr val="tx1"/>
                </a:solidFill>
                <a:hlinkClick r:id="rId8"/>
              </a:rPr>
              <a:t>https://licenses.opensource.jp/</a:t>
            </a:r>
            <a:endParaRPr lang="ja-JP" altLang="ja-JP" sz="900" dirty="0">
              <a:effectLst/>
            </a:endParaRPr>
          </a:p>
          <a:p>
            <a:pPr lvl="1">
              <a:lnSpc>
                <a:spcPts val="2100"/>
              </a:lnSpc>
              <a:spcBef>
                <a:spcPct val="0"/>
              </a:spcBef>
              <a:spcAft>
                <a:spcPct val="0"/>
              </a:spcAft>
              <a:buClrTx/>
              <a:buNone/>
            </a:pPr>
            <a:r>
              <a:rPr lang="ja-JP" altLang="en-US" sz="1100" dirty="0">
                <a:solidFill>
                  <a:schemeClr val="tx1"/>
                </a:solidFill>
              </a:rPr>
              <a:t>・OSS Licensing Information (IPA)</a:t>
            </a:r>
          </a:p>
          <a:p>
            <a:pPr lvl="2">
              <a:lnSpc>
                <a:spcPts val="2100"/>
              </a:lnSpc>
              <a:spcBef>
                <a:spcPct val="0"/>
              </a:spcBef>
              <a:spcAft>
                <a:spcPct val="0"/>
              </a:spcAft>
              <a:buClrTx/>
              <a:buNone/>
            </a:pPr>
            <a:r>
              <a:rPr lang="en-US" altLang="ja-JP" sz="900" dirty="0">
                <a:solidFill>
                  <a:schemeClr val="tx1"/>
                </a:solidFill>
                <a:hlinkClick r:id="rId9"/>
              </a:rPr>
              <a:t>http://www.ipa.go.jp/osc/OSSlegal.html</a:t>
            </a:r>
            <a:endParaRPr lang="en-US" altLang="ja-JP" sz="900" dirty="0">
              <a:solidFill>
                <a:schemeClr val="tx1"/>
              </a:solidFill>
            </a:endParaRPr>
          </a:p>
          <a:p>
            <a:pPr lvl="1">
              <a:lnSpc>
                <a:spcPts val="2100"/>
              </a:lnSpc>
              <a:spcBef>
                <a:spcPct val="0"/>
              </a:spcBef>
              <a:spcAft>
                <a:spcPct val="0"/>
              </a:spcAft>
              <a:buClrTx/>
              <a:buNone/>
            </a:pPr>
            <a:r>
              <a:rPr lang="ja-JP" altLang="en-US" sz="1400" dirty="0">
                <a:solidFill>
                  <a:schemeClr val="tx1"/>
                </a:solidFill>
              </a:rPr>
              <a:t>　 - "GNU GPLv3 Book Description"</a:t>
            </a:r>
            <a:endParaRPr lang="en-US" altLang="ja-JP" sz="1400" dirty="0">
              <a:solidFill>
                <a:schemeClr val="tx1"/>
              </a:solidFill>
            </a:endParaRPr>
          </a:p>
          <a:p>
            <a:pPr lvl="2">
              <a:lnSpc>
                <a:spcPts val="2100"/>
              </a:lnSpc>
              <a:spcBef>
                <a:spcPct val="0"/>
              </a:spcBef>
              <a:spcAft>
                <a:spcPct val="0"/>
              </a:spcAft>
              <a:buClrTx/>
              <a:buNone/>
            </a:pPr>
            <a:r>
              <a:rPr lang="en-US" altLang="ja-JP" sz="900" dirty="0">
                <a:hlinkClick r:id="rId10"/>
              </a:rPr>
              <a:t>https://www.ipa.go.jp/osc/license1.html</a:t>
            </a:r>
            <a:endParaRPr lang="ja-JP" altLang="en-US" sz="900" dirty="0">
              <a:solidFill>
                <a:schemeClr val="tx1"/>
              </a:solidFill>
            </a:endParaRPr>
          </a:p>
          <a:p>
            <a:pPr lvl="1">
              <a:lnSpc>
                <a:spcPts val="2100"/>
              </a:lnSpc>
              <a:spcBef>
                <a:spcPts val="0"/>
              </a:spcBef>
              <a:spcAft>
                <a:spcPts val="0"/>
              </a:spcAft>
              <a:buClrTx/>
              <a:buNone/>
            </a:pPr>
            <a:r>
              <a:rPr lang="ja-JP" altLang="en-US" sz="1100" dirty="0"/>
              <a:t>・Use of OSS and Legal Issues Q&amp;A in IoT Era (SOFTIC)</a:t>
            </a:r>
          </a:p>
          <a:p>
            <a:pPr lvl="2">
              <a:lnSpc>
                <a:spcPts val="2100"/>
              </a:lnSpc>
              <a:spcBef>
                <a:spcPts val="0"/>
              </a:spcBef>
              <a:spcAft>
                <a:spcPts val="0"/>
              </a:spcAft>
              <a:buClrTx/>
              <a:buNone/>
            </a:pPr>
            <a:r>
              <a:rPr lang="en-US" altLang="ja-JP" sz="900" dirty="0">
                <a:hlinkClick r:id="rId11"/>
              </a:rPr>
              <a:t>https://www.softic.or.jp/OSSqa/index.htm</a:t>
            </a:r>
            <a:endParaRPr lang="ja-JP" altLang="ja-JP" sz="900" dirty="0"/>
          </a:p>
          <a:p>
            <a:pPr lvl="1">
              <a:lnSpc>
                <a:spcPts val="2100"/>
              </a:lnSpc>
              <a:spcBef>
                <a:spcPts val="0"/>
              </a:spcBef>
              <a:spcAft>
                <a:spcPts val="0"/>
              </a:spcAft>
              <a:buClrTx/>
              <a:buNone/>
            </a:pPr>
            <a:r>
              <a:rPr lang="ja-JP" altLang="en-US" sz="1100" dirty="0"/>
              <a:t>・OSS Licensing Quick FAQ(OLL)</a:t>
            </a:r>
          </a:p>
          <a:p>
            <a:pPr lvl="2">
              <a:lnSpc>
                <a:spcPts val="2100"/>
              </a:lnSpc>
              <a:spcBef>
                <a:spcPts val="0"/>
              </a:spcBef>
              <a:spcAft>
                <a:spcPts val="0"/>
              </a:spcAft>
              <a:buClrTx/>
              <a:buNone/>
            </a:pPr>
            <a:r>
              <a:rPr lang="en-US" altLang="ja-JP" sz="900" dirty="0">
                <a:hlinkClick r:id="rId12"/>
              </a:rPr>
              <a:t>https://www.osll.jp/outline/reference/#_33</a:t>
            </a:r>
            <a:endParaRPr lang="en-US" altLang="ja-JP" sz="900" dirty="0"/>
          </a:p>
          <a:p>
            <a:pPr lvl="1">
              <a:lnSpc>
                <a:spcPts val="2100"/>
              </a:lnSpc>
              <a:spcBef>
                <a:spcPts val="0"/>
              </a:spcBef>
              <a:spcAft>
                <a:spcPts val="0"/>
              </a:spcAft>
              <a:buClrTx/>
              <a:buNone/>
            </a:pPr>
            <a:r>
              <a:rPr lang="ja-JP" altLang="en-US" sz="1100" dirty="0"/>
              <a:t>・Software Package Data Exchange (SPDX)</a:t>
            </a:r>
            <a:endParaRPr lang="en-US" altLang="ja-JP" sz="1400" dirty="0"/>
          </a:p>
          <a:p>
            <a:pPr lvl="2">
              <a:lnSpc>
                <a:spcPts val="2100"/>
              </a:lnSpc>
              <a:spcBef>
                <a:spcPts val="0"/>
              </a:spcBef>
              <a:spcAft>
                <a:spcPts val="0"/>
              </a:spcAft>
              <a:buClrTx/>
              <a:buNone/>
            </a:pPr>
            <a:r>
              <a:rPr lang="en-US" altLang="ja-JP" sz="900" dirty="0">
                <a:hlinkClick r:id="rId13"/>
              </a:rPr>
              <a:t>https://spdx.org/</a:t>
            </a:r>
            <a:endParaRPr lang="en-US" altLang="ja-JP" sz="900" dirty="0"/>
          </a:p>
          <a:p>
            <a:pPr lvl="2">
              <a:lnSpc>
                <a:spcPts val="2100"/>
              </a:lnSpc>
              <a:spcBef>
                <a:spcPts val="0"/>
              </a:spcBef>
              <a:spcAft>
                <a:spcPts val="0"/>
              </a:spcAft>
              <a:buClrTx/>
              <a:buNone/>
            </a:pPr>
            <a:r>
              <a:rPr lang="en-US" altLang="ja-JP" sz="1200" dirty="0"/>
              <a:t>- [SPDX License List]:https://spdx.org/licenses/</a:t>
            </a:r>
            <a:r>
              <a:rPr lang="en-US" altLang="ja-JP" sz="1200" dirty="0">
                <a:hlinkClick r:id="rId14"/>
              </a:rPr>
              <a:t>(Link)</a:t>
            </a:r>
            <a:endParaRPr lang="en-US" altLang="ja-JP" sz="900" dirty="0"/>
          </a:p>
          <a:p>
            <a:pPr lvl="1">
              <a:lnSpc>
                <a:spcPts val="2100"/>
              </a:lnSpc>
              <a:spcBef>
                <a:spcPts val="0"/>
              </a:spcBef>
              <a:spcAft>
                <a:spcPts val="0"/>
              </a:spcAft>
              <a:buClrTx/>
              <a:buNone/>
            </a:pPr>
            <a:r>
              <a:rPr lang="ja-JP" altLang="en-US" sz="1100" dirty="0"/>
              <a:t>・Browse Software Licenses &amp; Summaries</a:t>
            </a:r>
            <a:br>
              <a:rPr lang="en-US" altLang="ja-JP" sz="1400" dirty="0"/>
            </a:br>
            <a:r>
              <a:rPr lang="en-US" altLang="ja-JP" sz="1400" dirty="0">
                <a:solidFill>
                  <a:schemeClr val="tx1"/>
                </a:solidFill>
              </a:rPr>
              <a:t>[English] </a:t>
            </a:r>
            <a:r>
              <a:rPr lang="en-US" altLang="ja-JP" sz="1400" dirty="0">
                <a:solidFill>
                  <a:schemeClr val="tx1"/>
                </a:solidFill>
                <a:hlinkClick r:id="rId15"/>
              </a:rPr>
              <a:t>https://tldrlegal.com/licenses/browse</a:t>
            </a:r>
            <a:br>
              <a:rPr lang="en-US" altLang="ja-JP" sz="900" dirty="0"/>
            </a:br>
            <a:endParaRPr lang="ja-JP" altLang="ja-JP" sz="900" dirty="0"/>
          </a:p>
        </p:txBody>
      </p:sp>
      <p:sp>
        <p:nvSpPr>
          <p:cNvPr id="3" name="テキスト ボックス 2"/>
          <p:cNvSpPr txBox="1"/>
          <p:nvPr/>
        </p:nvSpPr>
        <p:spPr>
          <a:xfrm>
            <a:off x="1415480" y="5733256"/>
            <a:ext cx="9001000" cy="646331"/>
          </a:xfrm>
          <a:prstGeom prst="rect">
            <a:avLst/>
          </a:prstGeom>
          <a:solidFill>
            <a:schemeClr val="bg1">
              <a:lumMod val="95000"/>
            </a:schemeClr>
          </a:solidFill>
          <a:ln>
            <a:solidFill>
              <a:schemeClr val="accent1"/>
            </a:solidFill>
          </a:ln>
        </p:spPr>
        <p:txBody>
          <a:bodyPr wrap="square" rtlCol="0">
            <a:spAutoFit/>
          </a:bodyPr>
          <a:lstStyle/>
          <a:p>
            <a:pPr marL="285750" indent="-285750" algn="l">
              <a:buClr>
                <a:srgbClr val="C00000"/>
              </a:buClr>
              <a:buFont typeface="Wingdings" panose="05000000000000000000" pitchFamily="2" charset="2"/>
              <a:buChar char="n"/>
            </a:pPr>
            <a:r>
              <a:rPr kumimoji="1" lang="ja-JP" altLang="en-US" dirty="0"/>
              <a:t>Open Source Licensing Institute (</a:t>
            </a:r>
            <a:r>
              <a:rPr kumimoji="1" lang="ja-JP" altLang="en-US" dirty="0">
                <a:hlinkClick r:id="rId16"/>
              </a:rPr>
              <a:t>https://www.osll.jp/</a:t>
            </a:r>
            <a:r>
              <a:rPr kumimoji="1" lang="ja-JP" altLang="en-US" dirty="0"/>
              <a:t>)</a:t>
            </a:r>
            <a:br>
              <a:rPr kumimoji="1" lang="en-US" altLang="ja-JP" dirty="0"/>
            </a:br>
            <a:r>
              <a:rPr kumimoji="1" lang="ja-JP" altLang="en-US" dirty="0"/>
              <a:t>・Licensing study session and technical terminology explanation session</a:t>
            </a:r>
          </a:p>
        </p:txBody>
      </p:sp>
      <p:sp>
        <p:nvSpPr>
          <p:cNvPr id="13" name="スライド番号プレースホルダー 12">
            <a:extLst>
              <a:ext uri="{FF2B5EF4-FFF2-40B4-BE49-F238E27FC236}">
                <a16:creationId xmlns:a16="http://schemas.microsoft.com/office/drawing/2014/main" id="{67B232E4-D3CE-4E3E-A830-83C9C3C5332E}"/>
              </a:ext>
            </a:extLst>
          </p:cNvPr>
          <p:cNvSpPr>
            <a:spLocks noGrp="1"/>
          </p:cNvSpPr>
          <p:nvPr>
            <p:ph type="sldNum" sz="quarter" idx="10"/>
          </p:nvPr>
        </p:nvSpPr>
        <p:spPr/>
        <p:txBody>
          <a:bodyPr/>
          <a:lstStyle/>
          <a:p>
            <a:fld id="{FCB7B9BA-EF19-4458-B462-893E29D19B1E}" type="slidenum">
              <a:rPr lang="de-DE" altLang="ja-JP" smtClean="0"/>
              <a:pPr/>
              <a:t>28</a:t>
            </a:fld>
            <a:endParaRPr lang="de-DE" altLang="ja-JP"/>
          </a:p>
        </p:txBody>
      </p:sp>
      <p:sp>
        <p:nvSpPr>
          <p:cNvPr id="8" name="角丸四角形吹き出し 4">
            <a:extLst>
              <a:ext uri="{FF2B5EF4-FFF2-40B4-BE49-F238E27FC236}">
                <a16:creationId xmlns:a16="http://schemas.microsoft.com/office/drawing/2014/main" id="{DD8C4636-41DC-4495-8D01-BCA053F95348}"/>
              </a:ext>
            </a:extLst>
          </p:cNvPr>
          <p:cNvSpPr>
            <a:spLocks noChangeArrowheads="1"/>
          </p:cNvSpPr>
          <p:nvPr/>
        </p:nvSpPr>
        <p:spPr bwMode="gray">
          <a:xfrm>
            <a:off x="2279576" y="6426994"/>
            <a:ext cx="7992888" cy="155946"/>
          </a:xfrm>
          <a:prstGeom prst="wedgeRoundRectCallout">
            <a:avLst>
              <a:gd name="adj1" fmla="val -32350"/>
              <a:gd name="adj2" fmla="val -23289"/>
              <a:gd name="adj3" fmla="val 16667"/>
            </a:avLst>
          </a:prstGeom>
          <a:noFill/>
          <a:ln w="9525" algn="ctr">
            <a:noFill/>
            <a:round/>
            <a:headEnd/>
            <a:tailEnd/>
          </a:ln>
          <a:effectLst/>
        </p:spPr>
        <p:txBody>
          <a:bodyPr wrap="square" lIns="36000" tIns="18000" rIns="36000" bIns="18000" anchor="ctr">
            <a:noAutofit/>
          </a:bodyP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hangingPunct="1"/>
            <a:r>
              <a:rPr lang="ja-JP" altLang="en-US" sz="900" b="1" dirty="0">
                <a:solidFill>
                  <a:srgbClr val="FF0000"/>
                </a:solidFill>
              </a:rPr>
              <a:t>This section is linked to some Japanese-language sites. When using the translated version outside Japan, it is necessary to review the links to each language site.</a:t>
            </a:r>
            <a:endParaRPr lang="en-US" altLang="ja-JP" sz="900" b="1" dirty="0">
              <a:solidFill>
                <a:srgbClr val="FF0000"/>
              </a:solidFill>
            </a:endParaRPr>
          </a:p>
        </p:txBody>
      </p:sp>
    </p:spTree>
    <p:extLst>
      <p:ext uri="{BB962C8B-B14F-4D97-AF65-F5344CB8AC3E}">
        <p14:creationId xmlns:p14="http://schemas.microsoft.com/office/powerpoint/2010/main" val="349717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444600" y="467961"/>
            <a:ext cx="8172400" cy="646331"/>
          </a:xfrm>
          <a:prstGeom prst="rect">
            <a:avLst/>
          </a:prstGeom>
          <a:noFill/>
        </p:spPr>
        <p:txBody>
          <a:bodyPr wrap="square" rtlCol="0">
            <a:spAutoFit/>
          </a:bodyPr>
          <a:lstStyle/>
          <a:p>
            <a:pPr algn="l"/>
            <a:r>
              <a:rPr lang="ja-JP" altLang="en-US" sz="2800" dirty="0"/>
              <a:t> Content</a:t>
            </a:r>
          </a:p>
        </p:txBody>
      </p:sp>
      <p:sp>
        <p:nvSpPr>
          <p:cNvPr id="4" name="テキスト ボックス 3"/>
          <p:cNvSpPr txBox="1"/>
          <p:nvPr/>
        </p:nvSpPr>
        <p:spPr>
          <a:xfrm>
            <a:off x="1199456" y="1258302"/>
            <a:ext cx="9937104" cy="3754874"/>
          </a:xfrm>
          <a:prstGeom prst="rect">
            <a:avLst/>
          </a:prstGeom>
          <a:noFill/>
        </p:spPr>
        <p:txBody>
          <a:bodyPr wrap="square" rtlCol="0">
            <a:spAutoFit/>
          </a:bodyPr>
          <a:lstStyle/>
          <a:p>
            <a:pPr marL="514350" indent="-514350" algn="l">
              <a:lnSpc>
                <a:spcPct val="200000"/>
              </a:lnSpc>
              <a:buFont typeface="+mj-lt"/>
              <a:buAutoNum type="arabicPeriod"/>
            </a:pPr>
            <a:r>
              <a:rPr lang="en-US" altLang="ja-JP" sz="2800" dirty="0"/>
              <a:t>Foundation for OSS and Intellectual Property(IP)</a:t>
            </a:r>
            <a:endParaRPr lang="en-US" altLang="ja-JP" sz="2800" kern="1600" dirty="0"/>
          </a:p>
          <a:p>
            <a:pPr marL="514350" indent="-514350" algn="l" fontAlgn="base">
              <a:lnSpc>
                <a:spcPct val="200000"/>
              </a:lnSpc>
              <a:buFont typeface="+mj-lt"/>
              <a:buAutoNum type="arabicPeriod"/>
              <a:tabLst>
                <a:tab pos="3676650" algn="l"/>
              </a:tabLst>
            </a:pPr>
            <a:r>
              <a:rPr lang="en-US" altLang="ja-JP" sz="2800" kern="1600" dirty="0"/>
              <a:t>OSS Licensing Basics</a:t>
            </a:r>
          </a:p>
          <a:p>
            <a:pPr marL="514350" indent="-514350" algn="l" fontAlgn="base">
              <a:lnSpc>
                <a:spcPct val="150000"/>
              </a:lnSpc>
              <a:buFont typeface="+mj-lt"/>
              <a:buAutoNum type="arabicPeriod"/>
              <a:tabLst>
                <a:tab pos="3676650" algn="l"/>
              </a:tabLst>
            </a:pPr>
            <a:r>
              <a:rPr lang="ja-JP" altLang="en-US" sz="2800" dirty="0"/>
              <a:t>Examples of license violations</a:t>
            </a:r>
            <a:endParaRPr lang="en-US" altLang="ja-JP" sz="2800" dirty="0"/>
          </a:p>
          <a:p>
            <a:pPr marL="514350" indent="-514350" algn="l" fontAlgn="base">
              <a:lnSpc>
                <a:spcPct val="150000"/>
              </a:lnSpc>
              <a:buFont typeface="+mj-lt"/>
              <a:buAutoNum type="arabicPeriod"/>
              <a:tabLst>
                <a:tab pos="3676650" algn="l"/>
              </a:tabLst>
            </a:pPr>
            <a:r>
              <a:rPr lang="en-US" altLang="ja-JP" sz="2800" dirty="0"/>
              <a:t>Considerations when using OSS</a:t>
            </a:r>
          </a:p>
          <a:p>
            <a:pPr marL="514350" indent="-514350" algn="l">
              <a:lnSpc>
                <a:spcPct val="150000"/>
              </a:lnSpc>
              <a:buFont typeface="+mj-lt"/>
              <a:buAutoNum type="arabicPeriod"/>
            </a:pPr>
            <a:r>
              <a:rPr lang="ja-JP" altLang="en-US" sz="2800" dirty="0"/>
              <a:t>Provision of license information at the time of order placement</a:t>
            </a:r>
            <a:endParaRPr lang="en-US" altLang="ja-JP" sz="2800" dirty="0"/>
          </a:p>
        </p:txBody>
      </p:sp>
      <p:sp>
        <p:nvSpPr>
          <p:cNvPr id="11" name="スライド番号プレースホルダー 10">
            <a:extLst>
              <a:ext uri="{FF2B5EF4-FFF2-40B4-BE49-F238E27FC236}">
                <a16:creationId xmlns:a16="http://schemas.microsoft.com/office/drawing/2014/main" id="{61740F0E-A59B-4829-BB14-2AA21B1CB780}"/>
              </a:ext>
            </a:extLst>
          </p:cNvPr>
          <p:cNvSpPr>
            <a:spLocks noGrp="1"/>
          </p:cNvSpPr>
          <p:nvPr>
            <p:ph type="sldNum" sz="quarter" idx="10"/>
          </p:nvPr>
        </p:nvSpPr>
        <p:spPr/>
        <p:txBody>
          <a:bodyPr/>
          <a:lstStyle/>
          <a:p>
            <a:fld id="{1195C95A-030B-42EE-9D8D-E0455A77345A}" type="slidenum">
              <a:rPr lang="de-DE" altLang="ja-JP" smtClean="0"/>
              <a:pPr/>
              <a:t>2</a:t>
            </a:fld>
            <a:endParaRPr lang="de-DE" altLang="ja-JP"/>
          </a:p>
        </p:txBody>
      </p:sp>
    </p:spTree>
    <p:extLst>
      <p:ext uri="{BB962C8B-B14F-4D97-AF65-F5344CB8AC3E}">
        <p14:creationId xmlns:p14="http://schemas.microsoft.com/office/powerpoint/2010/main" val="253393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4.3 Related Sites by License Creator</a:t>
            </a:r>
          </a:p>
        </p:txBody>
      </p:sp>
      <p:sp>
        <p:nvSpPr>
          <p:cNvPr id="8" name="コンテンツ プレースホルダー 7"/>
          <p:cNvSpPr>
            <a:spLocks noGrp="1"/>
          </p:cNvSpPr>
          <p:nvPr>
            <p:ph idx="1"/>
          </p:nvPr>
        </p:nvSpPr>
        <p:spPr>
          <a:xfrm>
            <a:off x="1692276" y="980728"/>
            <a:ext cx="8786813" cy="5544616"/>
          </a:xfrm>
        </p:spPr>
        <p:txBody>
          <a:bodyPr/>
          <a:lstStyle/>
          <a:p>
            <a:pPr>
              <a:lnSpc>
                <a:spcPct val="100000"/>
              </a:lnSpc>
              <a:buClr>
                <a:srgbClr val="C00000"/>
              </a:buClr>
            </a:pPr>
            <a:r>
              <a:rPr lang="en-US" altLang="ja-JP" sz="1400" dirty="0"/>
              <a:t>Free Software Foundation</a:t>
            </a:r>
          </a:p>
          <a:p>
            <a:pPr marL="0" indent="0">
              <a:lnSpc>
                <a:spcPct val="100000"/>
              </a:lnSpc>
              <a:buNone/>
            </a:pPr>
            <a:r>
              <a:rPr lang="ja-JP" altLang="en-US" sz="1400" dirty="0"/>
              <a:t>　・Frequently Asked Questions About GNU Licensing</a:t>
            </a:r>
            <a:br>
              <a:rPr lang="en-US" altLang="ja-JP" sz="1400" dirty="0"/>
            </a:br>
            <a:r>
              <a:rPr lang="en-US" altLang="ja-JP" sz="1400" dirty="0">
                <a:hlinkClick r:id="rId3"/>
              </a:rPr>
              <a:t>http://www.gnu.org/licenses/gpl-faq.ja.html</a:t>
            </a:r>
            <a:endParaRPr lang="ja-JP" altLang="en-US" sz="1400" dirty="0"/>
          </a:p>
          <a:p>
            <a:pPr marL="0" indent="0">
              <a:lnSpc>
                <a:spcPct val="100000"/>
              </a:lnSpc>
              <a:buNone/>
            </a:pPr>
            <a:r>
              <a:rPr lang="ja-JP" altLang="en-US" sz="1400" dirty="0"/>
              <a:t>　・Frequently Asked Questions About GNU GPL v2.0</a:t>
            </a:r>
            <a:br>
              <a:rPr lang="en-US" altLang="ja-JP" sz="1400" dirty="0"/>
            </a:br>
            <a:r>
              <a:rPr lang="en-US" altLang="ja-JP" sz="1400" dirty="0">
                <a:hlinkClick r:id="rId4"/>
              </a:rPr>
              <a:t>https://www.gnu.org/licenses/old-licenses/gpl-2.0-faq.ja.html</a:t>
            </a:r>
            <a:endParaRPr lang="en-US" altLang="ja-JP" sz="1400" dirty="0"/>
          </a:p>
          <a:p>
            <a:pPr marL="0" indent="0">
              <a:lnSpc>
                <a:spcPct val="100000"/>
              </a:lnSpc>
              <a:buNone/>
            </a:pPr>
            <a:r>
              <a:rPr lang="ja-JP" altLang="en-US" sz="1400" dirty="0"/>
              <a:t>　・Different licenses and descriptions of them</a:t>
            </a:r>
            <a:br>
              <a:rPr lang="en-US" altLang="ja-JP" sz="1400" dirty="0"/>
            </a:br>
            <a:r>
              <a:rPr lang="en-US" altLang="ja-JP" sz="1400" dirty="0">
                <a:hlinkClick r:id="rId5"/>
              </a:rPr>
              <a:t>https://www.gnu.org/licenses/license-list.ja.html</a:t>
            </a:r>
            <a:endParaRPr lang="en-US" altLang="ja-JP" sz="1400" dirty="0"/>
          </a:p>
          <a:p>
            <a:pPr marL="0" indent="0">
              <a:lnSpc>
                <a:spcPct val="100000"/>
              </a:lnSpc>
              <a:buNone/>
            </a:pPr>
            <a:r>
              <a:rPr lang="ja-JP" altLang="en-US" sz="1400" dirty="0"/>
              <a:t>　・Exceptional Rules for GNU Licensing</a:t>
            </a:r>
            <a:br>
              <a:rPr lang="en-US" altLang="ja-JP" sz="1400" dirty="0"/>
            </a:br>
            <a:r>
              <a:rPr lang="en-US" altLang="ja-JP" sz="1400" dirty="0">
                <a:hlinkClick r:id="rId6"/>
              </a:rPr>
              <a:t>https://www.gnu.org/licenses/exceptions.ja.html</a:t>
            </a:r>
            <a:endParaRPr lang="en-US" altLang="ja-JP" sz="1400" dirty="0"/>
          </a:p>
          <a:p>
            <a:pPr marL="0" indent="0">
              <a:lnSpc>
                <a:spcPct val="100000"/>
              </a:lnSpc>
              <a:buNone/>
            </a:pPr>
            <a:r>
              <a:rPr lang="ja-JP" altLang="en-US" sz="1400" dirty="0"/>
              <a:t>　・GCC Runtime Library Exceptions and FAQ</a:t>
            </a:r>
            <a:br>
              <a:rPr lang="en-US" altLang="ja-JP" sz="1400" dirty="0"/>
            </a:br>
            <a:r>
              <a:rPr lang="en-US" altLang="ja-JP" sz="1400" dirty="0">
                <a:hlinkClick r:id="rId7"/>
              </a:rPr>
              <a:t>https://www.gnu.org/licenses/gcc-exception-3.1-faq.html</a:t>
            </a:r>
            <a:endParaRPr lang="en-US" altLang="ja-JP" sz="1400" dirty="0"/>
          </a:p>
          <a:p>
            <a:pPr>
              <a:lnSpc>
                <a:spcPct val="100000"/>
              </a:lnSpc>
              <a:buClr>
                <a:srgbClr val="C00000"/>
              </a:buClr>
            </a:pPr>
            <a:r>
              <a:rPr lang="ja-JP" altLang="en-US" sz="1400" dirty="0"/>
              <a:t>Other</a:t>
            </a:r>
            <a:endParaRPr lang="en-US" altLang="ja-JP" sz="1400" dirty="0"/>
          </a:p>
          <a:p>
            <a:pPr marL="0" indent="0">
              <a:lnSpc>
                <a:spcPct val="100000"/>
              </a:lnSpc>
              <a:buNone/>
            </a:pPr>
            <a:r>
              <a:rPr lang="ja-JP" altLang="en-US" sz="1400" dirty="0"/>
              <a:t>　・Frequent Questions about Apache Licensing(Apache Software Foundation)</a:t>
            </a:r>
            <a:br>
              <a:rPr lang="en-US" altLang="ja-JP" sz="1400" dirty="0"/>
            </a:br>
            <a:r>
              <a:rPr lang="ja-JP" altLang="en-US" sz="1400" dirty="0">
                <a:hlinkClick r:id="rId8"/>
              </a:rPr>
              <a:t>http://www.apache.org/foundation/license-faq.html</a:t>
            </a:r>
            <a:endParaRPr lang="en-US" altLang="ja-JP" sz="1400" dirty="0"/>
          </a:p>
          <a:p>
            <a:pPr marL="0" indent="0">
              <a:lnSpc>
                <a:spcPct val="100000"/>
              </a:lnSpc>
              <a:buNone/>
            </a:pPr>
            <a:r>
              <a:rPr lang="en-US" altLang="ja-JP" sz="1400" dirty="0"/>
              <a:t> ・Previously Asked Questions(Apache Software Foundation)</a:t>
            </a:r>
            <a:br>
              <a:rPr lang="en-US" altLang="ja-JP" sz="1400" dirty="0"/>
            </a:br>
            <a:r>
              <a:rPr lang="en-US" altLang="ja-JP" sz="1400" dirty="0">
                <a:hlinkClick r:id="rId9"/>
              </a:rPr>
              <a:t>http://www.apache.org/legal/resolved.html#faq</a:t>
            </a:r>
            <a:endParaRPr lang="en-US" altLang="ja-JP" sz="1400" dirty="0"/>
          </a:p>
          <a:p>
            <a:pPr marL="0" indent="0">
              <a:lnSpc>
                <a:spcPct val="100000"/>
              </a:lnSpc>
              <a:buNone/>
            </a:pPr>
            <a:r>
              <a:rPr lang="ja-JP" altLang="en-US" sz="1400" dirty="0"/>
              <a:t>　・(FAQ(IBM related to Common Public License (CPL)</a:t>
            </a:r>
            <a:br>
              <a:rPr lang="en-US" altLang="ja-JP" sz="1400" dirty="0"/>
            </a:br>
            <a:r>
              <a:rPr lang="en-US" altLang="ja-JP" sz="1400" dirty="0">
                <a:hlinkClick r:id="rId10"/>
              </a:rPr>
              <a:t>https://www.ibm.com/developerworks/jp/opensource/library/os-cplfaq.html</a:t>
            </a:r>
          </a:p>
          <a:p>
            <a:pPr marL="0" indent="0">
              <a:lnSpc>
                <a:spcPct val="100000"/>
              </a:lnSpc>
              <a:buNone/>
            </a:pPr>
            <a:r>
              <a:rPr lang="ja-JP" altLang="en-US" sz="1400" dirty="0"/>
              <a:t>　・Eclipse Public License (EPL) Frequently Asked Questions</a:t>
            </a:r>
            <a:br>
              <a:rPr lang="en-US" altLang="ja-JP" sz="1400" dirty="0"/>
            </a:br>
            <a:r>
              <a:rPr lang="en-US" altLang="ja-JP" sz="1400" dirty="0">
                <a:hlinkClick r:id="rId11"/>
              </a:rPr>
              <a:t>http://www.eclipse.org/legal/eplfaq.php</a:t>
            </a:r>
            <a:endParaRPr lang="en-US" altLang="ja-JP" sz="1400" dirty="0"/>
          </a:p>
          <a:p>
            <a:pPr marL="0" indent="0">
              <a:lnSpc>
                <a:spcPct val="100000"/>
              </a:lnSpc>
              <a:buNone/>
            </a:pPr>
            <a:r>
              <a:rPr lang="en-US" altLang="ja-JP" sz="1100" dirty="0"/>
              <a:t> </a:t>
            </a:r>
            <a:endParaRPr lang="ja-JP" altLang="en-US" sz="1100" dirty="0"/>
          </a:p>
        </p:txBody>
      </p:sp>
      <p:sp>
        <p:nvSpPr>
          <p:cNvPr id="11" name="スライド番号プレースホルダー 10">
            <a:extLst>
              <a:ext uri="{FF2B5EF4-FFF2-40B4-BE49-F238E27FC236}">
                <a16:creationId xmlns:a16="http://schemas.microsoft.com/office/drawing/2014/main" id="{7F9413EF-2B92-40BB-96FC-B20BFCA1DB01}"/>
              </a:ext>
            </a:extLst>
          </p:cNvPr>
          <p:cNvSpPr>
            <a:spLocks noGrp="1"/>
          </p:cNvSpPr>
          <p:nvPr>
            <p:ph type="sldNum" sz="quarter" idx="10"/>
          </p:nvPr>
        </p:nvSpPr>
        <p:spPr/>
        <p:txBody>
          <a:bodyPr/>
          <a:lstStyle/>
          <a:p>
            <a:fld id="{DE2B87E1-F9DF-4BEE-B07D-635D26011F4B}" type="slidenum">
              <a:rPr lang="de-DE" altLang="ja-JP" smtClean="0"/>
              <a:pPr/>
              <a:t>29</a:t>
            </a:fld>
            <a:endParaRPr lang="de-DE" altLang="ja-JP"/>
          </a:p>
        </p:txBody>
      </p:sp>
      <p:sp>
        <p:nvSpPr>
          <p:cNvPr id="5" name="角丸四角形吹き出し 4">
            <a:extLst>
              <a:ext uri="{FF2B5EF4-FFF2-40B4-BE49-F238E27FC236}">
                <a16:creationId xmlns:a16="http://schemas.microsoft.com/office/drawing/2014/main" id="{11B746E5-3D07-417B-9C61-D7BB9E0BAA8F}"/>
              </a:ext>
            </a:extLst>
          </p:cNvPr>
          <p:cNvSpPr>
            <a:spLocks noChangeArrowheads="1"/>
          </p:cNvSpPr>
          <p:nvPr/>
        </p:nvSpPr>
        <p:spPr bwMode="gray">
          <a:xfrm>
            <a:off x="2279576" y="6309320"/>
            <a:ext cx="7416824" cy="288032"/>
          </a:xfrm>
          <a:prstGeom prst="wedgeRoundRectCallout">
            <a:avLst>
              <a:gd name="adj1" fmla="val -38995"/>
              <a:gd name="adj2" fmla="val 17568"/>
              <a:gd name="adj3" fmla="val 16667"/>
            </a:avLst>
          </a:prstGeom>
          <a:noFill/>
          <a:ln w="9525" algn="ctr">
            <a:noFill/>
            <a:round/>
            <a:headEnd/>
            <a:tailEnd/>
          </a:ln>
          <a:effectLst/>
        </p:spPr>
        <p:txBody>
          <a:bodyPr wrap="square" lIns="36000" tIns="18000" rIns="36000" bIns="18000" anchor="ctr">
            <a:normAutofit fontScale="70000" lnSpcReduction="20000"/>
          </a:bodyP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hangingPunct="1"/>
            <a:r>
              <a:rPr lang="en-US" altLang="ja-JP" sz="1100" b="1" dirty="0">
                <a:solidFill>
                  <a:srgbClr val="FF0000"/>
                </a:solidFill>
              </a:rPr>
              <a:t>Some parts in t</a:t>
            </a:r>
            <a:r>
              <a:rPr lang="ja-JP" altLang="en-US" sz="1100" b="1" dirty="0">
                <a:solidFill>
                  <a:srgbClr val="FF0000"/>
                </a:solidFill>
              </a:rPr>
              <a:t>his section is linked to  Japanese-language sites. When using the translated version outside Japan, it is necessary to review the links to each language site.</a:t>
            </a:r>
            <a:endParaRPr lang="en-US" altLang="ja-JP" sz="1100" b="1" dirty="0">
              <a:solidFill>
                <a:srgbClr val="FF0000"/>
              </a:solidFill>
            </a:endParaRPr>
          </a:p>
        </p:txBody>
      </p:sp>
    </p:spTree>
    <p:extLst>
      <p:ext uri="{BB962C8B-B14F-4D97-AF65-F5344CB8AC3E}">
        <p14:creationId xmlns:p14="http://schemas.microsoft.com/office/powerpoint/2010/main" val="494065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1900"/>
          </a:p>
        </p:txBody>
      </p:sp>
      <p:sp>
        <p:nvSpPr>
          <p:cNvPr id="6" name="Rectangle 5">
            <a:extLst>
              <a:ext uri="{FF2B5EF4-FFF2-40B4-BE49-F238E27FC236}">
                <a16:creationId xmlns:a16="http://schemas.microsoft.com/office/drawing/2014/main" id="{9F705EC2-2906-4C7E-9E70-7C8EE04B5AA7}"/>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3200" b="1" dirty="0">
                <a:solidFill>
                  <a:schemeClr val="bg1"/>
                </a:solidFill>
              </a:rPr>
              <a:t>Chapter 5.</a:t>
            </a:r>
            <a:endParaRPr lang="en-US" altLang="ja-JP" sz="3200" b="1" dirty="0">
              <a:solidFill>
                <a:schemeClr val="bg1"/>
              </a:solidFill>
            </a:endParaRPr>
          </a:p>
          <a:p>
            <a:pPr algn="l" fontAlgn="base">
              <a:tabLst>
                <a:tab pos="3676650" algn="l"/>
              </a:tabLst>
            </a:pPr>
            <a:r>
              <a:rPr lang="ja-JP" altLang="en-US" sz="3200" b="1" dirty="0">
                <a:solidFill>
                  <a:schemeClr val="bg1"/>
                </a:solidFill>
              </a:rPr>
              <a:t>Provision of license information at the time of order placement</a:t>
            </a:r>
            <a:endParaRPr lang="de-DE" altLang="ja-JP" sz="3200" b="1" dirty="0">
              <a:solidFill>
                <a:schemeClr val="bg1"/>
              </a:solidFill>
            </a:endParaRPr>
          </a:p>
        </p:txBody>
      </p:sp>
      <p:sp>
        <p:nvSpPr>
          <p:cNvPr id="10" name="スライド番号プレースホルダー 9">
            <a:extLst>
              <a:ext uri="{FF2B5EF4-FFF2-40B4-BE49-F238E27FC236}">
                <a16:creationId xmlns:a16="http://schemas.microsoft.com/office/drawing/2014/main" id="{2697595D-C509-49EC-9074-5D3BC65F24B4}"/>
              </a:ext>
            </a:extLst>
          </p:cNvPr>
          <p:cNvSpPr>
            <a:spLocks noGrp="1"/>
          </p:cNvSpPr>
          <p:nvPr>
            <p:ph type="sldNum" sz="quarter" idx="10"/>
          </p:nvPr>
        </p:nvSpPr>
        <p:spPr/>
        <p:txBody>
          <a:bodyPr/>
          <a:lstStyle/>
          <a:p>
            <a:fld id="{E8E9CBD9-E97A-4244-BA2F-A59041725FCD}" type="slidenum">
              <a:rPr lang="de-DE" altLang="ja-JP" smtClean="0"/>
              <a:pPr/>
              <a:t>30</a:t>
            </a:fld>
            <a:endParaRPr lang="de-DE" altLang="ja-JP"/>
          </a:p>
        </p:txBody>
      </p:sp>
    </p:spTree>
    <p:extLst>
      <p:ext uri="{BB962C8B-B14F-4D97-AF65-F5344CB8AC3E}">
        <p14:creationId xmlns:p14="http://schemas.microsoft.com/office/powerpoint/2010/main" val="3769892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t>5.1 Problems in the supply chain</a:t>
            </a:r>
          </a:p>
        </p:txBody>
      </p:sp>
      <p:sp>
        <p:nvSpPr>
          <p:cNvPr id="48" name="正方形/長方形 47">
            <a:extLst>
              <a:ext uri="{FF2B5EF4-FFF2-40B4-BE49-F238E27FC236}">
                <a16:creationId xmlns:a16="http://schemas.microsoft.com/office/drawing/2014/main" id="{2CD7B35E-C846-478A-8885-7A98C8F8FEB3}"/>
              </a:ext>
            </a:extLst>
          </p:cNvPr>
          <p:cNvSpPr/>
          <p:nvPr/>
        </p:nvSpPr>
        <p:spPr bwMode="auto">
          <a:xfrm>
            <a:off x="250741" y="1517591"/>
            <a:ext cx="6073957" cy="4647713"/>
          </a:xfrm>
          <a:prstGeom prst="rect">
            <a:avLst/>
          </a:prstGeom>
          <a:noFill/>
          <a:ln w="9525">
            <a:noFill/>
            <a:miter lim="800000"/>
            <a:headEnd/>
            <a:tailEnd/>
          </a:ln>
          <a:effectLst/>
        </p:spPr>
        <p:txBody>
          <a:bodyPr wrap="square" lIns="0" tIns="36000" rIns="0" bIns="36000" rtlCol="0" anchor="t" anchorCtr="0">
            <a:noAutofit/>
          </a:bodyPr>
          <a:lstStyle/>
          <a:p>
            <a:pPr marL="285750" indent="-285750" algn="l">
              <a:buFont typeface="Wingdings" panose="05000000000000000000" pitchFamily="2" charset="2"/>
              <a:buChar char="u"/>
            </a:pPr>
            <a:r>
              <a:rPr lang="en-US" altLang="ja-JP" sz="1600" b="1" dirty="0"/>
              <a:t>Inappropriate use of OSS and lack of license information </a:t>
            </a:r>
            <a:r>
              <a:rPr lang="en-US" altLang="ja-JP" sz="1600" dirty="0"/>
              <a:t>in the software supply chain</a:t>
            </a:r>
            <a:br>
              <a:rPr lang="en-US" altLang="ja-JP" sz="1600" dirty="0"/>
            </a:br>
            <a:r>
              <a:rPr lang="ja-JP" altLang="en-US" sz="1600" b="1" dirty="0"/>
              <a:t>　⇒ Large problems arise in the process of making the final product</a:t>
            </a:r>
            <a:endParaRPr lang="en-US" altLang="ja-JP" sz="1600" b="1" dirty="0"/>
          </a:p>
          <a:p>
            <a:pPr marL="742950" lvl="1" indent="-285750" algn="l">
              <a:buFont typeface="Wingdings" panose="05000000000000000000" pitchFamily="2" charset="2"/>
              <a:buChar char="Ø"/>
            </a:pPr>
            <a:r>
              <a:rPr lang="ja-JP" altLang="en-US" sz="1600" dirty="0"/>
              <a:t>Be unable to ship the final product</a:t>
            </a:r>
            <a:endParaRPr lang="en-US" altLang="ja-JP" sz="1600" dirty="0"/>
          </a:p>
          <a:p>
            <a:pPr marL="742950" lvl="1" indent="-285750" algn="l">
              <a:buFont typeface="Wingdings" panose="05000000000000000000" pitchFamily="2" charset="2"/>
              <a:buChar char="Ø"/>
            </a:pPr>
            <a:r>
              <a:rPr lang="ja-JP" altLang="en-US" sz="1600" dirty="0"/>
              <a:t>Alleged breach by third parties and OSS copyright holders</a:t>
            </a:r>
            <a:endParaRPr lang="en-US" altLang="ja-JP" sz="1600" dirty="0"/>
          </a:p>
          <a:p>
            <a:pPr algn="l"/>
            <a:endParaRPr lang="en-US" altLang="ja-JP" sz="1600" dirty="0"/>
          </a:p>
          <a:p>
            <a:pPr algn="l"/>
            <a:endParaRPr lang="en-US" altLang="ja-JP" sz="1600" dirty="0"/>
          </a:p>
          <a:p>
            <a:pPr algn="l"/>
            <a:endParaRPr lang="en-US" altLang="ja-JP" sz="1600" dirty="0"/>
          </a:p>
          <a:p>
            <a:pPr marL="285750" indent="-285750" algn="l">
              <a:buFont typeface="Wingdings" panose="05000000000000000000" pitchFamily="2" charset="2"/>
              <a:buChar char="u"/>
            </a:pPr>
            <a:r>
              <a:rPr lang="ja-JP" altLang="en-US" sz="1600" dirty="0"/>
              <a:t>Understanding problems </a:t>
            </a:r>
            <a:r>
              <a:rPr lang="ja-JP" altLang="en-US" sz="1600" dirty="0">
                <a:solidFill>
                  <a:srgbClr val="FF0000"/>
                </a:solidFill>
              </a:rPr>
              <a:t>at all stages from the upstream stage</a:t>
            </a:r>
            <a:r>
              <a:rPr lang="ja-JP" altLang="en-US" sz="1600" dirty="0"/>
              <a:t> of the supply chain and implementing countermeasures</a:t>
            </a:r>
            <a:endParaRPr lang="en-US" altLang="ja-JP" sz="1600" dirty="0"/>
          </a:p>
          <a:p>
            <a:pPr marL="742950" lvl="1" indent="-285750" algn="l">
              <a:buFont typeface="Wingdings" panose="05000000000000000000" pitchFamily="2" charset="2"/>
              <a:buChar char="Ø"/>
            </a:pPr>
            <a:r>
              <a:rPr lang="ja-JP" altLang="en-US" sz="1600" dirty="0"/>
              <a:t>It is important for each of the companies and organizations that comprise the organization to do the following</a:t>
            </a:r>
            <a:br>
              <a:rPr lang="en-US" altLang="ja-JP" sz="1600" dirty="0"/>
            </a:br>
            <a:r>
              <a:rPr lang="ja-JP" altLang="en-US" sz="1600" dirty="0"/>
              <a:t>①</a:t>
            </a:r>
            <a:r>
              <a:rPr lang="ja-JP" altLang="en-US" sz="1600" dirty="0">
                <a:solidFill>
                  <a:srgbClr val="FF0000"/>
                </a:solidFill>
              </a:rPr>
              <a:t>Properly implement what should be done</a:t>
            </a:r>
            <a:br>
              <a:rPr lang="en-US" altLang="ja-JP" sz="1600" dirty="0"/>
            </a:br>
            <a:r>
              <a:rPr lang="ja-JP" altLang="en-US" sz="1600" dirty="0"/>
              <a:t>②</a:t>
            </a:r>
            <a:r>
              <a:rPr lang="ja-JP" altLang="en-US" sz="1600" dirty="0">
                <a:solidFill>
                  <a:srgbClr val="FF0000"/>
                </a:solidFill>
              </a:rPr>
              <a:t>Build</a:t>
            </a:r>
            <a:r>
              <a:rPr lang="ja-JP" altLang="en-US" sz="1600" dirty="0"/>
              <a:t> mutual </a:t>
            </a:r>
            <a:r>
              <a:rPr lang="ja-JP" altLang="en-US" sz="1600" dirty="0">
                <a:solidFill>
                  <a:srgbClr val="FF0000"/>
                </a:solidFill>
              </a:rPr>
              <a:t>trust</a:t>
            </a:r>
            <a:br>
              <a:rPr lang="en-US" altLang="ja-JP" sz="1600" dirty="0"/>
            </a:br>
            <a:r>
              <a:rPr lang="ja-JP" altLang="en-US" sz="1600" dirty="0"/>
              <a:t>③</a:t>
            </a:r>
            <a:r>
              <a:rPr lang="en-US" altLang="ja-JP" sz="1600" dirty="0">
                <a:solidFill>
                  <a:srgbClr val="FF0000"/>
                </a:solidFill>
              </a:rPr>
              <a:t>Transfer of appropriate information and necessary materials </a:t>
            </a:r>
            <a:r>
              <a:rPr lang="en-US" altLang="ja-JP" sz="1600" dirty="0"/>
              <a:t>(source code, etc.) to each other</a:t>
            </a:r>
            <a:endParaRPr lang="ja-JP" altLang="en-US" sz="1600" b="1" spc="100" dirty="0">
              <a:solidFill>
                <a:srgbClr val="F6167B"/>
              </a:solidFill>
            </a:endParaRPr>
          </a:p>
        </p:txBody>
      </p:sp>
      <p:sp>
        <p:nvSpPr>
          <p:cNvPr id="50" name="角丸四角形 1">
            <a:extLst>
              <a:ext uri="{FF2B5EF4-FFF2-40B4-BE49-F238E27FC236}">
                <a16:creationId xmlns:a16="http://schemas.microsoft.com/office/drawing/2014/main" id="{223161A3-72A2-48BE-B63E-0F61DB6E7C28}"/>
              </a:ext>
            </a:extLst>
          </p:cNvPr>
          <p:cNvSpPr/>
          <p:nvPr/>
        </p:nvSpPr>
        <p:spPr>
          <a:xfrm>
            <a:off x="6209493" y="2111720"/>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51" name="角丸四角形 7">
            <a:extLst>
              <a:ext uri="{FF2B5EF4-FFF2-40B4-BE49-F238E27FC236}">
                <a16:creationId xmlns:a16="http://schemas.microsoft.com/office/drawing/2014/main" id="{001D1B0E-0EC3-4280-B7FE-0841E64C8C86}"/>
              </a:ext>
            </a:extLst>
          </p:cNvPr>
          <p:cNvSpPr/>
          <p:nvPr/>
        </p:nvSpPr>
        <p:spPr>
          <a:xfrm>
            <a:off x="9345040" y="3921072"/>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52" name="角丸四角形 8">
            <a:extLst>
              <a:ext uri="{FF2B5EF4-FFF2-40B4-BE49-F238E27FC236}">
                <a16:creationId xmlns:a16="http://schemas.microsoft.com/office/drawing/2014/main" id="{0F2D6D16-B95A-4FBA-BEE3-E3FF2A7A487C}"/>
              </a:ext>
            </a:extLst>
          </p:cNvPr>
          <p:cNvSpPr/>
          <p:nvPr/>
        </p:nvSpPr>
        <p:spPr>
          <a:xfrm>
            <a:off x="6524022" y="3259583"/>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53" name="角丸四角形 10">
            <a:extLst>
              <a:ext uri="{FF2B5EF4-FFF2-40B4-BE49-F238E27FC236}">
                <a16:creationId xmlns:a16="http://schemas.microsoft.com/office/drawing/2014/main" id="{20F2DFD1-DDA3-46C0-8B4F-45742410A2D0}"/>
              </a:ext>
            </a:extLst>
          </p:cNvPr>
          <p:cNvSpPr/>
          <p:nvPr/>
        </p:nvSpPr>
        <p:spPr>
          <a:xfrm>
            <a:off x="6754238" y="4485269"/>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54" name="角丸四角形 12">
            <a:extLst>
              <a:ext uri="{FF2B5EF4-FFF2-40B4-BE49-F238E27FC236}">
                <a16:creationId xmlns:a16="http://schemas.microsoft.com/office/drawing/2014/main" id="{7CD27517-6338-4B73-A455-272E7F0457FA}"/>
              </a:ext>
            </a:extLst>
          </p:cNvPr>
          <p:cNvSpPr/>
          <p:nvPr/>
        </p:nvSpPr>
        <p:spPr>
          <a:xfrm>
            <a:off x="8180965" y="1201370"/>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55" name="角丸四角形 13">
            <a:extLst>
              <a:ext uri="{FF2B5EF4-FFF2-40B4-BE49-F238E27FC236}">
                <a16:creationId xmlns:a16="http://schemas.microsoft.com/office/drawing/2014/main" id="{71BF5A82-9482-4002-9CB9-07C162613B31}"/>
              </a:ext>
            </a:extLst>
          </p:cNvPr>
          <p:cNvSpPr/>
          <p:nvPr/>
        </p:nvSpPr>
        <p:spPr>
          <a:xfrm>
            <a:off x="7535700" y="202173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56" name="角丸四角形 15">
            <a:extLst>
              <a:ext uri="{FF2B5EF4-FFF2-40B4-BE49-F238E27FC236}">
                <a16:creationId xmlns:a16="http://schemas.microsoft.com/office/drawing/2014/main" id="{CCFE14A3-3C4D-412F-B45B-9E44CE07EC0D}"/>
              </a:ext>
            </a:extLst>
          </p:cNvPr>
          <p:cNvSpPr/>
          <p:nvPr/>
        </p:nvSpPr>
        <p:spPr>
          <a:xfrm>
            <a:off x="7957230" y="39356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57" name="角丸四角形 18">
            <a:extLst>
              <a:ext uri="{FF2B5EF4-FFF2-40B4-BE49-F238E27FC236}">
                <a16:creationId xmlns:a16="http://schemas.microsoft.com/office/drawing/2014/main" id="{5FEA48D1-BA11-40FF-AF00-D49BB4A72CB8}"/>
              </a:ext>
            </a:extLst>
          </p:cNvPr>
          <p:cNvSpPr/>
          <p:nvPr/>
        </p:nvSpPr>
        <p:spPr>
          <a:xfrm>
            <a:off x="8861907" y="2367059"/>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58" name="角丸四角形 20">
            <a:extLst>
              <a:ext uri="{FF2B5EF4-FFF2-40B4-BE49-F238E27FC236}">
                <a16:creationId xmlns:a16="http://schemas.microsoft.com/office/drawing/2014/main" id="{64C4441C-4C3E-4740-82B7-75B6128ECAEC}"/>
              </a:ext>
            </a:extLst>
          </p:cNvPr>
          <p:cNvSpPr/>
          <p:nvPr/>
        </p:nvSpPr>
        <p:spPr>
          <a:xfrm>
            <a:off x="10875524" y="392650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59" name="角丸四角形 21">
            <a:extLst>
              <a:ext uri="{FF2B5EF4-FFF2-40B4-BE49-F238E27FC236}">
                <a16:creationId xmlns:a16="http://schemas.microsoft.com/office/drawing/2014/main" id="{4F6840C7-ACB8-448F-9437-D285CBD58A68}"/>
              </a:ext>
            </a:extLst>
          </p:cNvPr>
          <p:cNvSpPr/>
          <p:nvPr/>
        </p:nvSpPr>
        <p:spPr>
          <a:xfrm>
            <a:off x="10522089" y="2911798"/>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60" name="角丸四角形 22">
            <a:extLst>
              <a:ext uri="{FF2B5EF4-FFF2-40B4-BE49-F238E27FC236}">
                <a16:creationId xmlns:a16="http://schemas.microsoft.com/office/drawing/2014/main" id="{0BF22896-7EDE-4BDE-A540-5A8DEF89916C}"/>
              </a:ext>
            </a:extLst>
          </p:cNvPr>
          <p:cNvSpPr/>
          <p:nvPr/>
        </p:nvSpPr>
        <p:spPr>
          <a:xfrm>
            <a:off x="9854118" y="138978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sp>
        <p:nvSpPr>
          <p:cNvPr id="61" name="角丸四角形 25">
            <a:extLst>
              <a:ext uri="{FF2B5EF4-FFF2-40B4-BE49-F238E27FC236}">
                <a16:creationId xmlns:a16="http://schemas.microsoft.com/office/drawing/2014/main" id="{FD38F4E7-8E06-4BC5-ADFB-95E6042640C2}"/>
              </a:ext>
            </a:extLst>
          </p:cNvPr>
          <p:cNvSpPr/>
          <p:nvPr/>
        </p:nvSpPr>
        <p:spPr>
          <a:xfrm>
            <a:off x="9367733" y="4816021"/>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cxnSp>
        <p:nvCxnSpPr>
          <p:cNvPr id="62" name="直線矢印コネクタ 61">
            <a:extLst>
              <a:ext uri="{FF2B5EF4-FFF2-40B4-BE49-F238E27FC236}">
                <a16:creationId xmlns:a16="http://schemas.microsoft.com/office/drawing/2014/main" id="{F9243289-EC48-476E-89FA-A453F83FFAC0}"/>
              </a:ext>
            </a:extLst>
          </p:cNvPr>
          <p:cNvCxnSpPr>
            <a:stCxn id="50" idx="2"/>
            <a:endCxn id="52" idx="0"/>
          </p:cNvCxnSpPr>
          <p:nvPr/>
        </p:nvCxnSpPr>
        <p:spPr>
          <a:xfrm>
            <a:off x="6637510" y="2500827"/>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F34CEDD-A73D-4549-8F5D-2EF83E9A870C}"/>
              </a:ext>
            </a:extLst>
          </p:cNvPr>
          <p:cNvCxnSpPr>
            <a:stCxn id="55" idx="2"/>
          </p:cNvCxnSpPr>
          <p:nvPr/>
        </p:nvCxnSpPr>
        <p:spPr>
          <a:xfrm flipH="1">
            <a:off x="7177400" y="2410845"/>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312BDA8B-B71D-42FC-8AA3-11B1A6EE4181}"/>
              </a:ext>
            </a:extLst>
          </p:cNvPr>
          <p:cNvCxnSpPr>
            <a:stCxn id="52" idx="2"/>
            <a:endCxn id="53" idx="0"/>
          </p:cNvCxnSpPr>
          <p:nvPr/>
        </p:nvCxnSpPr>
        <p:spPr>
          <a:xfrm>
            <a:off x="6952039" y="3648690"/>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53ADCB-BC96-439B-84D7-78ACE68CB00D}"/>
              </a:ext>
            </a:extLst>
          </p:cNvPr>
          <p:cNvCxnSpPr>
            <a:stCxn id="53" idx="2"/>
          </p:cNvCxnSpPr>
          <p:nvPr/>
        </p:nvCxnSpPr>
        <p:spPr>
          <a:xfrm>
            <a:off x="7182255" y="4874376"/>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50552A93-FF85-4C26-B19D-8FA3A585156E}"/>
              </a:ext>
            </a:extLst>
          </p:cNvPr>
          <p:cNvCxnSpPr>
            <a:endCxn id="55" idx="0"/>
          </p:cNvCxnSpPr>
          <p:nvPr/>
        </p:nvCxnSpPr>
        <p:spPr>
          <a:xfrm flipH="1">
            <a:off x="7963717" y="1574266"/>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70D46DD6-BBEA-449C-872D-138A4F7BD3B2}"/>
              </a:ext>
            </a:extLst>
          </p:cNvPr>
          <p:cNvCxnSpPr>
            <a:endCxn id="56" idx="0"/>
          </p:cNvCxnSpPr>
          <p:nvPr/>
        </p:nvCxnSpPr>
        <p:spPr>
          <a:xfrm flipH="1">
            <a:off x="8385247" y="1590477"/>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57DB326-AFA6-453F-BC63-DFD04D92C0FF}"/>
              </a:ext>
            </a:extLst>
          </p:cNvPr>
          <p:cNvCxnSpPr>
            <a:endCxn id="57" idx="0"/>
          </p:cNvCxnSpPr>
          <p:nvPr/>
        </p:nvCxnSpPr>
        <p:spPr>
          <a:xfrm>
            <a:off x="8803538" y="1597368"/>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2D9BB475-C544-4144-97A8-379B02BD6459}"/>
              </a:ext>
            </a:extLst>
          </p:cNvPr>
          <p:cNvCxnSpPr>
            <a:stCxn id="56" idx="2"/>
            <a:endCxn id="87" idx="0"/>
          </p:cNvCxnSpPr>
          <p:nvPr/>
        </p:nvCxnSpPr>
        <p:spPr>
          <a:xfrm>
            <a:off x="8385247" y="4324735"/>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DAD13194-CB03-4861-BFEE-025A96A91B9F}"/>
              </a:ext>
            </a:extLst>
          </p:cNvPr>
          <p:cNvCxnSpPr/>
          <p:nvPr/>
        </p:nvCxnSpPr>
        <p:spPr>
          <a:xfrm flipH="1">
            <a:off x="8493879" y="2756166"/>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117936A8-A9D0-4AE0-9D8D-585B129D9527}"/>
              </a:ext>
            </a:extLst>
          </p:cNvPr>
          <p:cNvCxnSpPr>
            <a:stCxn id="57" idx="2"/>
            <a:endCxn id="51" idx="0"/>
          </p:cNvCxnSpPr>
          <p:nvPr/>
        </p:nvCxnSpPr>
        <p:spPr>
          <a:xfrm>
            <a:off x="9289924" y="2756166"/>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E7CEA0E-2587-4B78-A529-817396AC0377}"/>
              </a:ext>
            </a:extLst>
          </p:cNvPr>
          <p:cNvCxnSpPr/>
          <p:nvPr/>
        </p:nvCxnSpPr>
        <p:spPr>
          <a:xfrm flipH="1">
            <a:off x="9481237" y="1788624"/>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3A1C76B2-01B7-4461-90D8-8D86763CA29A}"/>
              </a:ext>
            </a:extLst>
          </p:cNvPr>
          <p:cNvCxnSpPr>
            <a:stCxn id="60" idx="2"/>
            <a:endCxn id="59" idx="0"/>
          </p:cNvCxnSpPr>
          <p:nvPr/>
        </p:nvCxnSpPr>
        <p:spPr>
          <a:xfrm>
            <a:off x="10282135" y="1778896"/>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E94398BA-CC4E-436A-93FF-404173C17EA9}"/>
              </a:ext>
            </a:extLst>
          </p:cNvPr>
          <p:cNvCxnSpPr>
            <a:stCxn id="59" idx="2"/>
            <a:endCxn id="58" idx="0"/>
          </p:cNvCxnSpPr>
          <p:nvPr/>
        </p:nvCxnSpPr>
        <p:spPr>
          <a:xfrm>
            <a:off x="10950106" y="3300905"/>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AF1EB5D0-27D9-4194-9D66-28376880C387}"/>
              </a:ext>
            </a:extLst>
          </p:cNvPr>
          <p:cNvCxnSpPr>
            <a:stCxn id="58" idx="1"/>
            <a:endCxn id="51" idx="3"/>
          </p:cNvCxnSpPr>
          <p:nvPr/>
        </p:nvCxnSpPr>
        <p:spPr>
          <a:xfrm flipH="1" flipV="1">
            <a:off x="10201074" y="4115626"/>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55FC2D55-04F7-4835-996C-B587353F0C18}"/>
              </a:ext>
            </a:extLst>
          </p:cNvPr>
          <p:cNvCxnSpPr>
            <a:stCxn id="51" idx="2"/>
            <a:endCxn id="61" idx="0"/>
          </p:cNvCxnSpPr>
          <p:nvPr/>
        </p:nvCxnSpPr>
        <p:spPr>
          <a:xfrm>
            <a:off x="9773057" y="4310179"/>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1B7BFF9E-EEBA-477A-844F-B5C518C85D04}"/>
              </a:ext>
            </a:extLst>
          </p:cNvPr>
          <p:cNvCxnSpPr>
            <a:stCxn id="61" idx="2"/>
          </p:cNvCxnSpPr>
          <p:nvPr/>
        </p:nvCxnSpPr>
        <p:spPr>
          <a:xfrm flipH="1">
            <a:off x="9773057" y="5205128"/>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910B9039-B180-4DCC-A613-46B0DDB4EA88}"/>
              </a:ext>
            </a:extLst>
          </p:cNvPr>
          <p:cNvSpPr/>
          <p:nvPr/>
        </p:nvSpPr>
        <p:spPr>
          <a:xfrm>
            <a:off x="6000351" y="2756167"/>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Information about OSS</a:t>
            </a:r>
          </a:p>
        </p:txBody>
      </p:sp>
      <p:sp>
        <p:nvSpPr>
          <p:cNvPr id="79" name="正方形/長方形 78">
            <a:extLst>
              <a:ext uri="{FF2B5EF4-FFF2-40B4-BE49-F238E27FC236}">
                <a16:creationId xmlns:a16="http://schemas.microsoft.com/office/drawing/2014/main" id="{5A4BB8D0-B76A-4E5F-9A96-4072DD1D0581}"/>
              </a:ext>
            </a:extLst>
          </p:cNvPr>
          <p:cNvSpPr/>
          <p:nvPr/>
        </p:nvSpPr>
        <p:spPr>
          <a:xfrm>
            <a:off x="7256837" y="2756166"/>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Information about OSS</a:t>
            </a:r>
          </a:p>
        </p:txBody>
      </p:sp>
      <p:sp>
        <p:nvSpPr>
          <p:cNvPr id="80" name="正方形/長方形 79">
            <a:extLst>
              <a:ext uri="{FF2B5EF4-FFF2-40B4-BE49-F238E27FC236}">
                <a16:creationId xmlns:a16="http://schemas.microsoft.com/office/drawing/2014/main" id="{6AAB10C8-7B44-436C-89D1-93365D2702D8}"/>
              </a:ext>
            </a:extLst>
          </p:cNvPr>
          <p:cNvSpPr/>
          <p:nvPr/>
        </p:nvSpPr>
        <p:spPr>
          <a:xfrm>
            <a:off x="8612223" y="1862053"/>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Information about OSS</a:t>
            </a:r>
          </a:p>
        </p:txBody>
      </p:sp>
      <p:sp>
        <p:nvSpPr>
          <p:cNvPr id="81" name="正方形/長方形 80">
            <a:extLst>
              <a:ext uri="{FF2B5EF4-FFF2-40B4-BE49-F238E27FC236}">
                <a16:creationId xmlns:a16="http://schemas.microsoft.com/office/drawing/2014/main" id="{2845791C-078F-499A-9E5B-F3D73494404D}"/>
              </a:ext>
            </a:extLst>
          </p:cNvPr>
          <p:cNvSpPr/>
          <p:nvPr/>
        </p:nvSpPr>
        <p:spPr>
          <a:xfrm>
            <a:off x="9939946" y="1869068"/>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Information about OSS</a:t>
            </a:r>
          </a:p>
        </p:txBody>
      </p:sp>
      <p:sp>
        <p:nvSpPr>
          <p:cNvPr id="82" name="正方形/長方形 81">
            <a:extLst>
              <a:ext uri="{FF2B5EF4-FFF2-40B4-BE49-F238E27FC236}">
                <a16:creationId xmlns:a16="http://schemas.microsoft.com/office/drawing/2014/main" id="{F5F6DC95-2827-4715-BDC0-997D756634EF}"/>
              </a:ext>
            </a:extLst>
          </p:cNvPr>
          <p:cNvSpPr/>
          <p:nvPr/>
        </p:nvSpPr>
        <p:spPr>
          <a:xfrm>
            <a:off x="9043485" y="3011502"/>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Information about OSS</a:t>
            </a:r>
          </a:p>
        </p:txBody>
      </p:sp>
      <p:sp>
        <p:nvSpPr>
          <p:cNvPr id="83" name="正方形/長方形 82">
            <a:extLst>
              <a:ext uri="{FF2B5EF4-FFF2-40B4-BE49-F238E27FC236}">
                <a16:creationId xmlns:a16="http://schemas.microsoft.com/office/drawing/2014/main" id="{6E1D986F-AAF9-4191-A57E-FB5371E5BD78}"/>
              </a:ext>
            </a:extLst>
          </p:cNvPr>
          <p:cNvSpPr/>
          <p:nvPr/>
        </p:nvSpPr>
        <p:spPr>
          <a:xfrm>
            <a:off x="7524347" y="3164127"/>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b="1" dirty="0"/>
              <a:t>By using OSS</a:t>
            </a:r>
            <a:br>
              <a:rPr kumimoji="1" lang="en-US" altLang="ja-JP" sz="600" b="1" dirty="0"/>
            </a:br>
            <a:r>
              <a:rPr kumimoji="1" lang="ja-JP" altLang="en-US" sz="600" b="1" dirty="0"/>
              <a:t>Information that you don't have</a:t>
            </a:r>
            <a:endParaRPr kumimoji="1" lang="en-US" altLang="ja-JP" sz="600" b="1" dirty="0"/>
          </a:p>
        </p:txBody>
      </p:sp>
      <p:sp>
        <p:nvSpPr>
          <p:cNvPr id="84" name="正方形/長方形 83">
            <a:extLst>
              <a:ext uri="{FF2B5EF4-FFF2-40B4-BE49-F238E27FC236}">
                <a16:creationId xmlns:a16="http://schemas.microsoft.com/office/drawing/2014/main" id="{A1511100-D341-4F60-92B4-7610CA14BBAC}"/>
              </a:ext>
            </a:extLst>
          </p:cNvPr>
          <p:cNvSpPr/>
          <p:nvPr/>
        </p:nvSpPr>
        <p:spPr>
          <a:xfrm>
            <a:off x="6647236" y="3964839"/>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Information about OSS</a:t>
            </a:r>
          </a:p>
        </p:txBody>
      </p:sp>
      <p:sp>
        <p:nvSpPr>
          <p:cNvPr id="85" name="正方形/長方形 84">
            <a:extLst>
              <a:ext uri="{FF2B5EF4-FFF2-40B4-BE49-F238E27FC236}">
                <a16:creationId xmlns:a16="http://schemas.microsoft.com/office/drawing/2014/main" id="{A0E8BAC4-8D38-4643-881F-F723DBB73931}"/>
              </a:ext>
            </a:extLst>
          </p:cNvPr>
          <p:cNvSpPr/>
          <p:nvPr/>
        </p:nvSpPr>
        <p:spPr>
          <a:xfrm>
            <a:off x="7957229" y="4670095"/>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Information about OSS</a:t>
            </a:r>
          </a:p>
        </p:txBody>
      </p:sp>
      <p:sp>
        <p:nvSpPr>
          <p:cNvPr id="86" name="正方形/長方形 85">
            <a:extLst>
              <a:ext uri="{FF2B5EF4-FFF2-40B4-BE49-F238E27FC236}">
                <a16:creationId xmlns:a16="http://schemas.microsoft.com/office/drawing/2014/main" id="{108C87F7-0C90-42DF-BE09-AD38115D7DAA}"/>
              </a:ext>
            </a:extLst>
          </p:cNvPr>
          <p:cNvSpPr/>
          <p:nvPr/>
        </p:nvSpPr>
        <p:spPr>
          <a:xfrm>
            <a:off x="6867731" y="5276450"/>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Information about OSS</a:t>
            </a:r>
          </a:p>
        </p:txBody>
      </p:sp>
      <p:sp>
        <p:nvSpPr>
          <p:cNvPr id="87" name="正方形/長方形 86">
            <a:extLst>
              <a:ext uri="{FF2B5EF4-FFF2-40B4-BE49-F238E27FC236}">
                <a16:creationId xmlns:a16="http://schemas.microsoft.com/office/drawing/2014/main" id="{EA432B17-1484-40EB-BC46-59526DEE9EE8}"/>
              </a:ext>
            </a:extLst>
          </p:cNvPr>
          <p:cNvSpPr/>
          <p:nvPr/>
        </p:nvSpPr>
        <p:spPr>
          <a:xfrm>
            <a:off x="6447828" y="5767696"/>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End product vendor</a:t>
            </a:r>
          </a:p>
        </p:txBody>
      </p:sp>
      <p:cxnSp>
        <p:nvCxnSpPr>
          <p:cNvPr id="88" name="直線矢印コネクタ 87">
            <a:extLst>
              <a:ext uri="{FF2B5EF4-FFF2-40B4-BE49-F238E27FC236}">
                <a16:creationId xmlns:a16="http://schemas.microsoft.com/office/drawing/2014/main" id="{FDBFAF33-9FC7-422A-8E41-99619373C6E4}"/>
              </a:ext>
            </a:extLst>
          </p:cNvPr>
          <p:cNvCxnSpPr>
            <a:stCxn id="87" idx="2"/>
          </p:cNvCxnSpPr>
          <p:nvPr/>
        </p:nvCxnSpPr>
        <p:spPr>
          <a:xfrm>
            <a:off x="9152117" y="6098436"/>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5676DD82-AA38-4461-8DA0-54176D160501}"/>
              </a:ext>
            </a:extLst>
          </p:cNvPr>
          <p:cNvGrpSpPr/>
          <p:nvPr/>
        </p:nvGrpSpPr>
        <p:grpSpPr>
          <a:xfrm>
            <a:off x="9009429" y="3430290"/>
            <a:ext cx="2225209" cy="3019945"/>
            <a:chOff x="9009429" y="3526748"/>
            <a:chExt cx="2225209" cy="3019945"/>
          </a:xfrm>
        </p:grpSpPr>
        <p:sp>
          <p:nvSpPr>
            <p:cNvPr id="90" name="爆発 1 91">
              <a:extLst>
                <a:ext uri="{FF2B5EF4-FFF2-40B4-BE49-F238E27FC236}">
                  <a16:creationId xmlns:a16="http://schemas.microsoft.com/office/drawing/2014/main" id="{DE7D4F45-7DC4-4306-9F8F-F2283419DA70}"/>
                </a:ext>
              </a:extLst>
            </p:cNvPr>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爆発 1 96">
              <a:extLst>
                <a:ext uri="{FF2B5EF4-FFF2-40B4-BE49-F238E27FC236}">
                  <a16:creationId xmlns:a16="http://schemas.microsoft.com/office/drawing/2014/main" id="{6CE88F65-964A-44C3-8719-BE48682DDCF0}"/>
                </a:ext>
              </a:extLst>
            </p:cNvPr>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7">
              <a:extLst>
                <a:ext uri="{FF2B5EF4-FFF2-40B4-BE49-F238E27FC236}">
                  <a16:creationId xmlns:a16="http://schemas.microsoft.com/office/drawing/2014/main" id="{70BE6606-D907-4429-BFE6-E496EB8A80AB}"/>
                </a:ext>
              </a:extLst>
            </p:cNvPr>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爆発 1 98">
              <a:extLst>
                <a:ext uri="{FF2B5EF4-FFF2-40B4-BE49-F238E27FC236}">
                  <a16:creationId xmlns:a16="http://schemas.microsoft.com/office/drawing/2014/main" id="{37A1D9DF-1FD8-47E2-A568-6441BE7E8CDD}"/>
                </a:ext>
              </a:extLst>
            </p:cNvPr>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爆発 1 104">
              <a:extLst>
                <a:ext uri="{FF2B5EF4-FFF2-40B4-BE49-F238E27FC236}">
                  <a16:creationId xmlns:a16="http://schemas.microsoft.com/office/drawing/2014/main" id="{B5A6A586-649F-457C-9574-8017936ECFC5}"/>
                </a:ext>
              </a:extLst>
            </p:cNvPr>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5" name="四角形吹き出し 107">
            <a:extLst>
              <a:ext uri="{FF2B5EF4-FFF2-40B4-BE49-F238E27FC236}">
                <a16:creationId xmlns:a16="http://schemas.microsoft.com/office/drawing/2014/main" id="{06FF8B7D-EF1D-4667-B5A2-429889E7DA53}"/>
              </a:ext>
            </a:extLst>
          </p:cNvPr>
          <p:cNvSpPr/>
          <p:nvPr/>
        </p:nvSpPr>
        <p:spPr>
          <a:xfrm>
            <a:off x="9742253" y="6192425"/>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rgbClr val="FF0000"/>
                </a:solidFill>
              </a:rPr>
              <a:t>Be unable to comply with the license associated with the distribution</a:t>
            </a:r>
          </a:p>
        </p:txBody>
      </p:sp>
      <p:sp>
        <p:nvSpPr>
          <p:cNvPr id="96" name="下矢印 52">
            <a:extLst>
              <a:ext uri="{FF2B5EF4-FFF2-40B4-BE49-F238E27FC236}">
                <a16:creationId xmlns:a16="http://schemas.microsoft.com/office/drawing/2014/main" id="{33C308B6-F5C0-4611-A01E-BA99A7A1468E}"/>
              </a:ext>
            </a:extLst>
          </p:cNvPr>
          <p:cNvSpPr/>
          <p:nvPr/>
        </p:nvSpPr>
        <p:spPr bwMode="auto">
          <a:xfrm>
            <a:off x="2759918" y="3169035"/>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400" b="1" spc="100" dirty="0">
              <a:solidFill>
                <a:schemeClr val="bg1"/>
              </a:solidFill>
            </a:endParaRPr>
          </a:p>
        </p:txBody>
      </p:sp>
      <p:grpSp>
        <p:nvGrpSpPr>
          <p:cNvPr id="97" name="グループ化 96">
            <a:extLst>
              <a:ext uri="{FF2B5EF4-FFF2-40B4-BE49-F238E27FC236}">
                <a16:creationId xmlns:a16="http://schemas.microsoft.com/office/drawing/2014/main" id="{F63EBFD8-AB6B-486C-81CD-410C87C3F7B6}"/>
              </a:ext>
            </a:extLst>
          </p:cNvPr>
          <p:cNvGrpSpPr/>
          <p:nvPr/>
        </p:nvGrpSpPr>
        <p:grpSpPr>
          <a:xfrm>
            <a:off x="9481237" y="692696"/>
            <a:ext cx="2587544" cy="2147094"/>
            <a:chOff x="9481237" y="789154"/>
            <a:chExt cx="2587544" cy="2147094"/>
          </a:xfrm>
        </p:grpSpPr>
        <p:sp>
          <p:nvSpPr>
            <p:cNvPr id="98" name="角丸四角形 24">
              <a:extLst>
                <a:ext uri="{FF2B5EF4-FFF2-40B4-BE49-F238E27FC236}">
                  <a16:creationId xmlns:a16="http://schemas.microsoft.com/office/drawing/2014/main" id="{6941EB62-54CC-40A0-B88C-45E2EF65EDDA}"/>
                </a:ext>
              </a:extLst>
            </p:cNvPr>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600" b="1" dirty="0"/>
                <a:t>Software</a:t>
              </a:r>
              <a:br>
                <a:rPr kumimoji="1" lang="en-US" altLang="ja-JP" sz="600" b="1" dirty="0"/>
              </a:br>
              <a:r>
                <a:rPr kumimoji="1" lang="ja-JP" altLang="en-US" sz="600" b="1" dirty="0"/>
                <a:t>Supplier</a:t>
              </a:r>
            </a:p>
          </p:txBody>
        </p:sp>
        <p:cxnSp>
          <p:nvCxnSpPr>
            <p:cNvPr id="99" name="直線矢印コネクタ 98">
              <a:extLst>
                <a:ext uri="{FF2B5EF4-FFF2-40B4-BE49-F238E27FC236}">
                  <a16:creationId xmlns:a16="http://schemas.microsoft.com/office/drawing/2014/main" id="{5A248278-D3A2-44D2-80D3-EB21645C7C6B}"/>
                </a:ext>
              </a:extLst>
            </p:cNvPr>
            <p:cNvCxnSpPr>
              <a:stCxn id="98" idx="2"/>
              <a:endCxn id="59" idx="0"/>
            </p:cNvCxnSpPr>
            <p:nvPr/>
          </p:nvCxnSpPr>
          <p:spPr>
            <a:xfrm flipH="1">
              <a:off x="10950106" y="1605467"/>
              <a:ext cx="690658" cy="1330781"/>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0" name="四角形吹き出し 47">
              <a:extLst>
                <a:ext uri="{FF2B5EF4-FFF2-40B4-BE49-F238E27FC236}">
                  <a16:creationId xmlns:a16="http://schemas.microsoft.com/office/drawing/2014/main" id="{69EC9C52-463E-44DE-A6C3-93531B139213}"/>
                </a:ext>
              </a:extLst>
            </p:cNvPr>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rgbClr val="FF0000"/>
                  </a:solidFill>
                </a:rPr>
                <a:t>Inappropriate information regarding the use of OSS</a:t>
              </a:r>
              <a:endParaRPr kumimoji="1" lang="ja-JP" altLang="en-US" sz="800" dirty="0">
                <a:solidFill>
                  <a:srgbClr val="FF0000"/>
                </a:solidFill>
              </a:endParaRPr>
            </a:p>
          </p:txBody>
        </p:sp>
        <p:sp>
          <p:nvSpPr>
            <p:cNvPr id="101" name="爆発 1 49">
              <a:extLst>
                <a:ext uri="{FF2B5EF4-FFF2-40B4-BE49-F238E27FC236}">
                  <a16:creationId xmlns:a16="http://schemas.microsoft.com/office/drawing/2014/main" id="{17D47875-D53A-4357-8091-33F5092ACE3C}"/>
                </a:ext>
              </a:extLst>
            </p:cNvPr>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86476B05-C486-433A-B61F-E3021DA72AF5}"/>
                </a:ext>
              </a:extLst>
            </p:cNvPr>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Information about OSS</a:t>
              </a:r>
            </a:p>
          </p:txBody>
        </p:sp>
      </p:grpSp>
      <p:sp>
        <p:nvSpPr>
          <p:cNvPr id="9" name="スライド番号プレースホルダー 8">
            <a:extLst>
              <a:ext uri="{FF2B5EF4-FFF2-40B4-BE49-F238E27FC236}">
                <a16:creationId xmlns:a16="http://schemas.microsoft.com/office/drawing/2014/main" id="{595411C7-864B-4597-8BF1-2ACA1351E961}"/>
              </a:ext>
            </a:extLst>
          </p:cNvPr>
          <p:cNvSpPr>
            <a:spLocks noGrp="1"/>
          </p:cNvSpPr>
          <p:nvPr>
            <p:ph type="sldNum" sz="quarter" idx="10"/>
          </p:nvPr>
        </p:nvSpPr>
        <p:spPr/>
        <p:txBody>
          <a:bodyPr/>
          <a:lstStyle/>
          <a:p>
            <a:fld id="{DE2B87E1-F9DF-4BEE-B07D-635D26011F4B}" type="slidenum">
              <a:rPr lang="de-DE" altLang="ja-JP" smtClean="0"/>
              <a:pPr/>
              <a:t>31</a:t>
            </a:fld>
            <a:endParaRPr lang="de-DE" altLang="ja-JP"/>
          </a:p>
        </p:txBody>
      </p:sp>
    </p:spTree>
    <p:extLst>
      <p:ext uri="{BB962C8B-B14F-4D97-AF65-F5344CB8AC3E}">
        <p14:creationId xmlns:p14="http://schemas.microsoft.com/office/powerpoint/2010/main" val="42750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t>5.2 Request to software development subcontractor</a:t>
            </a:r>
          </a:p>
        </p:txBody>
      </p:sp>
      <p:sp>
        <p:nvSpPr>
          <p:cNvPr id="22543" name="Rectangle 18"/>
          <p:cNvSpPr>
            <a:spLocks noChangeArrowheads="1"/>
          </p:cNvSpPr>
          <p:nvPr/>
        </p:nvSpPr>
        <p:spPr bwMode="gray">
          <a:xfrm>
            <a:off x="1631504" y="4221411"/>
            <a:ext cx="8785225" cy="20161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endParaRPr lang="ja-JP" altLang="ja-JP" sz="1400">
              <a:solidFill>
                <a:schemeClr val="tx1"/>
              </a:solidFill>
            </a:endParaRPr>
          </a:p>
        </p:txBody>
      </p:sp>
      <p:sp>
        <p:nvSpPr>
          <p:cNvPr id="22544" name="BT_02"/>
          <p:cNvSpPr>
            <a:spLocks noChangeArrowheads="1"/>
          </p:cNvSpPr>
          <p:nvPr/>
        </p:nvSpPr>
        <p:spPr bwMode="gray">
          <a:xfrm>
            <a:off x="1631504" y="3861048"/>
            <a:ext cx="8785225" cy="431800"/>
          </a:xfrm>
          <a:prstGeom prst="rect">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ja-JP" altLang="en-US" sz="1600" dirty="0"/>
              <a:t>Unaware of the use of OSS by the contractor, the contractor violates the license [copyright infringement]</a:t>
            </a:r>
          </a:p>
        </p:txBody>
      </p:sp>
      <p:sp>
        <p:nvSpPr>
          <p:cNvPr id="22545" name="BT_02"/>
          <p:cNvSpPr>
            <a:spLocks noChangeAspect="1" noChangeArrowheads="1"/>
          </p:cNvSpPr>
          <p:nvPr/>
        </p:nvSpPr>
        <p:spPr bwMode="gray">
          <a:xfrm>
            <a:off x="1847403" y="4637336"/>
            <a:ext cx="2228850"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endParaRPr lang="ja-JP" altLang="ja-JP" sz="1200">
              <a:solidFill>
                <a:schemeClr val="tx1"/>
              </a:solidFill>
            </a:endParaRPr>
          </a:p>
        </p:txBody>
      </p:sp>
      <p:sp>
        <p:nvSpPr>
          <p:cNvPr id="22546" name="BT_02"/>
          <p:cNvSpPr>
            <a:spLocks noChangeAspect="1" noChangeArrowheads="1"/>
          </p:cNvSpPr>
          <p:nvPr/>
        </p:nvSpPr>
        <p:spPr bwMode="gray">
          <a:xfrm>
            <a:off x="4944616" y="4637336"/>
            <a:ext cx="223202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endParaRPr lang="ja-JP" altLang="ja-JP" sz="1200">
              <a:solidFill>
                <a:schemeClr val="tx1"/>
              </a:solidFill>
            </a:endParaRPr>
          </a:p>
        </p:txBody>
      </p:sp>
      <p:sp>
        <p:nvSpPr>
          <p:cNvPr id="22547" name="BT_02"/>
          <p:cNvSpPr>
            <a:spLocks noChangeAspect="1" noChangeArrowheads="1"/>
          </p:cNvSpPr>
          <p:nvPr/>
        </p:nvSpPr>
        <p:spPr bwMode="gray">
          <a:xfrm>
            <a:off x="8184704" y="4653211"/>
            <a:ext cx="200977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endParaRPr lang="ja-JP" altLang="ja-JP" sz="1200">
              <a:solidFill>
                <a:schemeClr val="tx1"/>
              </a:solidFill>
            </a:endParaRPr>
          </a:p>
        </p:txBody>
      </p:sp>
      <p:sp>
        <p:nvSpPr>
          <p:cNvPr id="22548" name="Text Box 23"/>
          <p:cNvSpPr txBox="1">
            <a:spLocks noChangeArrowheads="1"/>
          </p:cNvSpPr>
          <p:nvPr/>
        </p:nvSpPr>
        <p:spPr bwMode="gray">
          <a:xfrm>
            <a:off x="1920428" y="4286498"/>
            <a:ext cx="2087562"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50000"/>
              </a:spcBef>
              <a:spcAft>
                <a:spcPct val="0"/>
              </a:spcAft>
              <a:buClrTx/>
              <a:buFontTx/>
              <a:buNone/>
            </a:pPr>
            <a:r>
              <a:rPr lang="en-US" altLang="ja-JP" sz="1200" dirty="0"/>
              <a:t>[Software development subcontractor]</a:t>
            </a:r>
          </a:p>
        </p:txBody>
      </p:sp>
      <p:sp>
        <p:nvSpPr>
          <p:cNvPr id="22549" name="Text Box 24"/>
          <p:cNvSpPr txBox="1">
            <a:spLocks noChangeArrowheads="1"/>
          </p:cNvSpPr>
          <p:nvPr/>
        </p:nvSpPr>
        <p:spPr bwMode="gray">
          <a:xfrm>
            <a:off x="5017641" y="4292848"/>
            <a:ext cx="2087563"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50000"/>
              </a:spcBef>
              <a:spcAft>
                <a:spcPct val="0"/>
              </a:spcAft>
              <a:buClrTx/>
              <a:buFontTx/>
              <a:buNone/>
            </a:pPr>
            <a:r>
              <a:rPr lang="en-US" altLang="ja-JP" sz="1200" dirty="0"/>
              <a:t>[Software development outsourcing]</a:t>
            </a:r>
          </a:p>
        </p:txBody>
      </p:sp>
      <p:sp>
        <p:nvSpPr>
          <p:cNvPr id="22550" name="Text Box 25"/>
          <p:cNvSpPr txBox="1">
            <a:spLocks noChangeArrowheads="1"/>
          </p:cNvSpPr>
          <p:nvPr/>
        </p:nvSpPr>
        <p:spPr bwMode="gray">
          <a:xfrm>
            <a:off x="8256140" y="4292848"/>
            <a:ext cx="1944688"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50000"/>
              </a:spcBef>
              <a:spcAft>
                <a:spcPct val="0"/>
              </a:spcAft>
              <a:buClrTx/>
              <a:buFontTx/>
              <a:buNone/>
            </a:pPr>
            <a:r>
              <a:rPr lang="en-US" altLang="ja-JP" sz="1200" dirty="0"/>
              <a:t>[Customers]</a:t>
            </a:r>
          </a:p>
        </p:txBody>
      </p:sp>
      <p:sp>
        <p:nvSpPr>
          <p:cNvPr id="22551" name="Rectangle 26"/>
          <p:cNvSpPr>
            <a:spLocks noChangeArrowheads="1"/>
          </p:cNvSpPr>
          <p:nvPr/>
        </p:nvSpPr>
        <p:spPr bwMode="gray">
          <a:xfrm>
            <a:off x="2063304" y="4869111"/>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0"/>
              </a:spcBef>
              <a:spcAft>
                <a:spcPct val="0"/>
              </a:spcAft>
              <a:buClrTx/>
              <a:buFontTx/>
              <a:buNone/>
            </a:pPr>
            <a:r>
              <a:rPr lang="ja-JP" altLang="en-US" sz="1200" dirty="0"/>
              <a:t>New development</a:t>
            </a:r>
          </a:p>
          <a:p>
            <a:pPr algn="ctr" eaLnBrk="1" fontAlgn="ctr" hangingPunct="1">
              <a:lnSpc>
                <a:spcPct val="100000"/>
              </a:lnSpc>
              <a:spcBef>
                <a:spcPct val="0"/>
              </a:spcBef>
              <a:spcAft>
                <a:spcPct val="0"/>
              </a:spcAft>
              <a:buClrTx/>
              <a:buFontTx/>
              <a:buNone/>
            </a:pPr>
            <a:r>
              <a:rPr lang="ja-JP" altLang="en-US" sz="1200" dirty="0"/>
              <a:t>Program</a:t>
            </a:r>
          </a:p>
        </p:txBody>
      </p:sp>
      <p:sp>
        <p:nvSpPr>
          <p:cNvPr id="22552" name="Rectangle 27"/>
          <p:cNvSpPr>
            <a:spLocks noChangeArrowheads="1"/>
          </p:cNvSpPr>
          <p:nvPr/>
        </p:nvSpPr>
        <p:spPr bwMode="gray">
          <a:xfrm>
            <a:off x="3215829" y="4869111"/>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0"/>
              </a:spcBef>
              <a:spcAft>
                <a:spcPct val="0"/>
              </a:spcAft>
              <a:buClrTx/>
              <a:buFontTx/>
              <a:buNone/>
            </a:pPr>
            <a:r>
              <a:rPr lang="en-US" altLang="ja-JP" sz="1200" dirty="0"/>
              <a:t>OSS</a:t>
            </a:r>
            <a:endParaRPr lang="ja-JP" altLang="en-US" sz="1200" dirty="0"/>
          </a:p>
          <a:p>
            <a:pPr algn="ctr" eaLnBrk="1" fontAlgn="ctr" hangingPunct="1">
              <a:lnSpc>
                <a:spcPct val="100000"/>
              </a:lnSpc>
              <a:spcBef>
                <a:spcPct val="0"/>
              </a:spcBef>
              <a:spcAft>
                <a:spcPct val="0"/>
              </a:spcAft>
              <a:buClrTx/>
              <a:buFontTx/>
              <a:buNone/>
            </a:pPr>
            <a:r>
              <a:rPr lang="ja-JP" altLang="en-US" sz="1200" dirty="0"/>
              <a:t>Etc.</a:t>
            </a:r>
          </a:p>
        </p:txBody>
      </p:sp>
      <p:sp>
        <p:nvSpPr>
          <p:cNvPr id="22553" name="AutoShape 33"/>
          <p:cNvSpPr>
            <a:spLocks noChangeArrowheads="1"/>
          </p:cNvSpPr>
          <p:nvPr/>
        </p:nvSpPr>
        <p:spPr bwMode="gray">
          <a:xfrm>
            <a:off x="2279700" y="5732710"/>
            <a:ext cx="1584325" cy="649288"/>
          </a:xfrm>
          <a:prstGeom prst="wedgeRoundRectCallout">
            <a:avLst>
              <a:gd name="adj1" fmla="val 32664"/>
              <a:gd name="adj2" fmla="val -8220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90000"/>
              </a:lnSpc>
              <a:spcBef>
                <a:spcPct val="0"/>
              </a:spcBef>
              <a:spcAft>
                <a:spcPct val="0"/>
              </a:spcAft>
              <a:buClrTx/>
              <a:buFontTx/>
              <a:buNone/>
            </a:pPr>
            <a:r>
              <a:rPr lang="ja-JP" altLang="en-US" sz="1100" dirty="0"/>
              <a:t>In the source code</a:t>
            </a:r>
            <a:endParaRPr lang="en-US" altLang="ja-JP" sz="1100" dirty="0"/>
          </a:p>
          <a:p>
            <a:pPr algn="ctr" eaLnBrk="1" fontAlgn="ctr" hangingPunct="1">
              <a:lnSpc>
                <a:spcPct val="90000"/>
              </a:lnSpc>
              <a:spcBef>
                <a:spcPct val="0"/>
              </a:spcBef>
              <a:spcAft>
                <a:spcPct val="0"/>
              </a:spcAft>
              <a:buClrTx/>
              <a:buFontTx/>
              <a:buNone/>
            </a:pPr>
            <a:r>
              <a:rPr lang="ja-JP" altLang="en-US" sz="1100" dirty="0"/>
              <a:t>Obligation to provide</a:t>
            </a:r>
          </a:p>
        </p:txBody>
      </p:sp>
      <p:sp>
        <p:nvSpPr>
          <p:cNvPr id="22554" name="Line 35"/>
          <p:cNvSpPr>
            <a:spLocks noChangeShapeType="1"/>
          </p:cNvSpPr>
          <p:nvPr/>
        </p:nvSpPr>
        <p:spPr bwMode="gray">
          <a:xfrm flipV="1">
            <a:off x="4079429" y="5088185"/>
            <a:ext cx="865187"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200"/>
          </a:p>
        </p:txBody>
      </p:sp>
      <p:sp>
        <p:nvSpPr>
          <p:cNvPr id="22555" name="Text Box 37"/>
          <p:cNvSpPr txBox="1">
            <a:spLocks noChangeArrowheads="1"/>
          </p:cNvSpPr>
          <p:nvPr/>
        </p:nvSpPr>
        <p:spPr bwMode="gray">
          <a:xfrm>
            <a:off x="4147690" y="5159623"/>
            <a:ext cx="722313" cy="276999"/>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50000"/>
              </a:spcBef>
              <a:spcAft>
                <a:spcPct val="0"/>
              </a:spcAft>
              <a:buClrTx/>
              <a:buFontTx/>
              <a:buNone/>
            </a:pPr>
            <a:r>
              <a:rPr lang="ja-JP" altLang="en-US" sz="1200" dirty="0"/>
              <a:t>Delivery</a:t>
            </a:r>
          </a:p>
        </p:txBody>
      </p:sp>
      <p:sp>
        <p:nvSpPr>
          <p:cNvPr id="22556" name="Line 39"/>
          <p:cNvSpPr>
            <a:spLocks noChangeShapeType="1"/>
          </p:cNvSpPr>
          <p:nvPr/>
        </p:nvSpPr>
        <p:spPr bwMode="gray">
          <a:xfrm flipV="1">
            <a:off x="7176641" y="5088185"/>
            <a:ext cx="1008063"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200"/>
          </a:p>
        </p:txBody>
      </p:sp>
      <p:sp>
        <p:nvSpPr>
          <p:cNvPr id="22557" name="Text Box 41"/>
          <p:cNvSpPr txBox="1">
            <a:spLocks noChangeArrowheads="1"/>
          </p:cNvSpPr>
          <p:nvPr/>
        </p:nvSpPr>
        <p:spPr bwMode="gray">
          <a:xfrm>
            <a:off x="7247510" y="5153273"/>
            <a:ext cx="721293" cy="276999"/>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50000"/>
              </a:spcBef>
              <a:spcAft>
                <a:spcPct val="0"/>
              </a:spcAft>
              <a:buClrTx/>
              <a:buFontTx/>
              <a:buNone/>
            </a:pPr>
            <a:r>
              <a:rPr lang="ja-JP" altLang="en-US" sz="1200" dirty="0"/>
              <a:t>Delivery</a:t>
            </a:r>
          </a:p>
        </p:txBody>
      </p:sp>
      <p:sp>
        <p:nvSpPr>
          <p:cNvPr id="22562" name="AutoShape 50"/>
          <p:cNvSpPr>
            <a:spLocks noChangeArrowheads="1"/>
          </p:cNvSpPr>
          <p:nvPr/>
        </p:nvSpPr>
        <p:spPr bwMode="gray">
          <a:xfrm>
            <a:off x="6671815" y="551998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0"/>
              </a:spcBef>
              <a:spcAft>
                <a:spcPct val="0"/>
              </a:spcAft>
              <a:buClrTx/>
              <a:buFontTx/>
              <a:buNone/>
            </a:pPr>
            <a:r>
              <a:rPr lang="ja-JP" altLang="en-US" sz="1400" dirty="0">
                <a:solidFill>
                  <a:srgbClr val="C00000"/>
                </a:solidFill>
              </a:rPr>
              <a:t>Breach of the license</a:t>
            </a:r>
          </a:p>
        </p:txBody>
      </p:sp>
      <p:sp>
        <p:nvSpPr>
          <p:cNvPr id="22565" name="Rectangle 28"/>
          <p:cNvSpPr>
            <a:spLocks noChangeArrowheads="1"/>
          </p:cNvSpPr>
          <p:nvPr/>
        </p:nvSpPr>
        <p:spPr bwMode="gray">
          <a:xfrm>
            <a:off x="8256141"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0"/>
              </a:spcBef>
              <a:spcAft>
                <a:spcPct val="0"/>
              </a:spcAft>
              <a:buClrTx/>
              <a:buFontTx/>
              <a:buNone/>
            </a:pPr>
            <a:r>
              <a:rPr lang="ja-JP" altLang="en-US" sz="1200" dirty="0"/>
              <a:t>New development</a:t>
            </a:r>
          </a:p>
          <a:p>
            <a:pPr algn="ctr" eaLnBrk="1" fontAlgn="ctr" hangingPunct="1">
              <a:lnSpc>
                <a:spcPct val="100000"/>
              </a:lnSpc>
              <a:spcBef>
                <a:spcPct val="0"/>
              </a:spcBef>
              <a:spcAft>
                <a:spcPct val="0"/>
              </a:spcAft>
              <a:buClrTx/>
              <a:buFontTx/>
              <a:buNone/>
            </a:pPr>
            <a:r>
              <a:rPr lang="ja-JP" altLang="en-US" sz="1200" dirty="0"/>
              <a:t>Program</a:t>
            </a:r>
          </a:p>
        </p:txBody>
      </p:sp>
      <p:sp>
        <p:nvSpPr>
          <p:cNvPr id="22566" name="Rectangle 29"/>
          <p:cNvSpPr>
            <a:spLocks noChangeArrowheads="1"/>
          </p:cNvSpPr>
          <p:nvPr/>
        </p:nvSpPr>
        <p:spPr bwMode="gray">
          <a:xfrm>
            <a:off x="9408666"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0"/>
              </a:spcBef>
              <a:spcAft>
                <a:spcPct val="0"/>
              </a:spcAft>
              <a:buClrTx/>
              <a:buFontTx/>
              <a:buNone/>
            </a:pPr>
            <a:r>
              <a:rPr lang="en-US" altLang="ja-JP" sz="1200" dirty="0"/>
              <a:t>OSS</a:t>
            </a:r>
            <a:endParaRPr lang="ja-JP" altLang="en-US" sz="1200" dirty="0"/>
          </a:p>
          <a:p>
            <a:pPr algn="ctr" eaLnBrk="1" fontAlgn="ctr" hangingPunct="1">
              <a:lnSpc>
                <a:spcPct val="100000"/>
              </a:lnSpc>
              <a:spcBef>
                <a:spcPct val="0"/>
              </a:spcBef>
              <a:spcAft>
                <a:spcPct val="0"/>
              </a:spcAft>
              <a:buClrTx/>
              <a:buFontTx/>
              <a:buNone/>
            </a:pPr>
            <a:r>
              <a:rPr lang="ja-JP" altLang="en-US" sz="1200" dirty="0"/>
              <a:t>Etc.</a:t>
            </a:r>
          </a:p>
        </p:txBody>
      </p:sp>
      <p:sp>
        <p:nvSpPr>
          <p:cNvPr id="22567" name="Rectangle 28"/>
          <p:cNvSpPr>
            <a:spLocks noChangeArrowheads="1"/>
          </p:cNvSpPr>
          <p:nvPr/>
        </p:nvSpPr>
        <p:spPr bwMode="gray">
          <a:xfrm>
            <a:off x="5158929"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0"/>
              </a:spcBef>
              <a:spcAft>
                <a:spcPct val="0"/>
              </a:spcAft>
              <a:buClrTx/>
              <a:buFontTx/>
              <a:buNone/>
            </a:pPr>
            <a:r>
              <a:rPr lang="ja-JP" altLang="en-US" sz="1200" dirty="0"/>
              <a:t>New development</a:t>
            </a:r>
          </a:p>
          <a:p>
            <a:pPr algn="ctr" eaLnBrk="1" fontAlgn="ctr" hangingPunct="1">
              <a:lnSpc>
                <a:spcPct val="100000"/>
              </a:lnSpc>
              <a:spcBef>
                <a:spcPct val="0"/>
              </a:spcBef>
              <a:spcAft>
                <a:spcPct val="0"/>
              </a:spcAft>
              <a:buClrTx/>
              <a:buFontTx/>
              <a:buNone/>
            </a:pPr>
            <a:r>
              <a:rPr lang="ja-JP" altLang="en-US" sz="1200" dirty="0"/>
              <a:t>Program</a:t>
            </a:r>
          </a:p>
        </p:txBody>
      </p:sp>
      <p:sp>
        <p:nvSpPr>
          <p:cNvPr id="22568" name="Rectangle 29"/>
          <p:cNvSpPr>
            <a:spLocks noChangeArrowheads="1"/>
          </p:cNvSpPr>
          <p:nvPr/>
        </p:nvSpPr>
        <p:spPr bwMode="gray">
          <a:xfrm>
            <a:off x="6311454"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0"/>
              </a:spcBef>
              <a:spcAft>
                <a:spcPct val="0"/>
              </a:spcAft>
              <a:buClrTx/>
              <a:buFontTx/>
              <a:buNone/>
            </a:pPr>
            <a:r>
              <a:rPr lang="en-US" altLang="ja-JP" sz="1200" dirty="0"/>
              <a:t>OSS</a:t>
            </a:r>
            <a:endParaRPr lang="ja-JP" altLang="en-US" sz="1200" dirty="0"/>
          </a:p>
          <a:p>
            <a:pPr algn="ctr" eaLnBrk="1" fontAlgn="ctr" hangingPunct="1">
              <a:lnSpc>
                <a:spcPct val="100000"/>
              </a:lnSpc>
              <a:spcBef>
                <a:spcPct val="0"/>
              </a:spcBef>
              <a:spcAft>
                <a:spcPct val="0"/>
              </a:spcAft>
              <a:buClrTx/>
              <a:buFontTx/>
              <a:buNone/>
            </a:pPr>
            <a:r>
              <a:rPr lang="ja-JP" altLang="en-US" sz="1200" dirty="0"/>
              <a:t>Etc.</a:t>
            </a:r>
          </a:p>
        </p:txBody>
      </p:sp>
      <p:sp>
        <p:nvSpPr>
          <p:cNvPr id="22569" name="AutoShape 33"/>
          <p:cNvSpPr>
            <a:spLocks noChangeArrowheads="1"/>
          </p:cNvSpPr>
          <p:nvPr/>
        </p:nvSpPr>
        <p:spPr bwMode="gray">
          <a:xfrm>
            <a:off x="8733979" y="5732710"/>
            <a:ext cx="1584325" cy="649288"/>
          </a:xfrm>
          <a:prstGeom prst="wedgeRoundRectCallout">
            <a:avLst>
              <a:gd name="adj1" fmla="val 12079"/>
              <a:gd name="adj2" fmla="val -7743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90000"/>
              </a:lnSpc>
              <a:spcBef>
                <a:spcPct val="0"/>
              </a:spcBef>
              <a:spcAft>
                <a:spcPct val="0"/>
              </a:spcAft>
              <a:buClrTx/>
              <a:buFontTx/>
              <a:buNone/>
            </a:pPr>
            <a:r>
              <a:rPr lang="ja-JP" altLang="en-US" sz="1100" dirty="0"/>
              <a:t>In the source code</a:t>
            </a:r>
            <a:endParaRPr lang="en-US" altLang="ja-JP" sz="1100" dirty="0"/>
          </a:p>
          <a:p>
            <a:pPr algn="ctr" eaLnBrk="1" fontAlgn="ctr" hangingPunct="1">
              <a:lnSpc>
                <a:spcPct val="90000"/>
              </a:lnSpc>
              <a:spcBef>
                <a:spcPct val="0"/>
              </a:spcBef>
              <a:spcAft>
                <a:spcPct val="0"/>
              </a:spcAft>
              <a:buClrTx/>
              <a:buFontTx/>
              <a:buNone/>
            </a:pPr>
            <a:r>
              <a:rPr lang="ja-JP" altLang="en-US" sz="1100" dirty="0"/>
              <a:t>Not provided</a:t>
            </a:r>
          </a:p>
        </p:txBody>
      </p:sp>
      <p:sp>
        <p:nvSpPr>
          <p:cNvPr id="49" name="AutoShape 50"/>
          <p:cNvSpPr>
            <a:spLocks noChangeArrowheads="1"/>
          </p:cNvSpPr>
          <p:nvPr/>
        </p:nvSpPr>
        <p:spPr bwMode="gray">
          <a:xfrm>
            <a:off x="3791073" y="551745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fontAlgn="ctr" hangingPunct="1">
              <a:lnSpc>
                <a:spcPct val="100000"/>
              </a:lnSpc>
              <a:spcBef>
                <a:spcPct val="0"/>
              </a:spcBef>
              <a:spcAft>
                <a:spcPct val="0"/>
              </a:spcAft>
              <a:buClrTx/>
              <a:buFontTx/>
              <a:buNone/>
            </a:pPr>
            <a:r>
              <a:rPr lang="ja-JP" altLang="en-US" sz="1400" dirty="0">
                <a:solidFill>
                  <a:srgbClr val="C00000"/>
                </a:solidFill>
              </a:rPr>
              <a:t>Breach of the license</a:t>
            </a:r>
          </a:p>
        </p:txBody>
      </p:sp>
      <p:sp>
        <p:nvSpPr>
          <p:cNvPr id="47" name="Rectangle 2">
            <a:extLst>
              <a:ext uri="{FF2B5EF4-FFF2-40B4-BE49-F238E27FC236}">
                <a16:creationId xmlns:a16="http://schemas.microsoft.com/office/drawing/2014/main" id="{0BAB8BFE-5188-4997-924F-422963BB9E4E}"/>
              </a:ext>
            </a:extLst>
          </p:cNvPr>
          <p:cNvSpPr txBox="1">
            <a:spLocks noChangeArrowheads="1"/>
          </p:cNvSpPr>
          <p:nvPr/>
        </p:nvSpPr>
        <p:spPr bwMode="gray">
          <a:xfrm>
            <a:off x="1234547" y="3284984"/>
            <a:ext cx="9182182"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2500">
                <a:solidFill>
                  <a:schemeClr val="tx2"/>
                </a:solidFill>
              </a:defRPr>
            </a:lvl1pPr>
            <a:lvl2pPr algn="l" rtl="0" fontAlgn="base">
              <a:spcBef>
                <a:spcPct val="0"/>
              </a:spcBef>
              <a:spcAft>
                <a:spcPct val="0"/>
              </a:spcAft>
              <a:tabLst>
                <a:tab pos="3676650" algn="l"/>
              </a:tabLst>
              <a:defRPr kumimoji="1" sz="2500">
                <a:solidFill>
                  <a:schemeClr val="tx2"/>
                </a:solidFill>
              </a:defRPr>
            </a:lvl2pPr>
            <a:lvl3pPr algn="l" rtl="0" fontAlgn="base">
              <a:spcBef>
                <a:spcPct val="0"/>
              </a:spcBef>
              <a:spcAft>
                <a:spcPct val="0"/>
              </a:spcAft>
              <a:tabLst>
                <a:tab pos="3676650" algn="l"/>
              </a:tabLst>
              <a:defRPr kumimoji="1" sz="2500">
                <a:solidFill>
                  <a:schemeClr val="tx2"/>
                </a:solidFill>
              </a:defRPr>
            </a:lvl3pPr>
            <a:lvl4pPr algn="l" rtl="0" fontAlgn="base">
              <a:spcBef>
                <a:spcPct val="0"/>
              </a:spcBef>
              <a:spcAft>
                <a:spcPct val="0"/>
              </a:spcAft>
              <a:tabLst>
                <a:tab pos="3676650" algn="l"/>
              </a:tabLst>
              <a:defRPr kumimoji="1" sz="2500">
                <a:solidFill>
                  <a:schemeClr val="tx2"/>
                </a:solidFill>
              </a:defRPr>
            </a:lvl4pPr>
            <a:lvl5pPr algn="l" rtl="0" fontAlgn="base">
              <a:spcBef>
                <a:spcPct val="0"/>
              </a:spcBef>
              <a:spcAft>
                <a:spcPct val="0"/>
              </a:spcAft>
              <a:tabLst>
                <a:tab pos="3676650" algn="l"/>
              </a:tabLst>
              <a:defRPr kumimoji="1" sz="2500">
                <a:solidFill>
                  <a:schemeClr val="tx2"/>
                </a:solidFill>
              </a:defRPr>
            </a:lvl5pPr>
            <a:lvl6pPr marL="457200" algn="l" rtl="0" fontAlgn="base">
              <a:spcBef>
                <a:spcPct val="0"/>
              </a:spcBef>
              <a:spcAft>
                <a:spcPct val="0"/>
              </a:spcAft>
              <a:tabLst>
                <a:tab pos="3676650" algn="l"/>
              </a:tabLst>
              <a:defRPr kumimoji="1" sz="2500">
                <a:solidFill>
                  <a:schemeClr val="tx2"/>
                </a:solidFill>
              </a:defRPr>
            </a:lvl6pPr>
            <a:lvl7pPr marL="914400" algn="l" rtl="0" fontAlgn="base">
              <a:spcBef>
                <a:spcPct val="0"/>
              </a:spcBef>
              <a:spcAft>
                <a:spcPct val="0"/>
              </a:spcAft>
              <a:tabLst>
                <a:tab pos="3676650" algn="l"/>
              </a:tabLst>
              <a:defRPr kumimoji="1" sz="2500">
                <a:solidFill>
                  <a:schemeClr val="tx2"/>
                </a:solidFill>
              </a:defRPr>
            </a:lvl7pPr>
            <a:lvl8pPr marL="1371600" algn="l" rtl="0" fontAlgn="base">
              <a:spcBef>
                <a:spcPct val="0"/>
              </a:spcBef>
              <a:spcAft>
                <a:spcPct val="0"/>
              </a:spcAft>
              <a:tabLst>
                <a:tab pos="3676650" algn="l"/>
              </a:tabLst>
              <a:defRPr kumimoji="1" sz="2500">
                <a:solidFill>
                  <a:schemeClr val="tx2"/>
                </a:solidFill>
              </a:defRPr>
            </a:lvl8pPr>
            <a:lvl9pPr marL="1828800" algn="l" rtl="0" fontAlgn="base">
              <a:spcBef>
                <a:spcPct val="0"/>
              </a:spcBef>
              <a:spcAft>
                <a:spcPct val="0"/>
              </a:spcAft>
              <a:tabLst>
                <a:tab pos="3676650" algn="l"/>
              </a:tabLst>
              <a:defRPr kumimoji="1" sz="2500">
                <a:solidFill>
                  <a:schemeClr val="tx2"/>
                </a:solidFill>
              </a:defRPr>
            </a:lvl9pPr>
          </a:lstStyle>
          <a:p>
            <a:pPr marL="285750" indent="-285750">
              <a:buFont typeface="Wingdings" panose="05000000000000000000" pitchFamily="2" charset="2"/>
              <a:buChar char="u"/>
            </a:pPr>
            <a:r>
              <a:rPr lang="ja-JP" altLang="en-US" sz="1400" kern="0" dirty="0"/>
              <a:t>Problem: When OSS is not provided to the contractor</a:t>
            </a:r>
          </a:p>
        </p:txBody>
      </p:sp>
      <p:sp>
        <p:nvSpPr>
          <p:cNvPr id="54" name="AutoShape 8">
            <a:extLst>
              <a:ext uri="{FF2B5EF4-FFF2-40B4-BE49-F238E27FC236}">
                <a16:creationId xmlns:a16="http://schemas.microsoft.com/office/drawing/2014/main" id="{C6C23CB7-17B7-4224-B299-B8C49932CDC7}"/>
              </a:ext>
            </a:extLst>
          </p:cNvPr>
          <p:cNvSpPr>
            <a:spLocks noChangeArrowheads="1"/>
          </p:cNvSpPr>
          <p:nvPr/>
        </p:nvSpPr>
        <p:spPr bwMode="gray">
          <a:xfrm>
            <a:off x="226485" y="2032120"/>
            <a:ext cx="1008062" cy="1080120"/>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eaLnBrk="1" hangingPunct="1"/>
            <a:r>
              <a:rPr lang="ja-JP" altLang="en-US" sz="1200" dirty="0"/>
              <a:t>Request</a:t>
            </a:r>
            <a:br>
              <a:rPr lang="en-US" altLang="ja-JP" sz="1200" dirty="0"/>
            </a:br>
            <a:r>
              <a:rPr lang="ja-JP" altLang="en-US" sz="1200" dirty="0"/>
              <a:t>Matters</a:t>
            </a:r>
            <a:endParaRPr lang="en-GB" altLang="ja-JP" sz="1200" dirty="0"/>
          </a:p>
        </p:txBody>
      </p:sp>
      <p:sp>
        <p:nvSpPr>
          <p:cNvPr id="58" name="BT_07">
            <a:extLst>
              <a:ext uri="{FF2B5EF4-FFF2-40B4-BE49-F238E27FC236}">
                <a16:creationId xmlns:a16="http://schemas.microsoft.com/office/drawing/2014/main" id="{44672BC3-A538-4340-AB43-DFD12D01A7DD}"/>
              </a:ext>
            </a:extLst>
          </p:cNvPr>
          <p:cNvSpPr>
            <a:spLocks noChangeArrowheads="1"/>
          </p:cNvSpPr>
          <p:nvPr/>
        </p:nvSpPr>
        <p:spPr bwMode="gray">
          <a:xfrm>
            <a:off x="1343472" y="1988840"/>
            <a:ext cx="10729192" cy="1253777"/>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fontAlgn="base" hangingPunct="1">
              <a:spcBef>
                <a:spcPts val="600"/>
              </a:spcBef>
              <a:spcAft>
                <a:spcPts val="600"/>
              </a:spcAft>
            </a:pPr>
            <a:r>
              <a:rPr lang="en-US" altLang="ja-JP" sz="1600" dirty="0">
                <a:solidFill>
                  <a:srgbClr val="FF0000"/>
                </a:solidFill>
              </a:rPr>
              <a:t>1. Use only OSS instructed/approved by the outsourcing company and observe the instructed usage of the OSS.</a:t>
            </a:r>
            <a:endParaRPr lang="en-US" altLang="ja-JP" sz="1600" b="1" dirty="0">
              <a:solidFill>
                <a:srgbClr val="FF0000"/>
              </a:solidFill>
            </a:endParaRPr>
          </a:p>
          <a:p>
            <a:pPr algn="l" eaLnBrk="1" fontAlgn="base" hangingPunct="1">
              <a:spcBef>
                <a:spcPts val="600"/>
              </a:spcBef>
              <a:spcAft>
                <a:spcPts val="600"/>
              </a:spcAft>
            </a:pPr>
            <a:r>
              <a:rPr lang="en-US" altLang="ja-JP" sz="1600" dirty="0">
                <a:solidFill>
                  <a:srgbClr val="FF0000"/>
                </a:solidFill>
              </a:rPr>
              <a:t>2. Whenever a new OSS is used, provided the outsourcing company with the following information and receive approval.</a:t>
            </a:r>
            <a:br>
              <a:rPr lang="en-US" altLang="ja-JP" sz="1200" b="1" dirty="0">
                <a:solidFill>
                  <a:srgbClr val="FF0000"/>
                </a:solidFill>
              </a:rPr>
            </a:br>
            <a:r>
              <a:rPr lang="ja-JP" altLang="en-US" sz="1200" b="1" dirty="0">
                <a:solidFill>
                  <a:srgbClr val="FF0000"/>
                </a:solidFill>
              </a:rPr>
              <a:t>　・</a:t>
            </a:r>
            <a:r>
              <a:rPr lang="ja-JP" altLang="en-US" sz="1200" dirty="0">
                <a:solidFill>
                  <a:schemeClr val="tx1"/>
                </a:solidFill>
              </a:rPr>
              <a:t>OSS name/version/file name/download destination/community/link/license name/modification</a:t>
            </a:r>
            <a:endParaRPr lang="en-US" altLang="ja-JP" sz="1200" dirty="0">
              <a:solidFill>
                <a:schemeClr val="tx1"/>
              </a:solidFill>
            </a:endParaRPr>
          </a:p>
        </p:txBody>
      </p:sp>
      <p:sp>
        <p:nvSpPr>
          <p:cNvPr id="59" name="BT_07">
            <a:extLst>
              <a:ext uri="{FF2B5EF4-FFF2-40B4-BE49-F238E27FC236}">
                <a16:creationId xmlns:a16="http://schemas.microsoft.com/office/drawing/2014/main" id="{0B79522C-BCE0-401B-9DD3-95530A7311D9}"/>
              </a:ext>
            </a:extLst>
          </p:cNvPr>
          <p:cNvSpPr>
            <a:spLocks noChangeArrowheads="1"/>
          </p:cNvSpPr>
          <p:nvPr/>
        </p:nvSpPr>
        <p:spPr bwMode="gray">
          <a:xfrm>
            <a:off x="767408" y="1196180"/>
            <a:ext cx="11233248" cy="648643"/>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nchor="ct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fontAlgn="base" hangingPunct="1"/>
            <a:r>
              <a:rPr lang="ja-JP" altLang="en-US" dirty="0">
                <a:solidFill>
                  <a:schemeClr val="tx1"/>
                </a:solidFill>
              </a:rPr>
              <a:t>It is crucial for the </a:t>
            </a:r>
            <a:r>
              <a:rPr lang="en-US" altLang="ja-JP" dirty="0">
                <a:solidFill>
                  <a:schemeClr val="tx1"/>
                </a:solidFill>
              </a:rPr>
              <a:t>outsourcing </a:t>
            </a:r>
            <a:r>
              <a:rPr lang="ja-JP" altLang="en-US" dirty="0">
                <a:solidFill>
                  <a:schemeClr val="tx1"/>
                </a:solidFill>
              </a:rPr>
              <a:t>company and the </a:t>
            </a:r>
            <a:r>
              <a:rPr lang="en-US" altLang="ja-JP" dirty="0">
                <a:solidFill>
                  <a:schemeClr val="tx1"/>
                </a:solidFill>
              </a:rPr>
              <a:t>subcontractor</a:t>
            </a:r>
            <a:r>
              <a:rPr lang="ja-JP" altLang="en-US" dirty="0">
                <a:solidFill>
                  <a:schemeClr val="tx1"/>
                </a:solidFill>
              </a:rPr>
              <a:t> to </a:t>
            </a:r>
            <a:r>
              <a:rPr lang="ja-JP" altLang="en-US" dirty="0">
                <a:solidFill>
                  <a:srgbClr val="FF0000"/>
                </a:solidFill>
              </a:rPr>
              <a:t>share</a:t>
            </a:r>
            <a:r>
              <a:rPr lang="ja-JP" altLang="en-US" dirty="0">
                <a:solidFill>
                  <a:schemeClr val="tx1"/>
                </a:solidFill>
              </a:rPr>
              <a:t> OSS related </a:t>
            </a:r>
            <a:r>
              <a:rPr lang="ja-JP" altLang="en-US" dirty="0">
                <a:solidFill>
                  <a:srgbClr val="FF0000"/>
                </a:solidFill>
              </a:rPr>
              <a:t>informations</a:t>
            </a:r>
            <a:r>
              <a:rPr lang="ja-JP" altLang="en-US" dirty="0">
                <a:solidFill>
                  <a:schemeClr val="tx1"/>
                </a:solidFill>
              </a:rPr>
              <a:t>, </a:t>
            </a:r>
            <a:r>
              <a:rPr lang="ja-JP" altLang="en-US" dirty="0">
                <a:solidFill>
                  <a:srgbClr val="FF0000"/>
                </a:solidFill>
              </a:rPr>
              <a:t>build trust-related relationships</a:t>
            </a:r>
            <a:r>
              <a:rPr lang="ja-JP" altLang="en-US" dirty="0">
                <a:solidFill>
                  <a:schemeClr val="tx1"/>
                </a:solidFill>
              </a:rPr>
              <a:t>, and </a:t>
            </a:r>
            <a:r>
              <a:rPr lang="ja-JP" altLang="en-US" dirty="0">
                <a:solidFill>
                  <a:srgbClr val="FF0000"/>
                </a:solidFill>
              </a:rPr>
              <a:t>learn more</a:t>
            </a:r>
            <a:r>
              <a:rPr lang="ja-JP" altLang="en-US" dirty="0">
                <a:solidFill>
                  <a:schemeClr val="tx1"/>
                </a:solidFill>
              </a:rPr>
              <a:t> about OSS.</a:t>
            </a:r>
            <a:endParaRPr lang="en-US" altLang="ja-JP" dirty="0">
              <a:solidFill>
                <a:schemeClr val="tx1"/>
              </a:solidFill>
            </a:endParaRPr>
          </a:p>
        </p:txBody>
      </p:sp>
      <p:sp>
        <p:nvSpPr>
          <p:cNvPr id="9" name="スライド番号プレースホルダー 8">
            <a:extLst>
              <a:ext uri="{FF2B5EF4-FFF2-40B4-BE49-F238E27FC236}">
                <a16:creationId xmlns:a16="http://schemas.microsoft.com/office/drawing/2014/main" id="{E3A0E27F-06E2-4E77-B092-B6F395EE184F}"/>
              </a:ext>
            </a:extLst>
          </p:cNvPr>
          <p:cNvSpPr>
            <a:spLocks noGrp="1"/>
          </p:cNvSpPr>
          <p:nvPr>
            <p:ph type="sldNum" sz="quarter" idx="10"/>
          </p:nvPr>
        </p:nvSpPr>
        <p:spPr/>
        <p:txBody>
          <a:bodyPr/>
          <a:lstStyle/>
          <a:p>
            <a:fld id="{DE2B87E1-F9DF-4BEE-B07D-635D26011F4B}" type="slidenum">
              <a:rPr lang="de-DE" altLang="ja-JP" smtClean="0"/>
              <a:pPr/>
              <a:t>32</a:t>
            </a:fld>
            <a:endParaRPr lang="de-DE" altLang="ja-JP"/>
          </a:p>
        </p:txBody>
      </p:sp>
    </p:spTree>
    <p:extLst>
      <p:ext uri="{BB962C8B-B14F-4D97-AF65-F5344CB8AC3E}">
        <p14:creationId xmlns:p14="http://schemas.microsoft.com/office/powerpoint/2010/main" val="80753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5.3 Note: </a:t>
            </a:r>
            <a:r>
              <a:rPr lang="en-US" altLang="ja-JP" dirty="0" err="1"/>
              <a:t>OpenChain</a:t>
            </a:r>
            <a:r>
              <a:rPr lang="en-US" altLang="ja-JP" dirty="0"/>
              <a:t> Project</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sz="1900" kern="0" dirty="0" err="1">
                <a:solidFill>
                  <a:schemeClr val="dk1"/>
                </a:solidFill>
                <a:sym typeface="Roboto"/>
              </a:rPr>
              <a:t>OpenChain project is a project designed to encourage participants to think about OSS compliance-related issues and use it to educate those who use OSS.</a:t>
            </a:r>
            <a:endParaRPr lang="en-US" altLang="ja-JP" sz="1900" kern="0" dirty="0">
              <a:solidFill>
                <a:schemeClr val="dk1"/>
              </a:solidFill>
              <a:sym typeface="Roboto"/>
            </a:endParaRPr>
          </a:p>
          <a:p>
            <a:pPr marL="0" indent="0">
              <a:buNone/>
            </a:pPr>
            <a:endParaRPr lang="en-US" altLang="ja-JP" sz="1900" kern="0" dirty="0">
              <a:solidFill>
                <a:schemeClr val="dk1"/>
              </a:solidFill>
              <a:sym typeface="Roboto"/>
            </a:endParaRPr>
          </a:p>
          <a:p>
            <a:pPr marL="0" indent="0">
              <a:buNone/>
            </a:pPr>
            <a:r>
              <a:rPr lang="ja-JP" altLang="en-US" dirty="0"/>
              <a:t>●OpenChain</a:t>
            </a:r>
            <a:endParaRPr lang="en-US" altLang="ja-JP" dirty="0">
              <a:solidFill>
                <a:schemeClr val="tx1"/>
              </a:solidFill>
            </a:endParaRPr>
          </a:p>
          <a:p>
            <a:pPr marL="0" indent="0">
              <a:buNone/>
            </a:pPr>
            <a:r>
              <a:rPr lang="ja-JP" altLang="en-US" dirty="0">
                <a:solidFill>
                  <a:schemeClr val="tx1"/>
                </a:solidFill>
              </a:rPr>
              <a:t>　①Specifications: Defines key requirements to be met for OSS compliance.</a:t>
            </a:r>
            <a:endParaRPr lang="en-US" altLang="ja-JP" dirty="0">
              <a:solidFill>
                <a:schemeClr val="tx1"/>
              </a:solidFill>
            </a:endParaRPr>
          </a:p>
          <a:p>
            <a:pPr marL="0" indent="0">
              <a:buNone/>
            </a:pPr>
            <a:r>
              <a:rPr lang="ja-JP" altLang="en-US" dirty="0">
                <a:solidFill>
                  <a:schemeClr val="tx1"/>
                </a:solidFill>
              </a:rPr>
              <a:t>　②Compliance: Certifications that the company meets the specifications</a:t>
            </a:r>
            <a:endParaRPr lang="en-US" altLang="ja-JP" dirty="0">
              <a:solidFill>
                <a:schemeClr val="tx1"/>
              </a:solidFill>
            </a:endParaRPr>
          </a:p>
          <a:p>
            <a:pPr marL="0" indent="0">
              <a:buNone/>
            </a:pPr>
            <a:r>
              <a:rPr lang="ja-JP" altLang="en-US" dirty="0">
                <a:solidFill>
                  <a:schemeClr val="tx1"/>
                </a:solidFill>
              </a:rPr>
              <a:t>　③Currencies: Materials for widely appealing the beginning of OSS and enlightening the use of OSS</a:t>
            </a:r>
            <a:endParaRPr lang="en-US" altLang="ja-JP" dirty="0">
              <a:solidFill>
                <a:schemeClr val="tx1"/>
              </a:solidFill>
            </a:endParaRPr>
          </a:p>
          <a:p>
            <a:pPr marL="0" indent="0">
              <a:buNone/>
            </a:pPr>
            <a:r>
              <a:rPr lang="ja-JP" altLang="en-US" dirty="0">
                <a:hlinkClick r:id="rId3"/>
              </a:rPr>
              <a:t>https://www.openchainproject.org/</a:t>
            </a:r>
            <a:endParaRPr lang="en-US" altLang="ja-JP" dirty="0"/>
          </a:p>
          <a:p>
            <a:pPr marL="0" indent="0">
              <a:buNone/>
            </a:pPr>
            <a:endParaRPr lang="ja-JP" altLang="en-US" sz="1400" dirty="0"/>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33</a:t>
            </a:fld>
            <a:endParaRPr lang="de-DE" altLang="ja-JP"/>
          </a:p>
        </p:txBody>
      </p:sp>
    </p:spTree>
    <p:extLst>
      <p:ext uri="{BB962C8B-B14F-4D97-AF65-F5344CB8AC3E}">
        <p14:creationId xmlns:p14="http://schemas.microsoft.com/office/powerpoint/2010/main" val="2152107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5.4 Reference: OpenChain Japan Work Group</a:t>
            </a:r>
            <a:endParaRPr kumimoji="1" lang="ja-JP" altLang="en-US" dirty="0"/>
          </a:p>
        </p:txBody>
      </p:sp>
      <p:sp>
        <p:nvSpPr>
          <p:cNvPr id="3" name="コンテンツ プレースホルダー 2"/>
          <p:cNvSpPr>
            <a:spLocks noGrp="1"/>
          </p:cNvSpPr>
          <p:nvPr>
            <p:ph idx="1"/>
          </p:nvPr>
        </p:nvSpPr>
        <p:spPr>
          <a:xfrm>
            <a:off x="224367" y="1196752"/>
            <a:ext cx="11848297" cy="5265962"/>
          </a:xfrm>
        </p:spPr>
        <p:txBody>
          <a:bodyPr/>
          <a:lstStyle/>
          <a:p>
            <a:pPr marL="0" indent="0">
              <a:buNone/>
            </a:pPr>
            <a:r>
              <a:rPr lang="ja-JP" altLang="en-US" sz="1900" kern="0" dirty="0">
                <a:solidFill>
                  <a:schemeClr val="dk1"/>
                </a:solidFill>
                <a:sym typeface="Roboto"/>
              </a:rPr>
              <a:t>Various Japanese companies gather and act on OpenChain Japan Work Group to share information.</a:t>
            </a:r>
            <a:endParaRPr kumimoji="1" lang="en-US" altLang="ja-JP" dirty="0"/>
          </a:p>
          <a:p>
            <a:pPr marL="0" indent="0">
              <a:buNone/>
            </a:pPr>
            <a:r>
              <a:rPr lang="ja-JP" altLang="en-US" dirty="0"/>
              <a:t>● OpenChain Japan Work Group (JWG)</a:t>
            </a:r>
            <a:endParaRPr lang="en-US" altLang="ja-JP" dirty="0">
              <a:solidFill>
                <a:schemeClr val="tx1"/>
              </a:solidFill>
            </a:endParaRPr>
          </a:p>
          <a:p>
            <a:pPr marL="0" indent="0" algn="just">
              <a:buNone/>
            </a:pPr>
            <a:r>
              <a:rPr lang="ja-JP" altLang="en-US" sz="1400" dirty="0">
                <a:solidFill>
                  <a:schemeClr val="tx1"/>
                </a:solidFill>
                <a:effectLst/>
              </a:rPr>
              <a:t>　　</a:t>
            </a:r>
            <a:r>
              <a:rPr lang="ja-JP" altLang="en-US" sz="1800" dirty="0">
                <a:solidFill>
                  <a:schemeClr val="tx1"/>
                </a:solidFill>
                <a:effectLst/>
                <a:hlinkClick r:id="rId3"/>
              </a:rPr>
              <a:t>https://openchain-project.github.io/OpenChain-JWG/</a:t>
            </a:r>
            <a:endParaRPr lang="ja-JP" altLang="ja-JP" sz="1800" dirty="0">
              <a:effectLst/>
            </a:endParaRPr>
          </a:p>
          <a:p>
            <a:pPr marL="0" indent="0">
              <a:buNone/>
            </a:pPr>
            <a:endParaRPr lang="en-US" altLang="ja-JP" sz="1400" dirty="0"/>
          </a:p>
          <a:p>
            <a:pPr marL="0" indent="0">
              <a:buNone/>
            </a:pPr>
            <a:r>
              <a:rPr lang="ja-JP" altLang="en-US" sz="1600" dirty="0">
                <a:latin typeface="+mn-lt"/>
              </a:rPr>
              <a:t>　[Subgroup Activity]</a:t>
            </a:r>
          </a:p>
          <a:p>
            <a:pPr>
              <a:buClrTx/>
              <a:buFont typeface="Arial" panose="020B0604020202020204" pitchFamily="34" charset="0"/>
              <a:buChar char="•"/>
            </a:pPr>
            <a:r>
              <a:rPr lang="en-US" altLang="ja-JP" sz="1600" dirty="0">
                <a:latin typeface="+mn-lt"/>
                <a:ea typeface="Meiryo UI" panose="020B0604030504040204" pitchFamily="50" charset="-128"/>
                <a:hlinkClick r:id="rId4"/>
              </a:rPr>
              <a:t>education: </a:t>
            </a:r>
            <a:r>
              <a:rPr lang="en-US" altLang="ja-JP" sz="1600" dirty="0" err="1">
                <a:latin typeface="+mn-lt"/>
                <a:ea typeface="Meiryo UI" panose="020B0604030504040204" pitchFamily="50" charset="-128"/>
                <a:hlinkClick r:id="rId4"/>
              </a:rPr>
              <a:t>jwg</a:t>
            </a:r>
            <a:r>
              <a:rPr lang="en-US" altLang="ja-JP" sz="1600" dirty="0">
                <a:latin typeface="+mn-lt"/>
                <a:ea typeface="Meiryo UI" panose="020B0604030504040204" pitchFamily="50" charset="-128"/>
                <a:hlinkClick r:id="rId4"/>
              </a:rPr>
              <a:t> education sg page</a:t>
            </a:r>
            <a:endParaRPr lang="en-US" altLang="ja-JP" sz="1600" dirty="0">
              <a:latin typeface="+mn-lt"/>
              <a:ea typeface="Meiryo UI" panose="020B0604030504040204" pitchFamily="50" charset="-128"/>
            </a:endParaRPr>
          </a:p>
          <a:p>
            <a:pPr>
              <a:buClrTx/>
              <a:buFont typeface="Arial" panose="020B0604020202020204" pitchFamily="34" charset="0"/>
              <a:buChar char="•"/>
            </a:pPr>
            <a:r>
              <a:rPr lang="en-US" altLang="ja-JP" sz="1600" dirty="0">
                <a:latin typeface="+mn-lt"/>
                <a:ea typeface="Meiryo UI" panose="020B0604030504040204" pitchFamily="50" charset="-128"/>
                <a:hlinkClick r:id="rId5"/>
              </a:rPr>
              <a:t>FAQ: </a:t>
            </a:r>
            <a:r>
              <a:rPr lang="en-US" altLang="ja-JP" sz="1600" dirty="0" err="1">
                <a:latin typeface="+mn-lt"/>
                <a:ea typeface="Meiryo UI" panose="020B0604030504040204" pitchFamily="50" charset="-128"/>
                <a:hlinkClick r:id="rId5"/>
              </a:rPr>
              <a:t>jwg</a:t>
            </a:r>
            <a:r>
              <a:rPr lang="en-US" altLang="ja-JP" sz="1600" dirty="0">
                <a:latin typeface="+mn-lt"/>
                <a:ea typeface="Meiryo UI" panose="020B0604030504040204" pitchFamily="50" charset="-128"/>
                <a:hlinkClick r:id="rId5"/>
              </a:rPr>
              <a:t> FAQ sg page</a:t>
            </a:r>
            <a:endParaRPr lang="en-US" altLang="ja-JP" sz="1600" dirty="0">
              <a:latin typeface="+mn-lt"/>
              <a:ea typeface="Meiryo UI" panose="020B0604030504040204" pitchFamily="50" charset="-128"/>
            </a:endParaRPr>
          </a:p>
          <a:p>
            <a:pPr>
              <a:buClrTx/>
              <a:buFont typeface="Arial" panose="020B0604020202020204" pitchFamily="34" charset="0"/>
              <a:buChar char="•"/>
            </a:pPr>
            <a:r>
              <a:rPr lang="en-US" altLang="ja-JP" sz="1600" dirty="0">
                <a:latin typeface="+mn-lt"/>
                <a:ea typeface="Meiryo UI" panose="020B0604030504040204" pitchFamily="50" charset="-128"/>
                <a:hlinkClick r:id="rId6"/>
              </a:rPr>
              <a:t>Leaflet: </a:t>
            </a:r>
            <a:r>
              <a:rPr lang="en-US" altLang="ja-JP" sz="1600" dirty="0" err="1">
                <a:latin typeface="+mn-lt"/>
                <a:ea typeface="Meiryo UI" panose="020B0604030504040204" pitchFamily="50" charset="-128"/>
                <a:hlinkClick r:id="rId6"/>
              </a:rPr>
              <a:t>jwg</a:t>
            </a:r>
            <a:r>
              <a:rPr lang="en-US" altLang="ja-JP" sz="1600" dirty="0">
                <a:latin typeface="+mn-lt"/>
                <a:ea typeface="Meiryo UI" panose="020B0604030504040204" pitchFamily="50" charset="-128"/>
                <a:hlinkClick r:id="rId6"/>
              </a:rPr>
              <a:t> leaflet sg page</a:t>
            </a:r>
            <a:endParaRPr lang="en-US" altLang="ja-JP" sz="1600" dirty="0">
              <a:latin typeface="+mn-lt"/>
              <a:ea typeface="Meiryo UI" panose="020B0604030504040204" pitchFamily="50" charset="-128"/>
            </a:endParaRPr>
          </a:p>
          <a:p>
            <a:pPr>
              <a:buClrTx/>
              <a:buFont typeface="Arial" panose="020B0604020202020204" pitchFamily="34" charset="0"/>
              <a:buChar char="•"/>
            </a:pPr>
            <a:r>
              <a:rPr lang="en-US" altLang="ja-JP" sz="1600" dirty="0">
                <a:latin typeface="+mn-lt"/>
                <a:ea typeface="Meiryo UI" panose="020B0604030504040204" pitchFamily="50" charset="-128"/>
                <a:hlinkClick r:id="rId7"/>
              </a:rPr>
              <a:t>SBOM: </a:t>
            </a:r>
            <a:r>
              <a:rPr lang="en-US" altLang="ja-JP" sz="1600" dirty="0" err="1">
                <a:latin typeface="+mn-lt"/>
                <a:ea typeface="Meiryo UI" panose="020B0604030504040204" pitchFamily="50" charset="-128"/>
                <a:hlinkClick r:id="rId7"/>
              </a:rPr>
              <a:t>jwg</a:t>
            </a:r>
            <a:r>
              <a:rPr lang="en-US" altLang="ja-JP" sz="1600" dirty="0">
                <a:latin typeface="+mn-lt"/>
                <a:ea typeface="Meiryo UI" panose="020B0604030504040204" pitchFamily="50" charset="-128"/>
                <a:hlinkClick r:id="rId7"/>
              </a:rPr>
              <a:t> SBOM sg page</a:t>
            </a:r>
            <a:endParaRPr lang="en-US" altLang="ja-JP" sz="1600" dirty="0">
              <a:latin typeface="+mn-lt"/>
              <a:ea typeface="Meiryo UI" panose="020B0604030504040204" pitchFamily="50" charset="-128"/>
            </a:endParaRPr>
          </a:p>
          <a:p>
            <a:pPr>
              <a:buClrTx/>
              <a:buFont typeface="Arial" panose="020B0604020202020204" pitchFamily="34" charset="0"/>
              <a:buChar char="•"/>
            </a:pPr>
            <a:r>
              <a:rPr lang="en-US" altLang="ja-JP" sz="1600" dirty="0">
                <a:latin typeface="+mn-lt"/>
                <a:ea typeface="Meiryo UI" panose="020B0604030504040204" pitchFamily="50" charset="-128"/>
                <a:hlinkClick r:id="rId8"/>
              </a:rPr>
              <a:t>planning: </a:t>
            </a:r>
            <a:r>
              <a:rPr lang="en-US" altLang="ja-JP" sz="1600" dirty="0" err="1">
                <a:latin typeface="+mn-lt"/>
                <a:ea typeface="Meiryo UI" panose="020B0604030504040204" pitchFamily="50" charset="-128"/>
                <a:hlinkClick r:id="rId8"/>
              </a:rPr>
              <a:t>jwg</a:t>
            </a:r>
            <a:r>
              <a:rPr lang="en-US" altLang="ja-JP" sz="1600" dirty="0">
                <a:latin typeface="+mn-lt"/>
                <a:ea typeface="Meiryo UI" panose="020B0604030504040204" pitchFamily="50" charset="-128"/>
                <a:hlinkClick r:id="rId8"/>
              </a:rPr>
              <a:t> planning sg page</a:t>
            </a:r>
            <a:endParaRPr lang="en-US" altLang="ja-JP" sz="1600" dirty="0">
              <a:latin typeface="+mn-lt"/>
              <a:ea typeface="Meiryo UI" panose="020B0604030504040204" pitchFamily="50" charset="-128"/>
            </a:endParaRPr>
          </a:p>
          <a:p>
            <a:pPr>
              <a:buClrTx/>
              <a:buFont typeface="Arial" panose="020B0604020202020204" pitchFamily="34" charset="0"/>
              <a:buChar char="•"/>
            </a:pPr>
            <a:r>
              <a:rPr lang="en-US" altLang="ja-JP" sz="1600" dirty="0">
                <a:latin typeface="+mn-lt"/>
                <a:ea typeface="Meiryo UI" panose="020B0604030504040204" pitchFamily="50" charset="-128"/>
                <a:hlinkClick r:id="rId9"/>
              </a:rPr>
              <a:t>promotion: </a:t>
            </a:r>
            <a:r>
              <a:rPr lang="en-US" altLang="ja-JP" sz="1600" dirty="0" err="1">
                <a:latin typeface="+mn-lt"/>
                <a:ea typeface="Meiryo UI" panose="020B0604030504040204" pitchFamily="50" charset="-128"/>
                <a:hlinkClick r:id="rId9"/>
              </a:rPr>
              <a:t>jwg</a:t>
            </a:r>
            <a:r>
              <a:rPr lang="en-US" altLang="ja-JP" sz="1600" dirty="0">
                <a:latin typeface="+mn-lt"/>
                <a:ea typeface="Meiryo UI" panose="020B0604030504040204" pitchFamily="50" charset="-128"/>
                <a:hlinkClick r:id="rId9"/>
              </a:rPr>
              <a:t> promotion sg page</a:t>
            </a:r>
            <a:endParaRPr lang="en-US" altLang="ja-JP" sz="1600" dirty="0">
              <a:latin typeface="+mn-lt"/>
              <a:ea typeface="Meiryo UI" panose="020B0604030504040204" pitchFamily="50" charset="-128"/>
            </a:endParaRPr>
          </a:p>
          <a:p>
            <a:pPr>
              <a:buClrTx/>
              <a:buFont typeface="Arial" panose="020B0604020202020204" pitchFamily="34" charset="0"/>
              <a:buChar char="•"/>
            </a:pPr>
            <a:r>
              <a:rPr lang="en-US" altLang="ja-JP" sz="1600" dirty="0">
                <a:latin typeface="+mn-lt"/>
                <a:ea typeface="Meiryo UI" panose="020B0604030504040204" pitchFamily="50" charset="-128"/>
                <a:hlinkClick r:id="rId10"/>
              </a:rPr>
              <a:t>automation: </a:t>
            </a:r>
            <a:r>
              <a:rPr lang="en-US" altLang="ja-JP" sz="1600" dirty="0" err="1">
                <a:latin typeface="+mn-lt"/>
                <a:ea typeface="Meiryo UI" panose="020B0604030504040204" pitchFamily="50" charset="-128"/>
                <a:hlinkClick r:id="rId10"/>
              </a:rPr>
              <a:t>jwg</a:t>
            </a:r>
            <a:r>
              <a:rPr lang="en-US" altLang="ja-JP" sz="1600" dirty="0">
                <a:latin typeface="+mn-lt"/>
                <a:ea typeface="Meiryo UI" panose="020B0604030504040204" pitchFamily="50" charset="-128"/>
                <a:hlinkClick r:id="rId10"/>
              </a:rPr>
              <a:t> </a:t>
            </a:r>
            <a:r>
              <a:rPr lang="en-US" altLang="ja-JP" sz="1600" dirty="0">
                <a:latin typeface="+mn-lt"/>
                <a:hlinkClick r:id="rId10"/>
              </a:rPr>
              <a:t>automation</a:t>
            </a:r>
            <a:r>
              <a:rPr lang="en-US" altLang="ja-JP" sz="1600" dirty="0">
                <a:latin typeface="+mn-lt"/>
                <a:ea typeface="Meiryo UI" panose="020B0604030504040204" pitchFamily="50" charset="-128"/>
                <a:hlinkClick r:id="rId10"/>
              </a:rPr>
              <a:t> sg page</a:t>
            </a:r>
            <a:endParaRPr lang="ja-JP" altLang="en-US" sz="1600" dirty="0">
              <a:latin typeface="+mn-lt"/>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34</a:t>
            </a:fld>
            <a:endParaRPr lang="de-DE" altLang="ja-JP"/>
          </a:p>
        </p:txBody>
      </p:sp>
    </p:spTree>
    <p:extLst>
      <p:ext uri="{BB962C8B-B14F-4D97-AF65-F5344CB8AC3E}">
        <p14:creationId xmlns:p14="http://schemas.microsoft.com/office/powerpoint/2010/main" val="3498676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09587" y="379976"/>
            <a:ext cx="7858125" cy="693738"/>
          </a:xfrm>
        </p:spPr>
        <p:txBody>
          <a:bodyPr/>
          <a:lstStyle/>
          <a:p>
            <a:r>
              <a:rPr lang="ja-JP" altLang="en-US" dirty="0"/>
              <a:t> At the end</a:t>
            </a:r>
          </a:p>
        </p:txBody>
      </p:sp>
      <p:sp>
        <p:nvSpPr>
          <p:cNvPr id="9" name="正方形/長方形 8">
            <a:extLst>
              <a:ext uri="{FF2B5EF4-FFF2-40B4-BE49-F238E27FC236}">
                <a16:creationId xmlns:a16="http://schemas.microsoft.com/office/drawing/2014/main" id="{F10F9E8F-3D38-4663-8627-62131C0BFAEE}"/>
              </a:ext>
            </a:extLst>
          </p:cNvPr>
          <p:cNvSpPr/>
          <p:nvPr/>
        </p:nvSpPr>
        <p:spPr bwMode="gray">
          <a:xfrm>
            <a:off x="1703512" y="3810375"/>
            <a:ext cx="9260109" cy="1512266"/>
          </a:xfrm>
          <a:prstGeom prst="rect">
            <a:avLst/>
          </a:prstGeom>
          <a:solidFill>
            <a:schemeClr val="bg1">
              <a:lumMod val="50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r>
              <a:rPr lang="en-US" altLang="ja-JP" sz="2500" dirty="0">
                <a:solidFill>
                  <a:schemeClr val="bg1"/>
                </a:solidFill>
              </a:rPr>
              <a:t>Safe and secure business by each company taking appropriate actions!</a:t>
            </a:r>
            <a:endParaRPr kumimoji="1" lang="ja-JP" altLang="en-US" sz="2500" b="0" i="0" u="none" strike="noStrike" cap="none" normalizeH="0" baseline="0" dirty="0">
              <a:ln>
                <a:noFill/>
              </a:ln>
              <a:solidFill>
                <a:schemeClr val="bg1"/>
              </a:solidFill>
              <a:effectLst/>
            </a:endParaRPr>
          </a:p>
        </p:txBody>
      </p:sp>
      <p:sp>
        <p:nvSpPr>
          <p:cNvPr id="10" name="四角形: 角を丸くする 9">
            <a:extLst>
              <a:ext uri="{FF2B5EF4-FFF2-40B4-BE49-F238E27FC236}">
                <a16:creationId xmlns:a16="http://schemas.microsoft.com/office/drawing/2014/main" id="{ACEB0542-5F40-4DD7-9F13-1A28DABDD62A}"/>
              </a:ext>
            </a:extLst>
          </p:cNvPr>
          <p:cNvSpPr/>
          <p:nvPr/>
        </p:nvSpPr>
        <p:spPr bwMode="gray">
          <a:xfrm>
            <a:off x="1704158" y="172687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r>
              <a:rPr lang="ja-JP" altLang="en-US" sz="1900" dirty="0">
                <a:solidFill>
                  <a:schemeClr val="tx1"/>
                </a:solidFill>
              </a:rPr>
              <a:t>①</a:t>
            </a:r>
            <a:r>
              <a:rPr lang="en-US" altLang="ja-JP" sz="1900" dirty="0">
                <a:solidFill>
                  <a:schemeClr val="tx1"/>
                </a:solidFill>
              </a:rPr>
              <a:t>Comply with license terms</a:t>
            </a:r>
            <a:endParaRPr kumimoji="1" lang="ja-JP" altLang="en-US" sz="1900" b="0" i="0" u="none" strike="noStrike" cap="none" normalizeH="0" baseline="0" dirty="0">
              <a:ln>
                <a:noFill/>
              </a:ln>
              <a:effectLst/>
            </a:endParaRPr>
          </a:p>
        </p:txBody>
      </p:sp>
      <p:sp>
        <p:nvSpPr>
          <p:cNvPr id="20" name="四角形: 角を丸くする 19">
            <a:extLst>
              <a:ext uri="{FF2B5EF4-FFF2-40B4-BE49-F238E27FC236}">
                <a16:creationId xmlns:a16="http://schemas.microsoft.com/office/drawing/2014/main" id="{1F518FA7-0416-49D7-9754-027D4A4A5FC5}"/>
              </a:ext>
            </a:extLst>
          </p:cNvPr>
          <p:cNvSpPr/>
          <p:nvPr/>
        </p:nvSpPr>
        <p:spPr bwMode="gray">
          <a:xfrm>
            <a:off x="4965738" y="171130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r>
              <a:rPr lang="ja-JP" altLang="en-US" sz="1900" dirty="0"/>
              <a:t>②</a:t>
            </a:r>
            <a:r>
              <a:rPr lang="en-US" altLang="ja-JP" sz="1900" dirty="0"/>
              <a:t>Consider measures to prepare for problems</a:t>
            </a:r>
            <a:endParaRPr kumimoji="1" lang="ja-JP" altLang="en-US" sz="1900" b="0" i="0" u="none" strike="noStrike" cap="none" normalizeH="0" baseline="0" dirty="0">
              <a:ln>
                <a:noFill/>
              </a:ln>
              <a:effectLst/>
            </a:endParaRPr>
          </a:p>
        </p:txBody>
      </p:sp>
      <p:sp>
        <p:nvSpPr>
          <p:cNvPr id="21" name="四角形: 角を丸くする 20">
            <a:extLst>
              <a:ext uri="{FF2B5EF4-FFF2-40B4-BE49-F238E27FC236}">
                <a16:creationId xmlns:a16="http://schemas.microsoft.com/office/drawing/2014/main" id="{1015290B-F546-4896-8E7D-2CBD67C50FE4}"/>
              </a:ext>
            </a:extLst>
          </p:cNvPr>
          <p:cNvSpPr/>
          <p:nvPr/>
        </p:nvSpPr>
        <p:spPr bwMode="gray">
          <a:xfrm>
            <a:off x="8155955" y="1700808"/>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fontAlgn="base"/>
            <a:r>
              <a:rPr lang="ja-JP" altLang="en-US" sz="1900" dirty="0">
                <a:solidFill>
                  <a:schemeClr val="tx1"/>
                </a:solidFill>
              </a:rPr>
              <a:t>③</a:t>
            </a:r>
            <a:r>
              <a:rPr lang="en-US" altLang="ja-JP" sz="1900" dirty="0">
                <a:solidFill>
                  <a:schemeClr val="tx1"/>
                </a:solidFill>
              </a:rPr>
              <a:t>Share of OSS information</a:t>
            </a:r>
            <a:endParaRPr lang="ja-JP" altLang="en-US" sz="1900" dirty="0">
              <a:solidFill>
                <a:schemeClr val="tx1"/>
              </a:solidFill>
            </a:endParaRPr>
          </a:p>
        </p:txBody>
      </p:sp>
      <p:sp>
        <p:nvSpPr>
          <p:cNvPr id="11" name="矢印: 下 10">
            <a:extLst>
              <a:ext uri="{FF2B5EF4-FFF2-40B4-BE49-F238E27FC236}">
                <a16:creationId xmlns:a16="http://schemas.microsoft.com/office/drawing/2014/main" id="{99BCF29D-A5F7-45A4-85FF-126A810CC311}"/>
              </a:ext>
            </a:extLst>
          </p:cNvPr>
          <p:cNvSpPr/>
          <p:nvPr/>
        </p:nvSpPr>
        <p:spPr bwMode="gray">
          <a:xfrm>
            <a:off x="2495601" y="3140968"/>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err="1">
              <a:ln>
                <a:noFill/>
              </a:ln>
              <a:effectLst/>
            </a:endParaRPr>
          </a:p>
        </p:txBody>
      </p:sp>
      <p:sp>
        <p:nvSpPr>
          <p:cNvPr id="23" name="矢印: 下 22">
            <a:extLst>
              <a:ext uri="{FF2B5EF4-FFF2-40B4-BE49-F238E27FC236}">
                <a16:creationId xmlns:a16="http://schemas.microsoft.com/office/drawing/2014/main" id="{17E47789-D39E-4424-BD6C-9AE4D6A38E82}"/>
              </a:ext>
            </a:extLst>
          </p:cNvPr>
          <p:cNvSpPr/>
          <p:nvPr/>
        </p:nvSpPr>
        <p:spPr bwMode="gray">
          <a:xfrm>
            <a:off x="5721499" y="3118666"/>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err="1">
              <a:ln>
                <a:noFill/>
              </a:ln>
              <a:effectLst/>
            </a:endParaRPr>
          </a:p>
        </p:txBody>
      </p:sp>
      <p:sp>
        <p:nvSpPr>
          <p:cNvPr id="24" name="矢印: 下 23">
            <a:extLst>
              <a:ext uri="{FF2B5EF4-FFF2-40B4-BE49-F238E27FC236}">
                <a16:creationId xmlns:a16="http://schemas.microsoft.com/office/drawing/2014/main" id="{047FD689-0A5C-4B1F-95B0-C8CA957F4C4B}"/>
              </a:ext>
            </a:extLst>
          </p:cNvPr>
          <p:cNvSpPr/>
          <p:nvPr/>
        </p:nvSpPr>
        <p:spPr bwMode="gray">
          <a:xfrm>
            <a:off x="8911716" y="3131145"/>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400" b="0" i="0" u="none" strike="noStrike" cap="none" normalizeH="0" baseline="0" dirty="0" err="1">
              <a:ln>
                <a:noFill/>
              </a:ln>
              <a:effectLst/>
            </a:endParaRPr>
          </a:p>
        </p:txBody>
      </p:sp>
      <p:sp>
        <p:nvSpPr>
          <p:cNvPr id="12" name="スライド番号プレースホルダー 11">
            <a:extLst>
              <a:ext uri="{FF2B5EF4-FFF2-40B4-BE49-F238E27FC236}">
                <a16:creationId xmlns:a16="http://schemas.microsoft.com/office/drawing/2014/main" id="{5710865D-2678-403B-A864-323FD8741191}"/>
              </a:ext>
            </a:extLst>
          </p:cNvPr>
          <p:cNvSpPr>
            <a:spLocks noGrp="1"/>
          </p:cNvSpPr>
          <p:nvPr>
            <p:ph type="sldNum" sz="quarter" idx="10"/>
          </p:nvPr>
        </p:nvSpPr>
        <p:spPr/>
        <p:txBody>
          <a:bodyPr/>
          <a:lstStyle/>
          <a:p>
            <a:fld id="{DE2B87E1-F9DF-4BEE-B07D-635D26011F4B}" type="slidenum">
              <a:rPr lang="de-DE" altLang="ja-JP" smtClean="0"/>
              <a:pPr/>
              <a:t>35</a:t>
            </a:fld>
            <a:endParaRPr lang="de-DE" altLang="ja-JP"/>
          </a:p>
        </p:txBody>
      </p:sp>
    </p:spTree>
    <p:extLst>
      <p:ext uri="{BB962C8B-B14F-4D97-AF65-F5344CB8AC3E}">
        <p14:creationId xmlns:p14="http://schemas.microsoft.com/office/powerpoint/2010/main" val="1393383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1E30209-69BB-8C66-E0F1-6B12C1193C73}"/>
              </a:ext>
            </a:extLst>
          </p:cNvPr>
          <p:cNvSpPr>
            <a:spLocks noGrp="1"/>
          </p:cNvSpPr>
          <p:nvPr>
            <p:ph type="sldNum" sz="quarter" idx="10"/>
          </p:nvPr>
        </p:nvSpPr>
        <p:spPr/>
        <p:txBody>
          <a:bodyPr/>
          <a:lstStyle/>
          <a:p>
            <a:fld id="{E8E9CBD9-E97A-4244-BA2F-A59041725FCD}" type="slidenum">
              <a:rPr lang="de-DE" altLang="ja-JP" smtClean="0"/>
              <a:pPr/>
              <a:t>36</a:t>
            </a:fld>
            <a:endParaRPr lang="de-DE" altLang="ja-JP"/>
          </a:p>
        </p:txBody>
      </p:sp>
      <p:sp>
        <p:nvSpPr>
          <p:cNvPr id="3" name="Text Box 29">
            <a:extLst>
              <a:ext uri="{FF2B5EF4-FFF2-40B4-BE49-F238E27FC236}">
                <a16:creationId xmlns:a16="http://schemas.microsoft.com/office/drawing/2014/main" id="{C827D2CB-6DF7-95A9-E959-4458215188B6}"/>
              </a:ext>
            </a:extLst>
          </p:cNvPr>
          <p:cNvSpPr txBox="1">
            <a:spLocks noChangeArrowheads="1"/>
          </p:cNvSpPr>
          <p:nvPr/>
        </p:nvSpPr>
        <p:spPr bwMode="gray">
          <a:xfrm>
            <a:off x="547461" y="479074"/>
            <a:ext cx="1338828" cy="553998"/>
          </a:xfrm>
          <a:prstGeom prst="rect">
            <a:avLst/>
          </a:prstGeom>
          <a:noFill/>
          <a:ln w="9525">
            <a:noFill/>
            <a:miter lim="800000"/>
            <a:headEnd/>
            <a:tailEnd/>
          </a:ln>
        </p:spPr>
        <p:txBody>
          <a:bodyPr wrap="none">
            <a:spAutoFit/>
          </a:bodyPr>
          <a:lstStyle/>
          <a:p>
            <a:pPr algn="l"/>
            <a:r>
              <a:rPr lang="ja-JP" altLang="en-US" sz="2400" b="1" dirty="0">
                <a:solidFill>
                  <a:srgbClr val="1A1A1A"/>
                </a:solidFill>
              </a:rPr>
              <a:t>Revision History</a:t>
            </a:r>
            <a:endParaRPr lang="en-US" altLang="ja-JP" sz="2400" b="1" dirty="0">
              <a:solidFill>
                <a:srgbClr val="1A1A1A"/>
              </a:solidFill>
            </a:endParaRPr>
          </a:p>
        </p:txBody>
      </p:sp>
      <p:graphicFrame>
        <p:nvGraphicFramePr>
          <p:cNvPr id="4" name="表 3">
            <a:extLst>
              <a:ext uri="{FF2B5EF4-FFF2-40B4-BE49-F238E27FC236}">
                <a16:creationId xmlns:a16="http://schemas.microsoft.com/office/drawing/2014/main" id="{0B67E2E4-5BAE-024D-6D39-9FFF419B053E}"/>
              </a:ext>
            </a:extLst>
          </p:cNvPr>
          <p:cNvGraphicFramePr>
            <a:graphicFrameLocks noGrp="1"/>
          </p:cNvGraphicFramePr>
          <p:nvPr>
            <p:extLst>
              <p:ext uri="{D42A27DB-BD31-4B8C-83A1-F6EECF244321}">
                <p14:modId xmlns:p14="http://schemas.microsoft.com/office/powerpoint/2010/main" val="3841639591"/>
              </p:ext>
            </p:extLst>
          </p:nvPr>
        </p:nvGraphicFramePr>
        <p:xfrm>
          <a:off x="335360" y="1127233"/>
          <a:ext cx="11521281" cy="1615733"/>
        </p:xfrm>
        <a:graphic>
          <a:graphicData uri="http://schemas.openxmlformats.org/drawingml/2006/table">
            <a:tbl>
              <a:tblPr firstRow="1" bandRow="1">
                <a:tableStyleId>{5C22544A-7EE6-4342-B048-85BDC9FD1C3A}</a:tableStyleId>
              </a:tblPr>
              <a:tblGrid>
                <a:gridCol w="877047">
                  <a:extLst>
                    <a:ext uri="{9D8B030D-6E8A-4147-A177-3AD203B41FA5}">
                      <a16:colId xmlns:a16="http://schemas.microsoft.com/office/drawing/2014/main" val="20000"/>
                    </a:ext>
                  </a:extLst>
                </a:gridCol>
                <a:gridCol w="1571225">
                  <a:extLst>
                    <a:ext uri="{9D8B030D-6E8A-4147-A177-3AD203B41FA5}">
                      <a16:colId xmlns:a16="http://schemas.microsoft.com/office/drawing/2014/main" val="20001"/>
                    </a:ext>
                  </a:extLst>
                </a:gridCol>
                <a:gridCol w="9073009">
                  <a:extLst>
                    <a:ext uri="{9D8B030D-6E8A-4147-A177-3AD203B41FA5}">
                      <a16:colId xmlns:a16="http://schemas.microsoft.com/office/drawing/2014/main" val="20002"/>
                    </a:ext>
                  </a:extLst>
                </a:gridCol>
              </a:tblGrid>
              <a:tr h="244483">
                <a:tc>
                  <a:txBody>
                    <a:bodyPr/>
                    <a:lstStyle/>
                    <a:p>
                      <a:r>
                        <a:rPr kumimoji="1" lang="en-US" altLang="ja-JP" sz="900" b="0" dirty="0"/>
                        <a:t>No.</a:t>
                      </a:r>
                      <a:endParaRPr kumimoji="1" lang="ja-JP" altLang="en-US" sz="900" b="0" dirty="0"/>
                    </a:p>
                  </a:txBody>
                  <a:tcPr/>
                </a:tc>
                <a:tc>
                  <a:txBody>
                    <a:bodyPr/>
                    <a:lstStyle/>
                    <a:p>
                      <a:r>
                        <a:rPr kumimoji="1" lang="ja-JP" altLang="en-US" sz="900" b="0" dirty="0"/>
                        <a:t>Revision Date (Version)</a:t>
                      </a:r>
                    </a:p>
                  </a:txBody>
                  <a:tcPr/>
                </a:tc>
                <a:tc>
                  <a:txBody>
                    <a:bodyPr/>
                    <a:lstStyle/>
                    <a:p>
                      <a:r>
                        <a:rPr kumimoji="1" lang="ja-JP" altLang="en-US" sz="900" b="0" dirty="0"/>
                        <a:t>Details of revision</a:t>
                      </a:r>
                    </a:p>
                  </a:txBody>
                  <a:tcPr/>
                </a:tc>
                <a:extLst>
                  <a:ext uri="{0D108BD9-81ED-4DB2-BD59-A6C34878D82A}">
                    <a16:rowId xmlns:a16="http://schemas.microsoft.com/office/drawing/2014/main" val="10000"/>
                  </a:ext>
                </a:extLst>
              </a:tr>
              <a:tr h="244483">
                <a:tc>
                  <a:txBody>
                    <a:bodyPr/>
                    <a:lstStyle/>
                    <a:p>
                      <a:r>
                        <a:rPr kumimoji="1" lang="en-US" altLang="ja-JP" sz="900" b="0" dirty="0"/>
                        <a:t>1</a:t>
                      </a:r>
                      <a:endParaRPr kumimoji="1" lang="ja-JP" altLang="en-US" sz="900" b="0" dirty="0"/>
                    </a:p>
                  </a:txBody>
                  <a:tcPr/>
                </a:tc>
                <a:tc>
                  <a:txBody>
                    <a:bodyPr/>
                    <a:lstStyle/>
                    <a:p>
                      <a:r>
                        <a:rPr kumimoji="1" lang="en-US" altLang="ja-JP" sz="900" b="0" dirty="0"/>
                        <a:t>2022/6/2(V1.0)</a:t>
                      </a:r>
                      <a:endParaRPr kumimoji="1" lang="ja-JP" altLang="en-US" sz="9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b="0" dirty="0"/>
                        <a:t>First edition</a:t>
                      </a:r>
                    </a:p>
                  </a:txBody>
                  <a:tcPr/>
                </a:tc>
                <a:extLst>
                  <a:ext uri="{0D108BD9-81ED-4DB2-BD59-A6C34878D82A}">
                    <a16:rowId xmlns:a16="http://schemas.microsoft.com/office/drawing/2014/main" val="10001"/>
                  </a:ext>
                </a:extLst>
              </a:tr>
              <a:tr h="244483">
                <a:tc>
                  <a:txBody>
                    <a:bodyPr/>
                    <a:lstStyle/>
                    <a:p>
                      <a:r>
                        <a:rPr kumimoji="1" lang="en-US" altLang="ja-JP" sz="900" b="0" dirty="0"/>
                        <a:t>2</a:t>
                      </a:r>
                      <a:endParaRPr kumimoji="1" lang="ja-JP" altLang="en-US" sz="9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a:t>2022/6/7(V1.1)</a:t>
                      </a:r>
                      <a:endParaRPr kumimoji="1" lang="ja-JP" altLang="en-US" sz="9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900" b="0" u="none" dirty="0">
                          <a:solidFill>
                            <a:schemeClr val="tx1"/>
                          </a:solidFill>
                        </a:rPr>
                        <a:t>Font unification for notes</a:t>
                      </a:r>
                      <a:endParaRPr lang="en-US" altLang="ja-JP" sz="900" b="0" u="none" dirty="0">
                        <a:solidFill>
                          <a:schemeClr val="tx1"/>
                        </a:solidFill>
                      </a:endParaRPr>
                    </a:p>
                  </a:txBody>
                  <a:tcPr/>
                </a:tc>
                <a:extLst>
                  <a:ext uri="{0D108BD9-81ED-4DB2-BD59-A6C34878D82A}">
                    <a16:rowId xmlns:a16="http://schemas.microsoft.com/office/drawing/2014/main" val="10002"/>
                  </a:ext>
                </a:extLst>
              </a:tr>
              <a:tr h="379364">
                <a:tc>
                  <a:txBody>
                    <a:bodyPr/>
                    <a:lstStyle/>
                    <a:p>
                      <a:r>
                        <a:rPr kumimoji="1" lang="en-US" altLang="ja-JP" sz="900" b="0" dirty="0"/>
                        <a:t>3</a:t>
                      </a:r>
                      <a:endParaRPr kumimoji="1" lang="ja-JP" altLang="en-US" sz="9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a:t>2022/7/11(V1.2)</a:t>
                      </a:r>
                      <a:endParaRPr kumimoji="1" lang="ja-JP" altLang="en-US" sz="9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dirty="0">
                          <a:solidFill>
                            <a:prstClr val="black"/>
                          </a:solidFill>
                        </a:rPr>
                        <a:t>2.1 Add OpenChain mark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dirty="0">
                          <a:solidFill>
                            <a:prstClr val="black"/>
                          </a:solidFill>
                        </a:rPr>
                        <a:t>2.7 "Licensing to third parties free of charge (reciprocal)" ⇒ Modified to "Licensing to third parties (reciprocal)"</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solidFill>
                            <a:prstClr val="black"/>
                          </a:solidFill>
                        </a:rPr>
                        <a:t>Addition of revision history</a:t>
                      </a:r>
                      <a:endParaRPr lang="en-US" altLang="ja-JP" sz="900" dirty="0">
                        <a:solidFill>
                          <a:prstClr val="black"/>
                        </a:solidFill>
                      </a:endParaRPr>
                    </a:p>
                  </a:txBody>
                  <a:tcPr/>
                </a:tc>
                <a:extLst>
                  <a:ext uri="{0D108BD9-81ED-4DB2-BD59-A6C34878D82A}">
                    <a16:rowId xmlns:a16="http://schemas.microsoft.com/office/drawing/2014/main" val="10003"/>
                  </a:ext>
                </a:extLst>
              </a:tr>
              <a:tr h="379364">
                <a:tc>
                  <a:txBody>
                    <a:bodyPr/>
                    <a:lstStyle/>
                    <a:p>
                      <a:r>
                        <a:rPr kumimoji="1" lang="en-US" altLang="ja-JP" sz="900" b="0" dirty="0"/>
                        <a:t>4</a:t>
                      </a:r>
                      <a:endParaRPr kumimoji="1" lang="ja-JP" altLang="en-US" sz="9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900" b="0" dirty="0"/>
                        <a:t>2022/9/12(V2.0)</a:t>
                      </a:r>
                      <a:endParaRPr kumimoji="1" lang="ja-JP" altLang="en-US" sz="9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dirty="0">
                          <a:solidFill>
                            <a:prstClr val="black"/>
                          </a:solidFill>
                        </a:rPr>
                        <a:t>Changed titles and introductory text from "Educational materials for contract software development."</a:t>
                      </a:r>
                    </a:p>
                  </a:txBody>
                  <a:tcPr/>
                </a:tc>
                <a:extLst>
                  <a:ext uri="{0D108BD9-81ED-4DB2-BD59-A6C34878D82A}">
                    <a16:rowId xmlns:a16="http://schemas.microsoft.com/office/drawing/2014/main" val="2099377345"/>
                  </a:ext>
                </a:extLst>
              </a:tr>
            </a:tbl>
          </a:graphicData>
        </a:graphic>
      </p:graphicFrame>
    </p:spTree>
    <p:extLst>
      <p:ext uri="{BB962C8B-B14F-4D97-AF65-F5344CB8AC3E}">
        <p14:creationId xmlns:p14="http://schemas.microsoft.com/office/powerpoint/2010/main" val="6103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9089"/>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3500" b="1" dirty="0">
                <a:solidFill>
                  <a:schemeClr val="bg1"/>
                </a:solidFill>
              </a:rPr>
              <a:t>Chapter 1.</a:t>
            </a:r>
            <a:endParaRPr lang="en-US" altLang="ja-JP" sz="3500" b="1" dirty="0">
              <a:solidFill>
                <a:schemeClr val="bg1"/>
              </a:solidFill>
            </a:endParaRPr>
          </a:p>
          <a:p>
            <a:pPr algn="l">
              <a:lnSpc>
                <a:spcPct val="150000"/>
              </a:lnSpc>
            </a:pPr>
            <a:r>
              <a:rPr lang="en-US" altLang="ja-JP" sz="3500" b="1" dirty="0">
                <a:solidFill>
                  <a:schemeClr val="bg1"/>
                </a:solidFill>
              </a:rPr>
              <a:t>Foundation for OSS and IP</a:t>
            </a: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1900"/>
          </a:p>
        </p:txBody>
      </p:sp>
      <p:sp>
        <p:nvSpPr>
          <p:cNvPr id="9" name="スライド番号プレースホルダー 8">
            <a:extLst>
              <a:ext uri="{FF2B5EF4-FFF2-40B4-BE49-F238E27FC236}">
                <a16:creationId xmlns:a16="http://schemas.microsoft.com/office/drawing/2014/main" id="{503C49CE-A341-40C2-BDC1-390AA3F3EB8C}"/>
              </a:ext>
            </a:extLst>
          </p:cNvPr>
          <p:cNvSpPr>
            <a:spLocks noGrp="1"/>
          </p:cNvSpPr>
          <p:nvPr>
            <p:ph type="sldNum" sz="quarter" idx="10"/>
          </p:nvPr>
        </p:nvSpPr>
        <p:spPr/>
        <p:txBody>
          <a:bodyPr/>
          <a:lstStyle/>
          <a:p>
            <a:fld id="{E8E9CBD9-E97A-4244-BA2F-A59041725FCD}" type="slidenum">
              <a:rPr lang="de-DE" altLang="ja-JP" smtClean="0"/>
              <a:pPr/>
              <a:t>3</a:t>
            </a:fld>
            <a:endParaRPr lang="de-DE" altLang="ja-JP"/>
          </a:p>
        </p:txBody>
      </p:sp>
    </p:spTree>
    <p:extLst>
      <p:ext uri="{BB962C8B-B14F-4D97-AF65-F5344CB8AC3E}">
        <p14:creationId xmlns:p14="http://schemas.microsoft.com/office/powerpoint/2010/main" val="345016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5"/>
          <p:cNvSpPr>
            <a:spLocks noChangeArrowheads="1"/>
          </p:cNvSpPr>
          <p:nvPr/>
        </p:nvSpPr>
        <p:spPr bwMode="gray">
          <a:xfrm>
            <a:off x="3435154" y="4077072"/>
            <a:ext cx="4464746" cy="2448272"/>
          </a:xfrm>
          <a:prstGeom prst="rect">
            <a:avLst/>
          </a:prstGeom>
          <a:solidFill>
            <a:srgbClr val="D2E8FA"/>
          </a:solidFill>
          <a:ln w="9525">
            <a:solidFill>
              <a:srgbClr val="105D9C"/>
            </a:solidFill>
            <a:miter lim="800000"/>
            <a:headEnd/>
            <a:tailEnd/>
          </a:ln>
          <a:effectLst/>
        </p:spPr>
        <p:txBody>
          <a:bodyPr wrap="none" anchor="ctr"/>
          <a:lstStyle/>
          <a:p>
            <a:pPr fontAlgn="base">
              <a:spcBef>
                <a:spcPct val="5000"/>
              </a:spcBef>
              <a:spcAft>
                <a:spcPct val="5000"/>
              </a:spcAft>
            </a:pPr>
            <a:endParaRPr kumimoji="0" lang="ja-JP" altLang="en-US" sz="1600"/>
          </a:p>
        </p:txBody>
      </p:sp>
      <p:sp>
        <p:nvSpPr>
          <p:cNvPr id="428034" name="Rectangle 2"/>
          <p:cNvSpPr>
            <a:spLocks noGrp="1" noChangeArrowheads="1"/>
          </p:cNvSpPr>
          <p:nvPr>
            <p:ph type="title"/>
          </p:nvPr>
        </p:nvSpPr>
        <p:spPr>
          <a:xfrm>
            <a:off x="263352" y="476473"/>
            <a:ext cx="8784976" cy="576263"/>
          </a:xfrm>
        </p:spPr>
        <p:txBody>
          <a:bodyPr/>
          <a:lstStyle/>
          <a:p>
            <a:r>
              <a:rPr lang="en-US" altLang="ja-JP" dirty="0"/>
              <a:t>1.1 Introduction Q&amp;A (use of downloaded software)</a:t>
            </a:r>
          </a:p>
        </p:txBody>
      </p:sp>
      <p:sp>
        <p:nvSpPr>
          <p:cNvPr id="428067" name="Rectangle 35"/>
          <p:cNvSpPr>
            <a:spLocks noChangeArrowheads="1"/>
          </p:cNvSpPr>
          <p:nvPr/>
        </p:nvSpPr>
        <p:spPr bwMode="gray">
          <a:xfrm>
            <a:off x="3435156" y="1412776"/>
            <a:ext cx="4464745" cy="1079574"/>
          </a:xfrm>
          <a:prstGeom prst="rec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
              </a:spcBef>
              <a:spcAft>
                <a:spcPct val="5000"/>
              </a:spcAft>
            </a:pPr>
            <a:r>
              <a:rPr lang="ja-JP" altLang="en-US" sz="1600" dirty="0"/>
              <a:t>We have developed a </a:t>
            </a:r>
            <a:r>
              <a:rPr lang="en-US" altLang="ja-JP" sz="1600" dirty="0"/>
              <a:t>** </a:t>
            </a:r>
            <a:r>
              <a:rPr lang="ja-JP" altLang="en-US" sz="1600" dirty="0"/>
              <a:t>function program.</a:t>
            </a:r>
          </a:p>
          <a:p>
            <a:pPr fontAlgn="base">
              <a:spcBef>
                <a:spcPct val="5000"/>
              </a:spcBef>
              <a:spcAft>
                <a:spcPct val="5000"/>
              </a:spcAft>
            </a:pPr>
            <a:r>
              <a:rPr lang="ja-JP" altLang="en-US" sz="1600" dirty="0">
                <a:solidFill>
                  <a:schemeClr val="tx1"/>
                </a:solidFill>
              </a:rPr>
              <a:t> DownLoad : </a:t>
            </a:r>
            <a:r>
              <a:rPr lang="ja-JP" altLang="en-US" sz="1600" u="sng" dirty="0">
                <a:solidFill>
                  <a:srgbClr val="002060"/>
                </a:solidFill>
              </a:rPr>
              <a:t>Software A</a:t>
            </a:r>
            <a:endParaRPr kumimoji="0" lang="ja-JP" altLang="en-US" sz="1600" u="sng" dirty="0">
              <a:solidFill>
                <a:srgbClr val="002060"/>
              </a:solidFill>
            </a:endParaRPr>
          </a:p>
        </p:txBody>
      </p:sp>
      <p:sp>
        <p:nvSpPr>
          <p:cNvPr id="428068" name="AutoShape 36"/>
          <p:cNvSpPr>
            <a:spLocks noChangeArrowheads="1"/>
          </p:cNvSpPr>
          <p:nvPr/>
        </p:nvSpPr>
        <p:spPr bwMode="gray">
          <a:xfrm>
            <a:off x="4515350" y="2924274"/>
            <a:ext cx="2376488" cy="719138"/>
          </a:xfrm>
          <a:prstGeom prst="flowChartSummingJunction">
            <a:avLst/>
          </a:prstGeom>
          <a:solidFill>
            <a:srgbClr val="C8C8C8"/>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endParaRPr lang="ja-JP" altLang="ja-JP" sz="1200"/>
          </a:p>
        </p:txBody>
      </p:sp>
      <p:sp>
        <p:nvSpPr>
          <p:cNvPr id="428069" name="Line 37"/>
          <p:cNvSpPr>
            <a:spLocks noChangeShapeType="1"/>
          </p:cNvSpPr>
          <p:nvPr/>
        </p:nvSpPr>
        <p:spPr bwMode="gray">
          <a:xfrm flipH="1">
            <a:off x="5666287" y="2492350"/>
            <a:ext cx="0" cy="4319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28070" name="AutoShape 38"/>
          <p:cNvSpPr>
            <a:spLocks noChangeArrowheads="1"/>
          </p:cNvSpPr>
          <p:nvPr/>
        </p:nvSpPr>
        <p:spPr bwMode="gray">
          <a:xfrm>
            <a:off x="4850000" y="4293270"/>
            <a:ext cx="1681499" cy="863922"/>
          </a:xfrm>
          <a:prstGeom prst="flowChartDocument">
            <a:avLst/>
          </a:prstGeom>
          <a:gradFill flip="none" rotWithShape="1">
            <a:gsLst>
              <a:gs pos="0">
                <a:srgbClr val="1782DB"/>
              </a:gs>
              <a:gs pos="100000">
                <a:srgbClr val="0B406B"/>
              </a:gs>
            </a:gsLst>
            <a:lin ang="5400000" scaled="1"/>
            <a:tileRect/>
          </a:gra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buClr>
                <a:srgbClr val="A50021"/>
              </a:buClr>
              <a:buFont typeface="Wingdings" pitchFamily="2" charset="2"/>
              <a:buNone/>
            </a:pPr>
            <a:r>
              <a:rPr lang="ja-JP" altLang="en-US" sz="1600" dirty="0">
                <a:solidFill>
                  <a:srgbClr val="FFFFFF"/>
                </a:solidFill>
              </a:rPr>
              <a:t>Software A</a:t>
            </a:r>
          </a:p>
        </p:txBody>
      </p:sp>
      <p:sp>
        <p:nvSpPr>
          <p:cNvPr id="428078" name="Line 46"/>
          <p:cNvSpPr>
            <a:spLocks noChangeShapeType="1"/>
          </p:cNvSpPr>
          <p:nvPr/>
        </p:nvSpPr>
        <p:spPr bwMode="gray">
          <a:xfrm>
            <a:off x="5666288" y="3641824"/>
            <a:ext cx="0" cy="435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428079" name="Text Box 47"/>
          <p:cNvSpPr txBox="1">
            <a:spLocks noChangeArrowheads="1"/>
          </p:cNvSpPr>
          <p:nvPr/>
        </p:nvSpPr>
        <p:spPr bwMode="gray">
          <a:xfrm>
            <a:off x="2505460" y="3085406"/>
            <a:ext cx="201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pPr>
            <a:r>
              <a:rPr lang="ja-JP" altLang="en-US" sz="1600" dirty="0">
                <a:solidFill>
                  <a:schemeClr val="tx1"/>
                </a:solidFill>
              </a:rPr>
              <a:t>Download</a:t>
            </a:r>
          </a:p>
        </p:txBody>
      </p:sp>
      <p:sp>
        <p:nvSpPr>
          <p:cNvPr id="2" name="テキスト ボックス 1"/>
          <p:cNvSpPr txBox="1"/>
          <p:nvPr/>
        </p:nvSpPr>
        <p:spPr>
          <a:xfrm>
            <a:off x="3480333" y="4139788"/>
            <a:ext cx="1446230" cy="338554"/>
          </a:xfrm>
          <a:prstGeom prst="rect">
            <a:avLst/>
          </a:prstGeom>
          <a:noFill/>
        </p:spPr>
        <p:txBody>
          <a:bodyPr wrap="none" rtlCol="0">
            <a:spAutoFit/>
          </a:bodyPr>
          <a:lstStyle/>
          <a:p>
            <a:r>
              <a:rPr lang="en-US" altLang="ja-JP" sz="1600" dirty="0"/>
              <a:t>[Our company]</a:t>
            </a:r>
            <a:endParaRPr lang="ja-JP" altLang="en-US" sz="1600" dirty="0"/>
          </a:p>
        </p:txBody>
      </p:sp>
      <p:sp>
        <p:nvSpPr>
          <p:cNvPr id="3" name="角丸四角形吹き出し 2"/>
          <p:cNvSpPr/>
          <p:nvPr/>
        </p:nvSpPr>
        <p:spPr bwMode="auto">
          <a:xfrm>
            <a:off x="7147264" y="3065158"/>
            <a:ext cx="3413227" cy="1804002"/>
          </a:xfrm>
          <a:prstGeom prst="wedgeRoundRectCallout">
            <a:avLst>
              <a:gd name="adj1" fmla="val -63091"/>
              <a:gd name="adj2" fmla="val 35438"/>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square" lIns="91440" tIns="45720" rIns="91440" bIns="45720" numCol="1" rtlCol="0" anchor="ctr" anchorCtr="0" compatLnSpc="1">
            <a:prstTxWarp prst="textNoShape">
              <a:avLst/>
            </a:prstTxWarp>
            <a:normAutofit/>
          </a:bodyPr>
          <a:lstStyle/>
          <a:p>
            <a:pPr algn="l" fontAlgn="ctr">
              <a:spcBef>
                <a:spcPct val="0"/>
              </a:spcBef>
              <a:spcAft>
                <a:spcPct val="0"/>
              </a:spcAft>
            </a:pPr>
            <a:r>
              <a:rPr lang="en-US" altLang="ja-JP" sz="1600" dirty="0"/>
              <a:t>[Question]</a:t>
            </a:r>
          </a:p>
          <a:p>
            <a:pPr algn="l"/>
            <a:r>
              <a:rPr lang="en-US" altLang="ja-JP" sz="1600" dirty="0"/>
              <a:t>Are you free to use software that you get for free from the Internet for your own business?</a:t>
            </a:r>
            <a:endParaRPr lang="ja-JP" altLang="en-US" sz="1600" dirty="0"/>
          </a:p>
        </p:txBody>
      </p:sp>
      <p:sp>
        <p:nvSpPr>
          <p:cNvPr id="13" name="テキスト ボックス 12"/>
          <p:cNvSpPr txBox="1"/>
          <p:nvPr/>
        </p:nvSpPr>
        <p:spPr>
          <a:xfrm>
            <a:off x="5247721" y="1052736"/>
            <a:ext cx="787139" cy="384721"/>
          </a:xfrm>
          <a:prstGeom prst="rect">
            <a:avLst/>
          </a:prstGeom>
          <a:noFill/>
        </p:spPr>
        <p:txBody>
          <a:bodyPr wrap="none" rtlCol="0">
            <a:spAutoFit/>
          </a:bodyPr>
          <a:lstStyle/>
          <a:p>
            <a:r>
              <a:rPr lang="en-US" altLang="ja-JP" sz="1900" dirty="0"/>
              <a:t>[Web]</a:t>
            </a:r>
          </a:p>
        </p:txBody>
      </p:sp>
      <p:sp>
        <p:nvSpPr>
          <p:cNvPr id="16" name="テキスト ボックス 15"/>
          <p:cNvSpPr txBox="1"/>
          <p:nvPr/>
        </p:nvSpPr>
        <p:spPr bwMode="gray">
          <a:xfrm>
            <a:off x="4295800" y="5478323"/>
            <a:ext cx="2812062" cy="830997"/>
          </a:xfrm>
          <a:prstGeom prst="rect">
            <a:avLst/>
          </a:prstGeom>
          <a:solidFill>
            <a:srgbClr val="5EADEE"/>
          </a:solidFill>
          <a:ln>
            <a:solidFill>
              <a:srgbClr val="105D9C"/>
            </a:solidFill>
          </a:ln>
        </p:spPr>
        <p:txBody>
          <a:bodyPr wrap="square" rtlCol="0">
            <a:spAutoFit/>
          </a:bodyPr>
          <a:lstStyle/>
          <a:p>
            <a:pPr algn="l"/>
            <a:r>
              <a:rPr lang="ja-JP" altLang="en-US" sz="1600" dirty="0"/>
              <a:t>・Incorporation into products</a:t>
            </a:r>
            <a:endParaRPr lang="en-US" altLang="ja-JP" sz="1600" dirty="0"/>
          </a:p>
          <a:p>
            <a:pPr algn="l"/>
            <a:r>
              <a:rPr lang="ja-JP" altLang="en-US" sz="1600" dirty="0"/>
              <a:t>・Consigned development</a:t>
            </a:r>
            <a:endParaRPr lang="en-US" altLang="ja-JP" sz="1600" dirty="0"/>
          </a:p>
          <a:p>
            <a:pPr algn="l"/>
            <a:r>
              <a:rPr lang="ja-JP" altLang="en-US" sz="1600" dirty="0"/>
              <a:t>・Cloud Services</a:t>
            </a:r>
          </a:p>
        </p:txBody>
      </p:sp>
      <p:sp>
        <p:nvSpPr>
          <p:cNvPr id="11" name="スライド番号プレースホルダー 10">
            <a:extLst>
              <a:ext uri="{FF2B5EF4-FFF2-40B4-BE49-F238E27FC236}">
                <a16:creationId xmlns:a16="http://schemas.microsoft.com/office/drawing/2014/main" id="{34AE6507-1317-4789-8F99-F7BCCD5C0069}"/>
              </a:ext>
            </a:extLst>
          </p:cNvPr>
          <p:cNvSpPr>
            <a:spLocks noGrp="1"/>
          </p:cNvSpPr>
          <p:nvPr>
            <p:ph type="sldNum" sz="quarter" idx="10"/>
          </p:nvPr>
        </p:nvSpPr>
        <p:spPr/>
        <p:txBody>
          <a:bodyPr/>
          <a:lstStyle/>
          <a:p>
            <a:fld id="{DE2B87E1-F9DF-4BEE-B07D-635D26011F4B}" type="slidenum">
              <a:rPr lang="de-DE" altLang="ja-JP" smtClean="0"/>
              <a:pPr/>
              <a:t>4</a:t>
            </a:fld>
            <a:endParaRPr lang="de-DE" altLang="ja-JP"/>
          </a:p>
        </p:txBody>
      </p:sp>
    </p:spTree>
    <p:extLst>
      <p:ext uri="{BB962C8B-B14F-4D97-AF65-F5344CB8AC3E}">
        <p14:creationId xmlns:p14="http://schemas.microsoft.com/office/powerpoint/2010/main" val="313125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ltLang="ja-JP" dirty="0"/>
              <a:t>1.2 Programs and copyrights</a:t>
            </a:r>
          </a:p>
        </p:txBody>
      </p:sp>
      <p:sp>
        <p:nvSpPr>
          <p:cNvPr id="1098758" name="Line 5"/>
          <p:cNvSpPr>
            <a:spLocks noChangeShapeType="1"/>
          </p:cNvSpPr>
          <p:nvPr/>
        </p:nvSpPr>
        <p:spPr bwMode="auto">
          <a:xfrm>
            <a:off x="1542723" y="3449687"/>
            <a:ext cx="0" cy="244827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98759" name="Rectangle 6"/>
          <p:cNvSpPr>
            <a:spLocks noChangeArrowheads="1"/>
          </p:cNvSpPr>
          <p:nvPr/>
        </p:nvSpPr>
        <p:spPr bwMode="gray">
          <a:xfrm>
            <a:off x="3562972" y="5393903"/>
            <a:ext cx="7141009" cy="987425"/>
          </a:xfrm>
          <a:prstGeom prst="rect">
            <a:avLst/>
          </a:prstGeom>
          <a:solidFill>
            <a:srgbClr val="FDE8C3"/>
          </a:solidFill>
          <a:ln w="12700">
            <a:solidFill>
              <a:srgbClr val="914405"/>
            </a:solidFill>
            <a:miter lim="800000"/>
            <a:headEnd type="none" w="sm" len="sm"/>
            <a:tailEnd type="none" w="sm" len="sm"/>
          </a:ln>
        </p:spPr>
        <p:txBody>
          <a:bodyPr wrap="none" anchor="ctr"/>
          <a:lstStyle>
            <a:lvl1pPr algn="l" defTabSz="762000" fontAlgn="base">
              <a:defRPr kumimoji="1" sz="1900">
                <a:solidFill>
                  <a:schemeClr val="tx1"/>
                </a:solidFill>
              </a:defRPr>
            </a:lvl1pPr>
            <a:lvl2pPr marL="742950" indent="-285750" algn="l" defTabSz="762000" fontAlgn="base">
              <a:defRPr kumimoji="1" sz="1900">
                <a:solidFill>
                  <a:schemeClr val="tx1"/>
                </a:solidFill>
              </a:defRPr>
            </a:lvl2pPr>
            <a:lvl3pPr marL="1143000" indent="-228600" algn="l" defTabSz="762000" fontAlgn="base">
              <a:defRPr kumimoji="1" sz="1900">
                <a:solidFill>
                  <a:schemeClr val="tx1"/>
                </a:solidFill>
              </a:defRPr>
            </a:lvl3pPr>
            <a:lvl4pPr marL="1600200" indent="-228600" algn="l" defTabSz="762000" fontAlgn="base">
              <a:defRPr kumimoji="1" sz="1900">
                <a:solidFill>
                  <a:schemeClr val="tx1"/>
                </a:solidFill>
              </a:defRPr>
            </a:lvl4pPr>
            <a:lvl5pPr marL="2057400" indent="-228600" algn="l" defTabSz="762000" fontAlgn="base">
              <a:defRPr kumimoji="1" sz="1900">
                <a:solidFill>
                  <a:schemeClr val="tx1"/>
                </a:solidFill>
              </a:defRPr>
            </a:lvl5pPr>
            <a:lvl6pPr marL="2514600" indent="-228600" defTabSz="762000" fontAlgn="base">
              <a:spcBef>
                <a:spcPct val="0"/>
              </a:spcBef>
              <a:spcAft>
                <a:spcPct val="0"/>
              </a:spcAft>
              <a:defRPr kumimoji="1" sz="1900">
                <a:solidFill>
                  <a:schemeClr val="tx1"/>
                </a:solidFill>
              </a:defRPr>
            </a:lvl6pPr>
            <a:lvl7pPr marL="2971800" indent="-228600" defTabSz="762000" fontAlgn="base">
              <a:spcBef>
                <a:spcPct val="0"/>
              </a:spcBef>
              <a:spcAft>
                <a:spcPct val="0"/>
              </a:spcAft>
              <a:defRPr kumimoji="1" sz="1900">
                <a:solidFill>
                  <a:schemeClr val="tx1"/>
                </a:solidFill>
              </a:defRPr>
            </a:lvl7pPr>
            <a:lvl8pPr marL="3429000" indent="-228600" defTabSz="762000" fontAlgn="base">
              <a:spcBef>
                <a:spcPct val="0"/>
              </a:spcBef>
              <a:spcAft>
                <a:spcPct val="0"/>
              </a:spcAft>
              <a:defRPr kumimoji="1" sz="1900">
                <a:solidFill>
                  <a:schemeClr val="tx1"/>
                </a:solidFill>
              </a:defRPr>
            </a:lvl8pPr>
            <a:lvl9pPr marL="3886200" indent="-228600" defTabSz="762000" fontAlgn="base">
              <a:spcBef>
                <a:spcPct val="0"/>
              </a:spcBef>
              <a:spcAft>
                <a:spcPct val="0"/>
              </a:spcAft>
              <a:defRPr kumimoji="1" sz="1900">
                <a:solidFill>
                  <a:schemeClr val="tx1"/>
                </a:solidFill>
              </a:defRPr>
            </a:lvl9pPr>
          </a:lstStyle>
          <a:p>
            <a:pPr>
              <a:lnSpc>
                <a:spcPts val="2400"/>
              </a:lnSpc>
              <a:buFontTx/>
              <a:buChar char="•"/>
            </a:pPr>
            <a:r>
              <a:rPr lang="ja-JP" altLang="en-US" sz="1400" dirty="0">
                <a:solidFill>
                  <a:srgbClr val="000000"/>
                </a:solidFill>
              </a:rPr>
              <a:t>Publication Rights (Article 18)</a:t>
            </a:r>
          </a:p>
          <a:p>
            <a:pPr>
              <a:lnSpc>
                <a:spcPts val="2400"/>
              </a:lnSpc>
              <a:buFontTx/>
              <a:buChar char="•"/>
            </a:pPr>
            <a:r>
              <a:rPr lang="ja-JP" altLang="en-US" sz="1400" u="sng" dirty="0">
                <a:solidFill>
                  <a:srgbClr val="FF0000"/>
                </a:solidFill>
              </a:rPr>
              <a:t>Right to indicate name (Article 19)</a:t>
            </a:r>
          </a:p>
          <a:p>
            <a:pPr>
              <a:lnSpc>
                <a:spcPts val="2400"/>
              </a:lnSpc>
              <a:buFontTx/>
              <a:buChar char="•"/>
            </a:pPr>
            <a:r>
              <a:rPr lang="ja-JP" altLang="en-US" sz="1400" u="sng" dirty="0">
                <a:solidFill>
                  <a:srgbClr val="FF0000"/>
                </a:solidFill>
              </a:rPr>
              <a:t>Right to Preserve Identity (Section 20)</a:t>
            </a:r>
          </a:p>
        </p:txBody>
      </p:sp>
      <p:sp>
        <p:nvSpPr>
          <p:cNvPr id="1098762" name="Line 9"/>
          <p:cNvSpPr>
            <a:spLocks noChangeShapeType="1"/>
          </p:cNvSpPr>
          <p:nvPr/>
        </p:nvSpPr>
        <p:spPr bwMode="auto">
          <a:xfrm>
            <a:off x="1542723" y="3449686"/>
            <a:ext cx="304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98763" name="Line 10"/>
          <p:cNvSpPr>
            <a:spLocks noChangeShapeType="1"/>
          </p:cNvSpPr>
          <p:nvPr/>
        </p:nvSpPr>
        <p:spPr bwMode="auto">
          <a:xfrm>
            <a:off x="1542723" y="5877272"/>
            <a:ext cx="228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p>
        </p:txBody>
      </p:sp>
      <p:sp>
        <p:nvSpPr>
          <p:cNvPr id="1098764" name="Text Box 11"/>
          <p:cNvSpPr txBox="1">
            <a:spLocks noChangeArrowheads="1"/>
          </p:cNvSpPr>
          <p:nvPr/>
        </p:nvSpPr>
        <p:spPr bwMode="gray">
          <a:xfrm>
            <a:off x="3503237" y="1865511"/>
            <a:ext cx="7200745" cy="3477875"/>
          </a:xfrm>
          <a:prstGeom prst="rect">
            <a:avLst/>
          </a:prstGeom>
          <a:solidFill>
            <a:srgbClr val="CCFFFF"/>
          </a:solidFill>
          <a:ln w="9525">
            <a:solidFill>
              <a:srgbClr val="105D9C"/>
            </a:solidFill>
            <a:miter lim="800000"/>
            <a:headEnd/>
            <a:tailEnd/>
          </a:ln>
        </p:spPr>
        <p:txBody>
          <a:bodyPr wrap="square">
            <a:spAutoFit/>
          </a:bodyPr>
          <a:lstStyle>
            <a:lvl1pPr algn="l" fontAlgn="base">
              <a:defRPr kumimoji="1" sz="1900">
                <a:solidFill>
                  <a:schemeClr val="tx1"/>
                </a:solidFill>
              </a:defRPr>
            </a:lvl1pPr>
            <a:lvl2pPr marL="742950" indent="-285750" algn="l" fontAlgn="base">
              <a:defRPr kumimoji="1" sz="1900">
                <a:solidFill>
                  <a:schemeClr val="tx1"/>
                </a:solidFill>
              </a:defRPr>
            </a:lvl2pPr>
            <a:lvl3pPr marL="1143000" indent="-228600" algn="l" fontAlgn="base">
              <a:defRPr kumimoji="1" sz="1900">
                <a:solidFill>
                  <a:schemeClr val="tx1"/>
                </a:solidFill>
              </a:defRPr>
            </a:lvl3pPr>
            <a:lvl4pPr marL="1600200" indent="-228600" algn="l" fontAlgn="base">
              <a:defRPr kumimoji="1" sz="1900">
                <a:solidFill>
                  <a:schemeClr val="tx1"/>
                </a:solidFill>
              </a:defRPr>
            </a:lvl4pPr>
            <a:lvl5pPr marL="2057400" indent="-228600" algn="l" fontAlgn="base">
              <a:defRPr kumimoji="1" sz="1900">
                <a:solidFill>
                  <a:schemeClr val="tx1"/>
                </a:solidFill>
              </a:defRPr>
            </a:lvl5pPr>
            <a:lvl6pPr marL="2514600" indent="-228600" fontAlgn="base">
              <a:spcBef>
                <a:spcPct val="0"/>
              </a:spcBef>
              <a:spcAft>
                <a:spcPct val="0"/>
              </a:spcAft>
              <a:defRPr kumimoji="1" sz="1900">
                <a:solidFill>
                  <a:schemeClr val="tx1"/>
                </a:solidFill>
              </a:defRPr>
            </a:lvl6pPr>
            <a:lvl7pPr marL="2971800" indent="-228600" fontAlgn="base">
              <a:spcBef>
                <a:spcPct val="0"/>
              </a:spcBef>
              <a:spcAft>
                <a:spcPct val="0"/>
              </a:spcAft>
              <a:defRPr kumimoji="1" sz="1900">
                <a:solidFill>
                  <a:schemeClr val="tx1"/>
                </a:solidFill>
              </a:defRPr>
            </a:lvl7pPr>
            <a:lvl8pPr marL="3429000" indent="-228600" fontAlgn="base">
              <a:spcBef>
                <a:spcPct val="0"/>
              </a:spcBef>
              <a:spcAft>
                <a:spcPct val="0"/>
              </a:spcAft>
              <a:defRPr kumimoji="1" sz="1900">
                <a:solidFill>
                  <a:schemeClr val="tx1"/>
                </a:solidFill>
              </a:defRPr>
            </a:lvl8pPr>
            <a:lvl9pPr marL="3886200" indent="-228600" fontAlgn="base">
              <a:spcBef>
                <a:spcPct val="0"/>
              </a:spcBef>
              <a:spcAft>
                <a:spcPct val="0"/>
              </a:spcAft>
              <a:defRPr kumimoji="1" sz="1900">
                <a:solidFill>
                  <a:schemeClr val="tx1"/>
                </a:solidFill>
              </a:defRPr>
            </a:lvl9pPr>
          </a:lstStyle>
          <a:p>
            <a:pPr>
              <a:lnSpc>
                <a:spcPts val="2400"/>
              </a:lnSpc>
            </a:pPr>
            <a:r>
              <a:rPr lang="ja-JP" altLang="en-US" sz="1400" dirty="0">
                <a:solidFill>
                  <a:srgbClr val="000000"/>
                </a:solidFill>
              </a:rPr>
              <a:t>・</a:t>
            </a:r>
            <a:r>
              <a:rPr lang="ja-JP" altLang="en-US" sz="1400" u="sng" dirty="0">
                <a:solidFill>
                  <a:srgbClr val="FF0000"/>
                </a:solidFill>
              </a:rPr>
              <a:t>Right of reproduction </a:t>
            </a:r>
            <a:r>
              <a:rPr lang="ja-JP" altLang="en-US" sz="1400" dirty="0">
                <a:solidFill>
                  <a:srgbClr val="000000"/>
                </a:solidFill>
              </a:rPr>
              <a:t>(Article 21)</a:t>
            </a:r>
          </a:p>
          <a:p>
            <a:pPr>
              <a:lnSpc>
                <a:spcPts val="2400"/>
              </a:lnSpc>
            </a:pPr>
            <a:r>
              <a:rPr lang="ja-JP" altLang="en-US" sz="1400" dirty="0">
                <a:solidFill>
                  <a:srgbClr val="000000"/>
                </a:solidFill>
              </a:rPr>
              <a:t>・Right to Perform and Right to Perform (Article 22)</a:t>
            </a:r>
          </a:p>
          <a:p>
            <a:pPr>
              <a:lnSpc>
                <a:spcPts val="2400"/>
              </a:lnSpc>
            </a:pPr>
            <a:r>
              <a:rPr lang="ja-JP" altLang="en-US" sz="1400" dirty="0">
                <a:solidFill>
                  <a:srgbClr val="000000"/>
                </a:solidFill>
              </a:rPr>
              <a:t>・Rights to Show (Article 22-2)</a:t>
            </a:r>
          </a:p>
          <a:p>
            <a:pPr>
              <a:lnSpc>
                <a:spcPts val="2400"/>
              </a:lnSpc>
            </a:pPr>
            <a:r>
              <a:rPr lang="ja-JP" altLang="en-US" sz="1400" dirty="0">
                <a:solidFill>
                  <a:srgbClr val="000000"/>
                </a:solidFill>
              </a:rPr>
              <a:t>・</a:t>
            </a:r>
            <a:r>
              <a:rPr lang="ja-JP" altLang="en-US" sz="1400" u="sng" dirty="0">
                <a:solidFill>
                  <a:srgbClr val="FF0000"/>
                </a:solidFill>
              </a:rPr>
              <a:t>Right of public transmission </a:t>
            </a:r>
            <a:r>
              <a:rPr lang="ja-JP" altLang="en-US" sz="1400" dirty="0">
                <a:solidFill>
                  <a:srgbClr val="000000"/>
                </a:solidFill>
              </a:rPr>
              <a:t>(Section 23)</a:t>
            </a:r>
          </a:p>
          <a:p>
            <a:pPr>
              <a:lnSpc>
                <a:spcPts val="2400"/>
              </a:lnSpc>
            </a:pPr>
            <a:r>
              <a:rPr lang="ja-JP" altLang="en-US" sz="1400" dirty="0">
                <a:solidFill>
                  <a:srgbClr val="000000"/>
                </a:solidFill>
              </a:rPr>
              <a:t>・Right of recitation (Article 24)</a:t>
            </a:r>
          </a:p>
          <a:p>
            <a:pPr>
              <a:lnSpc>
                <a:spcPts val="2400"/>
              </a:lnSpc>
            </a:pPr>
            <a:r>
              <a:rPr lang="ja-JP" altLang="en-US" sz="1400" dirty="0">
                <a:solidFill>
                  <a:srgbClr val="000000"/>
                </a:solidFill>
              </a:rPr>
              <a:t>・Right of Exhibition (Article 25)</a:t>
            </a:r>
          </a:p>
          <a:p>
            <a:pPr>
              <a:lnSpc>
                <a:spcPts val="2400"/>
              </a:lnSpc>
            </a:pPr>
            <a:r>
              <a:rPr lang="ja-JP" altLang="en-US" sz="1400" dirty="0">
                <a:solidFill>
                  <a:srgbClr val="000000"/>
                </a:solidFill>
              </a:rPr>
              <a:t>・Distribution Rights (Article 26)</a:t>
            </a:r>
          </a:p>
          <a:p>
            <a:pPr>
              <a:lnSpc>
                <a:spcPts val="2400"/>
              </a:lnSpc>
            </a:pPr>
            <a:r>
              <a:rPr lang="ja-JP" altLang="en-US" sz="1400" dirty="0">
                <a:solidFill>
                  <a:srgbClr val="000000"/>
                </a:solidFill>
              </a:rPr>
              <a:t>・</a:t>
            </a:r>
            <a:r>
              <a:rPr lang="ja-JP" altLang="en-US" sz="1400" u="sng" dirty="0">
                <a:solidFill>
                  <a:srgbClr val="FF0000"/>
                </a:solidFill>
              </a:rPr>
              <a:t>Right of Assignment </a:t>
            </a:r>
            <a:r>
              <a:rPr lang="ja-JP" altLang="en-US" sz="1400" dirty="0">
                <a:solidFill>
                  <a:srgbClr val="000000"/>
                </a:solidFill>
              </a:rPr>
              <a:t>(Article 26-2)</a:t>
            </a:r>
          </a:p>
          <a:p>
            <a:pPr>
              <a:lnSpc>
                <a:spcPts val="2400"/>
              </a:lnSpc>
            </a:pPr>
            <a:r>
              <a:rPr lang="ja-JP" altLang="en-US" sz="1400" dirty="0">
                <a:solidFill>
                  <a:srgbClr val="000000"/>
                </a:solidFill>
              </a:rPr>
              <a:t>・</a:t>
            </a:r>
            <a:r>
              <a:rPr lang="ja-JP" altLang="en-US" sz="1400" u="sng" dirty="0">
                <a:solidFill>
                  <a:srgbClr val="FF0000"/>
                </a:solidFill>
              </a:rPr>
              <a:t>Right of lease </a:t>
            </a:r>
            <a:r>
              <a:rPr lang="ja-JP" altLang="en-US" sz="1400" dirty="0">
                <a:solidFill>
                  <a:srgbClr val="000000"/>
                </a:solidFill>
              </a:rPr>
              <a:t>(Article 26-3)</a:t>
            </a:r>
          </a:p>
          <a:p>
            <a:pPr>
              <a:lnSpc>
                <a:spcPts val="2400"/>
              </a:lnSpc>
            </a:pPr>
            <a:r>
              <a:rPr lang="ja-JP" altLang="en-US" sz="1400" dirty="0">
                <a:solidFill>
                  <a:srgbClr val="000000"/>
                </a:solidFill>
              </a:rPr>
              <a:t>・Right of translation, </a:t>
            </a:r>
            <a:r>
              <a:rPr lang="ja-JP" altLang="en-US" sz="1400" u="sng" dirty="0">
                <a:solidFill>
                  <a:srgbClr val="FF0000"/>
                </a:solidFill>
              </a:rPr>
              <a:t>right of adaptation </a:t>
            </a:r>
            <a:r>
              <a:rPr lang="ja-JP" altLang="en-US" sz="1400" dirty="0">
                <a:solidFill>
                  <a:srgbClr val="000000"/>
                </a:solidFill>
              </a:rPr>
              <a:t>(Article 27)</a:t>
            </a:r>
          </a:p>
          <a:p>
            <a:pPr>
              <a:lnSpc>
                <a:spcPts val="2400"/>
              </a:lnSpc>
            </a:pPr>
            <a:r>
              <a:rPr lang="ja-JP" altLang="en-US" sz="1400" dirty="0">
                <a:solidFill>
                  <a:srgbClr val="000000"/>
                </a:solidFill>
              </a:rPr>
              <a:t>・</a:t>
            </a:r>
            <a:r>
              <a:rPr lang="ja-JP" altLang="en-US" sz="1400" u="sng" dirty="0">
                <a:solidFill>
                  <a:srgbClr val="FF0000"/>
                </a:solidFill>
              </a:rPr>
              <a:t>Rights of the original author with respect to the exploitation of a derivative work </a:t>
            </a:r>
            <a:r>
              <a:rPr lang="ja-JP" altLang="en-US" sz="1400" dirty="0">
                <a:solidFill>
                  <a:srgbClr val="000000"/>
                </a:solidFill>
              </a:rPr>
              <a:t>(section 28)</a:t>
            </a:r>
          </a:p>
        </p:txBody>
      </p:sp>
      <p:sp>
        <p:nvSpPr>
          <p:cNvPr id="1098767" name="Rectangle 15"/>
          <p:cNvSpPr>
            <a:spLocks noChangeArrowheads="1"/>
          </p:cNvSpPr>
          <p:nvPr/>
        </p:nvSpPr>
        <p:spPr bwMode="gray">
          <a:xfrm>
            <a:off x="1657024" y="1059926"/>
            <a:ext cx="9051825" cy="769441"/>
          </a:xfrm>
          <a:prstGeom prst="rect">
            <a:avLst/>
          </a:prstGeom>
          <a:noFill/>
          <a:ln w="19050" algn="ctr">
            <a:solidFill>
              <a:srgbClr val="105D9C"/>
            </a:solidFill>
            <a:miter lim="800000"/>
            <a:headEnd/>
            <a:tailEnd/>
          </a:ln>
          <a:effectLst/>
        </p:spPr>
        <p:txBody>
          <a:bodyPr wrap="none" anchor="ctr"/>
          <a:lstStyle/>
          <a:p>
            <a:pPr algn="l" fontAlgn="base"/>
            <a:r>
              <a:rPr lang="ja-JP" altLang="en-US" sz="1900" dirty="0"/>
              <a:t>・Representations of programs, etc. are protected by </a:t>
            </a:r>
            <a:r>
              <a:rPr lang="ja-JP" altLang="en-US" sz="1900" u="sng" dirty="0">
                <a:solidFill>
                  <a:srgbClr val="FF0000"/>
                </a:solidFill>
              </a:rPr>
              <a:t>copyright laws</a:t>
            </a:r>
            <a:r>
              <a:rPr lang="ja-JP" altLang="en-US" sz="1900" dirty="0"/>
              <a:t>.</a:t>
            </a:r>
          </a:p>
          <a:p>
            <a:pPr algn="l" fontAlgn="base"/>
            <a:r>
              <a:rPr lang="ja-JP" altLang="en-US" sz="1900" dirty="0"/>
              <a:t>・The copyright </a:t>
            </a:r>
            <a:r>
              <a:rPr lang="ja-JP" altLang="en-US" sz="1900" u="sng" dirty="0">
                <a:solidFill>
                  <a:srgbClr val="FF0000"/>
                </a:solidFill>
              </a:rPr>
              <a:t>belongs to the person (company) who created</a:t>
            </a:r>
            <a:r>
              <a:rPr lang="ja-JP" altLang="en-US" sz="1900" dirty="0"/>
              <a:t> the program.</a:t>
            </a:r>
          </a:p>
        </p:txBody>
      </p:sp>
      <p:sp>
        <p:nvSpPr>
          <p:cNvPr id="2" name="正方形/長方形 1"/>
          <p:cNvSpPr/>
          <p:nvPr/>
        </p:nvSpPr>
        <p:spPr bwMode="gray">
          <a:xfrm>
            <a:off x="1619228" y="5393903"/>
            <a:ext cx="1865957" cy="987425"/>
          </a:xfrm>
          <a:prstGeom prst="rect">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1600"/>
              <a:t>Moral rights of author</a:t>
            </a:r>
            <a:br>
              <a:rPr lang="ja-JP" altLang="en-US" sz="1600"/>
            </a:br>
            <a:r>
              <a:rPr lang="ja-JP" altLang="en-US" sz="1600"/>
              <a:t>(Moral Rights)</a:t>
            </a:r>
          </a:p>
        </p:txBody>
      </p:sp>
      <p:sp>
        <p:nvSpPr>
          <p:cNvPr id="1098760" name="Text Box 7"/>
          <p:cNvSpPr txBox="1">
            <a:spLocks noChangeArrowheads="1"/>
          </p:cNvSpPr>
          <p:nvPr/>
        </p:nvSpPr>
        <p:spPr bwMode="gray">
          <a:xfrm>
            <a:off x="1657024" y="3095352"/>
            <a:ext cx="1768425" cy="714375"/>
          </a:xfrm>
          <a:prstGeom prst="rect">
            <a:avLst/>
          </a:prstGeom>
          <a:solidFill>
            <a:srgbClr val="CCFFFF"/>
          </a:solidFill>
          <a:ln w="12700">
            <a:solidFill>
              <a:srgbClr val="105D9C"/>
            </a:solidFill>
            <a:miter lim="800000"/>
            <a:headEnd type="none" w="sm" len="sm"/>
            <a:tailEnd type="none" w="sm" len="sm"/>
          </a:ln>
        </p:spPr>
        <p:txBody>
          <a:bodyPr wrap="square">
            <a:spAutoFit/>
          </a:bodyPr>
          <a:lstStyle>
            <a:lvl1pPr algn="l" defTabSz="762000" fontAlgn="base">
              <a:defRPr kumimoji="1" sz="1900">
                <a:solidFill>
                  <a:schemeClr val="tx1"/>
                </a:solidFill>
              </a:defRPr>
            </a:lvl1pPr>
            <a:lvl2pPr marL="742950" indent="-285750" algn="l" defTabSz="762000" fontAlgn="base">
              <a:defRPr kumimoji="1" sz="1900">
                <a:solidFill>
                  <a:schemeClr val="tx1"/>
                </a:solidFill>
              </a:defRPr>
            </a:lvl2pPr>
            <a:lvl3pPr marL="1143000" indent="-228600" algn="l" defTabSz="762000" fontAlgn="base">
              <a:defRPr kumimoji="1" sz="1900">
                <a:solidFill>
                  <a:schemeClr val="tx1"/>
                </a:solidFill>
              </a:defRPr>
            </a:lvl3pPr>
            <a:lvl4pPr marL="1600200" indent="-228600" algn="l" defTabSz="762000" fontAlgn="base">
              <a:defRPr kumimoji="1" sz="1900">
                <a:solidFill>
                  <a:schemeClr val="tx1"/>
                </a:solidFill>
              </a:defRPr>
            </a:lvl4pPr>
            <a:lvl5pPr marL="2057400" indent="-228600" algn="l" defTabSz="762000" fontAlgn="base">
              <a:defRPr kumimoji="1" sz="1900">
                <a:solidFill>
                  <a:schemeClr val="tx1"/>
                </a:solidFill>
              </a:defRPr>
            </a:lvl5pPr>
            <a:lvl6pPr marL="2514600" indent="-228600" defTabSz="762000" fontAlgn="base">
              <a:spcBef>
                <a:spcPct val="0"/>
              </a:spcBef>
              <a:spcAft>
                <a:spcPct val="0"/>
              </a:spcAft>
              <a:defRPr kumimoji="1" sz="1900">
                <a:solidFill>
                  <a:schemeClr val="tx1"/>
                </a:solidFill>
              </a:defRPr>
            </a:lvl6pPr>
            <a:lvl7pPr marL="2971800" indent="-228600" defTabSz="762000" fontAlgn="base">
              <a:spcBef>
                <a:spcPct val="0"/>
              </a:spcBef>
              <a:spcAft>
                <a:spcPct val="0"/>
              </a:spcAft>
              <a:defRPr kumimoji="1" sz="1900">
                <a:solidFill>
                  <a:schemeClr val="tx1"/>
                </a:solidFill>
              </a:defRPr>
            </a:lvl7pPr>
            <a:lvl8pPr marL="3429000" indent="-228600" defTabSz="762000" fontAlgn="base">
              <a:spcBef>
                <a:spcPct val="0"/>
              </a:spcBef>
              <a:spcAft>
                <a:spcPct val="0"/>
              </a:spcAft>
              <a:defRPr kumimoji="1" sz="1900">
                <a:solidFill>
                  <a:schemeClr val="tx1"/>
                </a:solidFill>
              </a:defRPr>
            </a:lvl8pPr>
            <a:lvl9pPr marL="3886200" indent="-228600" defTabSz="762000" fontAlgn="base">
              <a:spcBef>
                <a:spcPct val="0"/>
              </a:spcBef>
              <a:spcAft>
                <a:spcPct val="0"/>
              </a:spcAft>
              <a:defRPr kumimoji="1" sz="1900">
                <a:solidFill>
                  <a:schemeClr val="tx1"/>
                </a:solidFill>
              </a:defRPr>
            </a:lvl9pPr>
          </a:lstStyle>
          <a:p>
            <a:pPr algn="ctr"/>
            <a:r>
              <a:rPr lang="ja-JP" altLang="en-US" sz="1600" dirty="0">
                <a:solidFill>
                  <a:srgbClr val="000000"/>
                </a:solidFill>
              </a:rPr>
              <a:t>Copyright</a:t>
            </a:r>
          </a:p>
          <a:p>
            <a:pPr algn="ctr"/>
            <a:r>
              <a:rPr lang="ja-JP" altLang="en-US" sz="1600" dirty="0">
                <a:solidFill>
                  <a:srgbClr val="000000"/>
                </a:solidFill>
              </a:rPr>
              <a:t>(Property Rights)</a:t>
            </a:r>
          </a:p>
        </p:txBody>
      </p:sp>
      <p:sp>
        <p:nvSpPr>
          <p:cNvPr id="3" name="テキスト ボックス 2"/>
          <p:cNvSpPr txBox="1"/>
          <p:nvPr/>
        </p:nvSpPr>
        <p:spPr>
          <a:xfrm>
            <a:off x="983432" y="3872334"/>
            <a:ext cx="492443" cy="1521569"/>
          </a:xfrm>
          <a:prstGeom prst="rect">
            <a:avLst/>
          </a:prstGeom>
          <a:noFill/>
          <a:ln>
            <a:noFill/>
          </a:ln>
        </p:spPr>
        <p:txBody>
          <a:bodyPr vert="eaVert" wrap="square" rtlCol="0">
            <a:spAutoFit/>
          </a:bodyPr>
          <a:lstStyle/>
          <a:p>
            <a:pPr algn="ctr"/>
            <a:r>
              <a:rPr lang="ja-JP" altLang="en-US" sz="1600" dirty="0"/>
              <a:t>Content of rights</a:t>
            </a:r>
          </a:p>
        </p:txBody>
      </p:sp>
      <p:sp>
        <p:nvSpPr>
          <p:cNvPr id="6" name="円/楕円 5"/>
          <p:cNvSpPr/>
          <p:nvPr/>
        </p:nvSpPr>
        <p:spPr bwMode="gray">
          <a:xfrm>
            <a:off x="6745736" y="2814671"/>
            <a:ext cx="3382712" cy="1664618"/>
          </a:xfrm>
          <a:prstGeom prst="ellipse">
            <a:avLst/>
          </a:prstGeom>
          <a:solidFill>
            <a:srgbClr val="0000FF"/>
          </a:solidFill>
          <a:ln w="9525" cap="flat" cmpd="sng" algn="ctr">
            <a:solidFill>
              <a:srgbClr val="105D9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ja-JP" sz="1900" dirty="0">
                <a:solidFill>
                  <a:schemeClr val="bg1"/>
                </a:solidFill>
              </a:rPr>
              <a:t>Cannot be used without the permission of the copyright holder</a:t>
            </a:r>
            <a:endParaRPr lang="ja-JP" altLang="en-US" sz="1900" dirty="0">
              <a:solidFill>
                <a:schemeClr val="bg1"/>
              </a:solidFill>
            </a:endParaRPr>
          </a:p>
        </p:txBody>
      </p:sp>
      <p:sp>
        <p:nvSpPr>
          <p:cNvPr id="12" name="スライド番号プレースホルダー 11">
            <a:extLst>
              <a:ext uri="{FF2B5EF4-FFF2-40B4-BE49-F238E27FC236}">
                <a16:creationId xmlns:a16="http://schemas.microsoft.com/office/drawing/2014/main" id="{9CEDF505-7E9F-4BD1-A794-890473637632}"/>
              </a:ext>
            </a:extLst>
          </p:cNvPr>
          <p:cNvSpPr>
            <a:spLocks noGrp="1"/>
          </p:cNvSpPr>
          <p:nvPr>
            <p:ph type="sldNum" sz="quarter" idx="10"/>
          </p:nvPr>
        </p:nvSpPr>
        <p:spPr/>
        <p:txBody>
          <a:bodyPr/>
          <a:lstStyle/>
          <a:p>
            <a:fld id="{DE2B87E1-F9DF-4BEE-B07D-635D26011F4B}" type="slidenum">
              <a:rPr lang="de-DE" altLang="ja-JP" smtClean="0"/>
              <a:pPr/>
              <a:t>5</a:t>
            </a:fld>
            <a:endParaRPr lang="de-DE" altLang="ja-JP"/>
          </a:p>
        </p:txBody>
      </p:sp>
      <p:sp>
        <p:nvSpPr>
          <p:cNvPr id="14" name="角丸四角形吹き出し 4">
            <a:extLst>
              <a:ext uri="{FF2B5EF4-FFF2-40B4-BE49-F238E27FC236}">
                <a16:creationId xmlns:a16="http://schemas.microsoft.com/office/drawing/2014/main" id="{E2E938D1-A17F-4E84-B653-9FDC40E124A4}"/>
              </a:ext>
            </a:extLst>
          </p:cNvPr>
          <p:cNvSpPr>
            <a:spLocks noChangeArrowheads="1"/>
          </p:cNvSpPr>
          <p:nvPr/>
        </p:nvSpPr>
        <p:spPr bwMode="gray">
          <a:xfrm>
            <a:off x="1991544" y="6381327"/>
            <a:ext cx="8136904" cy="228043"/>
          </a:xfrm>
          <a:prstGeom prst="wedgeRoundRectCallout">
            <a:avLst>
              <a:gd name="adj1" fmla="val -29561"/>
              <a:gd name="adj2" fmla="val -18931"/>
              <a:gd name="adj3" fmla="val 16667"/>
            </a:avLst>
          </a:prstGeom>
          <a:noFill/>
          <a:ln w="9525" algn="ctr">
            <a:noFill/>
            <a:round/>
            <a:headEnd/>
            <a:tailEnd/>
          </a:ln>
          <a:effectLst/>
        </p:spPr>
        <p:txBody>
          <a:bodyPr wrap="square" lIns="36000" tIns="18000" rIns="36000" bIns="18000" anchor="ctr">
            <a:noAutofit/>
          </a:bodyPr>
          <a:lstStyle>
            <a:lvl1pPr eaLnBrk="0" hangingPunct="0">
              <a:defRPr kumimoji="1">
                <a:solidFill>
                  <a:srgbClr val="000000"/>
                </a:solidFill>
              </a:defRPr>
            </a:lvl1pPr>
            <a:lvl2pPr marL="742950" indent="-285750" eaLnBrk="0" hangingPunct="0">
              <a:defRPr kumimoji="1">
                <a:solidFill>
                  <a:srgbClr val="000000"/>
                </a:solidFill>
              </a:defRPr>
            </a:lvl2pPr>
            <a:lvl3pPr marL="1143000" indent="-228600" eaLnBrk="0" hangingPunct="0">
              <a:defRPr kumimoji="1">
                <a:solidFill>
                  <a:srgbClr val="000000"/>
                </a:solidFill>
              </a:defRPr>
            </a:lvl3pPr>
            <a:lvl4pPr marL="1600200" indent="-228600" eaLnBrk="0" hangingPunct="0">
              <a:defRPr kumimoji="1">
                <a:solidFill>
                  <a:srgbClr val="000000"/>
                </a:solidFill>
              </a:defRPr>
            </a:lvl4pPr>
            <a:lvl5pPr marL="2057400" indent="-228600" eaLnBrk="0" hangingPunct="0">
              <a:defRPr kumimoji="1">
                <a:solidFill>
                  <a:srgbClr val="000000"/>
                </a:solidFill>
              </a:defRPr>
            </a:lvl5pPr>
            <a:lvl6pPr marL="2514600" indent="-228600" algn="ctr" eaLnBrk="0" fontAlgn="ctr" hangingPunct="0">
              <a:spcBef>
                <a:spcPct val="0"/>
              </a:spcBef>
              <a:spcAft>
                <a:spcPct val="0"/>
              </a:spcAft>
              <a:defRPr kumimoji="1">
                <a:solidFill>
                  <a:srgbClr val="000000"/>
                </a:solidFill>
              </a:defRPr>
            </a:lvl6pPr>
            <a:lvl7pPr marL="2971800" indent="-228600" algn="ctr" eaLnBrk="0" fontAlgn="ctr" hangingPunct="0">
              <a:spcBef>
                <a:spcPct val="0"/>
              </a:spcBef>
              <a:spcAft>
                <a:spcPct val="0"/>
              </a:spcAft>
              <a:defRPr kumimoji="1">
                <a:solidFill>
                  <a:srgbClr val="000000"/>
                </a:solidFill>
              </a:defRPr>
            </a:lvl7pPr>
            <a:lvl8pPr marL="3429000" indent="-228600" algn="ctr" eaLnBrk="0" fontAlgn="ctr" hangingPunct="0">
              <a:spcBef>
                <a:spcPct val="0"/>
              </a:spcBef>
              <a:spcAft>
                <a:spcPct val="0"/>
              </a:spcAft>
              <a:defRPr kumimoji="1">
                <a:solidFill>
                  <a:srgbClr val="000000"/>
                </a:solidFill>
              </a:defRPr>
            </a:lvl8pPr>
            <a:lvl9pPr marL="3886200" indent="-228600" algn="ctr" eaLnBrk="0" fontAlgn="ctr" hangingPunct="0">
              <a:spcBef>
                <a:spcPct val="0"/>
              </a:spcBef>
              <a:spcAft>
                <a:spcPct val="0"/>
              </a:spcAft>
              <a:defRPr kumimoji="1">
                <a:solidFill>
                  <a:srgbClr val="000000"/>
                </a:solidFill>
              </a:defRPr>
            </a:lvl9pPr>
          </a:lstStyle>
          <a:p>
            <a:pPr algn="l" eaLnBrk="1" hangingPunct="1"/>
            <a:r>
              <a:rPr lang="ja-JP" altLang="en-US" sz="700" b="1" dirty="0">
                <a:solidFill>
                  <a:srgbClr val="FF0000"/>
                </a:solidFill>
              </a:rPr>
              <a:t>This section is compliant with Japanese laws and regulations. When using the translated version outside of Japan, it is indispensable to take into account the legal departments of each company.</a:t>
            </a:r>
            <a:endParaRPr lang="en-US" altLang="ja-JP" sz="700" b="1" dirty="0">
              <a:solidFill>
                <a:srgbClr val="FF0000"/>
              </a:solidFill>
            </a:endParaRPr>
          </a:p>
        </p:txBody>
      </p:sp>
    </p:spTree>
    <p:extLst>
      <p:ext uri="{BB962C8B-B14F-4D97-AF65-F5344CB8AC3E}">
        <p14:creationId xmlns:p14="http://schemas.microsoft.com/office/powerpoint/2010/main" val="154847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r>
              <a:rPr lang="en-US" altLang="ja-JP" dirty="0"/>
              <a:t>1.3 Open source definition</a:t>
            </a:r>
          </a:p>
        </p:txBody>
      </p:sp>
      <p:sp>
        <p:nvSpPr>
          <p:cNvPr id="1056771" name="Rectangle 3"/>
          <p:cNvSpPr>
            <a:spLocks noGrp="1" noChangeArrowheads="1"/>
          </p:cNvSpPr>
          <p:nvPr>
            <p:ph type="body" idx="1"/>
          </p:nvPr>
        </p:nvSpPr>
        <p:spPr>
          <a:xfrm>
            <a:off x="1848494" y="1124744"/>
            <a:ext cx="8135938" cy="4248472"/>
          </a:xfrm>
        </p:spPr>
        <p:txBody>
          <a:bodyPr/>
          <a:lstStyle/>
          <a:p>
            <a:pPr>
              <a:lnSpc>
                <a:spcPts val="2800"/>
              </a:lnSpc>
              <a:spcBef>
                <a:spcPct val="5000"/>
              </a:spcBef>
              <a:spcAft>
                <a:spcPct val="5000"/>
              </a:spcAft>
              <a:buNone/>
            </a:pPr>
            <a:r>
              <a:rPr lang="en-US" altLang="ja-JP" sz="1600" dirty="0"/>
              <a:t>[Define Open Source by OSI] (The Open Source Definition(OSD))</a:t>
            </a:r>
          </a:p>
          <a:p>
            <a:pPr>
              <a:lnSpc>
                <a:spcPts val="2800"/>
              </a:lnSpc>
              <a:spcBef>
                <a:spcPct val="5000"/>
              </a:spcBef>
              <a:spcAft>
                <a:spcPct val="5000"/>
              </a:spcAft>
              <a:buNone/>
            </a:pPr>
            <a:r>
              <a:rPr lang="ja-JP" altLang="en-US" sz="1600" dirty="0"/>
              <a:t>　1. </a:t>
            </a:r>
            <a:r>
              <a:rPr lang="en-US" altLang="ja-JP" sz="1600" dirty="0">
                <a:solidFill>
                  <a:srgbClr val="FF0000"/>
                </a:solidFill>
              </a:rPr>
              <a:t>Free Redistribution</a:t>
            </a:r>
            <a:endParaRPr lang="ja-JP" altLang="en-US" sz="1600" dirty="0">
              <a:solidFill>
                <a:srgbClr val="FF0000"/>
              </a:solidFill>
            </a:endParaRPr>
          </a:p>
          <a:p>
            <a:pPr>
              <a:lnSpc>
                <a:spcPts val="2800"/>
              </a:lnSpc>
              <a:spcBef>
                <a:spcPct val="5000"/>
              </a:spcBef>
              <a:spcAft>
                <a:spcPct val="5000"/>
              </a:spcAft>
              <a:buNone/>
            </a:pPr>
            <a:r>
              <a:rPr lang="ja-JP" altLang="en-US" sz="1600" dirty="0"/>
              <a:t>　2. </a:t>
            </a:r>
            <a:r>
              <a:rPr lang="ja-JP" altLang="en-US" sz="1600" dirty="0">
                <a:solidFill>
                  <a:srgbClr val="FF0000"/>
                </a:solidFill>
              </a:rPr>
              <a:t>Source code</a:t>
            </a:r>
          </a:p>
          <a:p>
            <a:pPr>
              <a:lnSpc>
                <a:spcPts val="2800"/>
              </a:lnSpc>
              <a:spcBef>
                <a:spcPct val="5000"/>
              </a:spcBef>
              <a:spcAft>
                <a:spcPct val="5000"/>
              </a:spcAft>
              <a:buNone/>
            </a:pPr>
            <a:r>
              <a:rPr lang="ja-JP" altLang="en-US" sz="1600" dirty="0"/>
              <a:t>　3. </a:t>
            </a:r>
            <a:r>
              <a:rPr lang="en-US" altLang="ja-JP" sz="1600" dirty="0">
                <a:solidFill>
                  <a:srgbClr val="FF0000"/>
                </a:solidFill>
              </a:rPr>
              <a:t>Derived Works</a:t>
            </a:r>
            <a:endParaRPr lang="ja-JP" altLang="en-US" sz="1600" dirty="0">
              <a:solidFill>
                <a:srgbClr val="FF0000"/>
              </a:solidFill>
            </a:endParaRPr>
          </a:p>
          <a:p>
            <a:pPr>
              <a:lnSpc>
                <a:spcPts val="2800"/>
              </a:lnSpc>
              <a:spcBef>
                <a:spcPct val="5000"/>
              </a:spcBef>
              <a:spcAft>
                <a:spcPct val="5000"/>
              </a:spcAft>
              <a:buNone/>
            </a:pPr>
            <a:r>
              <a:rPr lang="ja-JP" altLang="en-US" sz="1600" dirty="0"/>
              <a:t>　4. </a:t>
            </a:r>
            <a:r>
              <a:rPr lang="en-US" altLang="ja-JP" sz="1600" dirty="0"/>
              <a:t>Integrity of The Author’s Source Code</a:t>
            </a:r>
            <a:endParaRPr lang="ja-JP" altLang="en-US" sz="1600" dirty="0"/>
          </a:p>
          <a:p>
            <a:pPr>
              <a:lnSpc>
                <a:spcPts val="2800"/>
              </a:lnSpc>
              <a:spcBef>
                <a:spcPct val="5000"/>
              </a:spcBef>
              <a:spcAft>
                <a:spcPct val="5000"/>
              </a:spcAft>
              <a:buNone/>
            </a:pPr>
            <a:r>
              <a:rPr lang="ja-JP" altLang="en-US" sz="1600" dirty="0"/>
              <a:t>　5. </a:t>
            </a:r>
            <a:r>
              <a:rPr lang="en-US" altLang="ja-JP" sz="1600" dirty="0"/>
              <a:t>No Discrimination Against Persons or Groups</a:t>
            </a:r>
            <a:endParaRPr lang="ja-JP" altLang="en-US" sz="1600" dirty="0"/>
          </a:p>
          <a:p>
            <a:pPr>
              <a:lnSpc>
                <a:spcPts val="2800"/>
              </a:lnSpc>
              <a:spcBef>
                <a:spcPct val="5000"/>
              </a:spcBef>
              <a:spcAft>
                <a:spcPct val="5000"/>
              </a:spcAft>
              <a:buNone/>
            </a:pPr>
            <a:r>
              <a:rPr lang="ja-JP" altLang="en-US" sz="1600" dirty="0"/>
              <a:t>　6. </a:t>
            </a:r>
            <a:r>
              <a:rPr lang="en-US" altLang="ja-JP" sz="1600" dirty="0"/>
              <a:t>No Discrimination Against Fields of Endeavor</a:t>
            </a:r>
            <a:endParaRPr lang="ja-JP" altLang="en-US" sz="1600" dirty="0"/>
          </a:p>
          <a:p>
            <a:pPr>
              <a:lnSpc>
                <a:spcPts val="2800"/>
              </a:lnSpc>
              <a:spcBef>
                <a:spcPct val="5000"/>
              </a:spcBef>
              <a:spcAft>
                <a:spcPct val="5000"/>
              </a:spcAft>
              <a:buNone/>
            </a:pPr>
            <a:r>
              <a:rPr lang="ja-JP" altLang="en-US" sz="1600" dirty="0"/>
              <a:t>　7. </a:t>
            </a:r>
            <a:r>
              <a:rPr lang="en-US" altLang="ja-JP" sz="1600" dirty="0"/>
              <a:t>Distribution of License</a:t>
            </a:r>
            <a:endParaRPr lang="ja-JP" altLang="en-US" sz="1600" dirty="0"/>
          </a:p>
          <a:p>
            <a:pPr>
              <a:lnSpc>
                <a:spcPts val="2800"/>
              </a:lnSpc>
              <a:spcBef>
                <a:spcPct val="5000"/>
              </a:spcBef>
              <a:spcAft>
                <a:spcPct val="5000"/>
              </a:spcAft>
              <a:buNone/>
            </a:pPr>
            <a:r>
              <a:rPr lang="ja-JP" altLang="en-US" sz="1600" dirty="0"/>
              <a:t>　8. </a:t>
            </a:r>
            <a:r>
              <a:rPr lang="en-US" altLang="ja-JP" sz="1600" dirty="0"/>
              <a:t>License Must Not Be Specific to a Product</a:t>
            </a:r>
            <a:endParaRPr lang="ja-JP" altLang="en-US" sz="1600" dirty="0"/>
          </a:p>
          <a:p>
            <a:pPr>
              <a:lnSpc>
                <a:spcPts val="2800"/>
              </a:lnSpc>
              <a:spcBef>
                <a:spcPct val="5000"/>
              </a:spcBef>
              <a:spcAft>
                <a:spcPct val="5000"/>
              </a:spcAft>
              <a:buNone/>
            </a:pPr>
            <a:r>
              <a:rPr lang="ja-JP" altLang="en-US" sz="1600" dirty="0"/>
              <a:t>　9. </a:t>
            </a:r>
            <a:r>
              <a:rPr lang="en-US" altLang="ja-JP" sz="1600" dirty="0"/>
              <a:t>License Must Not Restrict Other Software</a:t>
            </a:r>
            <a:endParaRPr lang="ja-JP" altLang="en-US" sz="1600" dirty="0"/>
          </a:p>
          <a:p>
            <a:pPr>
              <a:lnSpc>
                <a:spcPts val="2800"/>
              </a:lnSpc>
              <a:spcBef>
                <a:spcPct val="5000"/>
              </a:spcBef>
              <a:spcAft>
                <a:spcPct val="5000"/>
              </a:spcAft>
              <a:buNone/>
            </a:pPr>
            <a:r>
              <a:rPr lang="ja-JP" altLang="en-US" sz="1600" dirty="0"/>
              <a:t>　</a:t>
            </a:r>
            <a:r>
              <a:rPr lang="en-US" altLang="ja-JP" sz="1600" dirty="0"/>
              <a:t>10. License Must Be Technology-Neutral</a:t>
            </a:r>
          </a:p>
        </p:txBody>
      </p:sp>
      <p:sp>
        <p:nvSpPr>
          <p:cNvPr id="2" name="テキスト ボックス 1">
            <a:hlinkClick r:id="rId3"/>
          </p:cNvPr>
          <p:cNvSpPr txBox="1"/>
          <p:nvPr/>
        </p:nvSpPr>
        <p:spPr>
          <a:xfrm>
            <a:off x="2567608" y="5373216"/>
            <a:ext cx="3070071" cy="348557"/>
          </a:xfrm>
          <a:prstGeom prst="rect">
            <a:avLst/>
          </a:prstGeom>
          <a:noFill/>
          <a:ln>
            <a:noFill/>
          </a:ln>
        </p:spPr>
        <p:txBody>
          <a:bodyPr wrap="none" rtlCol="0">
            <a:spAutoFit/>
          </a:bodyPr>
          <a:lstStyle/>
          <a:p>
            <a:pPr algn="l">
              <a:lnSpc>
                <a:spcPct val="90000"/>
              </a:lnSpc>
              <a:spcBef>
                <a:spcPct val="5000"/>
              </a:spcBef>
              <a:spcAft>
                <a:spcPct val="5000"/>
              </a:spcAft>
              <a:buFont typeface="Wingdings" pitchFamily="2" charset="2"/>
              <a:buNone/>
            </a:pPr>
            <a:r>
              <a:rPr lang="en-US" altLang="ja-JP" dirty="0"/>
              <a:t>from</a:t>
            </a:r>
            <a:r>
              <a:rPr lang="en-US" altLang="ja-JP" sz="1800" dirty="0"/>
              <a:t> </a:t>
            </a:r>
            <a:r>
              <a:rPr lang="en-US" altLang="ja-JP" u="sng" dirty="0"/>
              <a:t>https://opensource.jp/osd/</a:t>
            </a:r>
            <a:endParaRPr lang="ja-JP" altLang="en-US" u="sng" dirty="0"/>
          </a:p>
        </p:txBody>
      </p:sp>
      <p:sp>
        <p:nvSpPr>
          <p:cNvPr id="3" name="テキスト ボックス 2"/>
          <p:cNvSpPr txBox="1"/>
          <p:nvPr/>
        </p:nvSpPr>
        <p:spPr>
          <a:xfrm>
            <a:off x="4079777" y="2000594"/>
            <a:ext cx="2472151" cy="276999"/>
          </a:xfrm>
          <a:prstGeom prst="rect">
            <a:avLst/>
          </a:prstGeom>
          <a:noFill/>
        </p:spPr>
        <p:txBody>
          <a:bodyPr wrap="none" rtlCol="0">
            <a:spAutoFit/>
          </a:bodyPr>
          <a:lstStyle/>
          <a:p>
            <a:r>
              <a:rPr lang="en-US" altLang="ja-JP" sz="900" dirty="0"/>
              <a:t>: Be licensed to distribute the source code</a:t>
            </a:r>
          </a:p>
        </p:txBody>
      </p:sp>
      <p:sp>
        <p:nvSpPr>
          <p:cNvPr id="9" name="テキスト ボックス 8"/>
          <p:cNvSpPr txBox="1"/>
          <p:nvPr/>
        </p:nvSpPr>
        <p:spPr>
          <a:xfrm>
            <a:off x="4079776" y="2370367"/>
            <a:ext cx="4148892" cy="276999"/>
          </a:xfrm>
          <a:prstGeom prst="rect">
            <a:avLst/>
          </a:prstGeom>
          <a:noFill/>
        </p:spPr>
        <p:txBody>
          <a:bodyPr wrap="none" rtlCol="0">
            <a:spAutoFit/>
          </a:bodyPr>
          <a:lstStyle/>
          <a:p>
            <a:r>
              <a:rPr lang="en-US" altLang="ja-JP" sz="900" dirty="0"/>
              <a:t>: Be authorized to distribute the Derived Software under the original license</a:t>
            </a:r>
          </a:p>
        </p:txBody>
      </p:sp>
      <p:sp>
        <p:nvSpPr>
          <p:cNvPr id="10" name="テキスト ボックス 9"/>
          <p:cNvSpPr txBox="1"/>
          <p:nvPr/>
        </p:nvSpPr>
        <p:spPr>
          <a:xfrm>
            <a:off x="6407697" y="2780929"/>
            <a:ext cx="3081293" cy="276999"/>
          </a:xfrm>
          <a:prstGeom prst="rect">
            <a:avLst/>
          </a:prstGeom>
          <a:noFill/>
        </p:spPr>
        <p:txBody>
          <a:bodyPr wrap="none" rtlCol="0">
            <a:spAutoFit/>
          </a:bodyPr>
          <a:lstStyle/>
          <a:p>
            <a:r>
              <a:rPr lang="en-US" altLang="ja-JP" sz="900" dirty="0"/>
              <a:t>: Separate distribution of original source code and patches</a:t>
            </a:r>
          </a:p>
        </p:txBody>
      </p:sp>
      <p:sp>
        <p:nvSpPr>
          <p:cNvPr id="11" name="テキスト ボックス 10"/>
          <p:cNvSpPr txBox="1"/>
          <p:nvPr/>
        </p:nvSpPr>
        <p:spPr>
          <a:xfrm>
            <a:off x="5807969" y="3944090"/>
            <a:ext cx="2856871" cy="276999"/>
          </a:xfrm>
          <a:prstGeom prst="rect">
            <a:avLst/>
          </a:prstGeom>
          <a:noFill/>
        </p:spPr>
        <p:txBody>
          <a:bodyPr wrap="none" rtlCol="0">
            <a:spAutoFit/>
          </a:bodyPr>
          <a:lstStyle/>
          <a:p>
            <a:r>
              <a:rPr lang="en-US" altLang="ja-JP" sz="900" dirty="0"/>
              <a:t>: To be equally acceptable to all redistributed persons</a:t>
            </a:r>
          </a:p>
        </p:txBody>
      </p:sp>
      <p:sp>
        <p:nvSpPr>
          <p:cNvPr id="14" name="スライド番号プレースホルダー 13">
            <a:extLst>
              <a:ext uri="{FF2B5EF4-FFF2-40B4-BE49-F238E27FC236}">
                <a16:creationId xmlns:a16="http://schemas.microsoft.com/office/drawing/2014/main" id="{3C391F25-9A45-42AB-848D-F9C760AA5878}"/>
              </a:ext>
            </a:extLst>
          </p:cNvPr>
          <p:cNvSpPr>
            <a:spLocks noGrp="1"/>
          </p:cNvSpPr>
          <p:nvPr>
            <p:ph type="sldNum" sz="quarter" idx="10"/>
          </p:nvPr>
        </p:nvSpPr>
        <p:spPr/>
        <p:txBody>
          <a:bodyPr/>
          <a:lstStyle/>
          <a:p>
            <a:fld id="{DE2B87E1-F9DF-4BEE-B07D-635D26011F4B}" type="slidenum">
              <a:rPr lang="de-DE" altLang="ja-JP" smtClean="0"/>
              <a:pPr/>
              <a:t>6</a:t>
            </a:fld>
            <a:endParaRPr lang="de-DE" altLang="ja-JP"/>
          </a:p>
        </p:txBody>
      </p:sp>
      <p:sp>
        <p:nvSpPr>
          <p:cNvPr id="12" name="Rectangle 3">
            <a:extLst>
              <a:ext uri="{FF2B5EF4-FFF2-40B4-BE49-F238E27FC236}">
                <a16:creationId xmlns:a16="http://schemas.microsoft.com/office/drawing/2014/main" id="{D7FCDC84-FB98-47F3-96D9-42C578F34C6B}"/>
              </a:ext>
            </a:extLst>
          </p:cNvPr>
          <p:cNvSpPr txBox="1">
            <a:spLocks noChangeArrowheads="1"/>
          </p:cNvSpPr>
          <p:nvPr/>
        </p:nvSpPr>
        <p:spPr bwMode="gray">
          <a:xfrm>
            <a:off x="335360" y="5877272"/>
            <a:ext cx="1159328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defRPr>
            </a:lvl3pPr>
            <a:lvl4pPr marL="1014413" indent="-134938" algn="l" defTabSz="457200" rtl="0" fontAlgn="base">
              <a:lnSpc>
                <a:spcPct val="95000"/>
              </a:lnSpc>
              <a:spcBef>
                <a:spcPct val="20000"/>
              </a:spcBef>
              <a:spcAft>
                <a:spcPct val="10000"/>
              </a:spcAft>
              <a:buClr>
                <a:srgbClr val="87867E"/>
              </a:buClr>
              <a:buSzPct val="100000"/>
              <a:buChar char="•"/>
              <a:defRPr kumimoji="1" sz="1200">
                <a:solidFill>
                  <a:srgbClr val="000000"/>
                </a:solidFill>
              </a:defRPr>
            </a:lvl4pPr>
            <a:lvl5pPr marL="2305050" indent="365125" algn="l" defTabSz="457200" rtl="0" fontAlgn="base">
              <a:spcBef>
                <a:spcPct val="0"/>
              </a:spcBef>
              <a:spcAft>
                <a:spcPct val="0"/>
              </a:spcAft>
              <a:buBlip>
                <a:blip r:embed="rId4"/>
              </a:buBlip>
              <a:defRPr kumimoji="1" sz="1600">
                <a:solidFill>
                  <a:srgbClr val="000000"/>
                </a:solidFill>
              </a:defRPr>
            </a:lvl5pPr>
            <a:lvl6pPr marL="2762250" indent="365125" algn="l" defTabSz="457200" rtl="0" fontAlgn="base">
              <a:spcBef>
                <a:spcPct val="0"/>
              </a:spcBef>
              <a:spcAft>
                <a:spcPct val="0"/>
              </a:spcAft>
              <a:buBlip>
                <a:blip r:embed="rId4"/>
              </a:buBlip>
              <a:defRPr kumimoji="1" sz="1600">
                <a:solidFill>
                  <a:srgbClr val="000000"/>
                </a:solidFill>
              </a:defRPr>
            </a:lvl6pPr>
            <a:lvl7pPr marL="3219450" indent="365125" algn="l" defTabSz="457200" rtl="0" fontAlgn="base">
              <a:spcBef>
                <a:spcPct val="0"/>
              </a:spcBef>
              <a:spcAft>
                <a:spcPct val="0"/>
              </a:spcAft>
              <a:buBlip>
                <a:blip r:embed="rId4"/>
              </a:buBlip>
              <a:defRPr kumimoji="1" sz="1600">
                <a:solidFill>
                  <a:srgbClr val="000000"/>
                </a:solidFill>
              </a:defRPr>
            </a:lvl7pPr>
            <a:lvl8pPr marL="3676650" indent="365125" algn="l" defTabSz="457200" rtl="0" fontAlgn="base">
              <a:spcBef>
                <a:spcPct val="0"/>
              </a:spcBef>
              <a:spcAft>
                <a:spcPct val="0"/>
              </a:spcAft>
              <a:buBlip>
                <a:blip r:embed="rId4"/>
              </a:buBlip>
              <a:defRPr kumimoji="1" sz="1600">
                <a:solidFill>
                  <a:srgbClr val="000000"/>
                </a:solidFill>
              </a:defRPr>
            </a:lvl8pPr>
            <a:lvl9pPr marL="4133850" indent="365125" algn="l" defTabSz="457200" rtl="0" fontAlgn="base">
              <a:spcBef>
                <a:spcPct val="0"/>
              </a:spcBef>
              <a:spcAft>
                <a:spcPct val="0"/>
              </a:spcAft>
              <a:buBlip>
                <a:blip r:embed="rId4"/>
              </a:buBlip>
              <a:defRPr kumimoji="1" sz="1600">
                <a:solidFill>
                  <a:srgbClr val="000000"/>
                </a:solidFill>
              </a:defRPr>
            </a:lvl9pPr>
          </a:lstStyle>
          <a:p>
            <a:pPr>
              <a:lnSpc>
                <a:spcPts val="2800"/>
              </a:lnSpc>
              <a:spcBef>
                <a:spcPct val="5000"/>
              </a:spcBef>
              <a:spcAft>
                <a:spcPct val="5000"/>
              </a:spcAft>
              <a:buFont typeface="Wingdings" pitchFamily="2" charset="2"/>
              <a:buNone/>
            </a:pPr>
            <a:r>
              <a:rPr lang="ja-JP" altLang="en-US" sz="1600" kern="0" dirty="0"/>
              <a:t>Generally speaking, </a:t>
            </a:r>
            <a:r>
              <a:rPr lang="en-US" altLang="ja-JP" sz="1600" kern="0" dirty="0"/>
              <a:t>“</a:t>
            </a:r>
            <a:r>
              <a:rPr lang="ja-JP" altLang="en-US" sz="1600" kern="0" dirty="0"/>
              <a:t>open source</a:t>
            </a:r>
            <a:r>
              <a:rPr lang="en-US" altLang="ja-JP" sz="1600" kern="0" dirty="0"/>
              <a:t>”</a:t>
            </a:r>
            <a:r>
              <a:rPr lang="ja-JP" altLang="en-US" sz="1600" kern="0" dirty="0"/>
              <a:t> refers to a source code that is publicly available and licensed for use.</a:t>
            </a:r>
            <a:endParaRPr lang="en-US" altLang="ja-JP" sz="1600" kern="0" dirty="0"/>
          </a:p>
        </p:txBody>
      </p:sp>
    </p:spTree>
    <p:extLst>
      <p:ext uri="{BB962C8B-B14F-4D97-AF65-F5344CB8AC3E}">
        <p14:creationId xmlns:p14="http://schemas.microsoft.com/office/powerpoint/2010/main" val="40452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4"/>
          <p:cNvSpPr>
            <a:spLocks noChangeArrowheads="1"/>
          </p:cNvSpPr>
          <p:nvPr/>
        </p:nvSpPr>
        <p:spPr bwMode="gray">
          <a:xfrm>
            <a:off x="1736990" y="1432429"/>
            <a:ext cx="8713787" cy="460375"/>
          </a:xfrm>
          <a:prstGeom prst="roundRect">
            <a:avLst>
              <a:gd name="adj" fmla="val 10690"/>
            </a:avLst>
          </a:prstGeom>
          <a:solidFill>
            <a:schemeClr val="bg1"/>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1900">
                <a:solidFill>
                  <a:srgbClr val="000000"/>
                </a:solidFill>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1600">
                <a:solidFill>
                  <a:srgbClr val="000000"/>
                </a:solidFill>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defRPr>
            </a:lvl3pPr>
            <a:lvl4pPr marL="1600200" indent="-228600" algn="l" eaLnBrk="0" fontAlgn="base" hangingPunct="0">
              <a:lnSpc>
                <a:spcPct val="95000"/>
              </a:lnSpc>
              <a:spcBef>
                <a:spcPct val="20000"/>
              </a:spcBef>
              <a:spcAft>
                <a:spcPct val="10000"/>
              </a:spcAft>
              <a:buClr>
                <a:srgbClr val="87867E"/>
              </a:buClr>
              <a:buSzPct val="100000"/>
              <a:buChar char="•"/>
              <a:defRPr kumimoji="1" sz="1200">
                <a:solidFill>
                  <a:srgbClr val="000000"/>
                </a:solidFill>
              </a:defRPr>
            </a:lvl4pPr>
            <a:lvl5pPr marL="2057400" indent="-228600" algn="l" eaLnBrk="0" fontAlgn="base" hangingPunct="0">
              <a:buBlip>
                <a:blip r:embed="rId3"/>
              </a:buBlip>
              <a:defRPr kumimoji="1" sz="1600">
                <a:solidFill>
                  <a:srgbClr val="000000"/>
                </a:solidFill>
              </a:defRPr>
            </a:lvl5pPr>
            <a:lvl6pPr marL="2514600" indent="-228600" eaLnBrk="0" fontAlgn="base" hangingPunct="0">
              <a:spcBef>
                <a:spcPct val="0"/>
              </a:spcBef>
              <a:spcAft>
                <a:spcPct val="0"/>
              </a:spcAft>
              <a:buBlip>
                <a:blip r:embed="rId3"/>
              </a:buBlip>
              <a:defRPr kumimoji="1" sz="1600">
                <a:solidFill>
                  <a:srgbClr val="000000"/>
                </a:solidFill>
              </a:defRPr>
            </a:lvl6pPr>
            <a:lvl7pPr marL="2971800" indent="-228600" eaLnBrk="0" fontAlgn="base" hangingPunct="0">
              <a:spcBef>
                <a:spcPct val="0"/>
              </a:spcBef>
              <a:spcAft>
                <a:spcPct val="0"/>
              </a:spcAft>
              <a:buBlip>
                <a:blip r:embed="rId3"/>
              </a:buBlip>
              <a:defRPr kumimoji="1" sz="1600">
                <a:solidFill>
                  <a:srgbClr val="000000"/>
                </a:solidFill>
              </a:defRPr>
            </a:lvl7pPr>
            <a:lvl8pPr marL="3429000" indent="-228600" eaLnBrk="0" fontAlgn="base" hangingPunct="0">
              <a:spcBef>
                <a:spcPct val="0"/>
              </a:spcBef>
              <a:spcAft>
                <a:spcPct val="0"/>
              </a:spcAft>
              <a:buBlip>
                <a:blip r:embed="rId3"/>
              </a:buBlip>
              <a:defRPr kumimoji="1" sz="1600">
                <a:solidFill>
                  <a:srgbClr val="000000"/>
                </a:solidFill>
              </a:defRPr>
            </a:lvl8pPr>
            <a:lvl9pPr marL="3886200" indent="-228600" eaLnBrk="0" fontAlgn="base" hangingPunct="0">
              <a:spcBef>
                <a:spcPct val="0"/>
              </a:spcBef>
              <a:spcAft>
                <a:spcPct val="0"/>
              </a:spcAft>
              <a:buBlip>
                <a:blip r:embed="rId3"/>
              </a:buBlip>
              <a:defRPr kumimoji="1" sz="1600">
                <a:solidFill>
                  <a:srgbClr val="000000"/>
                </a:solidFill>
              </a:defRPr>
            </a:lvl9pPr>
          </a:lstStyle>
          <a:p>
            <a:pPr algn="ctr" eaLnBrk="1" hangingPunct="1">
              <a:lnSpc>
                <a:spcPct val="100000"/>
              </a:lnSpc>
              <a:spcBef>
                <a:spcPct val="0"/>
              </a:spcBef>
              <a:spcAft>
                <a:spcPct val="0"/>
              </a:spcAft>
              <a:buClrTx/>
              <a:buFontTx/>
              <a:buNone/>
            </a:pPr>
            <a:r>
              <a:rPr lang="en-US" altLang="ja-JP" dirty="0">
                <a:solidFill>
                  <a:schemeClr val="tx1"/>
                </a:solidFill>
              </a:rPr>
              <a:t>※Recognizing the advantages and disadvantages of OSS and implementing risk-reduction measures is important.</a:t>
            </a:r>
          </a:p>
        </p:txBody>
      </p:sp>
      <p:sp>
        <p:nvSpPr>
          <p:cNvPr id="7182" name="タイトル 18"/>
          <p:cNvSpPr>
            <a:spLocks noGrp="1"/>
          </p:cNvSpPr>
          <p:nvPr>
            <p:ph type="title"/>
          </p:nvPr>
        </p:nvSpPr>
        <p:spPr/>
        <p:txBody>
          <a:bodyPr/>
          <a:lstStyle/>
          <a:p>
            <a:r>
              <a:rPr lang="en-US" altLang="ja-JP" dirty="0"/>
              <a:t>1.4 Advantages and disadvantages of OSS</a:t>
            </a:r>
          </a:p>
        </p:txBody>
      </p:sp>
      <p:graphicFrame>
        <p:nvGraphicFramePr>
          <p:cNvPr id="2" name="表 3">
            <a:extLst>
              <a:ext uri="{FF2B5EF4-FFF2-40B4-BE49-F238E27FC236}">
                <a16:creationId xmlns:a16="http://schemas.microsoft.com/office/drawing/2014/main" id="{A8C4D4E9-6734-4B4A-8F99-6B2FC7AEAF39}"/>
              </a:ext>
            </a:extLst>
          </p:cNvPr>
          <p:cNvGraphicFramePr>
            <a:graphicFrameLocks noGrp="1"/>
          </p:cNvGraphicFramePr>
          <p:nvPr>
            <p:extLst>
              <p:ext uri="{D42A27DB-BD31-4B8C-83A1-F6EECF244321}">
                <p14:modId xmlns:p14="http://schemas.microsoft.com/office/powerpoint/2010/main" val="26507659"/>
              </p:ext>
            </p:extLst>
          </p:nvPr>
        </p:nvGraphicFramePr>
        <p:xfrm>
          <a:off x="1055440" y="2091980"/>
          <a:ext cx="10477501" cy="3642360"/>
        </p:xfrm>
        <a:graphic>
          <a:graphicData uri="http://schemas.openxmlformats.org/drawingml/2006/table">
            <a:tbl>
              <a:tblPr firstRow="1" bandRow="1">
                <a:tableStyleId>{5C22544A-7EE6-4342-B048-85BDC9FD1C3A}</a:tableStyleId>
              </a:tblPr>
              <a:tblGrid>
                <a:gridCol w="2062486">
                  <a:extLst>
                    <a:ext uri="{9D8B030D-6E8A-4147-A177-3AD203B41FA5}">
                      <a16:colId xmlns:a16="http://schemas.microsoft.com/office/drawing/2014/main" val="2215033190"/>
                    </a:ext>
                  </a:extLst>
                </a:gridCol>
                <a:gridCol w="2257994">
                  <a:extLst>
                    <a:ext uri="{9D8B030D-6E8A-4147-A177-3AD203B41FA5}">
                      <a16:colId xmlns:a16="http://schemas.microsoft.com/office/drawing/2014/main" val="2875833481"/>
                    </a:ext>
                  </a:extLst>
                </a:gridCol>
                <a:gridCol w="2952328">
                  <a:extLst>
                    <a:ext uri="{9D8B030D-6E8A-4147-A177-3AD203B41FA5}">
                      <a16:colId xmlns:a16="http://schemas.microsoft.com/office/drawing/2014/main" val="2759737949"/>
                    </a:ext>
                  </a:extLst>
                </a:gridCol>
                <a:gridCol w="3204693">
                  <a:extLst>
                    <a:ext uri="{9D8B030D-6E8A-4147-A177-3AD203B41FA5}">
                      <a16:colId xmlns:a16="http://schemas.microsoft.com/office/drawing/2014/main" val="4210346265"/>
                    </a:ext>
                  </a:extLst>
                </a:gridCol>
              </a:tblGrid>
              <a:tr h="135814">
                <a:tc>
                  <a:txBody>
                    <a:bodyPr/>
                    <a:lstStyle/>
                    <a:p>
                      <a:pPr algn="ctr"/>
                      <a:r>
                        <a:rPr kumimoji="1" lang="ja-JP" altLang="en-US" sz="1900" dirty="0"/>
                        <a:t>Feature</a:t>
                      </a:r>
                    </a:p>
                  </a:txBody>
                  <a:tcPr/>
                </a:tc>
                <a:tc>
                  <a:txBody>
                    <a:bodyPr/>
                    <a:lstStyle/>
                    <a:p>
                      <a:pPr algn="ctr"/>
                      <a:r>
                        <a:rPr kumimoji="1" lang="ja-JP" altLang="en-US" sz="1900" dirty="0"/>
                        <a:t>Benefits</a:t>
                      </a:r>
                    </a:p>
                  </a:txBody>
                  <a:tcPr/>
                </a:tc>
                <a:tc>
                  <a:txBody>
                    <a:bodyPr/>
                    <a:lstStyle/>
                    <a:p>
                      <a:pPr algn="ctr"/>
                      <a:r>
                        <a:rPr kumimoji="1" lang="ja-JP" altLang="en-US" sz="1900" dirty="0"/>
                        <a:t>Disadvantages</a:t>
                      </a:r>
                    </a:p>
                  </a:txBody>
                  <a:tcPr/>
                </a:tc>
                <a:tc>
                  <a:txBody>
                    <a:bodyPr/>
                    <a:lstStyle/>
                    <a:p>
                      <a:pPr algn="ctr"/>
                      <a:r>
                        <a:rPr kumimoji="1" lang="ja-JP" altLang="en-US" sz="1900" dirty="0"/>
                        <a:t>Countermeasure</a:t>
                      </a:r>
                    </a:p>
                  </a:txBody>
                  <a:tcPr/>
                </a:tc>
                <a:extLst>
                  <a:ext uri="{0D108BD9-81ED-4DB2-BD59-A6C34878D82A}">
                    <a16:rowId xmlns:a16="http://schemas.microsoft.com/office/drawing/2014/main" val="3433864467"/>
                  </a:ext>
                </a:extLst>
              </a:tr>
              <a:tr h="370840">
                <a:tc>
                  <a:txBody>
                    <a:bodyPr/>
                    <a:lstStyle/>
                    <a:p>
                      <a:r>
                        <a:rPr kumimoji="1" lang="ja-JP" altLang="en-US" dirty="0"/>
                        <a:t>①Free access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dirty="0"/>
                        <a:t>Can </a:t>
                      </a:r>
                      <a:r>
                        <a:rPr lang="en-US" altLang="ja-JP" dirty="0">
                          <a:solidFill>
                            <a:srgbClr val="FF0000"/>
                          </a:solidFill>
                        </a:rPr>
                        <a:t>reduce introduction costs and development costs</a:t>
                      </a:r>
                      <a:endParaRPr kumimoji="1" lang="ja-JP" altLang="en-US" dirty="0">
                        <a:solidFill>
                          <a:srgbClr val="FF0000"/>
                        </a:solidFill>
                      </a:endParaRPr>
                    </a:p>
                  </a:txBody>
                  <a:tcPr/>
                </a:tc>
                <a:tc>
                  <a:txBody>
                    <a:bodyPr/>
                    <a:lstStyle/>
                    <a:p>
                      <a:pPr marL="285750" indent="-285750" eaLnBrk="1" hangingPunct="1">
                        <a:lnSpc>
                          <a:spcPct val="100000"/>
                        </a:lnSpc>
                        <a:spcBef>
                          <a:spcPct val="0"/>
                        </a:spcBef>
                        <a:spcAft>
                          <a:spcPct val="0"/>
                        </a:spcAft>
                        <a:buClrTx/>
                        <a:buFont typeface="Arial" panose="020B0604020202020204" pitchFamily="34" charset="0"/>
                        <a:buChar char="•"/>
                      </a:pPr>
                      <a:r>
                        <a:rPr lang="en-US" altLang="ja-JP" sz="1400" dirty="0">
                          <a:solidFill>
                            <a:schemeClr val="tx1"/>
                          </a:solidFill>
                        </a:rPr>
                        <a:t>Because there is </a:t>
                      </a:r>
                      <a:r>
                        <a:rPr lang="en-US" altLang="ja-JP" sz="1400" dirty="0">
                          <a:solidFill>
                            <a:srgbClr val="FF0000"/>
                          </a:solidFill>
                        </a:rPr>
                        <a:t>no warranty</a:t>
                      </a:r>
                      <a:r>
                        <a:rPr lang="en-US" altLang="ja-JP" sz="1400" dirty="0">
                          <a:solidFill>
                            <a:schemeClr val="tx1"/>
                          </a:solidFill>
                        </a:rPr>
                        <a:t>, any </a:t>
                      </a:r>
                      <a:r>
                        <a:rPr lang="en-US" altLang="ja-JP" sz="1400" dirty="0">
                          <a:solidFill>
                            <a:srgbClr val="FF0000"/>
                          </a:solidFill>
                        </a:rPr>
                        <a:t>defects or infringement of rights </a:t>
                      </a:r>
                      <a:r>
                        <a:rPr lang="en-US" altLang="ja-JP" sz="1400" dirty="0">
                          <a:solidFill>
                            <a:schemeClr val="tx1"/>
                          </a:solidFill>
                        </a:rPr>
                        <a:t>are your responsibility.</a:t>
                      </a:r>
                    </a:p>
                    <a:p>
                      <a:pPr marL="285750" indent="-285750" eaLnBrk="1" hangingPunct="1">
                        <a:lnSpc>
                          <a:spcPct val="100000"/>
                        </a:lnSpc>
                        <a:spcBef>
                          <a:spcPct val="0"/>
                        </a:spcBef>
                        <a:spcAft>
                          <a:spcPct val="0"/>
                        </a:spcAft>
                        <a:buClrTx/>
                        <a:buFont typeface="Arial" panose="020B0604020202020204" pitchFamily="34" charset="0"/>
                        <a:buChar char="•"/>
                      </a:pPr>
                      <a:r>
                        <a:rPr lang="en-US" altLang="ja-JP" sz="1400" dirty="0">
                          <a:solidFill>
                            <a:srgbClr val="FF0000"/>
                          </a:solidFill>
                        </a:rPr>
                        <a:t>High operating cost </a:t>
                      </a:r>
                      <a:r>
                        <a:rPr lang="en-US" altLang="ja-JP" sz="1400" dirty="0">
                          <a:solidFill>
                            <a:schemeClr val="tx1"/>
                          </a:solidFill>
                        </a:rPr>
                        <a:t>depending on the user's knowledge level</a:t>
                      </a:r>
                      <a:endParaRPr lang="en-US" altLang="ja-JP" sz="1400" u="sng" dirty="0">
                        <a:solidFill>
                          <a:srgbClr val="C00000"/>
                        </a:solidFill>
                      </a:endParaRPr>
                    </a:p>
                  </a:txBody>
                  <a:tcPr/>
                </a:tc>
                <a:tc>
                  <a:txBody>
                    <a:bodyPr/>
                    <a:lstStyle/>
                    <a:p>
                      <a:pPr marL="285750" indent="-285750" eaLnBrk="1" hangingPunct="1">
                        <a:lnSpc>
                          <a:spcPct val="100000"/>
                        </a:lnSpc>
                        <a:spcBef>
                          <a:spcPct val="0"/>
                        </a:spcBef>
                        <a:spcAft>
                          <a:spcPct val="0"/>
                        </a:spcAft>
                        <a:buClrTx/>
                        <a:buFont typeface="Arial" panose="020B0604020202020204" pitchFamily="34" charset="0"/>
                        <a:buChar char="•"/>
                      </a:pPr>
                      <a:r>
                        <a:rPr lang="en-US" altLang="ja-JP" sz="1400" dirty="0"/>
                        <a:t>Advance consideration of measures to reduce the risk of problems occurring</a:t>
                      </a:r>
                      <a:endParaRPr lang="en-US" altLang="ja-JP" sz="1400" u="sng" dirty="0">
                        <a:solidFill>
                          <a:srgbClr val="C00000"/>
                        </a:solidFill>
                      </a:endParaRPr>
                    </a:p>
                  </a:txBody>
                  <a:tcPr/>
                </a:tc>
                <a:extLst>
                  <a:ext uri="{0D108BD9-81ED-4DB2-BD59-A6C34878D82A}">
                    <a16:rowId xmlns:a16="http://schemas.microsoft.com/office/drawing/2014/main" val="1349665323"/>
                  </a:ext>
                </a:extLst>
              </a:tr>
              <a:tr h="370840">
                <a:tc>
                  <a:txBody>
                    <a:bodyPr/>
                    <a:lstStyle/>
                    <a:p>
                      <a:r>
                        <a:rPr kumimoji="1" lang="ja-JP" altLang="en-US" dirty="0"/>
                        <a:t>②Source code provision</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ja-JP" sz="1400" dirty="0">
                          <a:solidFill>
                            <a:schemeClr val="tx1"/>
                          </a:solidFill>
                        </a:rPr>
                        <a:t>Anyone can modify </a:t>
                      </a:r>
                      <a:r>
                        <a:rPr lang="en-US" altLang="ja-JP" sz="1400" dirty="0">
                          <a:solidFill>
                            <a:srgbClr val="FF0000"/>
                          </a:solidFill>
                        </a:rPr>
                        <a:t>without depending on a specific vendor</a:t>
                      </a:r>
                      <a:endParaRPr lang="ja-JP" altLang="en-US" sz="1400" dirty="0">
                        <a:solidFill>
                          <a:srgbClr val="FF0000"/>
                        </a:solidFill>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400" dirty="0"/>
                        <a:t>There is a risk of loss of know-how due to the </a:t>
                      </a:r>
                      <a:r>
                        <a:rPr kumimoji="0" lang="en-US" altLang="ja-JP" sz="1400" dirty="0">
                          <a:solidFill>
                            <a:srgbClr val="FF0000"/>
                          </a:solidFill>
                        </a:rPr>
                        <a:t>provision</a:t>
                      </a:r>
                      <a:r>
                        <a:rPr kumimoji="0" lang="en-US" altLang="ja-JP" sz="1400" dirty="0"/>
                        <a:t> of the modified version of </a:t>
                      </a:r>
                      <a:r>
                        <a:rPr kumimoji="0" lang="en-US" altLang="ja-JP" sz="1400" dirty="0">
                          <a:solidFill>
                            <a:srgbClr val="FF0000"/>
                          </a:solidFill>
                        </a:rPr>
                        <a:t>the source code.</a:t>
                      </a:r>
                      <a:endParaRPr kumimoji="1" lang="ja-JP" altLang="en-US" dirty="0">
                        <a:solidFill>
                          <a:srgbClr val="FF0000"/>
                        </a:solidFill>
                      </a:endParaRPr>
                    </a:p>
                  </a:txBody>
                  <a:tcPr/>
                </a:tc>
                <a:tc>
                  <a:txBody>
                    <a:bodyPr/>
                    <a:lstStyle/>
                    <a:p>
                      <a:pPr marL="285750" indent="-285750" eaLnBrk="1" hangingPunct="1">
                        <a:lnSpc>
                          <a:spcPts val="1800"/>
                        </a:lnSpc>
                        <a:spcBef>
                          <a:spcPts val="600"/>
                        </a:spcBef>
                        <a:spcAft>
                          <a:spcPct val="0"/>
                        </a:spcAft>
                        <a:buClrTx/>
                        <a:buFont typeface="Arial" panose="020B0604020202020204" pitchFamily="34" charset="0"/>
                        <a:buChar char="•"/>
                      </a:pPr>
                      <a:r>
                        <a:rPr kumimoji="0" lang="en-US" altLang="ja-JP" sz="1400" dirty="0"/>
                        <a:t>Confirm license conditions</a:t>
                      </a:r>
                    </a:p>
                    <a:p>
                      <a:pPr marL="285750" indent="-285750" eaLnBrk="1" hangingPunct="1">
                        <a:lnSpc>
                          <a:spcPts val="1800"/>
                        </a:lnSpc>
                        <a:spcBef>
                          <a:spcPts val="600"/>
                        </a:spcBef>
                        <a:spcAft>
                          <a:spcPct val="0"/>
                        </a:spcAft>
                        <a:buClrTx/>
                        <a:buFont typeface="Arial" panose="020B0604020202020204" pitchFamily="34" charset="0"/>
                        <a:buChar char="•"/>
                      </a:pPr>
                      <a:r>
                        <a:rPr kumimoji="0" lang="en-US" altLang="ja-JP" sz="1400" dirty="0">
                          <a:solidFill>
                            <a:srgbClr val="FF0000"/>
                          </a:solidFill>
                        </a:rPr>
                        <a:t>Do not include confidential information </a:t>
                      </a:r>
                      <a:r>
                        <a:rPr kumimoji="0" lang="en-US" altLang="ja-JP" sz="1400" dirty="0"/>
                        <a:t>in the modified part</a:t>
                      </a:r>
                      <a:endParaRPr kumimoji="1" lang="ja-JP" altLang="en-US" dirty="0"/>
                    </a:p>
                  </a:txBody>
                  <a:tcPr/>
                </a:tc>
                <a:extLst>
                  <a:ext uri="{0D108BD9-81ED-4DB2-BD59-A6C34878D82A}">
                    <a16:rowId xmlns:a16="http://schemas.microsoft.com/office/drawing/2014/main" val="1609524557"/>
                  </a:ext>
                </a:extLst>
              </a:tr>
              <a:tr h="370840">
                <a:tc>
                  <a:txBody>
                    <a:bodyPr/>
                    <a:lstStyle/>
                    <a:p>
                      <a:r>
                        <a:rPr kumimoji="1" lang="ja-JP" altLang="en-US" dirty="0"/>
                        <a:t>③Develop in Community</a:t>
                      </a:r>
                    </a:p>
                  </a:txBody>
                  <a:tcPr/>
                </a:tc>
                <a:tc>
                  <a:txBody>
                    <a:bodyPr/>
                    <a:lstStyle/>
                    <a:p>
                      <a:pPr marL="285750" indent="-285750" eaLnBrk="1" hangingPunct="1">
                        <a:lnSpc>
                          <a:spcPct val="100000"/>
                        </a:lnSpc>
                        <a:spcBef>
                          <a:spcPct val="0"/>
                        </a:spcBef>
                        <a:spcAft>
                          <a:spcPct val="0"/>
                        </a:spcAft>
                        <a:buClrTx/>
                        <a:buFont typeface="Arial" panose="020B0604020202020204" pitchFamily="34" charset="0"/>
                        <a:buChar char="•"/>
                      </a:pPr>
                      <a:r>
                        <a:rPr lang="en-US" altLang="ja-JP" dirty="0">
                          <a:solidFill>
                            <a:srgbClr val="FF0000"/>
                          </a:solidFill>
                        </a:rPr>
                        <a:t>Good quality and performance</a:t>
                      </a:r>
                      <a:r>
                        <a:rPr lang="en-US" altLang="ja-JP" dirty="0"/>
                        <a:t> can be selected</a:t>
                      </a:r>
                      <a:endParaRPr lang="en-US" altLang="ja-JP" sz="1400" dirty="0"/>
                    </a:p>
                    <a:p>
                      <a:pPr marL="285750" indent="-285750" eaLnBrk="1" hangingPunct="1">
                        <a:lnSpc>
                          <a:spcPct val="100000"/>
                        </a:lnSpc>
                        <a:spcBef>
                          <a:spcPct val="0"/>
                        </a:spcBef>
                        <a:spcAft>
                          <a:spcPct val="0"/>
                        </a:spcAft>
                        <a:buClrTx/>
                        <a:buFont typeface="Arial" panose="020B0604020202020204" pitchFamily="34" charset="0"/>
                        <a:buChar char="•"/>
                      </a:pPr>
                      <a:r>
                        <a:rPr lang="ja-JP" altLang="en-US" sz="1400" dirty="0">
                          <a:solidFill>
                            <a:srgbClr val="FF0000"/>
                          </a:solidFill>
                        </a:rPr>
                        <a:t>Advanced software </a:t>
                      </a:r>
                      <a:r>
                        <a:rPr lang="en-US" altLang="ja-JP" sz="1400" dirty="0">
                          <a:solidFill>
                            <a:schemeClr val="tx1"/>
                          </a:solidFill>
                        </a:rPr>
                        <a:t>a</a:t>
                      </a:r>
                      <a:r>
                        <a:rPr lang="ja-JP" altLang="en-US" sz="1400" dirty="0">
                          <a:solidFill>
                            <a:schemeClr val="tx1"/>
                          </a:solidFill>
                        </a:rPr>
                        <a:t>lso exists</a:t>
                      </a:r>
                    </a:p>
                  </a:txBody>
                  <a:tcPr/>
                </a:tc>
                <a:tc>
                  <a:txBody>
                    <a:bodyPr/>
                    <a:lstStyle/>
                    <a:p>
                      <a:pPr marL="285750" indent="-285750" eaLnBrk="1" hangingPunct="1">
                        <a:lnSpc>
                          <a:spcPct val="100000"/>
                        </a:lnSpc>
                        <a:spcBef>
                          <a:spcPct val="0"/>
                        </a:spcBef>
                        <a:spcAft>
                          <a:spcPct val="0"/>
                        </a:spcAft>
                        <a:buClrTx/>
                        <a:buFont typeface="Arial" panose="020B0604020202020204" pitchFamily="34" charset="0"/>
                        <a:buChar char="•"/>
                      </a:pPr>
                      <a:r>
                        <a:rPr kumimoji="0" lang="en-US" altLang="ja-JP" sz="1400" dirty="0">
                          <a:solidFill>
                            <a:srgbClr val="FF0000"/>
                          </a:solidFill>
                        </a:rPr>
                        <a:t>Function compatibility is not guaranteed </a:t>
                      </a:r>
                      <a:r>
                        <a:rPr kumimoji="0" lang="en-US" altLang="ja-JP" sz="1400" dirty="0"/>
                        <a:t>in the upgraded version.</a:t>
                      </a:r>
                    </a:p>
                    <a:p>
                      <a:pPr marL="285750" indent="-285750" eaLnBrk="1" hangingPunct="1">
                        <a:lnSpc>
                          <a:spcPct val="100000"/>
                        </a:lnSpc>
                        <a:spcBef>
                          <a:spcPct val="0"/>
                        </a:spcBef>
                        <a:spcAft>
                          <a:spcPct val="0"/>
                        </a:spcAft>
                        <a:buClrTx/>
                        <a:buFont typeface="Arial" panose="020B0604020202020204" pitchFamily="34" charset="0"/>
                        <a:buChar char="•"/>
                      </a:pPr>
                      <a:r>
                        <a:rPr kumimoji="0" lang="en-US" altLang="ja-JP" sz="1400" dirty="0">
                          <a:solidFill>
                            <a:srgbClr val="FF0000"/>
                          </a:solidFill>
                        </a:rPr>
                        <a:t>Irregular countermeasures for defects and vulnerabilities</a:t>
                      </a:r>
                      <a:endParaRPr lang="en-US" altLang="ja-JP" sz="1400" u="sng" dirty="0">
                        <a:solidFill>
                          <a:srgbClr val="FF0000"/>
                        </a:solidFill>
                      </a:endParaRPr>
                    </a:p>
                  </a:txBody>
                  <a:tcPr/>
                </a:tc>
                <a:tc>
                  <a:txBody>
                    <a:bodyPr/>
                    <a:lstStyle/>
                    <a:p>
                      <a:pPr marL="285750" indent="-285750" eaLnBrk="1" hangingPunct="1">
                        <a:lnSpc>
                          <a:spcPct val="100000"/>
                        </a:lnSpc>
                        <a:spcBef>
                          <a:spcPct val="0"/>
                        </a:spcBef>
                        <a:spcAft>
                          <a:spcPct val="0"/>
                        </a:spcAft>
                        <a:buClrTx/>
                        <a:buFont typeface="Arial" panose="020B0604020202020204" pitchFamily="34" charset="0"/>
                        <a:buChar char="•"/>
                      </a:pPr>
                      <a:r>
                        <a:rPr kumimoji="0" lang="en-US" altLang="ja-JP" sz="1400" dirty="0"/>
                        <a:t>Evaluate the activity status of participating companies and communities</a:t>
                      </a:r>
                      <a:endParaRPr lang="en-US" altLang="ja-JP" sz="1400" u="sng" dirty="0">
                        <a:solidFill>
                          <a:srgbClr val="C00000"/>
                        </a:solidFill>
                      </a:endParaRPr>
                    </a:p>
                  </a:txBody>
                  <a:tcPr/>
                </a:tc>
                <a:extLst>
                  <a:ext uri="{0D108BD9-81ED-4DB2-BD59-A6C34878D82A}">
                    <a16:rowId xmlns:a16="http://schemas.microsoft.com/office/drawing/2014/main" val="1571322696"/>
                  </a:ext>
                </a:extLst>
              </a:tr>
            </a:tbl>
          </a:graphicData>
        </a:graphic>
      </p:graphicFrame>
      <p:sp>
        <p:nvSpPr>
          <p:cNvPr id="10" name="スライド番号プレースホルダー 9">
            <a:extLst>
              <a:ext uri="{FF2B5EF4-FFF2-40B4-BE49-F238E27FC236}">
                <a16:creationId xmlns:a16="http://schemas.microsoft.com/office/drawing/2014/main" id="{DA30ECBD-CF22-4EC5-BC28-3D80F0A7D9B2}"/>
              </a:ext>
            </a:extLst>
          </p:cNvPr>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422363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3500" b="1" dirty="0">
                <a:solidFill>
                  <a:schemeClr val="bg1"/>
                </a:solidFill>
              </a:rPr>
              <a:t>Chapter 2.</a:t>
            </a:r>
            <a:endParaRPr lang="en-US" altLang="ja-JP" sz="3500" b="1" dirty="0">
              <a:solidFill>
                <a:schemeClr val="bg1"/>
              </a:solidFill>
            </a:endParaRPr>
          </a:p>
          <a:p>
            <a:pPr algn="l">
              <a:lnSpc>
                <a:spcPct val="150000"/>
              </a:lnSpc>
            </a:pPr>
            <a:r>
              <a:rPr lang="en-US" altLang="ja-JP" sz="3500" b="1" dirty="0">
                <a:solidFill>
                  <a:schemeClr val="bg1"/>
                </a:solidFill>
              </a:rPr>
              <a:t>OSS Licensing Basics</a:t>
            </a: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1900"/>
          </a:p>
        </p:txBody>
      </p:sp>
      <p:sp>
        <p:nvSpPr>
          <p:cNvPr id="9" name="スライド番号プレースホルダー 8">
            <a:extLst>
              <a:ext uri="{FF2B5EF4-FFF2-40B4-BE49-F238E27FC236}">
                <a16:creationId xmlns:a16="http://schemas.microsoft.com/office/drawing/2014/main" id="{443A91AB-E3F6-484A-A456-7C4B148F30C4}"/>
              </a:ext>
            </a:extLst>
          </p:cNvPr>
          <p:cNvSpPr>
            <a:spLocks noGrp="1"/>
          </p:cNvSpPr>
          <p:nvPr>
            <p:ph type="sldNum" sz="quarter" idx="10"/>
          </p:nvPr>
        </p:nvSpPr>
        <p:spPr/>
        <p:txBody>
          <a:bodyPr/>
          <a:lstStyle/>
          <a:p>
            <a:fld id="{E8E9CBD9-E97A-4244-BA2F-A59041725FCD}" type="slidenum">
              <a:rPr lang="de-DE" altLang="ja-JP" smtClean="0"/>
              <a:pPr/>
              <a:t>8</a:t>
            </a:fld>
            <a:endParaRPr lang="de-DE" altLang="ja-JP"/>
          </a:p>
        </p:txBody>
      </p:sp>
    </p:spTree>
    <p:extLst>
      <p:ext uri="{BB962C8B-B14F-4D97-AF65-F5344CB8AC3E}">
        <p14:creationId xmlns:p14="http://schemas.microsoft.com/office/powerpoint/2010/main" val="21597795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5Yef_77XQhWUuw78KbWilg"/>
</p:tagLst>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Times New Roman"/>
        <a:ea typeface="Times New Roman"/>
        <a:cs typeface="Times New Roman"/>
      </a:majorFont>
      <a:minorFont>
        <a:latin typeface="Times New Roman"/>
        <a:ea typeface="Times New Roma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4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lympus_Template_16:9">
  <a:themeElements>
    <a:clrScheme name="OLY_Global">
      <a:dk1>
        <a:srgbClr val="282828"/>
      </a:dk1>
      <a:lt1>
        <a:srgbClr val="FFFFFF"/>
      </a:lt1>
      <a:dk2>
        <a:srgbClr val="B4B7D7"/>
      </a:dk2>
      <a:lt2>
        <a:srgbClr val="436ED2"/>
      </a:lt2>
      <a:accent1>
        <a:srgbClr val="08107B"/>
      </a:accent1>
      <a:accent2>
        <a:srgbClr val="E9B226"/>
      </a:accent2>
      <a:accent3>
        <a:srgbClr val="777777"/>
      </a:accent3>
      <a:accent4>
        <a:srgbClr val="5257A2"/>
      </a:accent4>
      <a:accent5>
        <a:srgbClr val="D80F30"/>
      </a:accent5>
      <a:accent6>
        <a:srgbClr val="97C21E"/>
      </a:accent6>
      <a:hlink>
        <a:srgbClr val="777777"/>
      </a:hlink>
      <a:folHlink>
        <a:srgbClr val="5257A2"/>
      </a:folHlink>
    </a:clrScheme>
    <a:fontScheme name="Olympus">
      <a:majorFont>
        <a:latin typeface="Times New Roman"/>
        <a:ea typeface="Times New Roman"/>
        <a:cs typeface="Times New Roman"/>
      </a:majorFont>
      <a:minorFont>
        <a:latin typeface="Times New Roman"/>
        <a:ea typeface="Times New Roman"/>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4E4E4"/>
        </a:solidFill>
        <a:ln>
          <a:noFill/>
        </a:ln>
      </a:spPr>
      <a:bodyPr lIns="72000" tIns="72000" rIns="72000" bIns="72000" rtlCol="0" anchor="t" anchorCtr="0"/>
      <a:lstStyle>
        <a:defPPr marL="180000" indent="-180000" algn="l">
          <a:spcBef>
            <a:spcPts val="600"/>
          </a:spcBef>
          <a:buClr>
            <a:schemeClr val="accent1"/>
          </a:buClr>
          <a:buFont typeface="Wingdings" panose="05000000000000000000" pitchFamily="2" charset="2"/>
          <a:buChar char="§"/>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180000" indent="-180000">
          <a:spcBef>
            <a:spcPts val="600"/>
          </a:spcBef>
          <a:buClr>
            <a:schemeClr val="accent1"/>
          </a:buClr>
          <a:buFont typeface="Wingdings" panose="05000000000000000000" pitchFamily="2" charset="2"/>
          <a:buChar char="§"/>
          <a:defRPr sz="1600" noProof="0" dirty="0" err="1" smtClean="0"/>
        </a:defPPr>
      </a:lstStyle>
    </a:txDef>
  </a:objectDefaults>
  <a:extraClrSchemeLst/>
  <a:custClrLst>
    <a:custClr>
      <a:srgbClr val="8387BD"/>
    </a:custClr>
    <a:custClr>
      <a:srgbClr val="E4E4E4"/>
    </a:custClr>
  </a:custClrLst>
  <a:extLst>
    <a:ext uri="{05A4C25C-085E-4340-85A3-A5531E510DB2}">
      <thm15:themeFamily xmlns:thm15="http://schemas.microsoft.com/office/thememl/2012/main" name="プレゼンテーション5" id="{EFEF2E3A-6388-4758-B9A2-158F2C651CD7}" vid="{E6BB141F-0AB6-4097-A95A-9FC3D7021906}"/>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Times New Roman"/>
        <a:ea typeface="Times New Roman"/>
        <a:cs typeface="Times New Roman"/>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Times New Roman"/>
        <a:cs typeface="Times New Roman"/>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Times New Roman"/>
        <a:ea typeface="Times New Roman"/>
        <a:cs typeface="Times New Roman"/>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Times New Roman"/>
        <a:cs typeface="Times New Roman"/>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SharedContentType xmlns="Microsoft.SharePoint.Taxonomy.ContentTypeSync" SourceId="874dd4c2-f845-433e-829c-e1fa782131c5" ContentTypeId="0x0101" PreviousValue="false"/>
</file>

<file path=customXml/item2.xml><?xml version="1.0" encoding="utf-8"?>
<ct:contentTypeSchema xmlns:ct="http://schemas.microsoft.com/office/2006/metadata/contentType" xmlns:ma="http://schemas.microsoft.com/office/2006/metadata/properties/metaAttributes" ct:_="" ma:_="" ma:contentTypeName="ドキュメント" ma:contentTypeID="0x010100C35EB8AEF16AE942B0C58D0CEF7078E5" ma:contentTypeVersion="9" ma:contentTypeDescription="新しいドキュメントを作成します。" ma:contentTypeScope="" ma:versionID="5682879e5a652bfabacb0a3db7b8ecf0">
  <xsd:schema xmlns:xsd="http://www.w3.org/2001/XMLSchema" xmlns:xs="http://www.w3.org/2001/XMLSchema" xmlns:p="http://schemas.microsoft.com/office/2006/metadata/properties" xmlns:ns2="2a9b8e51-054a-43d4-a29d-add65977f49a" xmlns:ns3="097e6a4b-c584-42e2-9085-36ace614ab21" xmlns:ns4="ab2cce96-22db-402d-bb4f-4c3d9284947c" targetNamespace="http://schemas.microsoft.com/office/2006/metadata/properties" ma:root="true" ma:fieldsID="af0c482e57a5c62b74ba8a3a45c71626" ns2:_="" ns3:_="" ns4:_="">
    <xsd:import namespace="2a9b8e51-054a-43d4-a29d-add65977f49a"/>
    <xsd:import namespace="097e6a4b-c584-42e2-9085-36ace614ab21"/>
    <xsd:import namespace="ab2cce96-22db-402d-bb4f-4c3d9284947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4:TaxCatchAll"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9b8e51-054a-43d4-a29d-add65977f4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874dd4c2-f845-433e-829c-e1fa782131c5"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7e6a4b-c584-42e2-9085-36ace614ab21"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b2cce96-22db-402d-bb4f-4c3d9284947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6677b3d-4cee-4939-aa42-34c9cc44d90c}" ma:internalName="TaxCatchAll" ma:showField="CatchAllData" ma:web="097e6a4b-c584-42e2-9085-36ace614ab2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167DEC-683F-455F-9454-B27089E10DB9}">
  <ds:schemaRefs>
    <ds:schemaRef ds:uri="Microsoft.SharePoint.Taxonomy.ContentTypeSync"/>
  </ds:schemaRefs>
</ds:datastoreItem>
</file>

<file path=customXml/itemProps2.xml><?xml version="1.0" encoding="utf-8"?>
<ds:datastoreItem xmlns:ds="http://schemas.openxmlformats.org/officeDocument/2006/customXml" ds:itemID="{3A36A67D-0A20-45AD-97A1-6FD6CF424B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9b8e51-054a-43d4-a29d-add65977f49a"/>
    <ds:schemaRef ds:uri="097e6a4b-c584-42e2-9085-36ace614ab21"/>
    <ds:schemaRef ds:uri="ab2cce96-22db-402d-bb4f-4c3d92849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911F-756D-4BDE-B774-4D01843B8D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8521</Words>
  <Application>Microsoft Office PowerPoint</Application>
  <PresentationFormat>ワイド画面</PresentationFormat>
  <Paragraphs>772</Paragraphs>
  <Slides>37</Slides>
  <Notes>36</Notes>
  <HiddenSlides>0</HiddenSlides>
  <MMClips>0</MMClips>
  <ScaleCrop>false</ScaleCrop>
  <HeadingPairs>
    <vt:vector size="8" baseType="variant">
      <vt:variant>
        <vt:lpstr>使用されているフォント</vt:lpstr>
      </vt:variant>
      <vt:variant>
        <vt:i4>6</vt:i4>
      </vt:variant>
      <vt:variant>
        <vt:lpstr>テーマ</vt:lpstr>
      </vt:variant>
      <vt:variant>
        <vt:i4>2</vt:i4>
      </vt:variant>
      <vt:variant>
        <vt:lpstr>埋め込まれた OLE サーバー</vt:lpstr>
      </vt:variant>
      <vt:variant>
        <vt:i4>1</vt:i4>
      </vt:variant>
      <vt:variant>
        <vt:lpstr>スライド タイトル</vt:lpstr>
      </vt:variant>
      <vt:variant>
        <vt:i4>37</vt:i4>
      </vt:variant>
    </vt:vector>
  </HeadingPairs>
  <TitlesOfParts>
    <vt:vector size="46" baseType="lpstr">
      <vt:lpstr>Meiryo UI</vt:lpstr>
      <vt:lpstr>ＭＳ Ｐ明朝</vt:lpstr>
      <vt:lpstr>Yu Gothic UI</vt:lpstr>
      <vt:lpstr>Arial</vt:lpstr>
      <vt:lpstr>Times New Roman</vt:lpstr>
      <vt:lpstr>Wingdings</vt:lpstr>
      <vt:lpstr>F_Tool_2_JA_R</vt:lpstr>
      <vt:lpstr>Olympus_Template_16:9</vt:lpstr>
      <vt:lpstr>think-cell Folie</vt:lpstr>
      <vt:lpstr>PowerPoint プレゼンテーション</vt:lpstr>
      <vt:lpstr>PowerPoint プレゼンテーション</vt:lpstr>
      <vt:lpstr>PowerPoint プレゼンテーション</vt:lpstr>
      <vt:lpstr>PowerPoint プレゼンテーション</vt:lpstr>
      <vt:lpstr>1.1 Introduction Q&amp;A (use of downloaded software)</vt:lpstr>
      <vt:lpstr>1.2 Programs and copyrights</vt:lpstr>
      <vt:lpstr>1.3 Open source definition</vt:lpstr>
      <vt:lpstr>1.4 Advantages and disadvantages of OSS</vt:lpstr>
      <vt:lpstr>PowerPoint プレゼンテーション</vt:lpstr>
      <vt:lpstr>2.1 Licensing relations with OSS copyright holders</vt:lpstr>
      <vt:lpstr> 2.2 Examples of distribution and licensing relationships</vt:lpstr>
      <vt:lpstr>2.3 Q&amp;A regarding licensing</vt:lpstr>
      <vt:lpstr>2.4 Sample Licensing (Original MIT)</vt:lpstr>
      <vt:lpstr>2.6 Strength level of license condition constraints (5 levels)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2.7 Case of GPL(GNU GENERAL PUBLIC LICENSE)</vt:lpstr>
      <vt:lpstr>PowerPoint プレゼンテーション</vt:lpstr>
      <vt:lpstr>PowerPoint プレゼンテーション</vt:lpstr>
      <vt:lpstr>PowerPoint プレゼンテーション</vt:lpstr>
      <vt:lpstr>PowerPoint プレゼンテーション</vt:lpstr>
      <vt:lpstr>3.1 Problems and trends in past case cases</vt:lpstr>
      <vt:lpstr>3.2 Impact of a breach of the license</vt:lpstr>
      <vt:lpstr>PowerPoint プレゼンテーション</vt:lpstr>
      <vt:lpstr>4.1 Process for using</vt:lpstr>
      <vt:lpstr>4.2 Introduction of OSS related Web</vt:lpstr>
      <vt:lpstr>4.3 Related Sites by License Creator</vt:lpstr>
      <vt:lpstr>PowerPoint プレゼンテーション</vt:lpstr>
      <vt:lpstr>5.1 Problems in the supply chain</vt:lpstr>
      <vt:lpstr>5.2 Request to software development subcontractor</vt:lpstr>
      <vt:lpstr>5.3 Note: OpenChain Project</vt:lpstr>
      <vt:lpstr>5.4 Reference: OpenChain Japan Work Group</vt:lpstr>
      <vt:lpstr> At the end</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0</cp:revision>
  <dcterms:created xsi:type="dcterms:W3CDTF">2005-05-17T00:06:03Z</dcterms:created>
  <dcterms:modified xsi:type="dcterms:W3CDTF">2023-04-18T07:41:19Z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2021-11-19T04:00:15Z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cc8cb561-22b4-47f2-87ec-ec6fb3263b64</vt:lpwstr>
  </property>
  <property fmtid="{D5CDD505-2E9C-101B-9397-08002B2CF9AE}" pid="8" name="MSIP_Label_a7295cc1-d279-42ac-ab4d-3b0f4fece050_ContentBits">
    <vt:lpwstr>0</vt:lpwstr>
  </property>
</Properties>
</file>