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57" r:id="rId6"/>
    <p:sldId id="258" r:id="rId7"/>
    <p:sldId id="264" r:id="rId8"/>
    <p:sldId id="265" r:id="rId9"/>
    <p:sldId id="266" r:id="rId10"/>
    <p:sldId id="267" r:id="rId11"/>
    <p:sldId id="268" r:id="rId12"/>
    <p:sldId id="269" r:id="rId13"/>
    <p:sldId id="270" r:id="rId14"/>
    <p:sldId id="271" r:id="rId15"/>
    <p:sldId id="259" r:id="rId16"/>
    <p:sldId id="260" r:id="rId17"/>
    <p:sldId id="261" r:id="rId18"/>
    <p:sldId id="26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8" userDrawn="1">
          <p15:clr>
            <a:srgbClr val="A4A3A4"/>
          </p15:clr>
        </p15:guide>
        <p15:guide id="2" pos="3840" userDrawn="1">
          <p15:clr>
            <a:srgbClr val="A4A3A4"/>
          </p15:clr>
        </p15:guide>
        <p15:guide id="3" orient="horz" pos="4056" userDrawn="1">
          <p15:clr>
            <a:srgbClr val="A4A3A4"/>
          </p15:clr>
        </p15:guide>
        <p15:guide id="4" orient="horz" pos="14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999AC09-851C-E8A1-05FD-BB90E5C3E325}" name="Kobota, Norio (SGC)" initials="KN(" userId="S::Norio.Kobota@sony.com::b2c5a593-2010-47e7-8d2e-c47f718a432d" providerId="AD"/>
  <p188:author id="{67E1A630-2049-E043-AF5B-78D9E00C1A1B}" name="Kuwata, Masayuki (SGC)" initials="K(" userId="S::masayuki.kuwata@sony.com::9bbaaf3e-49bd-431a-ba28-795989706772" providerId="AD"/>
  <p188:author id="{569353F6-00B3-65F9-3C88-BD9165EF252B}" name="Masayuki Kuwata" initials="MK" userId="S::Masayuki.Kuwata@sony.com::9bbaaf3e-49bd-431a-ba28-79598970677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obota, Norio (SGC)" initials="KN(" lastIdx="7" clrIdx="0">
    <p:extLst>
      <p:ext uri="{19B8F6BF-5375-455C-9EA6-DF929625EA0E}">
        <p15:presenceInfo xmlns:p15="http://schemas.microsoft.com/office/powerpoint/2012/main" userId="S::Norio.Kobota@sony.com::b2c5a593-2010-47e7-8d2e-c47f718a432d" providerId="AD"/>
      </p:ext>
    </p:extLst>
  </p:cmAuthor>
  <p:cmAuthor id="2" name="Yamaoka, Atsuhiro (SGC)" initials="YA(" lastIdx="4" clrIdx="1">
    <p:extLst>
      <p:ext uri="{19B8F6BF-5375-455C-9EA6-DF929625EA0E}">
        <p15:presenceInfo xmlns:p15="http://schemas.microsoft.com/office/powerpoint/2012/main" userId="S::Atsuhiro.Yamaoka@sony.com::6fd764f4-c369-4047-a874-9b461dbdfb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5F5F5"/>
    <a:srgbClr val="FFFFFF"/>
    <a:srgbClr val="F3F2F1"/>
    <a:srgbClr val="40404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6" autoAdjust="0"/>
  </p:normalViewPr>
  <p:slideViewPr>
    <p:cSldViewPr snapToGrid="0">
      <p:cViewPr varScale="1">
        <p:scale>
          <a:sx n="114" d="100"/>
          <a:sy n="114" d="100"/>
        </p:scale>
        <p:origin x="414" y="96"/>
      </p:cViewPr>
      <p:guideLst>
        <p:guide orient="horz" pos="2818"/>
        <p:guide pos="3840"/>
        <p:guide orient="horz" pos="4056"/>
        <p:guide orient="horz" pos="14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2/21/2023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993BB-6145-4D1C-B438-D1350312F172}"/>
              </a:ext>
            </a:extLst>
          </p:cNvPr>
          <p:cNvSpPr>
            <a:spLocks noGrp="1"/>
          </p:cNvSpPr>
          <p:nvPr>
            <p:ph type="title"/>
          </p:nvPr>
        </p:nvSpPr>
        <p:spPr>
          <a:xfrm>
            <a:off x="445995" y="2548098"/>
            <a:ext cx="5878605" cy="1761805"/>
          </a:xfrm>
          <a:prstGeom prst="rect">
            <a:avLst/>
          </a:prstGeom>
        </p:spPr>
        <p:txBody>
          <a:bodyPr anchor="b">
            <a:normAutofit/>
          </a:bodyPr>
          <a:lstStyle>
            <a:lvl1pPr>
              <a:defRPr sz="5000" b="0">
                <a:solidFill>
                  <a:schemeClr val="tx1"/>
                </a:solidFill>
                <a:latin typeface="+mn-lt"/>
              </a:defRPr>
            </a:lvl1pPr>
          </a:lstStyle>
          <a:p>
            <a:r>
              <a:rPr lang="en-US" altLang="ja-JP"/>
              <a:t>Click to edit Master title style</a:t>
            </a:r>
            <a:endParaRPr lang="en-US" dirty="0"/>
          </a:p>
        </p:txBody>
      </p:sp>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7058691" y="1143000"/>
            <a:ext cx="4572000" cy="4572000"/>
          </a:xfrm>
          <a:prstGeom prst="rect">
            <a:avLst/>
          </a:prstGeom>
          <a:solidFill>
            <a:schemeClr val="bg1">
              <a:lumMod val="95000"/>
            </a:schemeClr>
          </a:solidFill>
        </p:spPr>
        <p:txBody>
          <a:bodyPr/>
          <a:lstStyle>
            <a:lvl1pPr algn="ctr">
              <a:defRPr/>
            </a:lvl1pPr>
          </a:lstStyle>
          <a:p>
            <a:r>
              <a:rPr lang="en-US" altLang="ja-JP"/>
              <a:t>Click icon to add picture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hidden="1"/>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hidden="1"/>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1" name="Straight Connector 10">
            <a:extLst>
              <a:ext uri="{FF2B5EF4-FFF2-40B4-BE49-F238E27FC236}">
                <a16:creationId xmlns:a16="http://schemas.microsoft.com/office/drawing/2014/main" id="{2E99696F-F8D9-451A-9677-E005032B6302}"/>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itle 3">
            <a:extLst>
              <a:ext uri="{FF2B5EF4-FFF2-40B4-BE49-F238E27FC236}">
                <a16:creationId xmlns:a16="http://schemas.microsoft.com/office/drawing/2014/main" id="{9FB2415A-8EB1-4951-A394-B689664E4106}"/>
              </a:ext>
            </a:extLst>
          </p:cNvPr>
          <p:cNvSpPr>
            <a:spLocks noGrp="1"/>
          </p:cNvSpPr>
          <p:nvPr>
            <p:ph type="title"/>
          </p:nvPr>
        </p:nvSpPr>
        <p:spPr>
          <a:xfrm>
            <a:off x="521208" y="448056"/>
            <a:ext cx="11214100" cy="555554"/>
          </a:xfrm>
          <a:prstGeom prst="rect">
            <a:avLst/>
          </a:prstGeom>
        </p:spPr>
        <p:txBody>
          <a:bodyPr anchor="t" anchorCtr="0">
            <a:normAutofit/>
          </a:bodyPr>
          <a:lstStyle>
            <a:lvl1pPr>
              <a:defRPr sz="2800">
                <a:solidFill>
                  <a:schemeClr val="bg2">
                    <a:lumMod val="25000"/>
                  </a:schemeClr>
                </a:solidFill>
                <a:latin typeface="+mn-lt"/>
              </a:defRPr>
            </a:lvl1pPr>
          </a:lstStyle>
          <a:p>
            <a:r>
              <a:rPr lang="en-US" altLang="ja-JP"/>
              <a:t>Click to edit Master title style</a:t>
            </a:r>
            <a:endParaRPr lang="en-US" dirty="0"/>
          </a:p>
        </p:txBody>
      </p:sp>
      <p:sp>
        <p:nvSpPr>
          <p:cNvPr id="7" name="スライド番号プレースホルダー 4">
            <a:extLst>
              <a:ext uri="{FF2B5EF4-FFF2-40B4-BE49-F238E27FC236}">
                <a16:creationId xmlns:a16="http://schemas.microsoft.com/office/drawing/2014/main" id="{AC16A62D-B550-4E66-907B-8FDABE170D4D}"/>
              </a:ext>
            </a:extLst>
          </p:cNvPr>
          <p:cNvSpPr txBox="1">
            <a:spLocks/>
          </p:cNvSpPr>
          <p:nvPr userDrawn="1"/>
        </p:nvSpPr>
        <p:spPr>
          <a:xfrm>
            <a:off x="1421829" y="6545014"/>
            <a:ext cx="288033"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1000" baseline="0" smtClean="0">
                <a:latin typeface="游ゴシック" panose="020B0400000000000000" pitchFamily="50" charset="-128"/>
                <a:ea typeface="游ゴシック" panose="020B0400000000000000" pitchFamily="50" charset="-128"/>
              </a:rPr>
              <a:pPr/>
              <a:t>‹#›</a:t>
            </a:fld>
            <a:endParaRPr lang="ja-JP" altLang="en-US" sz="1000" baseline="0" dirty="0">
              <a:latin typeface="游ゴシック" panose="020B0400000000000000" pitchFamily="50" charset="-128"/>
              <a:ea typeface="游ゴシック" panose="020B0400000000000000" pitchFamily="50" charset="-128"/>
            </a:endParaRPr>
          </a:p>
        </p:txBody>
      </p:sp>
      <p:sp>
        <p:nvSpPr>
          <p:cNvPr id="4" name="コンテンツ プレースホルダー 3">
            <a:extLst>
              <a:ext uri="{FF2B5EF4-FFF2-40B4-BE49-F238E27FC236}">
                <a16:creationId xmlns:a16="http://schemas.microsoft.com/office/drawing/2014/main" id="{0CD20BC7-3215-4DB3-9EB6-376CEDFE0D8B}"/>
              </a:ext>
            </a:extLst>
          </p:cNvPr>
          <p:cNvSpPr>
            <a:spLocks noGrp="1"/>
          </p:cNvSpPr>
          <p:nvPr>
            <p:ph sz="quarter" idx="10"/>
          </p:nvPr>
        </p:nvSpPr>
        <p:spPr>
          <a:xfrm>
            <a:off x="533146" y="1639020"/>
            <a:ext cx="11119104" cy="4114079"/>
          </a:xfrm>
          <a:prstGeom prst="rect">
            <a:avLst/>
          </a:prstGeom>
        </p:spPr>
        <p:txBody>
          <a:bodyPr/>
          <a:lstStyle>
            <a:lvl1pPr>
              <a:lnSpc>
                <a:spcPct val="100000"/>
              </a:lnSpc>
              <a:defRPr sz="2000">
                <a:latin typeface="+mn-ea"/>
                <a:ea typeface="+mn-ea"/>
              </a:defRPr>
            </a:lvl1pPr>
            <a:lvl2pPr>
              <a:lnSpc>
                <a:spcPct val="100000"/>
              </a:lnSpc>
              <a:defRPr sz="2000">
                <a:latin typeface="+mn-ea"/>
                <a:ea typeface="+mn-ea"/>
              </a:defRPr>
            </a:lvl2pPr>
            <a:lvl3pPr>
              <a:lnSpc>
                <a:spcPct val="100000"/>
              </a:lnSpc>
              <a:defRPr sz="2000">
                <a:latin typeface="+mn-ea"/>
                <a:ea typeface="+mn-ea"/>
              </a:defRPr>
            </a:lvl3pPr>
            <a:lvl4pPr>
              <a:lnSpc>
                <a:spcPct val="100000"/>
              </a:lnSpc>
              <a:defRPr sz="2000">
                <a:latin typeface="+mn-ea"/>
                <a:ea typeface="+mn-ea"/>
              </a:defRPr>
            </a:lvl4pPr>
            <a:lvl5pPr>
              <a:lnSpc>
                <a:spcPct val="100000"/>
              </a:lnSpc>
              <a:defRPr sz="20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p:nvPr>
        </p:nvSpPr>
        <p:spPr>
          <a:xfrm>
            <a:off x="521208" y="448056"/>
            <a:ext cx="11214100" cy="555554"/>
          </a:xfrm>
          <a:prstGeom prst="rect">
            <a:avLst/>
          </a:prstGeom>
        </p:spPr>
        <p:txBody>
          <a:bodyPr anchor="t" anchorCtr="0">
            <a:normAutofit/>
          </a:bodyPr>
          <a:lstStyle>
            <a:lvl1pPr>
              <a:defRPr sz="2800">
                <a:solidFill>
                  <a:schemeClr val="bg2">
                    <a:lumMod val="25000"/>
                  </a:schemeClr>
                </a:solidFill>
                <a:latin typeface="+mn-lt"/>
              </a:defRPr>
            </a:lvl1pPr>
          </a:lstStyle>
          <a:p>
            <a:r>
              <a:rPr lang="en-US" altLang="ja-JP"/>
              <a:t>Click to edit Master title style</a:t>
            </a:r>
            <a:endParaRPr lang="en-US" dirty="0"/>
          </a:p>
        </p:txBody>
      </p:sp>
      <p:cxnSp>
        <p:nvCxnSpPr>
          <p:cNvPr id="13" name="Straight Connector 12">
            <a:extLst>
              <a:ext uri="{FF2B5EF4-FFF2-40B4-BE49-F238E27FC236}">
                <a16:creationId xmlns:a16="http://schemas.microsoft.com/office/drawing/2014/main" id="{55A7CCC8-FE73-4ABC-8D86-F3BFA8F6A108}"/>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スライド番号プレースホルダー 4">
            <a:extLst>
              <a:ext uri="{FF2B5EF4-FFF2-40B4-BE49-F238E27FC236}">
                <a16:creationId xmlns:a16="http://schemas.microsoft.com/office/drawing/2014/main" id="{1B340575-6DF4-48CA-9A63-26057F50E209}"/>
              </a:ext>
            </a:extLst>
          </p:cNvPr>
          <p:cNvSpPr txBox="1">
            <a:spLocks/>
          </p:cNvSpPr>
          <p:nvPr userDrawn="1"/>
        </p:nvSpPr>
        <p:spPr>
          <a:xfrm>
            <a:off x="1421829" y="6545014"/>
            <a:ext cx="288033"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1000" baseline="0" smtClean="0">
                <a:latin typeface="游ゴシック" panose="020B0400000000000000" pitchFamily="50" charset="-128"/>
                <a:ea typeface="游ゴシック" panose="020B0400000000000000" pitchFamily="50" charset="-128"/>
              </a:rPr>
              <a:pPr/>
              <a:t>‹#›</a:t>
            </a:fld>
            <a:endParaRPr lang="ja-JP" altLang="en-US" sz="1000" baseline="0" dirty="0">
              <a:latin typeface="游ゴシック" panose="020B0400000000000000" pitchFamily="50" charset="-128"/>
              <a:ea typeface="游ゴシック" panose="020B0400000000000000" pitchFamily="50" charset="-128"/>
            </a:endParaRPr>
          </a:p>
        </p:txBody>
      </p:sp>
      <p:sp>
        <p:nvSpPr>
          <p:cNvPr id="3" name="テキスト プレースホルダー 2">
            <a:extLst>
              <a:ext uri="{FF2B5EF4-FFF2-40B4-BE49-F238E27FC236}">
                <a16:creationId xmlns:a16="http://schemas.microsoft.com/office/drawing/2014/main" id="{79121AE5-5902-4325-851C-275CEB433878}"/>
              </a:ext>
            </a:extLst>
          </p:cNvPr>
          <p:cNvSpPr>
            <a:spLocks noGrp="1"/>
          </p:cNvSpPr>
          <p:nvPr>
            <p:ph type="body" sz="quarter" idx="12"/>
          </p:nvPr>
        </p:nvSpPr>
        <p:spPr>
          <a:xfrm>
            <a:off x="533400" y="1628775"/>
            <a:ext cx="5181600" cy="4124325"/>
          </a:xfrm>
          <a:prstGeom prst="rect">
            <a:avLst/>
          </a:prstGeom>
        </p:spPr>
        <p:txBody>
          <a:bodyPr/>
          <a:lstStyle>
            <a:lvl1pPr>
              <a:lnSpc>
                <a:spcPct val="100000"/>
              </a:lnSpc>
              <a:defRPr sz="2000">
                <a:latin typeface="+mn-ea"/>
                <a:ea typeface="+mn-ea"/>
              </a:defRPr>
            </a:lvl1pPr>
            <a:lvl2pPr>
              <a:lnSpc>
                <a:spcPct val="100000"/>
              </a:lnSpc>
              <a:defRPr sz="2000">
                <a:latin typeface="+mn-ea"/>
                <a:ea typeface="+mn-ea"/>
              </a:defRPr>
            </a:lvl2pPr>
            <a:lvl3pPr>
              <a:lnSpc>
                <a:spcPct val="100000"/>
              </a:lnSpc>
              <a:defRPr sz="2000">
                <a:latin typeface="+mn-ea"/>
                <a:ea typeface="+mn-ea"/>
              </a:defRPr>
            </a:lvl3pPr>
            <a:lvl4pPr>
              <a:lnSpc>
                <a:spcPct val="100000"/>
              </a:lnSpc>
              <a:defRPr sz="2000">
                <a:latin typeface="+mn-ea"/>
                <a:ea typeface="+mn-ea"/>
              </a:defRPr>
            </a:lvl4pPr>
            <a:lvl5pPr>
              <a:lnSpc>
                <a:spcPct val="100000"/>
              </a:lnSpc>
              <a:defRPr sz="20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5" name="テキスト プレースホルダー 4">
            <a:extLst>
              <a:ext uri="{FF2B5EF4-FFF2-40B4-BE49-F238E27FC236}">
                <a16:creationId xmlns:a16="http://schemas.microsoft.com/office/drawing/2014/main" id="{15DE1B32-6990-4CD3-8EEA-E3FF8327456E}"/>
              </a:ext>
            </a:extLst>
          </p:cNvPr>
          <p:cNvSpPr>
            <a:spLocks noGrp="1"/>
          </p:cNvSpPr>
          <p:nvPr>
            <p:ph type="body" sz="quarter" idx="13"/>
          </p:nvPr>
        </p:nvSpPr>
        <p:spPr>
          <a:xfrm>
            <a:off x="6461125" y="1628775"/>
            <a:ext cx="5181600" cy="4124325"/>
          </a:xfrm>
          <a:prstGeom prst="rect">
            <a:avLst/>
          </a:prstGeom>
        </p:spPr>
        <p:txBody>
          <a:bodyPr/>
          <a:lstStyle>
            <a:lvl1pPr>
              <a:lnSpc>
                <a:spcPct val="100000"/>
              </a:lnSpc>
              <a:defRPr sz="2000">
                <a:latin typeface="+mn-ea"/>
                <a:ea typeface="+mn-ea"/>
              </a:defRPr>
            </a:lvl1pPr>
            <a:lvl2pPr>
              <a:lnSpc>
                <a:spcPct val="100000"/>
              </a:lnSpc>
              <a:defRPr sz="2000">
                <a:latin typeface="+mn-ea"/>
                <a:ea typeface="+mn-ea"/>
              </a:defRPr>
            </a:lvl2pPr>
            <a:lvl3pPr>
              <a:lnSpc>
                <a:spcPct val="100000"/>
              </a:lnSpc>
              <a:defRPr sz="2000">
                <a:latin typeface="+mn-ea"/>
                <a:ea typeface="+mn-ea"/>
              </a:defRPr>
            </a:lvl3pPr>
            <a:lvl4pPr>
              <a:lnSpc>
                <a:spcPct val="100000"/>
              </a:lnSpc>
              <a:defRPr sz="2000">
                <a:latin typeface="+mn-ea"/>
                <a:ea typeface="+mn-ea"/>
              </a:defRPr>
            </a:lvl4pPr>
            <a:lvl5pPr>
              <a:lnSpc>
                <a:spcPct val="100000"/>
              </a:lnSpc>
              <a:defRPr sz="20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26" userDrawn="1">
          <p15:clr>
            <a:srgbClr val="FBAE40"/>
          </p15:clr>
        </p15:guide>
        <p15:guide id="2" pos="33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15">
            <a:extLst>
              <a:ext uri="{FF2B5EF4-FFF2-40B4-BE49-F238E27FC236}">
                <a16:creationId xmlns:a16="http://schemas.microsoft.com/office/drawing/2014/main" id="{0A199BFC-0BD9-4A1A-84DF-3586E6F4BBEE}"/>
              </a:ext>
            </a:extLst>
          </p:cNvPr>
          <p:cNvSpPr/>
          <p:nvPr userDrawn="1"/>
        </p:nvSpPr>
        <p:spPr>
          <a:xfrm>
            <a:off x="0" y="6427588"/>
            <a:ext cx="12204000" cy="432000"/>
          </a:xfrm>
          <a:prstGeom prst="rect">
            <a:avLst/>
          </a:prstGeom>
          <a:solidFill>
            <a:srgbClr val="00336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900">
              <a:solidFill>
                <a:srgbClr val="FFFFFF"/>
              </a:solidFill>
            </a:endParaRPr>
          </a:p>
        </p:txBody>
      </p:sp>
      <p:pic>
        <p:nvPicPr>
          <p:cNvPr id="9" name="図 12">
            <a:extLst>
              <a:ext uri="{FF2B5EF4-FFF2-40B4-BE49-F238E27FC236}">
                <a16:creationId xmlns:a16="http://schemas.microsoft.com/office/drawing/2014/main" id="{64AE506A-D145-4767-A610-7A4AB94EDBE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80000" y="6519600"/>
            <a:ext cx="1048514" cy="262129"/>
          </a:xfrm>
          <a:prstGeom prst="rect">
            <a:avLst/>
          </a:prstGeom>
        </p:spPr>
      </p:pic>
      <p:cxnSp>
        <p:nvCxnSpPr>
          <p:cNvPr id="13" name="直線コネクタ 20">
            <a:extLst>
              <a:ext uri="{FF2B5EF4-FFF2-40B4-BE49-F238E27FC236}">
                <a16:creationId xmlns:a16="http://schemas.microsoft.com/office/drawing/2014/main" id="{7E3709C8-55FF-4A8B-825F-7BDDB4456D69}"/>
              </a:ext>
            </a:extLst>
          </p:cNvPr>
          <p:cNvCxnSpPr/>
          <p:nvPr userDrawn="1"/>
        </p:nvCxnSpPr>
        <p:spPr>
          <a:xfrm>
            <a:off x="1886030" y="6535576"/>
            <a:ext cx="0" cy="21602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F312023-883B-42AD-89BE-78052DCD1F94}"/>
              </a:ext>
            </a:extLst>
          </p:cNvPr>
          <p:cNvSpPr txBox="1"/>
          <p:nvPr userDrawn="1"/>
        </p:nvSpPr>
        <p:spPr>
          <a:xfrm>
            <a:off x="1885432" y="6525964"/>
            <a:ext cx="491218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latin typeface="+mn-ea"/>
                <a:ea typeface="+mn-ea"/>
              </a:rPr>
              <a:t>Copyright 2023, Open Source Program Office, Sony Group Corporation</a:t>
            </a:r>
            <a:endParaRPr lang="en-US" sz="1000" dirty="0">
              <a:solidFill>
                <a:schemeClr val="bg1"/>
              </a:solidFill>
              <a:latin typeface="+mn-ea"/>
              <a:ea typeface="+mn-ea"/>
            </a:endParaRPr>
          </a:p>
        </p:txBody>
      </p:sp>
      <p:pic>
        <p:nvPicPr>
          <p:cNvPr id="1028" name="Picture 4">
            <a:extLst>
              <a:ext uri="{FF2B5EF4-FFF2-40B4-BE49-F238E27FC236}">
                <a16:creationId xmlns:a16="http://schemas.microsoft.com/office/drawing/2014/main" id="{78037ACA-D3D2-6877-8832-8DE277AAB27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977972" y="6426000"/>
            <a:ext cx="1226028"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Lst>
  <p:txStyles>
    <p:titleStyle>
      <a:lvl1pPr algn="l" defTabSz="914400" rtl="0" eaLnBrk="1" latinLnBrk="0" hangingPunct="1">
        <a:spcBef>
          <a:spcPct val="0"/>
        </a:spcBef>
        <a:buNone/>
        <a:defRPr kumimoji="1"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kumimoji="1"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kumimoji="1" sz="12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pdx/spdx-3-mode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spdx/spdx-3-model" TargetMode="External"/><Relationship Id="rId1" Type="http://schemas.openxmlformats.org/officeDocument/2006/relationships/slideLayout" Target="../slideLayouts/slideLayout2.xml"/><Relationship Id="rId5" Type="http://schemas.openxmlformats.org/officeDocument/2006/relationships/hyperlink" Target="https://github.com/spdx/spdx-examples" TargetMode="External"/><Relationship Id="rId4" Type="http://schemas.openxmlformats.org/officeDocument/2006/relationships/hyperlink" Target="https://github.com/spdx/spdx-3-model/tree/main/mode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pdx/spdx-3-model/blob/main/model.drawio#L60" TargetMode="External"/><Relationship Id="rId2" Type="http://schemas.openxmlformats.org/officeDocument/2006/relationships/hyperlink" Target="https://github.com/spdx/spdx-3-model/blob/main/model/Core/Classes/Element.m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pdx/spdx-3-model/blob/main/model/Core/Classes/Tool.md" TargetMode="External"/><Relationship Id="rId2" Type="http://schemas.openxmlformats.org/officeDocument/2006/relationships/hyperlink" Target="https://semver.org/lang/ja/" TargetMode="External"/><Relationship Id="rId1" Type="http://schemas.openxmlformats.org/officeDocument/2006/relationships/slideLayout" Target="../slideLayouts/slideLayout2.xml"/><Relationship Id="rId5" Type="http://schemas.openxmlformats.org/officeDocument/2006/relationships/hyperlink" Target="https://github.com/spdx/spdx-3-model/blob/main/model/Core/Classes/CreationInformation.md" TargetMode="External"/><Relationship Id="rId4" Type="http://schemas.openxmlformats.org/officeDocument/2006/relationships/hyperlink" Target="https://github.com/spdx/spdx-3-model/blob/main/model/Core/Classes/Identity.m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pdx/spdx-examples/blob/master/example11/spdx/sbom.spdx.js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pdx/spdx-examples/blob/master/example11/spdx/sbom.spdx.json" TargetMode="External"/><Relationship Id="rId2" Type="http://schemas.openxmlformats.org/officeDocument/2006/relationships/hyperlink" Target="mailto:norio.kobota@sony.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E8401-B3CE-46AA-AC86-D72BFA3BDC5A}"/>
              </a:ext>
            </a:extLst>
          </p:cNvPr>
          <p:cNvSpPr>
            <a:spLocks noGrp="1"/>
          </p:cNvSpPr>
          <p:nvPr>
            <p:ph type="title"/>
          </p:nvPr>
        </p:nvSpPr>
        <p:spPr>
          <a:xfrm>
            <a:off x="445995" y="3613501"/>
            <a:ext cx="6978262" cy="1761805"/>
          </a:xfrm>
        </p:spPr>
        <p:txBody>
          <a:bodyPr>
            <a:normAutofit fontScale="90000"/>
          </a:bodyPr>
          <a:lstStyle/>
          <a:p>
            <a:r>
              <a:rPr lang="en-US" altLang="ja-JP" dirty="0"/>
              <a:t>OpenChain Project</a:t>
            </a:r>
            <a:br>
              <a:rPr lang="en-US" altLang="ja-JP" dirty="0"/>
            </a:br>
            <a:r>
              <a:rPr lang="en-US" altLang="ja-JP" dirty="0"/>
              <a:t>Japan workgroup</a:t>
            </a:r>
            <a:br>
              <a:rPr lang="en-US" altLang="ja-JP" dirty="0"/>
            </a:br>
            <a:r>
              <a:rPr lang="en-US" altLang="ja-JP" dirty="0"/>
              <a:t>SBOM sg</a:t>
            </a:r>
            <a:br>
              <a:rPr lang="en-US" altLang="ja-JP" dirty="0"/>
            </a:br>
            <a:r>
              <a:rPr lang="en-US" altLang="ja-JP" sz="2700" dirty="0"/>
              <a:t>2023/02/21 (2023/02/07</a:t>
            </a:r>
            <a:r>
              <a:rPr lang="ja-JP" altLang="en-US" sz="2700" dirty="0"/>
              <a:t>の資料も含みます</a:t>
            </a:r>
            <a:r>
              <a:rPr lang="en-US" altLang="ja-JP" sz="2700" dirty="0"/>
              <a:t>)</a:t>
            </a:r>
            <a:br>
              <a:rPr lang="en-US" altLang="ja-JP" sz="2700" dirty="0"/>
            </a:br>
            <a:br>
              <a:rPr lang="en-US" altLang="ja-JP" sz="2700" dirty="0"/>
            </a:br>
            <a:r>
              <a:rPr lang="en-US" altLang="ja-JP" sz="2700" dirty="0"/>
              <a:t>17</a:t>
            </a:r>
            <a:r>
              <a:rPr lang="ja-JP" altLang="en-US" sz="2700" dirty="0"/>
              <a:t>：</a:t>
            </a:r>
            <a:r>
              <a:rPr lang="en-US" altLang="ja-JP" sz="2700" dirty="0"/>
              <a:t>05</a:t>
            </a:r>
            <a:r>
              <a:rPr lang="ja-JP" altLang="en-US" sz="2700" dirty="0"/>
              <a:t>－ 再開します</a:t>
            </a:r>
            <a:endParaRPr lang="ja-JP" altLang="en-US" dirty="0"/>
          </a:p>
        </p:txBody>
      </p:sp>
      <p:pic>
        <p:nvPicPr>
          <p:cNvPr id="6" name="Picture 5">
            <a:extLst>
              <a:ext uri="{FF2B5EF4-FFF2-40B4-BE49-F238E27FC236}">
                <a16:creationId xmlns:a16="http://schemas.microsoft.com/office/drawing/2014/main" id="{8BF766A6-6CA6-48BB-B881-C7901BB4EE81}"/>
              </a:ext>
            </a:extLst>
          </p:cNvPr>
          <p:cNvPicPr>
            <a:picLocks noChangeAspect="1"/>
          </p:cNvPicPr>
          <p:nvPr/>
        </p:nvPicPr>
        <p:blipFill>
          <a:blip r:embed="rId2"/>
          <a:stretch>
            <a:fillRect/>
          </a:stretch>
        </p:blipFill>
        <p:spPr>
          <a:xfrm>
            <a:off x="9896290" y="4676503"/>
            <a:ext cx="1954638" cy="1043100"/>
          </a:xfrm>
          <a:prstGeom prst="rect">
            <a:avLst/>
          </a:prstGeom>
        </p:spPr>
      </p:pic>
      <p:pic>
        <p:nvPicPr>
          <p:cNvPr id="7" name="Google Shape;67;p9">
            <a:extLst>
              <a:ext uri="{FF2B5EF4-FFF2-40B4-BE49-F238E27FC236}">
                <a16:creationId xmlns:a16="http://schemas.microsoft.com/office/drawing/2014/main" id="{945DD4AB-D92D-C498-E03E-C706A73986CE}"/>
              </a:ext>
            </a:extLst>
          </p:cNvPr>
          <p:cNvPicPr preferRelativeResize="0"/>
          <p:nvPr/>
        </p:nvPicPr>
        <p:blipFill>
          <a:blip r:embed="rId3">
            <a:alphaModFix/>
          </a:blip>
          <a:stretch>
            <a:fillRect/>
          </a:stretch>
        </p:blipFill>
        <p:spPr>
          <a:xfrm>
            <a:off x="10052097" y="5940004"/>
            <a:ext cx="970780" cy="319850"/>
          </a:xfrm>
          <a:prstGeom prst="rect">
            <a:avLst/>
          </a:prstGeom>
          <a:noFill/>
          <a:ln>
            <a:noFill/>
          </a:ln>
        </p:spPr>
      </p:pic>
      <p:pic>
        <p:nvPicPr>
          <p:cNvPr id="8" name="Picture 7">
            <a:extLst>
              <a:ext uri="{FF2B5EF4-FFF2-40B4-BE49-F238E27FC236}">
                <a16:creationId xmlns:a16="http://schemas.microsoft.com/office/drawing/2014/main" id="{9896CC3D-D6B0-933B-ECB5-3639729C0967}"/>
              </a:ext>
            </a:extLst>
          </p:cNvPr>
          <p:cNvPicPr>
            <a:picLocks noChangeAspect="1"/>
          </p:cNvPicPr>
          <p:nvPr/>
        </p:nvPicPr>
        <p:blipFill>
          <a:blip r:embed="rId4"/>
          <a:stretch>
            <a:fillRect/>
          </a:stretch>
        </p:blipFill>
        <p:spPr>
          <a:xfrm>
            <a:off x="11177605" y="5907238"/>
            <a:ext cx="673323" cy="385382"/>
          </a:xfrm>
          <a:prstGeom prst="rect">
            <a:avLst/>
          </a:prstGeom>
        </p:spPr>
      </p:pic>
    </p:spTree>
    <p:extLst>
      <p:ext uri="{BB962C8B-B14F-4D97-AF65-F5344CB8AC3E}">
        <p14:creationId xmlns:p14="http://schemas.microsoft.com/office/powerpoint/2010/main" val="103983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AAD6F-EDA8-AFE9-6F08-7BC7433BED2F}"/>
              </a:ext>
            </a:extLst>
          </p:cNvPr>
          <p:cNvSpPr>
            <a:spLocks noGrp="1"/>
          </p:cNvSpPr>
          <p:nvPr>
            <p:ph type="title"/>
          </p:nvPr>
        </p:nvSpPr>
        <p:spPr/>
        <p:txBody>
          <a:bodyPr/>
          <a:lstStyle/>
          <a:p>
            <a:r>
              <a:rPr kumimoji="1" lang="en-US" altLang="ja-JP" dirty="0" err="1"/>
              <a:t>UsageProfile</a:t>
            </a:r>
            <a:r>
              <a:rPr lang="ja-JP" altLang="en-US" dirty="0"/>
              <a:t>の進め方について</a:t>
            </a:r>
            <a:endParaRPr kumimoji="1" lang="ja-JP" altLang="en-US" dirty="0"/>
          </a:p>
        </p:txBody>
      </p:sp>
      <p:sp>
        <p:nvSpPr>
          <p:cNvPr id="3" name="コンテンツ プレースホルダー 2">
            <a:extLst>
              <a:ext uri="{FF2B5EF4-FFF2-40B4-BE49-F238E27FC236}">
                <a16:creationId xmlns:a16="http://schemas.microsoft.com/office/drawing/2014/main" id="{F58BBF4F-590A-F8A8-CD0A-60915E860A7D}"/>
              </a:ext>
            </a:extLst>
          </p:cNvPr>
          <p:cNvSpPr>
            <a:spLocks noGrp="1"/>
          </p:cNvSpPr>
          <p:nvPr>
            <p:ph sz="quarter" idx="10"/>
          </p:nvPr>
        </p:nvSpPr>
        <p:spPr/>
        <p:txBody>
          <a:bodyPr/>
          <a:lstStyle/>
          <a:p>
            <a:r>
              <a:rPr kumimoji="1" lang="en-US" altLang="ja-JP" dirty="0"/>
              <a:t>V3.0</a:t>
            </a:r>
            <a:r>
              <a:rPr kumimoji="1" lang="ja-JP" altLang="en-US" dirty="0"/>
              <a:t>への提案は特に</a:t>
            </a:r>
            <a:r>
              <a:rPr lang="en-US" altLang="ja-JP" dirty="0"/>
              <a:t>drop</a:t>
            </a:r>
            <a:r>
              <a:rPr lang="ja-JP" altLang="en-US" dirty="0"/>
              <a:t>してはいなかった</a:t>
            </a:r>
            <a:endParaRPr lang="en-US" altLang="ja-JP" dirty="0"/>
          </a:p>
          <a:p>
            <a:pPr marL="457200" indent="-457200">
              <a:buFont typeface="+mj-lt"/>
              <a:buAutoNum type="arabicPeriod"/>
            </a:pPr>
            <a:r>
              <a:rPr lang="en-US" altLang="ja-JP" dirty="0"/>
              <a:t>s</a:t>
            </a:r>
            <a:r>
              <a:rPr kumimoji="1" lang="en-US" altLang="ja-JP" dirty="0"/>
              <a:t>pdx-3-model</a:t>
            </a:r>
            <a:r>
              <a:rPr lang="ja-JP" altLang="en-US" dirty="0"/>
              <a:t> </a:t>
            </a:r>
            <a:r>
              <a:rPr lang="en-US" altLang="ja-JP" dirty="0"/>
              <a:t>repository: </a:t>
            </a:r>
            <a:r>
              <a:rPr lang="en-US" altLang="ja-JP" dirty="0" err="1">
                <a:hlinkClick r:id="rId2"/>
              </a:rPr>
              <a:t>spdx</a:t>
            </a:r>
            <a:r>
              <a:rPr lang="en-US" altLang="ja-JP" dirty="0">
                <a:hlinkClick r:id="rId2"/>
              </a:rPr>
              <a:t>/spdx-3-model (github.com)</a:t>
            </a:r>
            <a:r>
              <a:rPr lang="en-US" altLang="ja-JP" dirty="0"/>
              <a:t> </a:t>
            </a:r>
            <a:r>
              <a:rPr lang="ja-JP" altLang="en-US" dirty="0"/>
              <a:t>に、</a:t>
            </a:r>
            <a:r>
              <a:rPr lang="en-US" altLang="ja-JP" dirty="0"/>
              <a:t>profile branch</a:t>
            </a:r>
            <a:r>
              <a:rPr lang="ja-JP" altLang="en-US" dirty="0"/>
              <a:t>を作成したものを</a:t>
            </a:r>
            <a:r>
              <a:rPr lang="en-US" altLang="ja-JP" dirty="0"/>
              <a:t>PR</a:t>
            </a:r>
            <a:r>
              <a:rPr lang="ja-JP" altLang="en-US" dirty="0"/>
              <a:t>してください。</a:t>
            </a:r>
            <a:br>
              <a:rPr lang="en-US" altLang="ja-JP" dirty="0"/>
            </a:br>
            <a:r>
              <a:rPr lang="ja-JP" altLang="en-US" dirty="0"/>
              <a:t>具体的な</a:t>
            </a:r>
            <a:r>
              <a:rPr lang="en-US" altLang="ja-JP" dirty="0"/>
              <a:t>PR</a:t>
            </a:r>
            <a:r>
              <a:rPr lang="ja-JP" altLang="en-US" dirty="0"/>
              <a:t>の仕方については、</a:t>
            </a:r>
            <a:r>
              <a:rPr kumimoji="1" lang="en-US" altLang="ja-JP" dirty="0" err="1"/>
              <a:t>Alexios</a:t>
            </a:r>
            <a:r>
              <a:rPr kumimoji="1" lang="en-US" altLang="ja-JP" dirty="0"/>
              <a:t> </a:t>
            </a:r>
            <a:r>
              <a:rPr kumimoji="1" lang="en-US" altLang="ja-JP" dirty="0" err="1"/>
              <a:t>Zavras</a:t>
            </a:r>
            <a:r>
              <a:rPr kumimoji="1" lang="en-US" altLang="ja-JP" dirty="0"/>
              <a:t> (</a:t>
            </a:r>
            <a:r>
              <a:rPr kumimoji="1" lang="en-US" altLang="ja-JP" dirty="0" err="1"/>
              <a:t>zvr</a:t>
            </a:r>
            <a:r>
              <a:rPr kumimoji="1" lang="en-US" altLang="ja-JP" dirty="0"/>
              <a:t>)</a:t>
            </a:r>
            <a:r>
              <a:rPr kumimoji="1" lang="ja-JP" altLang="en-US" dirty="0"/>
              <a:t>さんに聞いてほしい（聞いてくれる）とのこと。</a:t>
            </a:r>
            <a:endParaRPr kumimoji="1" lang="en-US" altLang="ja-JP" dirty="0"/>
          </a:p>
          <a:p>
            <a:pPr marL="457200" indent="-457200">
              <a:buFont typeface="+mj-lt"/>
              <a:buAutoNum type="arabicPeriod"/>
            </a:pPr>
            <a:r>
              <a:rPr lang="en-US" altLang="ja-JP" dirty="0" err="1"/>
              <a:t>spdx</a:t>
            </a:r>
            <a:r>
              <a:rPr lang="en-US" altLang="ja-JP" dirty="0"/>
              <a:t>-tech ML</a:t>
            </a:r>
            <a:r>
              <a:rPr lang="ja-JP" altLang="en-US" dirty="0"/>
              <a:t>で議論を始めてください。</a:t>
            </a:r>
            <a:endParaRPr lang="en-US" altLang="ja-JP" dirty="0"/>
          </a:p>
          <a:p>
            <a:r>
              <a:rPr lang="ja-JP" altLang="en-US" dirty="0"/>
              <a:t>モデル化し、クラスとアトリビュートを</a:t>
            </a:r>
            <a:r>
              <a:rPr lang="en-US" altLang="ja-JP" dirty="0"/>
              <a:t>markdown</a:t>
            </a:r>
            <a:r>
              <a:rPr lang="ja-JP" altLang="en-US" dirty="0"/>
              <a:t>形式で記述していくことになります。</a:t>
            </a:r>
            <a:endParaRPr kumimoji="1" lang="en-US" altLang="ja-JP" dirty="0"/>
          </a:p>
        </p:txBody>
      </p:sp>
    </p:spTree>
    <p:extLst>
      <p:ext uri="{BB962C8B-B14F-4D97-AF65-F5344CB8AC3E}">
        <p14:creationId xmlns:p14="http://schemas.microsoft.com/office/powerpoint/2010/main" val="1219465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F1797-6343-AC62-A7EF-D3DB617E5049}"/>
              </a:ext>
            </a:extLst>
          </p:cNvPr>
          <p:cNvSpPr>
            <a:spLocks noGrp="1"/>
          </p:cNvSpPr>
          <p:nvPr>
            <p:ph type="title"/>
          </p:nvPr>
        </p:nvSpPr>
        <p:spPr/>
        <p:txBody>
          <a:bodyPr/>
          <a:lstStyle/>
          <a:p>
            <a:r>
              <a:rPr kumimoji="1" lang="en-US" altLang="ja-JP" dirty="0"/>
              <a:t>CLA</a:t>
            </a:r>
            <a:r>
              <a:rPr kumimoji="1" lang="ja-JP" altLang="en-US" dirty="0"/>
              <a:t>について</a:t>
            </a:r>
          </a:p>
        </p:txBody>
      </p:sp>
      <p:pic>
        <p:nvPicPr>
          <p:cNvPr id="5" name="コンテンツ プレースホルダー 4">
            <a:extLst>
              <a:ext uri="{FF2B5EF4-FFF2-40B4-BE49-F238E27FC236}">
                <a16:creationId xmlns:a16="http://schemas.microsoft.com/office/drawing/2014/main" id="{7C87ED70-DD6F-C03D-8492-C513A6AC641E}"/>
              </a:ext>
            </a:extLst>
          </p:cNvPr>
          <p:cNvPicPr>
            <a:picLocks noGrp="1" noChangeAspect="1"/>
          </p:cNvPicPr>
          <p:nvPr>
            <p:ph sz="quarter" idx="10"/>
          </p:nvPr>
        </p:nvPicPr>
        <p:blipFill>
          <a:blip r:embed="rId2"/>
          <a:stretch>
            <a:fillRect/>
          </a:stretch>
        </p:blipFill>
        <p:spPr>
          <a:xfrm>
            <a:off x="1465277" y="1204313"/>
            <a:ext cx="9261446" cy="5205631"/>
          </a:xfrm>
        </p:spPr>
      </p:pic>
    </p:spTree>
    <p:extLst>
      <p:ext uri="{BB962C8B-B14F-4D97-AF65-F5344CB8AC3E}">
        <p14:creationId xmlns:p14="http://schemas.microsoft.com/office/powerpoint/2010/main" val="420263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38CA-AF79-48DC-AC58-77F2F9EFD0B4}"/>
              </a:ext>
            </a:extLst>
          </p:cNvPr>
          <p:cNvSpPr>
            <a:spLocks noGrp="1"/>
          </p:cNvSpPr>
          <p:nvPr>
            <p:ph type="title"/>
          </p:nvPr>
        </p:nvSpPr>
        <p:spPr/>
        <p:txBody>
          <a:bodyPr/>
          <a:lstStyle/>
          <a:p>
            <a:r>
              <a:rPr kumimoji="1" lang="en-US" altLang="ja-JP" dirty="0"/>
              <a:t>SPDX v3.0 Study</a:t>
            </a:r>
            <a:r>
              <a:rPr kumimoji="1" lang="ja-JP" altLang="en-US" dirty="0"/>
              <a:t> の提案</a:t>
            </a:r>
          </a:p>
        </p:txBody>
      </p:sp>
      <p:sp>
        <p:nvSpPr>
          <p:cNvPr id="3" name="Content Placeholder 2">
            <a:extLst>
              <a:ext uri="{FF2B5EF4-FFF2-40B4-BE49-F238E27FC236}">
                <a16:creationId xmlns:a16="http://schemas.microsoft.com/office/drawing/2014/main" id="{39524EAB-5867-2568-ABFC-74FD087C1BD8}"/>
              </a:ext>
            </a:extLst>
          </p:cNvPr>
          <p:cNvSpPr>
            <a:spLocks noGrp="1"/>
          </p:cNvSpPr>
          <p:nvPr>
            <p:ph sz="quarter" idx="10"/>
          </p:nvPr>
        </p:nvSpPr>
        <p:spPr/>
        <p:txBody>
          <a:bodyPr/>
          <a:lstStyle/>
          <a:p>
            <a:r>
              <a:rPr kumimoji="1" lang="en-US" altLang="ja-JP" dirty="0"/>
              <a:t>SPDX v3.0</a:t>
            </a:r>
            <a:r>
              <a:rPr kumimoji="1" lang="ja-JP" altLang="en-US" dirty="0"/>
              <a:t>のモデルは、以下のリポジトリで公開されています。</a:t>
            </a:r>
            <a:endParaRPr kumimoji="1" lang="en-US" altLang="ja-JP" dirty="0"/>
          </a:p>
          <a:p>
            <a:r>
              <a:rPr kumimoji="1" lang="en-US" altLang="ja-JP" dirty="0">
                <a:hlinkClick r:id="rId2"/>
              </a:rPr>
              <a:t>https://github.com/spdx/spdx-3-model</a:t>
            </a:r>
            <a:r>
              <a:rPr lang="ja-JP" altLang="en-US" dirty="0"/>
              <a:t> </a:t>
            </a:r>
            <a:endParaRPr lang="en-US" altLang="ja-JP" dirty="0"/>
          </a:p>
          <a:p>
            <a:endParaRPr kumimoji="1" lang="ja-JP" altLang="en-US" dirty="0"/>
          </a:p>
        </p:txBody>
      </p:sp>
      <p:pic>
        <p:nvPicPr>
          <p:cNvPr id="5" name="Picture 4" descr="Graphical user interface, application, table&#10;&#10;Description automatically generated">
            <a:extLst>
              <a:ext uri="{FF2B5EF4-FFF2-40B4-BE49-F238E27FC236}">
                <a16:creationId xmlns:a16="http://schemas.microsoft.com/office/drawing/2014/main" id="{825F60BC-7469-1872-C7CC-5D26FBB68F9D}"/>
              </a:ext>
            </a:extLst>
          </p:cNvPr>
          <p:cNvPicPr>
            <a:picLocks noChangeAspect="1"/>
          </p:cNvPicPr>
          <p:nvPr/>
        </p:nvPicPr>
        <p:blipFill>
          <a:blip r:embed="rId3"/>
          <a:stretch>
            <a:fillRect/>
          </a:stretch>
        </p:blipFill>
        <p:spPr>
          <a:xfrm>
            <a:off x="644433" y="2740225"/>
            <a:ext cx="3651547" cy="3309945"/>
          </a:xfrm>
          <a:prstGeom prst="rect">
            <a:avLst/>
          </a:prstGeom>
        </p:spPr>
      </p:pic>
      <p:sp>
        <p:nvSpPr>
          <p:cNvPr id="6" name="TextBox 5">
            <a:extLst>
              <a:ext uri="{FF2B5EF4-FFF2-40B4-BE49-F238E27FC236}">
                <a16:creationId xmlns:a16="http://schemas.microsoft.com/office/drawing/2014/main" id="{A25712B7-B7DF-8AD7-6927-FF1153F42E34}"/>
              </a:ext>
            </a:extLst>
          </p:cNvPr>
          <p:cNvSpPr txBox="1"/>
          <p:nvPr/>
        </p:nvSpPr>
        <p:spPr>
          <a:xfrm>
            <a:off x="644433" y="6126899"/>
            <a:ext cx="4184159" cy="261610"/>
          </a:xfrm>
          <a:prstGeom prst="rect">
            <a:avLst/>
          </a:prstGeom>
          <a:noFill/>
        </p:spPr>
        <p:txBody>
          <a:bodyPr wrap="none" rtlCol="0">
            <a:spAutoFit/>
          </a:bodyPr>
          <a:lstStyle/>
          <a:p>
            <a:r>
              <a:rPr kumimoji="1" lang="ja-JP" altLang="en-US" sz="1100" dirty="0">
                <a:latin typeface="+mn-ea"/>
              </a:rPr>
              <a:t>モデルを</a:t>
            </a:r>
            <a:r>
              <a:rPr kumimoji="1" lang="en-US" altLang="ja-JP" sz="1100" dirty="0" err="1">
                <a:latin typeface="+mn-ea"/>
              </a:rPr>
              <a:t>drawio</a:t>
            </a:r>
            <a:r>
              <a:rPr kumimoji="1" lang="ja-JP" altLang="en-US" sz="1100" dirty="0">
                <a:latin typeface="+mn-ea"/>
              </a:rPr>
              <a:t>を利用して、</a:t>
            </a:r>
            <a:r>
              <a:rPr kumimoji="1" lang="en-US" altLang="ja-JP" sz="1100" dirty="0">
                <a:latin typeface="+mn-ea"/>
              </a:rPr>
              <a:t>UML</a:t>
            </a:r>
            <a:r>
              <a:rPr kumimoji="1" lang="ja-JP" altLang="en-US" sz="1100" dirty="0">
                <a:latin typeface="+mn-ea"/>
              </a:rPr>
              <a:t>に描き起こした図もあります</a:t>
            </a:r>
          </a:p>
        </p:txBody>
      </p:sp>
      <p:sp>
        <p:nvSpPr>
          <p:cNvPr id="7" name="TextBox 6">
            <a:extLst>
              <a:ext uri="{FF2B5EF4-FFF2-40B4-BE49-F238E27FC236}">
                <a16:creationId xmlns:a16="http://schemas.microsoft.com/office/drawing/2014/main" id="{F5697704-265F-A0D0-F942-735C22DA5911}"/>
              </a:ext>
            </a:extLst>
          </p:cNvPr>
          <p:cNvSpPr txBox="1"/>
          <p:nvPr/>
        </p:nvSpPr>
        <p:spPr>
          <a:xfrm>
            <a:off x="4465744" y="2639459"/>
            <a:ext cx="7081823" cy="3377463"/>
          </a:xfrm>
          <a:prstGeom prst="rect">
            <a:avLst/>
          </a:prstGeom>
          <a:noFill/>
        </p:spPr>
        <p:txBody>
          <a:bodyPr wrap="square" rtlCol="0">
            <a:spAutoFit/>
          </a:bodyPr>
          <a:lstStyle/>
          <a:p>
            <a:pPr>
              <a:lnSpc>
                <a:spcPct val="150000"/>
              </a:lnSpc>
            </a:pPr>
            <a:r>
              <a:rPr kumimoji="1" lang="ja-JP" altLang="en-US" dirty="0"/>
              <a:t>それぞれのノード、アトリビュートの説明が、以下のリポジトリで公開されています。</a:t>
            </a:r>
            <a:endParaRPr kumimoji="1" lang="en-US" altLang="ja-JP" dirty="0"/>
          </a:p>
          <a:p>
            <a:pPr>
              <a:lnSpc>
                <a:spcPct val="150000"/>
              </a:lnSpc>
            </a:pPr>
            <a:r>
              <a:rPr kumimoji="1" lang="en-US" altLang="ja-JP" dirty="0">
                <a:hlinkClick r:id="rId4"/>
              </a:rPr>
              <a:t>https://github.com/spdx/spdx-3-model/tree/main/model</a:t>
            </a:r>
            <a:r>
              <a:rPr kumimoji="1" lang="ja-JP" altLang="en-US" dirty="0"/>
              <a:t> </a:t>
            </a:r>
            <a:endParaRPr kumimoji="1" lang="en-US" altLang="ja-JP" dirty="0"/>
          </a:p>
          <a:p>
            <a:pPr>
              <a:lnSpc>
                <a:spcPct val="150000"/>
              </a:lnSpc>
            </a:pPr>
            <a:r>
              <a:rPr kumimoji="1" lang="ja-JP" altLang="en-US" dirty="0"/>
              <a:t>これらを、</a:t>
            </a:r>
            <a:r>
              <a:rPr kumimoji="1" lang="en-US" altLang="ja-JP" dirty="0"/>
              <a:t>JSON</a:t>
            </a:r>
            <a:r>
              <a:rPr kumimoji="1" lang="ja-JP" altLang="en-US" dirty="0"/>
              <a:t>に書き記したとき、どのような記載になるのか、まずは全体像を把握してみませんか</a:t>
            </a:r>
            <a:r>
              <a:rPr kumimoji="1" lang="en-US" altLang="ja-JP" dirty="0"/>
              <a:t>?</a:t>
            </a:r>
          </a:p>
          <a:p>
            <a:pPr>
              <a:lnSpc>
                <a:spcPct val="150000"/>
              </a:lnSpc>
            </a:pPr>
            <a:r>
              <a:rPr kumimoji="1" lang="ja-JP" altLang="en-US" dirty="0"/>
              <a:t>なお、</a:t>
            </a:r>
            <a:r>
              <a:rPr kumimoji="1" lang="en-US" altLang="ja-JP" dirty="0"/>
              <a:t>SPDX v2.x </a:t>
            </a:r>
            <a:r>
              <a:rPr kumimoji="1" lang="ja-JP" altLang="en-US" dirty="0"/>
              <a:t>の</a:t>
            </a:r>
            <a:r>
              <a:rPr kumimoji="1" lang="en-US" altLang="ja-JP" dirty="0"/>
              <a:t>JSON</a:t>
            </a:r>
            <a:r>
              <a:rPr kumimoji="1" lang="ja-JP" altLang="en-US" dirty="0"/>
              <a:t>記述は、以下にサンプルがあります。</a:t>
            </a:r>
            <a:endParaRPr kumimoji="1" lang="en-US" altLang="ja-JP" dirty="0"/>
          </a:p>
          <a:p>
            <a:pPr>
              <a:lnSpc>
                <a:spcPct val="150000"/>
              </a:lnSpc>
            </a:pPr>
            <a:r>
              <a:rPr kumimoji="1" lang="en-US" altLang="ja-JP" dirty="0"/>
              <a:t>(Tag-Value</a:t>
            </a:r>
            <a:r>
              <a:rPr kumimoji="1" lang="ja-JP" altLang="en-US" dirty="0"/>
              <a:t>形式、</a:t>
            </a:r>
            <a:r>
              <a:rPr kumimoji="1" lang="en-US" altLang="ja-JP" dirty="0"/>
              <a:t>JSON</a:t>
            </a:r>
            <a:r>
              <a:rPr kumimoji="1" lang="ja-JP" altLang="en-US" dirty="0"/>
              <a:t>形式など混在しています</a:t>
            </a:r>
            <a:r>
              <a:rPr kumimoji="1" lang="en-US" altLang="ja-JP" dirty="0"/>
              <a:t>)</a:t>
            </a:r>
          </a:p>
          <a:p>
            <a:pPr>
              <a:lnSpc>
                <a:spcPct val="150000"/>
              </a:lnSpc>
            </a:pPr>
            <a:r>
              <a:rPr kumimoji="1" lang="en-US" altLang="ja-JP" dirty="0">
                <a:hlinkClick r:id="rId5"/>
              </a:rPr>
              <a:t>https://github.com/spdx/spdx-examples</a:t>
            </a:r>
            <a:r>
              <a:rPr kumimoji="1" lang="ja-JP" altLang="en-US" dirty="0"/>
              <a:t> </a:t>
            </a:r>
          </a:p>
        </p:txBody>
      </p:sp>
    </p:spTree>
    <p:extLst>
      <p:ext uri="{BB962C8B-B14F-4D97-AF65-F5344CB8AC3E}">
        <p14:creationId xmlns:p14="http://schemas.microsoft.com/office/powerpoint/2010/main" val="347814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DE76-7B8F-1689-7F1E-6DE0E98A30A2}"/>
              </a:ext>
            </a:extLst>
          </p:cNvPr>
          <p:cNvSpPr>
            <a:spLocks noGrp="1"/>
          </p:cNvSpPr>
          <p:nvPr>
            <p:ph type="title"/>
          </p:nvPr>
        </p:nvSpPr>
        <p:spPr/>
        <p:txBody>
          <a:bodyPr/>
          <a:lstStyle/>
          <a:p>
            <a:r>
              <a:rPr kumimoji="1" lang="en-US" altLang="ja-JP" dirty="0"/>
              <a:t>SPDX v3.0 Study – Core Profile</a:t>
            </a:r>
            <a:endParaRPr kumimoji="1" lang="ja-JP" altLang="en-US" dirty="0"/>
          </a:p>
        </p:txBody>
      </p:sp>
      <p:sp>
        <p:nvSpPr>
          <p:cNvPr id="3" name="Content Placeholder 2">
            <a:extLst>
              <a:ext uri="{FF2B5EF4-FFF2-40B4-BE49-F238E27FC236}">
                <a16:creationId xmlns:a16="http://schemas.microsoft.com/office/drawing/2014/main" id="{DDEA7D1D-F9EC-30DC-E3A5-D2E6F84D43B1}"/>
              </a:ext>
            </a:extLst>
          </p:cNvPr>
          <p:cNvSpPr>
            <a:spLocks noGrp="1"/>
          </p:cNvSpPr>
          <p:nvPr>
            <p:ph sz="quarter" idx="10"/>
          </p:nvPr>
        </p:nvSpPr>
        <p:spPr>
          <a:xfrm>
            <a:off x="533146" y="1639020"/>
            <a:ext cx="5562854" cy="4114079"/>
          </a:xfrm>
        </p:spPr>
        <p:txBody>
          <a:bodyPr/>
          <a:lstStyle/>
          <a:p>
            <a:r>
              <a:rPr kumimoji="1" lang="en-US" altLang="ja-JP" dirty="0"/>
              <a:t>Element</a:t>
            </a:r>
          </a:p>
          <a:p>
            <a:r>
              <a:rPr kumimoji="1" lang="en-US" altLang="ja-JP" dirty="0">
                <a:hlinkClick r:id="rId2"/>
              </a:rPr>
              <a:t>https://github.com/spdx/spdx-3-model/blob/main/model/Core/Classes/Element.md</a:t>
            </a:r>
            <a:endParaRPr lang="en-US" altLang="ja-JP" dirty="0"/>
          </a:p>
          <a:p>
            <a:r>
              <a:rPr kumimoji="1" lang="en-US" altLang="ja-JP" dirty="0"/>
              <a:t>Within SPDX-3.0 structure this is the base class acting as a consistent, unifying, and interoperable foundation for all explicit and inter-relatable content objects.</a:t>
            </a:r>
          </a:p>
          <a:p>
            <a:r>
              <a:rPr lang="ja-JP" altLang="en-US" dirty="0"/>
              <a:t>ベースになっている</a:t>
            </a:r>
            <a:r>
              <a:rPr lang="en-US" altLang="ja-JP" dirty="0"/>
              <a:t>Object</a:t>
            </a:r>
            <a:r>
              <a:rPr lang="ja-JP" altLang="en-US" dirty="0"/>
              <a:t>定義。</a:t>
            </a:r>
            <a:endParaRPr kumimoji="1" lang="ja-JP" altLang="en-US" dirty="0"/>
          </a:p>
        </p:txBody>
      </p:sp>
      <p:grpSp>
        <p:nvGrpSpPr>
          <p:cNvPr id="7" name="Group 6">
            <a:extLst>
              <a:ext uri="{FF2B5EF4-FFF2-40B4-BE49-F238E27FC236}">
                <a16:creationId xmlns:a16="http://schemas.microsoft.com/office/drawing/2014/main" id="{69ADEDB1-E313-69A2-1A82-7BEAE879A7C7}"/>
              </a:ext>
            </a:extLst>
          </p:cNvPr>
          <p:cNvGrpSpPr/>
          <p:nvPr/>
        </p:nvGrpSpPr>
        <p:grpSpPr>
          <a:xfrm>
            <a:off x="6159431" y="1761270"/>
            <a:ext cx="2978332" cy="1584960"/>
            <a:chOff x="4876800" y="4284617"/>
            <a:chExt cx="2560320" cy="1584960"/>
          </a:xfrm>
        </p:grpSpPr>
        <p:sp>
          <p:nvSpPr>
            <p:cNvPr id="5" name="Rectangle 4">
              <a:extLst>
                <a:ext uri="{FF2B5EF4-FFF2-40B4-BE49-F238E27FC236}">
                  <a16:creationId xmlns:a16="http://schemas.microsoft.com/office/drawing/2014/main" id="{E83EEF63-58AF-D784-3232-8B187445A843}"/>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Element</a:t>
              </a:r>
              <a:endParaRPr kumimoji="1" lang="ja-JP" altLang="en-US" dirty="0">
                <a:latin typeface="Consolas" panose="020B0609020204030204" pitchFamily="49" charset="0"/>
              </a:endParaRPr>
            </a:p>
          </p:txBody>
        </p:sp>
        <p:sp>
          <p:nvSpPr>
            <p:cNvPr id="6" name="Rectangle 5">
              <a:extLst>
                <a:ext uri="{FF2B5EF4-FFF2-40B4-BE49-F238E27FC236}">
                  <a16:creationId xmlns:a16="http://schemas.microsoft.com/office/drawing/2014/main" id="{335639E1-8F6C-104E-0479-C7E2DBA68510}"/>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spdxId</a:t>
              </a:r>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anyURI</a:t>
              </a:r>
              <a:endParaRPr kumimoji="1" lang="en-US" altLang="ja-JP" sz="1200" dirty="0">
                <a:latin typeface="Consolas" panose="020B0609020204030204" pitchFamily="49" charset="0"/>
              </a:endParaRPr>
            </a:p>
            <a:p>
              <a:r>
                <a:rPr kumimoji="1" lang="en-US" altLang="ja-JP" sz="1200" dirty="0">
                  <a:latin typeface="Consolas" panose="020B0609020204030204" pitchFamily="49" charset="0"/>
                </a:rPr>
                <a:t>+ name: String [0..1]</a:t>
              </a:r>
            </a:p>
            <a:p>
              <a:r>
                <a:rPr kumimoji="1" lang="en-US" altLang="ja-JP" sz="1200" dirty="0">
                  <a:latin typeface="Consolas" panose="020B0609020204030204" pitchFamily="49" charset="0"/>
                </a:rPr>
                <a:t>+ summary: String [0..1]</a:t>
              </a:r>
            </a:p>
            <a:p>
              <a:r>
                <a:rPr kumimoji="1" lang="en-US" altLang="ja-JP" sz="1200" dirty="0">
                  <a:latin typeface="Consolas" panose="020B0609020204030204" pitchFamily="49" charset="0"/>
                </a:rPr>
                <a:t>+ description: String [0..1]</a:t>
              </a:r>
            </a:p>
            <a:p>
              <a:r>
                <a:rPr kumimoji="1" lang="en-US" altLang="ja-JP" sz="1200" dirty="0">
                  <a:latin typeface="Consolas" panose="020B0609020204030204" pitchFamily="49" charset="0"/>
                </a:rPr>
                <a:t>+ comment: String [0..1]</a:t>
              </a:r>
              <a:endParaRPr kumimoji="1" lang="ja-JP" altLang="en-US" sz="1200" dirty="0">
                <a:latin typeface="Consolas" panose="020B0609020204030204" pitchFamily="49" charset="0"/>
              </a:endParaRPr>
            </a:p>
          </p:txBody>
        </p:sp>
      </p:grpSp>
      <p:grpSp>
        <p:nvGrpSpPr>
          <p:cNvPr id="8" name="Group 7">
            <a:extLst>
              <a:ext uri="{FF2B5EF4-FFF2-40B4-BE49-F238E27FC236}">
                <a16:creationId xmlns:a16="http://schemas.microsoft.com/office/drawing/2014/main" id="{95C7B93C-46AB-6653-8B17-3827683DE9E1}"/>
              </a:ext>
            </a:extLst>
          </p:cNvPr>
          <p:cNvGrpSpPr/>
          <p:nvPr/>
        </p:nvGrpSpPr>
        <p:grpSpPr>
          <a:xfrm>
            <a:off x="10121792" y="1369345"/>
            <a:ext cx="1537062" cy="895535"/>
            <a:chOff x="4876800" y="4284617"/>
            <a:chExt cx="2560320" cy="1584960"/>
          </a:xfrm>
        </p:grpSpPr>
        <p:sp>
          <p:nvSpPr>
            <p:cNvPr id="9" name="Rectangle 8">
              <a:extLst>
                <a:ext uri="{FF2B5EF4-FFF2-40B4-BE49-F238E27FC236}">
                  <a16:creationId xmlns:a16="http://schemas.microsoft.com/office/drawing/2014/main" id="{94BA5F21-F75A-BEDF-F525-10420AF836E1}"/>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CreationInformation</a:t>
              </a:r>
              <a:endParaRPr kumimoji="1" lang="ja-JP" altLang="en-US" sz="1000" dirty="0">
                <a:latin typeface="Consolas" panose="020B0609020204030204" pitchFamily="49" charset="0"/>
              </a:endParaRPr>
            </a:p>
          </p:txBody>
        </p:sp>
        <p:sp>
          <p:nvSpPr>
            <p:cNvPr id="10" name="Rectangle 9">
              <a:extLst>
                <a:ext uri="{FF2B5EF4-FFF2-40B4-BE49-F238E27FC236}">
                  <a16:creationId xmlns:a16="http://schemas.microsoft.com/office/drawing/2014/main" id="{C3B345C4-4CFC-2831-39EF-CF0E065D48A8}"/>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15" name="Group 14">
            <a:extLst>
              <a:ext uri="{FF2B5EF4-FFF2-40B4-BE49-F238E27FC236}">
                <a16:creationId xmlns:a16="http://schemas.microsoft.com/office/drawing/2014/main" id="{4FCA5FF2-442C-4702-9877-F92D63739F21}"/>
              </a:ext>
            </a:extLst>
          </p:cNvPr>
          <p:cNvGrpSpPr/>
          <p:nvPr/>
        </p:nvGrpSpPr>
        <p:grpSpPr>
          <a:xfrm>
            <a:off x="10120308" y="3701446"/>
            <a:ext cx="1537062" cy="901720"/>
            <a:chOff x="4876800" y="4284617"/>
            <a:chExt cx="2560320" cy="1584962"/>
          </a:xfrm>
        </p:grpSpPr>
        <p:sp>
          <p:nvSpPr>
            <p:cNvPr id="16" name="Rectangle 15">
              <a:extLst>
                <a:ext uri="{FF2B5EF4-FFF2-40B4-BE49-F238E27FC236}">
                  <a16:creationId xmlns:a16="http://schemas.microsoft.com/office/drawing/2014/main" id="{DC44A7D2-B1F7-623E-2A17-96D483229C7F}"/>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ExternalReference</a:t>
              </a:r>
              <a:endParaRPr kumimoji="1" lang="ja-JP" altLang="en-US" sz="1000" dirty="0">
                <a:latin typeface="Consolas" panose="020B0609020204030204" pitchFamily="49" charset="0"/>
              </a:endParaRPr>
            </a:p>
          </p:txBody>
        </p:sp>
        <p:sp>
          <p:nvSpPr>
            <p:cNvPr id="17" name="Rectangle 16">
              <a:extLst>
                <a:ext uri="{FF2B5EF4-FFF2-40B4-BE49-F238E27FC236}">
                  <a16:creationId xmlns:a16="http://schemas.microsoft.com/office/drawing/2014/main" id="{C5926ABE-9445-C367-8E7E-8A99C282BB3A}"/>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18" name="Group 17">
            <a:extLst>
              <a:ext uri="{FF2B5EF4-FFF2-40B4-BE49-F238E27FC236}">
                <a16:creationId xmlns:a16="http://schemas.microsoft.com/office/drawing/2014/main" id="{0FA8B679-E8ED-66C3-FF47-1B88972B9C16}"/>
              </a:ext>
            </a:extLst>
          </p:cNvPr>
          <p:cNvGrpSpPr/>
          <p:nvPr/>
        </p:nvGrpSpPr>
        <p:grpSpPr>
          <a:xfrm>
            <a:off x="10120707" y="2531957"/>
            <a:ext cx="1537062" cy="895535"/>
            <a:chOff x="4876800" y="4284617"/>
            <a:chExt cx="2560320" cy="1584962"/>
          </a:xfrm>
        </p:grpSpPr>
        <p:sp>
          <p:nvSpPr>
            <p:cNvPr id="19" name="Rectangle 18">
              <a:extLst>
                <a:ext uri="{FF2B5EF4-FFF2-40B4-BE49-F238E27FC236}">
                  <a16:creationId xmlns:a16="http://schemas.microsoft.com/office/drawing/2014/main" id="{2EA252C3-FDDE-9DC7-AA94-154FDB8EB768}"/>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IntegrityMethod</a:t>
              </a:r>
              <a:endParaRPr kumimoji="1" lang="ja-JP" altLang="en-US" sz="1000" dirty="0">
                <a:latin typeface="Consolas" panose="020B0609020204030204" pitchFamily="49" charset="0"/>
              </a:endParaRPr>
            </a:p>
          </p:txBody>
        </p:sp>
        <p:sp>
          <p:nvSpPr>
            <p:cNvPr id="20" name="Rectangle 19">
              <a:extLst>
                <a:ext uri="{FF2B5EF4-FFF2-40B4-BE49-F238E27FC236}">
                  <a16:creationId xmlns:a16="http://schemas.microsoft.com/office/drawing/2014/main" id="{1B8E7D6F-F971-FE81-F3BB-60EB10F644C6}"/>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21" name="Group 20">
            <a:extLst>
              <a:ext uri="{FF2B5EF4-FFF2-40B4-BE49-F238E27FC236}">
                <a16:creationId xmlns:a16="http://schemas.microsoft.com/office/drawing/2014/main" id="{79587BC5-51B3-32AB-BE95-87937539E4E2}"/>
              </a:ext>
            </a:extLst>
          </p:cNvPr>
          <p:cNvGrpSpPr/>
          <p:nvPr/>
        </p:nvGrpSpPr>
        <p:grpSpPr>
          <a:xfrm>
            <a:off x="10120308" y="4870935"/>
            <a:ext cx="1537062" cy="901720"/>
            <a:chOff x="4876800" y="4284617"/>
            <a:chExt cx="2560320" cy="1584962"/>
          </a:xfrm>
        </p:grpSpPr>
        <p:sp>
          <p:nvSpPr>
            <p:cNvPr id="22" name="Rectangle 21">
              <a:extLst>
                <a:ext uri="{FF2B5EF4-FFF2-40B4-BE49-F238E27FC236}">
                  <a16:creationId xmlns:a16="http://schemas.microsoft.com/office/drawing/2014/main" id="{1C51D2A9-7990-70B0-0FA3-819C67351A45}"/>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ExternalIdentifier</a:t>
              </a:r>
              <a:endParaRPr kumimoji="1" lang="ja-JP" altLang="en-US" sz="1000" dirty="0">
                <a:latin typeface="Consolas" panose="020B0609020204030204" pitchFamily="49" charset="0"/>
              </a:endParaRPr>
            </a:p>
          </p:txBody>
        </p:sp>
        <p:sp>
          <p:nvSpPr>
            <p:cNvPr id="23" name="Rectangle 22">
              <a:extLst>
                <a:ext uri="{FF2B5EF4-FFF2-40B4-BE49-F238E27FC236}">
                  <a16:creationId xmlns:a16="http://schemas.microsoft.com/office/drawing/2014/main" id="{331C1FED-4AD6-908B-31C2-584CF6FC4F95}"/>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25" name="Group 24">
            <a:extLst>
              <a:ext uri="{FF2B5EF4-FFF2-40B4-BE49-F238E27FC236}">
                <a16:creationId xmlns:a16="http://schemas.microsoft.com/office/drawing/2014/main" id="{2681245A-4CF8-EE48-2D8B-9CDC971B7250}"/>
              </a:ext>
            </a:extLst>
          </p:cNvPr>
          <p:cNvGrpSpPr/>
          <p:nvPr/>
        </p:nvGrpSpPr>
        <p:grpSpPr>
          <a:xfrm>
            <a:off x="7569528" y="4801732"/>
            <a:ext cx="1537062" cy="901720"/>
            <a:chOff x="4876800" y="4284617"/>
            <a:chExt cx="2560320" cy="1584962"/>
          </a:xfrm>
        </p:grpSpPr>
        <p:sp>
          <p:nvSpPr>
            <p:cNvPr id="26" name="Rectangle 25">
              <a:extLst>
                <a:ext uri="{FF2B5EF4-FFF2-40B4-BE49-F238E27FC236}">
                  <a16:creationId xmlns:a16="http://schemas.microsoft.com/office/drawing/2014/main" id="{944078F5-CFA9-C07E-54B4-02708CAE3CCE}"/>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ExtensionMap</a:t>
              </a:r>
              <a:endParaRPr kumimoji="1" lang="ja-JP" altLang="en-US" sz="1000" dirty="0">
                <a:latin typeface="Consolas" panose="020B0609020204030204" pitchFamily="49" charset="0"/>
              </a:endParaRPr>
            </a:p>
          </p:txBody>
        </p:sp>
        <p:sp>
          <p:nvSpPr>
            <p:cNvPr id="27" name="Rectangle 26">
              <a:extLst>
                <a:ext uri="{FF2B5EF4-FFF2-40B4-BE49-F238E27FC236}">
                  <a16:creationId xmlns:a16="http://schemas.microsoft.com/office/drawing/2014/main" id="{C9AC3D8E-2B26-923F-400D-0A861BEEDAB2}"/>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sp>
        <p:nvSpPr>
          <p:cNvPr id="28" name="Diamond 27">
            <a:extLst>
              <a:ext uri="{FF2B5EF4-FFF2-40B4-BE49-F238E27FC236}">
                <a16:creationId xmlns:a16="http://schemas.microsoft.com/office/drawing/2014/main" id="{A4D263F6-3E71-8AED-7C0D-2B94114AB887}"/>
              </a:ext>
            </a:extLst>
          </p:cNvPr>
          <p:cNvSpPr/>
          <p:nvPr/>
        </p:nvSpPr>
        <p:spPr>
          <a:xfrm>
            <a:off x="9137763" y="2641312"/>
            <a:ext cx="235131" cy="236185"/>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30" name="Connector: Elbow 29">
            <a:extLst>
              <a:ext uri="{FF2B5EF4-FFF2-40B4-BE49-F238E27FC236}">
                <a16:creationId xmlns:a16="http://schemas.microsoft.com/office/drawing/2014/main" id="{7DD229FB-782F-D6BD-3454-5C20EED6BA47}"/>
              </a:ext>
            </a:extLst>
          </p:cNvPr>
          <p:cNvCxnSpPr>
            <a:cxnSpLocks/>
            <a:stCxn id="28" idx="3"/>
            <a:endCxn id="20" idx="1"/>
          </p:cNvCxnSpPr>
          <p:nvPr/>
        </p:nvCxnSpPr>
        <p:spPr>
          <a:xfrm>
            <a:off x="9372894" y="2759405"/>
            <a:ext cx="747813" cy="33841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292F4B5-FC3D-BD5F-6630-CECB85D7A488}"/>
              </a:ext>
            </a:extLst>
          </p:cNvPr>
          <p:cNvCxnSpPr>
            <a:cxnSpLocks/>
            <a:stCxn id="28" idx="3"/>
            <a:endCxn id="10" idx="1"/>
          </p:cNvCxnSpPr>
          <p:nvPr/>
        </p:nvCxnSpPr>
        <p:spPr>
          <a:xfrm flipV="1">
            <a:off x="9372894" y="1935205"/>
            <a:ext cx="748898" cy="824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4D0B2A1-ADCF-90F7-A9E9-18EEB038E484}"/>
              </a:ext>
            </a:extLst>
          </p:cNvPr>
          <p:cNvCxnSpPr>
            <a:cxnSpLocks/>
            <a:stCxn id="28" idx="3"/>
            <a:endCxn id="17" idx="1"/>
          </p:cNvCxnSpPr>
          <p:nvPr/>
        </p:nvCxnSpPr>
        <p:spPr>
          <a:xfrm>
            <a:off x="9372894" y="2759405"/>
            <a:ext cx="747414" cy="15118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8043CDB-2C7F-1B72-BFDE-4958374034C2}"/>
              </a:ext>
            </a:extLst>
          </p:cNvPr>
          <p:cNvCxnSpPr>
            <a:cxnSpLocks/>
            <a:stCxn id="28" idx="3"/>
            <a:endCxn id="23" idx="1"/>
          </p:cNvCxnSpPr>
          <p:nvPr/>
        </p:nvCxnSpPr>
        <p:spPr>
          <a:xfrm>
            <a:off x="9372894" y="2759405"/>
            <a:ext cx="747414" cy="2681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5169D214-C684-8B86-875E-CFA709A8195C}"/>
              </a:ext>
            </a:extLst>
          </p:cNvPr>
          <p:cNvCxnSpPr>
            <a:cxnSpLocks/>
            <a:stCxn id="28" idx="2"/>
            <a:endCxn id="26" idx="0"/>
          </p:cNvCxnSpPr>
          <p:nvPr/>
        </p:nvCxnSpPr>
        <p:spPr>
          <a:xfrm rot="5400000">
            <a:off x="7834577" y="3380979"/>
            <a:ext cx="1924235" cy="9172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BC63D01-554E-E30E-0C35-A9C2A924620F}"/>
              </a:ext>
            </a:extLst>
          </p:cNvPr>
          <p:cNvSpPr txBox="1"/>
          <p:nvPr/>
        </p:nvSpPr>
        <p:spPr>
          <a:xfrm>
            <a:off x="8331833" y="4533963"/>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0..1</a:t>
            </a:r>
            <a:endParaRPr kumimoji="1" lang="ja-JP" altLang="en-US" sz="1000" dirty="0">
              <a:latin typeface="Consolas" panose="020B0609020204030204" pitchFamily="49" charset="0"/>
            </a:endParaRPr>
          </a:p>
        </p:txBody>
      </p:sp>
      <p:sp>
        <p:nvSpPr>
          <p:cNvPr id="63" name="TextBox 62">
            <a:extLst>
              <a:ext uri="{FF2B5EF4-FFF2-40B4-BE49-F238E27FC236}">
                <a16:creationId xmlns:a16="http://schemas.microsoft.com/office/drawing/2014/main" id="{082DC6A6-E8C4-F49B-412F-5602B7C20DE5}"/>
              </a:ext>
            </a:extLst>
          </p:cNvPr>
          <p:cNvSpPr txBox="1"/>
          <p:nvPr/>
        </p:nvSpPr>
        <p:spPr>
          <a:xfrm>
            <a:off x="4624545" y="5737892"/>
            <a:ext cx="4630783" cy="246221"/>
          </a:xfrm>
          <a:prstGeom prst="rect">
            <a:avLst/>
          </a:prstGeom>
          <a:noFill/>
        </p:spPr>
        <p:txBody>
          <a:bodyPr wrap="square">
            <a:spAutoFit/>
          </a:bodyPr>
          <a:lstStyle/>
          <a:p>
            <a:r>
              <a:rPr lang="ja-JP" altLang="en-US" sz="1000" dirty="0">
                <a:latin typeface="Consolas" panose="020B0609020204030204" pitchFamily="49" charset="0"/>
                <a:hlinkClick r:id="rId3"/>
              </a:rPr>
              <a:t>https://github.com/spdx/spdx-3-model/blob/main/model.drawio#L60</a:t>
            </a:r>
            <a:r>
              <a:rPr lang="ja-JP" altLang="en-US" sz="1000" dirty="0">
                <a:latin typeface="Consolas" panose="020B0609020204030204" pitchFamily="49" charset="0"/>
              </a:rPr>
              <a:t> </a:t>
            </a:r>
          </a:p>
        </p:txBody>
      </p:sp>
      <p:sp>
        <p:nvSpPr>
          <p:cNvPr id="64" name="TextBox 63">
            <a:extLst>
              <a:ext uri="{FF2B5EF4-FFF2-40B4-BE49-F238E27FC236}">
                <a16:creationId xmlns:a16="http://schemas.microsoft.com/office/drawing/2014/main" id="{9D4AD932-6EA4-1747-0D3A-28DA12B0A990}"/>
              </a:ext>
            </a:extLst>
          </p:cNvPr>
          <p:cNvSpPr txBox="1"/>
          <p:nvPr/>
        </p:nvSpPr>
        <p:spPr>
          <a:xfrm>
            <a:off x="9736145" y="2869563"/>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a:t>
            </a:r>
            <a:endParaRPr kumimoji="1" lang="ja-JP" altLang="en-US" sz="1000" dirty="0">
              <a:latin typeface="Consolas" panose="020B0609020204030204" pitchFamily="49" charset="0"/>
            </a:endParaRPr>
          </a:p>
        </p:txBody>
      </p:sp>
      <p:sp>
        <p:nvSpPr>
          <p:cNvPr id="65" name="TextBox 64">
            <a:extLst>
              <a:ext uri="{FF2B5EF4-FFF2-40B4-BE49-F238E27FC236}">
                <a16:creationId xmlns:a16="http://schemas.microsoft.com/office/drawing/2014/main" id="{57889E9B-702D-4033-448F-766010E6D89B}"/>
              </a:ext>
            </a:extLst>
          </p:cNvPr>
          <p:cNvSpPr txBox="1"/>
          <p:nvPr/>
        </p:nvSpPr>
        <p:spPr>
          <a:xfrm>
            <a:off x="9722285" y="4048547"/>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a:t>
            </a:r>
            <a:endParaRPr kumimoji="1" lang="ja-JP" altLang="en-US" sz="1000" dirty="0">
              <a:latin typeface="Consolas" panose="020B0609020204030204" pitchFamily="49" charset="0"/>
            </a:endParaRPr>
          </a:p>
        </p:txBody>
      </p:sp>
      <p:sp>
        <p:nvSpPr>
          <p:cNvPr id="66" name="TextBox 65">
            <a:extLst>
              <a:ext uri="{FF2B5EF4-FFF2-40B4-BE49-F238E27FC236}">
                <a16:creationId xmlns:a16="http://schemas.microsoft.com/office/drawing/2014/main" id="{A39FFC9C-0C7C-292E-0D11-3C4ACAF9664D}"/>
              </a:ext>
            </a:extLst>
          </p:cNvPr>
          <p:cNvSpPr txBox="1"/>
          <p:nvPr/>
        </p:nvSpPr>
        <p:spPr>
          <a:xfrm>
            <a:off x="9722285" y="5203978"/>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a:t>
            </a:r>
            <a:endParaRPr kumimoji="1" lang="ja-JP" altLang="en-US" sz="1000" dirty="0">
              <a:latin typeface="Consolas" panose="020B0609020204030204" pitchFamily="49" charset="0"/>
            </a:endParaRPr>
          </a:p>
        </p:txBody>
      </p:sp>
      <p:sp>
        <p:nvSpPr>
          <p:cNvPr id="67" name="TextBox 66">
            <a:extLst>
              <a:ext uri="{FF2B5EF4-FFF2-40B4-BE49-F238E27FC236}">
                <a16:creationId xmlns:a16="http://schemas.microsoft.com/office/drawing/2014/main" id="{83931577-BD50-3BE0-4462-29F48EE1BDF5}"/>
              </a:ext>
            </a:extLst>
          </p:cNvPr>
          <p:cNvSpPr txBox="1"/>
          <p:nvPr/>
        </p:nvSpPr>
        <p:spPr>
          <a:xfrm>
            <a:off x="10120308" y="1123897"/>
            <a:ext cx="1031051" cy="246221"/>
          </a:xfrm>
          <a:prstGeom prst="rect">
            <a:avLst/>
          </a:prstGeom>
          <a:noFill/>
        </p:spPr>
        <p:txBody>
          <a:bodyPr wrap="none" rtlCol="0">
            <a:spAutoFit/>
          </a:bodyPr>
          <a:lstStyle/>
          <a:p>
            <a:r>
              <a:rPr kumimoji="1" lang="en-US" altLang="ja-JP" sz="1000" dirty="0" err="1">
                <a:latin typeface="Consolas" panose="020B0609020204030204" pitchFamily="49" charset="0"/>
              </a:rPr>
              <a:t>creationInfo</a:t>
            </a:r>
            <a:endParaRPr kumimoji="1" lang="ja-JP" altLang="en-US" sz="1000" dirty="0">
              <a:latin typeface="Consolas" panose="020B0609020204030204" pitchFamily="49" charset="0"/>
            </a:endParaRPr>
          </a:p>
        </p:txBody>
      </p:sp>
      <p:sp>
        <p:nvSpPr>
          <p:cNvPr id="68" name="TextBox 67">
            <a:extLst>
              <a:ext uri="{FF2B5EF4-FFF2-40B4-BE49-F238E27FC236}">
                <a16:creationId xmlns:a16="http://schemas.microsoft.com/office/drawing/2014/main" id="{DE3204E1-010D-409B-B5FA-579E3A34250F}"/>
              </a:ext>
            </a:extLst>
          </p:cNvPr>
          <p:cNvSpPr txBox="1"/>
          <p:nvPr/>
        </p:nvSpPr>
        <p:spPr>
          <a:xfrm>
            <a:off x="10120308" y="2271065"/>
            <a:ext cx="1101584" cy="246221"/>
          </a:xfrm>
          <a:prstGeom prst="rect">
            <a:avLst/>
          </a:prstGeom>
          <a:noFill/>
        </p:spPr>
        <p:txBody>
          <a:bodyPr wrap="none" rtlCol="0">
            <a:spAutoFit/>
          </a:bodyPr>
          <a:lstStyle/>
          <a:p>
            <a:r>
              <a:rPr kumimoji="1" lang="en-US" altLang="ja-JP" sz="1000" dirty="0" err="1">
                <a:latin typeface="Consolas" panose="020B0609020204030204" pitchFamily="49" charset="0"/>
              </a:rPr>
              <a:t>verifiedUsing</a:t>
            </a:r>
            <a:endParaRPr kumimoji="1" lang="ja-JP" altLang="en-US" sz="1000" dirty="0">
              <a:latin typeface="Consolas" panose="020B0609020204030204" pitchFamily="49" charset="0"/>
            </a:endParaRPr>
          </a:p>
        </p:txBody>
      </p:sp>
      <p:sp>
        <p:nvSpPr>
          <p:cNvPr id="69" name="TextBox 68">
            <a:extLst>
              <a:ext uri="{FF2B5EF4-FFF2-40B4-BE49-F238E27FC236}">
                <a16:creationId xmlns:a16="http://schemas.microsoft.com/office/drawing/2014/main" id="{F0B61547-1D5C-FB0D-1E9E-0DBDF80CEC53}"/>
              </a:ext>
            </a:extLst>
          </p:cNvPr>
          <p:cNvSpPr txBox="1"/>
          <p:nvPr/>
        </p:nvSpPr>
        <p:spPr>
          <a:xfrm>
            <a:off x="10120308" y="3433677"/>
            <a:ext cx="1383712" cy="246221"/>
          </a:xfrm>
          <a:prstGeom prst="rect">
            <a:avLst/>
          </a:prstGeom>
          <a:noFill/>
        </p:spPr>
        <p:txBody>
          <a:bodyPr wrap="none" rtlCol="0">
            <a:spAutoFit/>
          </a:bodyPr>
          <a:lstStyle/>
          <a:p>
            <a:r>
              <a:rPr kumimoji="1" lang="en-US" altLang="ja-JP" sz="1000" dirty="0" err="1">
                <a:latin typeface="Consolas" panose="020B0609020204030204" pitchFamily="49" charset="0"/>
              </a:rPr>
              <a:t>externalReference</a:t>
            </a:r>
            <a:endParaRPr kumimoji="1" lang="ja-JP" altLang="en-US" sz="1000" dirty="0">
              <a:latin typeface="Consolas" panose="020B0609020204030204" pitchFamily="49" charset="0"/>
            </a:endParaRPr>
          </a:p>
        </p:txBody>
      </p:sp>
      <p:sp>
        <p:nvSpPr>
          <p:cNvPr id="70" name="TextBox 69">
            <a:extLst>
              <a:ext uri="{FF2B5EF4-FFF2-40B4-BE49-F238E27FC236}">
                <a16:creationId xmlns:a16="http://schemas.microsoft.com/office/drawing/2014/main" id="{955606A8-C66A-9F8B-0ADD-EBE981981632}"/>
              </a:ext>
            </a:extLst>
          </p:cNvPr>
          <p:cNvSpPr txBox="1"/>
          <p:nvPr/>
        </p:nvSpPr>
        <p:spPr>
          <a:xfrm>
            <a:off x="10052321" y="4598148"/>
            <a:ext cx="1454244" cy="246221"/>
          </a:xfrm>
          <a:prstGeom prst="rect">
            <a:avLst/>
          </a:prstGeom>
          <a:noFill/>
        </p:spPr>
        <p:txBody>
          <a:bodyPr wrap="none" rtlCol="0">
            <a:spAutoFit/>
          </a:bodyPr>
          <a:lstStyle/>
          <a:p>
            <a:r>
              <a:rPr kumimoji="1" lang="en-US" altLang="ja-JP" sz="1000" dirty="0" err="1">
                <a:latin typeface="Consolas" panose="020B0609020204030204" pitchFamily="49" charset="0"/>
              </a:rPr>
              <a:t>externalIdentifier</a:t>
            </a:r>
            <a:endParaRPr kumimoji="1" lang="ja-JP" altLang="en-US" sz="1000" dirty="0">
              <a:latin typeface="Consolas" panose="020B0609020204030204" pitchFamily="49" charset="0"/>
            </a:endParaRPr>
          </a:p>
        </p:txBody>
      </p:sp>
      <p:sp>
        <p:nvSpPr>
          <p:cNvPr id="71" name="TextBox 70">
            <a:extLst>
              <a:ext uri="{FF2B5EF4-FFF2-40B4-BE49-F238E27FC236}">
                <a16:creationId xmlns:a16="http://schemas.microsoft.com/office/drawing/2014/main" id="{334DDBA5-28D4-D424-F57D-4B74CF72F202}"/>
              </a:ext>
            </a:extLst>
          </p:cNvPr>
          <p:cNvSpPr txBox="1"/>
          <p:nvPr/>
        </p:nvSpPr>
        <p:spPr>
          <a:xfrm>
            <a:off x="7463846" y="4533962"/>
            <a:ext cx="889987" cy="246221"/>
          </a:xfrm>
          <a:prstGeom prst="rect">
            <a:avLst/>
          </a:prstGeom>
          <a:noFill/>
        </p:spPr>
        <p:txBody>
          <a:bodyPr wrap="none" rtlCol="0">
            <a:spAutoFit/>
          </a:bodyPr>
          <a:lstStyle/>
          <a:p>
            <a:r>
              <a:rPr kumimoji="1" lang="en-US" altLang="ja-JP" sz="1000" dirty="0" err="1">
                <a:latin typeface="Consolas" panose="020B0609020204030204" pitchFamily="49" charset="0"/>
              </a:rPr>
              <a:t>exttension</a:t>
            </a:r>
            <a:endParaRPr kumimoji="1" lang="ja-JP" altLang="en-US" sz="1000" dirty="0">
              <a:latin typeface="Consolas" panose="020B0609020204030204" pitchFamily="49" charset="0"/>
            </a:endParaRPr>
          </a:p>
        </p:txBody>
      </p:sp>
    </p:spTree>
    <p:extLst>
      <p:ext uri="{BB962C8B-B14F-4D97-AF65-F5344CB8AC3E}">
        <p14:creationId xmlns:p14="http://schemas.microsoft.com/office/powerpoint/2010/main" val="197633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DE76-7B8F-1689-7F1E-6DE0E98A30A2}"/>
              </a:ext>
            </a:extLst>
          </p:cNvPr>
          <p:cNvSpPr>
            <a:spLocks noGrp="1"/>
          </p:cNvSpPr>
          <p:nvPr>
            <p:ph type="title"/>
          </p:nvPr>
        </p:nvSpPr>
        <p:spPr/>
        <p:txBody>
          <a:bodyPr/>
          <a:lstStyle/>
          <a:p>
            <a:r>
              <a:rPr kumimoji="1" lang="en-US" altLang="ja-JP" dirty="0"/>
              <a:t>SPDX v3.0 Study – Core Profile</a:t>
            </a:r>
            <a:endParaRPr kumimoji="1" lang="ja-JP" altLang="en-US" dirty="0"/>
          </a:p>
        </p:txBody>
      </p:sp>
      <p:sp>
        <p:nvSpPr>
          <p:cNvPr id="13" name="Content Placeholder 12">
            <a:extLst>
              <a:ext uri="{FF2B5EF4-FFF2-40B4-BE49-F238E27FC236}">
                <a16:creationId xmlns:a16="http://schemas.microsoft.com/office/drawing/2014/main" id="{EAAE3BDF-7CD2-9E97-C7D6-944C242E60EB}"/>
              </a:ext>
            </a:extLst>
          </p:cNvPr>
          <p:cNvSpPr>
            <a:spLocks noGrp="1"/>
          </p:cNvSpPr>
          <p:nvPr>
            <p:ph sz="quarter" idx="10"/>
          </p:nvPr>
        </p:nvSpPr>
        <p:spPr/>
        <p:txBody>
          <a:bodyPr/>
          <a:lstStyle/>
          <a:p>
            <a:pPr marL="342900" indent="-342900">
              <a:buFont typeface="Wingdings" panose="05000000000000000000" pitchFamily="2" charset="2"/>
              <a:buChar char="ü"/>
            </a:pPr>
            <a:r>
              <a:rPr lang="en-US" altLang="ja-JP" dirty="0" err="1"/>
              <a:t>CreationInformation</a:t>
            </a:r>
            <a:endParaRPr lang="ja-JP" altLang="en-US" dirty="0"/>
          </a:p>
        </p:txBody>
      </p:sp>
      <p:grpSp>
        <p:nvGrpSpPr>
          <p:cNvPr id="7" name="Group 6">
            <a:extLst>
              <a:ext uri="{FF2B5EF4-FFF2-40B4-BE49-F238E27FC236}">
                <a16:creationId xmlns:a16="http://schemas.microsoft.com/office/drawing/2014/main" id="{69ADEDB1-E313-69A2-1A82-7BEAE879A7C7}"/>
              </a:ext>
            </a:extLst>
          </p:cNvPr>
          <p:cNvGrpSpPr/>
          <p:nvPr/>
        </p:nvGrpSpPr>
        <p:grpSpPr>
          <a:xfrm>
            <a:off x="827314" y="2146814"/>
            <a:ext cx="2978332" cy="1584960"/>
            <a:chOff x="4876800" y="4284617"/>
            <a:chExt cx="2560320" cy="1584960"/>
          </a:xfrm>
        </p:grpSpPr>
        <p:sp>
          <p:nvSpPr>
            <p:cNvPr id="5" name="Rectangle 4">
              <a:extLst>
                <a:ext uri="{FF2B5EF4-FFF2-40B4-BE49-F238E27FC236}">
                  <a16:creationId xmlns:a16="http://schemas.microsoft.com/office/drawing/2014/main" id="{E83EEF63-58AF-D784-3232-8B187445A843}"/>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Element</a:t>
              </a:r>
              <a:endParaRPr kumimoji="1" lang="ja-JP" altLang="en-US" dirty="0">
                <a:latin typeface="Consolas" panose="020B0609020204030204" pitchFamily="49" charset="0"/>
              </a:endParaRPr>
            </a:p>
          </p:txBody>
        </p:sp>
        <p:sp>
          <p:nvSpPr>
            <p:cNvPr id="6" name="Rectangle 5">
              <a:extLst>
                <a:ext uri="{FF2B5EF4-FFF2-40B4-BE49-F238E27FC236}">
                  <a16:creationId xmlns:a16="http://schemas.microsoft.com/office/drawing/2014/main" id="{335639E1-8F6C-104E-0479-C7E2DBA68510}"/>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spdxId</a:t>
              </a:r>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anyURI</a:t>
              </a:r>
              <a:endParaRPr kumimoji="1" lang="en-US" altLang="ja-JP" sz="1200" dirty="0">
                <a:latin typeface="Consolas" panose="020B0609020204030204" pitchFamily="49" charset="0"/>
              </a:endParaRPr>
            </a:p>
            <a:p>
              <a:r>
                <a:rPr kumimoji="1" lang="en-US" altLang="ja-JP" sz="1200" dirty="0">
                  <a:latin typeface="Consolas" panose="020B0609020204030204" pitchFamily="49" charset="0"/>
                </a:rPr>
                <a:t>+ name: String [0..1]</a:t>
              </a:r>
            </a:p>
            <a:p>
              <a:r>
                <a:rPr kumimoji="1" lang="en-US" altLang="ja-JP" sz="1200" dirty="0">
                  <a:latin typeface="Consolas" panose="020B0609020204030204" pitchFamily="49" charset="0"/>
                </a:rPr>
                <a:t>+ summary: String [0..1]</a:t>
              </a:r>
            </a:p>
            <a:p>
              <a:r>
                <a:rPr kumimoji="1" lang="en-US" altLang="ja-JP" sz="1200" dirty="0">
                  <a:latin typeface="Consolas" panose="020B0609020204030204" pitchFamily="49" charset="0"/>
                </a:rPr>
                <a:t>+ description: String [0..1]</a:t>
              </a:r>
            </a:p>
            <a:p>
              <a:r>
                <a:rPr kumimoji="1" lang="en-US" altLang="ja-JP" sz="1200" dirty="0">
                  <a:latin typeface="Consolas" panose="020B0609020204030204" pitchFamily="49" charset="0"/>
                </a:rPr>
                <a:t>+ comment: String [0..1]</a:t>
              </a:r>
              <a:endParaRPr kumimoji="1" lang="ja-JP" altLang="en-US" sz="1200" dirty="0">
                <a:latin typeface="Consolas" panose="020B0609020204030204" pitchFamily="49" charset="0"/>
              </a:endParaRPr>
            </a:p>
          </p:txBody>
        </p:sp>
      </p:grpSp>
      <p:grpSp>
        <p:nvGrpSpPr>
          <p:cNvPr id="8" name="Group 7">
            <a:extLst>
              <a:ext uri="{FF2B5EF4-FFF2-40B4-BE49-F238E27FC236}">
                <a16:creationId xmlns:a16="http://schemas.microsoft.com/office/drawing/2014/main" id="{95C7B93C-46AB-6653-8B17-3827683DE9E1}"/>
              </a:ext>
            </a:extLst>
          </p:cNvPr>
          <p:cNvGrpSpPr/>
          <p:nvPr/>
        </p:nvGrpSpPr>
        <p:grpSpPr>
          <a:xfrm>
            <a:off x="666023" y="4341604"/>
            <a:ext cx="3300913" cy="1747460"/>
            <a:chOff x="4876800" y="4284617"/>
            <a:chExt cx="2560320" cy="1584960"/>
          </a:xfrm>
        </p:grpSpPr>
        <p:sp>
          <p:nvSpPr>
            <p:cNvPr id="9" name="Rectangle 8">
              <a:extLst>
                <a:ext uri="{FF2B5EF4-FFF2-40B4-BE49-F238E27FC236}">
                  <a16:creationId xmlns:a16="http://schemas.microsoft.com/office/drawing/2014/main" id="{94BA5F21-F75A-BEDF-F525-10420AF836E1}"/>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err="1">
                  <a:latin typeface="Consolas" panose="020B0609020204030204" pitchFamily="49" charset="0"/>
                </a:rPr>
                <a:t>CreationInformation</a:t>
              </a:r>
              <a:endParaRPr kumimoji="1" lang="ja-JP" altLang="en-US" dirty="0">
                <a:latin typeface="Consolas" panose="020B0609020204030204" pitchFamily="49" charset="0"/>
              </a:endParaRPr>
            </a:p>
          </p:txBody>
        </p:sp>
        <p:sp>
          <p:nvSpPr>
            <p:cNvPr id="10" name="Rectangle 9">
              <a:extLst>
                <a:ext uri="{FF2B5EF4-FFF2-40B4-BE49-F238E27FC236}">
                  <a16:creationId xmlns:a16="http://schemas.microsoft.com/office/drawing/2014/main" id="{C3B345C4-4CFC-2831-39EF-CF0E065D48A8}"/>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specVersion</a:t>
              </a:r>
              <a:r>
                <a:rPr kumimoji="1" lang="en-US" altLang="ja-JP" sz="1200" dirty="0">
                  <a:latin typeface="Consolas" panose="020B0609020204030204" pitchFamily="49" charset="0"/>
                </a:rPr>
                <a:t>: </a:t>
              </a:r>
              <a:r>
                <a:rPr kumimoji="1" lang="en-US" altLang="ja-JP" sz="1200" b="1" dirty="0" err="1">
                  <a:solidFill>
                    <a:srgbClr val="FF0000"/>
                  </a:solidFill>
                  <a:latin typeface="Consolas" panose="020B0609020204030204" pitchFamily="49" charset="0"/>
                </a:rPr>
                <a:t>SemVer</a:t>
              </a:r>
              <a:r>
                <a:rPr kumimoji="1" lang="en-US" altLang="ja-JP" sz="1200" b="1" dirty="0">
                  <a:solidFill>
                    <a:srgbClr val="FF0000"/>
                  </a:solidFill>
                  <a:latin typeface="Consolas" panose="020B0609020204030204" pitchFamily="49" charset="0"/>
                </a:rPr>
                <a:t> 2.0: String</a:t>
              </a:r>
            </a:p>
            <a:p>
              <a:r>
                <a:rPr kumimoji="1" lang="en-US" altLang="ja-JP" sz="1200" dirty="0">
                  <a:latin typeface="Consolas" panose="020B0609020204030204" pitchFamily="49" charset="0"/>
                </a:rPr>
                <a:t>+ profile: </a:t>
              </a:r>
              <a:r>
                <a:rPr kumimoji="1" lang="en-US" altLang="ja-JP" sz="1200" dirty="0" err="1">
                  <a:latin typeface="Consolas" panose="020B0609020204030204" pitchFamily="49" charset="0"/>
                </a:rPr>
                <a:t>ProfileIdent</a:t>
              </a:r>
              <a:r>
                <a:rPr kumimoji="1" lang="en-US" altLang="ja-JP" sz="1200" dirty="0">
                  <a:latin typeface="Consolas" panose="020B0609020204030204" pitchFamily="49" charset="0"/>
                </a:rPr>
                <a:t> [1..*]</a:t>
              </a:r>
            </a:p>
            <a:p>
              <a:r>
                <a:rPr kumimoji="1" lang="en-US" altLang="ja-JP" sz="1200" dirty="0">
                  <a:latin typeface="Consolas" panose="020B0609020204030204" pitchFamily="49" charset="0"/>
                </a:rPr>
                <a:t>+ created: </a:t>
              </a:r>
              <a:r>
                <a:rPr kumimoji="1" lang="en-US" altLang="ja-JP" sz="1200" dirty="0" err="1">
                  <a:latin typeface="Consolas" panose="020B0609020204030204" pitchFamily="49" charset="0"/>
                </a:rPr>
                <a:t>DateTime</a:t>
              </a:r>
              <a:endParaRPr kumimoji="1" lang="en-US" altLang="ja-JP" sz="1200" dirty="0">
                <a:latin typeface="Consolas" panose="020B0609020204030204" pitchFamily="49" charset="0"/>
              </a:endParaRPr>
            </a:p>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dataLicense</a:t>
              </a:r>
              <a:r>
                <a:rPr kumimoji="1" lang="en-US" altLang="ja-JP" sz="1200" dirty="0">
                  <a:latin typeface="Consolas" panose="020B0609020204030204" pitchFamily="49" charset="0"/>
                </a:rPr>
                <a:t>: ‘CC0’</a:t>
              </a:r>
            </a:p>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createdBy</a:t>
              </a:r>
              <a:r>
                <a:rPr kumimoji="1" lang="en-US" altLang="ja-JP" sz="1200" dirty="0">
                  <a:latin typeface="Consolas" panose="020B0609020204030204" pitchFamily="49" charset="0"/>
                </a:rPr>
                <a:t>: </a:t>
              </a:r>
              <a:r>
                <a:rPr kumimoji="1" lang="en-US" altLang="ja-JP" sz="1200" strike="sngStrike" dirty="0">
                  <a:solidFill>
                    <a:srgbClr val="FF0000"/>
                  </a:solidFill>
                  <a:latin typeface="Consolas" panose="020B0609020204030204" pitchFamily="49" charset="0"/>
                </a:rPr>
                <a:t>Entity</a:t>
              </a:r>
              <a:r>
                <a:rPr kumimoji="1" lang="en-US" altLang="ja-JP" sz="1200" dirty="0">
                  <a:solidFill>
                    <a:srgbClr val="FF0000"/>
                  </a:solidFill>
                  <a:latin typeface="Consolas" panose="020B0609020204030204" pitchFamily="49" charset="0"/>
                </a:rPr>
                <a:t> Identity</a:t>
              </a:r>
              <a:r>
                <a:rPr kumimoji="1" lang="en-US" altLang="ja-JP" sz="1200" dirty="0">
                  <a:latin typeface="Consolas" panose="020B0609020204030204" pitchFamily="49" charset="0"/>
                </a:rPr>
                <a:t> [1..*]</a:t>
              </a:r>
            </a:p>
          </p:txBody>
        </p:sp>
      </p:grpSp>
      <p:sp>
        <p:nvSpPr>
          <p:cNvPr id="12" name="TextBox 11">
            <a:extLst>
              <a:ext uri="{FF2B5EF4-FFF2-40B4-BE49-F238E27FC236}">
                <a16:creationId xmlns:a16="http://schemas.microsoft.com/office/drawing/2014/main" id="{C045C01E-680F-CC98-20ED-59C29FA0BCC9}"/>
              </a:ext>
            </a:extLst>
          </p:cNvPr>
          <p:cNvSpPr txBox="1"/>
          <p:nvPr/>
        </p:nvSpPr>
        <p:spPr>
          <a:xfrm>
            <a:off x="666023" y="6116708"/>
            <a:ext cx="1878875" cy="246221"/>
          </a:xfrm>
          <a:prstGeom prst="rect">
            <a:avLst/>
          </a:prstGeom>
          <a:noFill/>
        </p:spPr>
        <p:txBody>
          <a:bodyPr wrap="square">
            <a:spAutoFit/>
          </a:bodyPr>
          <a:lstStyle/>
          <a:p>
            <a:r>
              <a:rPr lang="ja-JP" altLang="en-US" sz="1000" dirty="0">
                <a:solidFill>
                  <a:srgbClr val="FF0000"/>
                </a:solidFill>
                <a:hlinkClick r:id="rId2">
                  <a:extLst>
                    <a:ext uri="{A12FA001-AC4F-418D-AE19-62706E023703}">
                      <ahyp:hlinkClr xmlns:ahyp="http://schemas.microsoft.com/office/drawing/2018/hyperlinkcolor" val="tx"/>
                    </a:ext>
                  </a:extLst>
                </a:hlinkClick>
              </a:rPr>
              <a:t>https://semver.org/lang/ja/</a:t>
            </a:r>
            <a:r>
              <a:rPr lang="ja-JP" altLang="en-US" sz="1000" dirty="0">
                <a:solidFill>
                  <a:srgbClr val="FF0000"/>
                </a:solidFill>
              </a:rPr>
              <a:t> </a:t>
            </a:r>
          </a:p>
        </p:txBody>
      </p:sp>
      <p:sp>
        <p:nvSpPr>
          <p:cNvPr id="22" name="TextBox 21">
            <a:extLst>
              <a:ext uri="{FF2B5EF4-FFF2-40B4-BE49-F238E27FC236}">
                <a16:creationId xmlns:a16="http://schemas.microsoft.com/office/drawing/2014/main" id="{A877D133-A75E-996D-F0DA-BE82FAA1A62B}"/>
              </a:ext>
            </a:extLst>
          </p:cNvPr>
          <p:cNvSpPr txBox="1"/>
          <p:nvPr/>
        </p:nvSpPr>
        <p:spPr>
          <a:xfrm>
            <a:off x="5298656" y="5702058"/>
            <a:ext cx="5737896" cy="553998"/>
          </a:xfrm>
          <a:prstGeom prst="rect">
            <a:avLst/>
          </a:prstGeom>
          <a:noFill/>
        </p:spPr>
        <p:txBody>
          <a:bodyPr wrap="square">
            <a:spAutoFit/>
          </a:bodyPr>
          <a:lstStyle/>
          <a:p>
            <a:r>
              <a:rPr lang="ja-JP" altLang="en-US" sz="1000" dirty="0">
                <a:latin typeface="Consolas" panose="020B0609020204030204" pitchFamily="49" charset="0"/>
                <a:hlinkClick r:id="rId3"/>
              </a:rPr>
              <a:t>https://github.com/spdx/spdx-3-model/blob/main/model/Core/Classes/Tool.md</a:t>
            </a:r>
            <a:br>
              <a:rPr lang="en-US" altLang="ja-JP" sz="1000" dirty="0">
                <a:latin typeface="Consolas" panose="020B0609020204030204" pitchFamily="49" charset="0"/>
              </a:rPr>
            </a:br>
            <a:r>
              <a:rPr lang="en-US" altLang="ja-JP" sz="1000" dirty="0" err="1">
                <a:latin typeface="Consolas" panose="020B0609020204030204" pitchFamily="49" charset="0"/>
              </a:rPr>
              <a:t>SubclassOf</a:t>
            </a:r>
            <a:r>
              <a:rPr lang="en-US" altLang="ja-JP" sz="1000" dirty="0">
                <a:latin typeface="Consolas" panose="020B0609020204030204" pitchFamily="49" charset="0"/>
              </a:rPr>
              <a:t> Identity</a:t>
            </a:r>
            <a:r>
              <a:rPr lang="ja-JP" altLang="en-US" sz="1000" dirty="0">
                <a:latin typeface="Consolas" panose="020B0609020204030204" pitchFamily="49" charset="0"/>
              </a:rPr>
              <a:t>と記載されているので、</a:t>
            </a:r>
            <a:r>
              <a:rPr lang="en-US" altLang="ja-JP" sz="1000" dirty="0">
                <a:latin typeface="Consolas" panose="020B0609020204030204" pitchFamily="49" charset="0"/>
              </a:rPr>
              <a:t>Entity</a:t>
            </a:r>
            <a:r>
              <a:rPr lang="ja-JP" altLang="en-US" sz="1000" dirty="0">
                <a:latin typeface="Consolas" panose="020B0609020204030204" pitchFamily="49" charset="0"/>
              </a:rPr>
              <a:t>は存在せず、</a:t>
            </a:r>
            <a:r>
              <a:rPr lang="en-US" altLang="ja-JP" sz="1000" dirty="0">
                <a:latin typeface="Consolas" panose="020B0609020204030204" pitchFamily="49" charset="0"/>
              </a:rPr>
              <a:t>Identity</a:t>
            </a:r>
            <a:r>
              <a:rPr lang="ja-JP" altLang="en-US" sz="1000" dirty="0">
                <a:latin typeface="Consolas" panose="020B0609020204030204" pitchFamily="49" charset="0"/>
              </a:rPr>
              <a:t>が上位抽象クラスとなるはず。</a:t>
            </a:r>
            <a:r>
              <a:rPr lang="en-US" altLang="ja-JP" sz="1000" dirty="0">
                <a:latin typeface="Consolas" panose="020B0609020204030204" pitchFamily="49" charset="0"/>
              </a:rPr>
              <a:t>(Organization, Person</a:t>
            </a:r>
            <a:r>
              <a:rPr lang="ja-JP" altLang="en-US" sz="1000" dirty="0">
                <a:latin typeface="Consolas" panose="020B0609020204030204" pitchFamily="49" charset="0"/>
              </a:rPr>
              <a:t>も同様</a:t>
            </a:r>
            <a:r>
              <a:rPr lang="en-US" altLang="ja-JP" sz="1000" dirty="0">
                <a:latin typeface="Consolas" panose="020B0609020204030204" pitchFamily="49" charset="0"/>
              </a:rPr>
              <a:t>)</a:t>
            </a:r>
            <a:r>
              <a:rPr lang="ja-JP" altLang="en-US" sz="1000" dirty="0">
                <a:latin typeface="Consolas" panose="020B0609020204030204" pitchFamily="49" charset="0"/>
              </a:rPr>
              <a:t> モデル図の間違い。</a:t>
            </a:r>
          </a:p>
        </p:txBody>
      </p:sp>
      <p:grpSp>
        <p:nvGrpSpPr>
          <p:cNvPr id="38" name="Group 37">
            <a:extLst>
              <a:ext uri="{FF2B5EF4-FFF2-40B4-BE49-F238E27FC236}">
                <a16:creationId xmlns:a16="http://schemas.microsoft.com/office/drawing/2014/main" id="{C6B972D7-ECC6-75E2-3F8C-5180B8621661}"/>
              </a:ext>
            </a:extLst>
          </p:cNvPr>
          <p:cNvGrpSpPr/>
          <p:nvPr/>
        </p:nvGrpSpPr>
        <p:grpSpPr>
          <a:xfrm>
            <a:off x="5341836" y="1720072"/>
            <a:ext cx="6317018" cy="3890485"/>
            <a:chOff x="4557377" y="1685560"/>
            <a:chExt cx="6317018" cy="3890485"/>
          </a:xfrm>
        </p:grpSpPr>
        <p:grpSp>
          <p:nvGrpSpPr>
            <p:cNvPr id="14" name="Group 13">
              <a:extLst>
                <a:ext uri="{FF2B5EF4-FFF2-40B4-BE49-F238E27FC236}">
                  <a16:creationId xmlns:a16="http://schemas.microsoft.com/office/drawing/2014/main" id="{0D76C18E-9A32-E3C1-AE7D-C7576370D780}"/>
                </a:ext>
              </a:extLst>
            </p:cNvPr>
            <p:cNvGrpSpPr/>
            <p:nvPr/>
          </p:nvGrpSpPr>
          <p:grpSpPr>
            <a:xfrm>
              <a:off x="6239782" y="1971850"/>
              <a:ext cx="2978332" cy="1584960"/>
              <a:chOff x="4876800" y="4284617"/>
              <a:chExt cx="2560320" cy="1584960"/>
            </a:xfrm>
          </p:grpSpPr>
          <p:sp>
            <p:nvSpPr>
              <p:cNvPr id="15" name="Rectangle 14">
                <a:extLst>
                  <a:ext uri="{FF2B5EF4-FFF2-40B4-BE49-F238E27FC236}">
                    <a16:creationId xmlns:a16="http://schemas.microsoft.com/office/drawing/2014/main" id="{14BE32BD-7A25-1E61-DA5B-9F8B0B76D7D3}"/>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trike="sngStrike" dirty="0">
                    <a:solidFill>
                      <a:srgbClr val="FF0000"/>
                    </a:solidFill>
                    <a:latin typeface="Consolas" panose="020B0609020204030204" pitchFamily="49" charset="0"/>
                  </a:rPr>
                  <a:t>Entity</a:t>
                </a:r>
                <a:r>
                  <a:rPr kumimoji="1" lang="en-US" altLang="ja-JP" dirty="0">
                    <a:latin typeface="Consolas" panose="020B0609020204030204" pitchFamily="49" charset="0"/>
                  </a:rPr>
                  <a:t> Identity</a:t>
                </a:r>
                <a:endParaRPr kumimoji="1" lang="ja-JP" altLang="en-US" dirty="0">
                  <a:latin typeface="Consolas" panose="020B0609020204030204" pitchFamily="49" charset="0"/>
                </a:endParaRPr>
              </a:p>
            </p:txBody>
          </p:sp>
          <p:sp>
            <p:nvSpPr>
              <p:cNvPr id="16" name="Rectangle 15">
                <a:extLst>
                  <a:ext uri="{FF2B5EF4-FFF2-40B4-BE49-F238E27FC236}">
                    <a16:creationId xmlns:a16="http://schemas.microsoft.com/office/drawing/2014/main" id="{21DC31BA-4AAA-A5E1-EC71-5D3DFF45ECAA}"/>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sp>
          <p:nvSpPr>
            <p:cNvPr id="17" name="TextBox 16">
              <a:extLst>
                <a:ext uri="{FF2B5EF4-FFF2-40B4-BE49-F238E27FC236}">
                  <a16:creationId xmlns:a16="http://schemas.microsoft.com/office/drawing/2014/main" id="{6FAD346D-0E91-78E0-1DDD-005C988EC536}"/>
                </a:ext>
              </a:extLst>
            </p:cNvPr>
            <p:cNvSpPr txBox="1"/>
            <p:nvPr/>
          </p:nvSpPr>
          <p:spPr>
            <a:xfrm>
              <a:off x="6658481" y="1685560"/>
              <a:ext cx="777277" cy="246221"/>
            </a:xfrm>
            <a:prstGeom prst="rect">
              <a:avLst/>
            </a:prstGeom>
            <a:noFill/>
          </p:spPr>
          <p:txBody>
            <a:bodyPr wrap="square">
              <a:spAutoFit/>
            </a:bodyPr>
            <a:lstStyle/>
            <a:p>
              <a:r>
                <a:rPr lang="ja-JP" altLang="en-US" sz="1000" dirty="0">
                  <a:solidFill>
                    <a:srgbClr val="FF0000"/>
                  </a:solidFill>
                </a:rPr>
                <a:t>定義無し</a:t>
              </a:r>
            </a:p>
          </p:txBody>
        </p:sp>
        <p:grpSp>
          <p:nvGrpSpPr>
            <p:cNvPr id="18" name="Group 17">
              <a:extLst>
                <a:ext uri="{FF2B5EF4-FFF2-40B4-BE49-F238E27FC236}">
                  <a16:creationId xmlns:a16="http://schemas.microsoft.com/office/drawing/2014/main" id="{A7A69719-216C-8B59-779C-6BC5A57A3270}"/>
                </a:ext>
              </a:extLst>
            </p:cNvPr>
            <p:cNvGrpSpPr/>
            <p:nvPr/>
          </p:nvGrpSpPr>
          <p:grpSpPr>
            <a:xfrm>
              <a:off x="4557377" y="4409097"/>
              <a:ext cx="1971440" cy="1166948"/>
              <a:chOff x="4876800" y="4284617"/>
              <a:chExt cx="2560320" cy="1584960"/>
            </a:xfrm>
          </p:grpSpPr>
          <p:sp>
            <p:nvSpPr>
              <p:cNvPr id="19" name="Rectangle 18">
                <a:extLst>
                  <a:ext uri="{FF2B5EF4-FFF2-40B4-BE49-F238E27FC236}">
                    <a16:creationId xmlns:a16="http://schemas.microsoft.com/office/drawing/2014/main" id="{9795507B-3C50-59D4-BC0C-71D5174922DA}"/>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Tool</a:t>
                </a:r>
                <a:endParaRPr kumimoji="1" lang="ja-JP" altLang="en-US" dirty="0">
                  <a:latin typeface="Consolas" panose="020B0609020204030204" pitchFamily="49" charset="0"/>
                </a:endParaRPr>
              </a:p>
            </p:txBody>
          </p:sp>
          <p:sp>
            <p:nvSpPr>
              <p:cNvPr id="20" name="Rectangle 19">
                <a:extLst>
                  <a:ext uri="{FF2B5EF4-FFF2-40B4-BE49-F238E27FC236}">
                    <a16:creationId xmlns:a16="http://schemas.microsoft.com/office/drawing/2014/main" id="{B8BA246F-9A88-C80A-9886-FF9E88096A4F}"/>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grpSp>
          <p:nvGrpSpPr>
            <p:cNvPr id="23" name="Group 22">
              <a:extLst>
                <a:ext uri="{FF2B5EF4-FFF2-40B4-BE49-F238E27FC236}">
                  <a16:creationId xmlns:a16="http://schemas.microsoft.com/office/drawing/2014/main" id="{D528A6DC-077E-4E5C-9269-477D9308F950}"/>
                </a:ext>
              </a:extLst>
            </p:cNvPr>
            <p:cNvGrpSpPr/>
            <p:nvPr/>
          </p:nvGrpSpPr>
          <p:grpSpPr>
            <a:xfrm>
              <a:off x="6743228" y="4409097"/>
              <a:ext cx="1971440" cy="1166948"/>
              <a:chOff x="4876800" y="4284617"/>
              <a:chExt cx="2560320" cy="1584960"/>
            </a:xfrm>
          </p:grpSpPr>
          <p:sp>
            <p:nvSpPr>
              <p:cNvPr id="24" name="Rectangle 23">
                <a:extLst>
                  <a:ext uri="{FF2B5EF4-FFF2-40B4-BE49-F238E27FC236}">
                    <a16:creationId xmlns:a16="http://schemas.microsoft.com/office/drawing/2014/main" id="{13099420-1B02-F3F9-2C14-63DDD915ABCD}"/>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Organization</a:t>
                </a:r>
                <a:endParaRPr kumimoji="1" lang="ja-JP" altLang="en-US" dirty="0">
                  <a:latin typeface="Consolas" panose="020B0609020204030204" pitchFamily="49" charset="0"/>
                </a:endParaRPr>
              </a:p>
            </p:txBody>
          </p:sp>
          <p:sp>
            <p:nvSpPr>
              <p:cNvPr id="25" name="Rectangle 24">
                <a:extLst>
                  <a:ext uri="{FF2B5EF4-FFF2-40B4-BE49-F238E27FC236}">
                    <a16:creationId xmlns:a16="http://schemas.microsoft.com/office/drawing/2014/main" id="{9C99F1AD-3E62-C11D-EFEF-6D36CAC0BABC}"/>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grpSp>
          <p:nvGrpSpPr>
            <p:cNvPr id="26" name="Group 25">
              <a:extLst>
                <a:ext uri="{FF2B5EF4-FFF2-40B4-BE49-F238E27FC236}">
                  <a16:creationId xmlns:a16="http://schemas.microsoft.com/office/drawing/2014/main" id="{DBEA0848-1670-6197-D776-6113C288C0B2}"/>
                </a:ext>
              </a:extLst>
            </p:cNvPr>
            <p:cNvGrpSpPr/>
            <p:nvPr/>
          </p:nvGrpSpPr>
          <p:grpSpPr>
            <a:xfrm>
              <a:off x="8902955" y="4409097"/>
              <a:ext cx="1971440" cy="1166948"/>
              <a:chOff x="4876800" y="4284617"/>
              <a:chExt cx="2560320" cy="1584960"/>
            </a:xfrm>
          </p:grpSpPr>
          <p:sp>
            <p:nvSpPr>
              <p:cNvPr id="27" name="Rectangle 26">
                <a:extLst>
                  <a:ext uri="{FF2B5EF4-FFF2-40B4-BE49-F238E27FC236}">
                    <a16:creationId xmlns:a16="http://schemas.microsoft.com/office/drawing/2014/main" id="{D75C06E1-1175-873D-B197-C8C1834348D5}"/>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Person</a:t>
                </a:r>
                <a:endParaRPr kumimoji="1" lang="ja-JP" altLang="en-US" dirty="0">
                  <a:latin typeface="Consolas" panose="020B0609020204030204" pitchFamily="49" charset="0"/>
                </a:endParaRPr>
              </a:p>
            </p:txBody>
          </p:sp>
          <p:sp>
            <p:nvSpPr>
              <p:cNvPr id="28" name="Rectangle 27">
                <a:extLst>
                  <a:ext uri="{FF2B5EF4-FFF2-40B4-BE49-F238E27FC236}">
                    <a16:creationId xmlns:a16="http://schemas.microsoft.com/office/drawing/2014/main" id="{0A9D65BC-57E1-425A-F417-2BCEFD70BB7C}"/>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sp>
          <p:nvSpPr>
            <p:cNvPr id="29" name="Isosceles Triangle 28">
              <a:extLst>
                <a:ext uri="{FF2B5EF4-FFF2-40B4-BE49-F238E27FC236}">
                  <a16:creationId xmlns:a16="http://schemas.microsoft.com/office/drawing/2014/main" id="{709B64E4-6972-B855-B2B8-D78932A46CCB}"/>
                </a:ext>
              </a:extLst>
            </p:cNvPr>
            <p:cNvSpPr/>
            <p:nvPr/>
          </p:nvSpPr>
          <p:spPr>
            <a:xfrm>
              <a:off x="7602583" y="3574793"/>
              <a:ext cx="243840" cy="174964"/>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31" name="Connector: Elbow 30">
              <a:extLst>
                <a:ext uri="{FF2B5EF4-FFF2-40B4-BE49-F238E27FC236}">
                  <a16:creationId xmlns:a16="http://schemas.microsoft.com/office/drawing/2014/main" id="{B4B41C1C-2D09-5561-02B3-084A0A9B0033}"/>
                </a:ext>
              </a:extLst>
            </p:cNvPr>
            <p:cNvCxnSpPr>
              <a:stCxn id="29" idx="3"/>
              <a:endCxn id="19" idx="0"/>
            </p:cNvCxnSpPr>
            <p:nvPr/>
          </p:nvCxnSpPr>
          <p:spPr>
            <a:xfrm rot="5400000">
              <a:off x="6304130" y="2988724"/>
              <a:ext cx="659340" cy="218140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12915A5-52A5-DA36-809B-6C7C06E2F471}"/>
                </a:ext>
              </a:extLst>
            </p:cNvPr>
            <p:cNvCxnSpPr>
              <a:cxnSpLocks/>
              <a:stCxn id="29" idx="3"/>
              <a:endCxn id="24" idx="0"/>
            </p:cNvCxnSpPr>
            <p:nvPr/>
          </p:nvCxnSpPr>
          <p:spPr>
            <a:xfrm rot="16200000" flipH="1">
              <a:off x="7397055" y="4077204"/>
              <a:ext cx="659340" cy="44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F1952D4-557A-53BE-DCD5-D23DBB46978D}"/>
                </a:ext>
              </a:extLst>
            </p:cNvPr>
            <p:cNvCxnSpPr>
              <a:cxnSpLocks/>
              <a:stCxn id="29" idx="3"/>
              <a:endCxn id="27" idx="0"/>
            </p:cNvCxnSpPr>
            <p:nvPr/>
          </p:nvCxnSpPr>
          <p:spPr>
            <a:xfrm rot="16200000" flipH="1">
              <a:off x="8476919" y="2997341"/>
              <a:ext cx="659340" cy="2164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39" name="Diamond 38">
            <a:extLst>
              <a:ext uri="{FF2B5EF4-FFF2-40B4-BE49-F238E27FC236}">
                <a16:creationId xmlns:a16="http://schemas.microsoft.com/office/drawing/2014/main" id="{0748C733-D7F0-CAD3-2FDE-358DC282ADAA}"/>
              </a:ext>
            </a:extLst>
          </p:cNvPr>
          <p:cNvSpPr/>
          <p:nvPr/>
        </p:nvSpPr>
        <p:spPr>
          <a:xfrm>
            <a:off x="4001584" y="5218980"/>
            <a:ext cx="235131" cy="236185"/>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41" name="Connector: Elbow 40">
            <a:extLst>
              <a:ext uri="{FF2B5EF4-FFF2-40B4-BE49-F238E27FC236}">
                <a16:creationId xmlns:a16="http://schemas.microsoft.com/office/drawing/2014/main" id="{F5EF2165-2222-D54B-4AD1-CEBDF5D20964}"/>
              </a:ext>
            </a:extLst>
          </p:cNvPr>
          <p:cNvCxnSpPr>
            <a:stCxn id="16" idx="1"/>
            <a:endCxn id="39" idx="3"/>
          </p:cNvCxnSpPr>
          <p:nvPr/>
        </p:nvCxnSpPr>
        <p:spPr>
          <a:xfrm rot="10800000" flipV="1">
            <a:off x="4236715" y="3007847"/>
            <a:ext cx="2787526" cy="2329225"/>
          </a:xfrm>
          <a:prstGeom prst="bentConnector3">
            <a:avLst>
              <a:gd name="adj1" fmla="val 84365"/>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3BECC76-1BE8-ECC7-DAA7-AC518253FDBC}"/>
              </a:ext>
            </a:extLst>
          </p:cNvPr>
          <p:cNvCxnSpPr>
            <a:cxnSpLocks/>
            <a:stCxn id="53" idx="3"/>
            <a:endCxn id="9" idx="0"/>
          </p:cNvCxnSpPr>
          <p:nvPr/>
        </p:nvCxnSpPr>
        <p:spPr>
          <a:xfrm rot="16200000" flipH="1">
            <a:off x="2127431" y="4152555"/>
            <a:ext cx="373646" cy="44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6" name="Isosceles Triangle 45">
            <a:extLst>
              <a:ext uri="{FF2B5EF4-FFF2-40B4-BE49-F238E27FC236}">
                <a16:creationId xmlns:a16="http://schemas.microsoft.com/office/drawing/2014/main" id="{E19FD919-6F0C-612E-8ECA-C00F3BF80B21}"/>
              </a:ext>
            </a:extLst>
          </p:cNvPr>
          <p:cNvSpPr/>
          <p:nvPr/>
        </p:nvSpPr>
        <p:spPr>
          <a:xfrm rot="16200000">
            <a:off x="3800641" y="2231407"/>
            <a:ext cx="318610" cy="23618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50" name="Connector: Elbow 49">
            <a:extLst>
              <a:ext uri="{FF2B5EF4-FFF2-40B4-BE49-F238E27FC236}">
                <a16:creationId xmlns:a16="http://schemas.microsoft.com/office/drawing/2014/main" id="{773F3F9A-2227-1056-A714-574A1AE2706E}"/>
              </a:ext>
            </a:extLst>
          </p:cNvPr>
          <p:cNvCxnSpPr>
            <a:stCxn id="15" idx="1"/>
            <a:endCxn id="46" idx="3"/>
          </p:cNvCxnSpPr>
          <p:nvPr/>
        </p:nvCxnSpPr>
        <p:spPr>
          <a:xfrm rot="10800000" flipV="1">
            <a:off x="4078039" y="2215368"/>
            <a:ext cx="2946202" cy="13413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18FC25-A99C-5B2C-AE14-3FFB7A99668F}"/>
              </a:ext>
            </a:extLst>
          </p:cNvPr>
          <p:cNvSpPr txBox="1"/>
          <p:nvPr/>
        </p:nvSpPr>
        <p:spPr>
          <a:xfrm>
            <a:off x="4962629" y="1166073"/>
            <a:ext cx="6184341" cy="553998"/>
          </a:xfrm>
          <a:prstGeom prst="rect">
            <a:avLst/>
          </a:prstGeom>
          <a:noFill/>
        </p:spPr>
        <p:txBody>
          <a:bodyPr wrap="square">
            <a:spAutoFit/>
          </a:bodyPr>
          <a:lstStyle/>
          <a:p>
            <a:r>
              <a:rPr lang="en-US" altLang="ja-JP" sz="1000" dirty="0">
                <a:latin typeface="Consolas" panose="020B0609020204030204" pitchFamily="49" charset="0"/>
                <a:hlinkClick r:id="rId4"/>
              </a:rPr>
              <a:t>https://github.com/spdx/spdx-3-model/blob/main/model/Core/Classes/Identity.md</a:t>
            </a:r>
            <a:r>
              <a:rPr lang="en-US" altLang="ja-JP" sz="1000" dirty="0">
                <a:latin typeface="Consolas" panose="020B0609020204030204" pitchFamily="49" charset="0"/>
              </a:rPr>
              <a:t> </a:t>
            </a:r>
            <a:br>
              <a:rPr lang="en-US" altLang="ja-JP" sz="1000" dirty="0">
                <a:latin typeface="Consolas" panose="020B0609020204030204" pitchFamily="49" charset="0"/>
              </a:rPr>
            </a:br>
            <a:r>
              <a:rPr lang="en-US" altLang="ja-JP" sz="1000" dirty="0" err="1">
                <a:latin typeface="Consolas" panose="020B0609020204030204" pitchFamily="49" charset="0"/>
              </a:rPr>
              <a:t>SubclassOf</a:t>
            </a:r>
            <a:r>
              <a:rPr lang="en-US" altLang="ja-JP" sz="1000" dirty="0">
                <a:latin typeface="Consolas" panose="020B0609020204030204" pitchFamily="49" charset="0"/>
              </a:rPr>
              <a:t> Element</a:t>
            </a:r>
            <a:r>
              <a:rPr lang="ja-JP" altLang="en-US" sz="1000" dirty="0">
                <a:latin typeface="Consolas" panose="020B0609020204030204" pitchFamily="49" charset="0"/>
              </a:rPr>
              <a:t>と記載されているが、</a:t>
            </a:r>
            <a:r>
              <a:rPr lang="en-US" altLang="ja-JP" sz="1000" dirty="0">
                <a:latin typeface="Consolas" panose="020B0609020204030204" pitchFamily="49" charset="0"/>
              </a:rPr>
              <a:t>v2.x</a:t>
            </a:r>
            <a:r>
              <a:rPr lang="ja-JP" altLang="en-US" sz="1000" dirty="0">
                <a:latin typeface="Consolas" panose="020B0609020204030204" pitchFamily="49" charset="0"/>
              </a:rPr>
              <a:t>では</a:t>
            </a:r>
            <a:r>
              <a:rPr lang="en-US" altLang="ja-JP" sz="1000" dirty="0" err="1">
                <a:latin typeface="Consolas" panose="020B0609020204030204" pitchFamily="49" charset="0"/>
              </a:rPr>
              <a:t>spdxid</a:t>
            </a:r>
            <a:r>
              <a:rPr lang="ja-JP" altLang="en-US" sz="1000" dirty="0">
                <a:latin typeface="Consolas" panose="020B0609020204030204" pitchFamily="49" charset="0"/>
              </a:rPr>
              <a:t>などを持たないので、実は独立したクラスのはず。</a:t>
            </a:r>
            <a:r>
              <a:rPr lang="en-US" altLang="ja-JP" sz="1000" dirty="0">
                <a:latin typeface="Consolas" panose="020B0609020204030204" pitchFamily="49" charset="0"/>
              </a:rPr>
              <a:t>v3.0</a:t>
            </a:r>
            <a:r>
              <a:rPr lang="ja-JP" altLang="en-US" sz="1000" dirty="0">
                <a:latin typeface="Consolas" panose="020B0609020204030204" pitchFamily="49" charset="0"/>
              </a:rPr>
              <a:t>は</a:t>
            </a:r>
            <a:r>
              <a:rPr lang="en-US" altLang="ja-JP" sz="1000" dirty="0">
                <a:latin typeface="Consolas" panose="020B0609020204030204" pitchFamily="49" charset="0"/>
              </a:rPr>
              <a:t>Element</a:t>
            </a:r>
            <a:r>
              <a:rPr lang="ja-JP" altLang="en-US" sz="1000" dirty="0">
                <a:latin typeface="Consolas" panose="020B0609020204030204" pitchFamily="49" charset="0"/>
              </a:rPr>
              <a:t>を継承するの</a:t>
            </a:r>
            <a:r>
              <a:rPr lang="en-US" altLang="ja-JP" sz="1000" dirty="0">
                <a:latin typeface="Consolas" panose="020B0609020204030204" pitchFamily="49" charset="0"/>
              </a:rPr>
              <a:t>?</a:t>
            </a:r>
            <a:r>
              <a:rPr lang="ja-JP" altLang="en-US" sz="1000" dirty="0">
                <a:latin typeface="Consolas" panose="020B0609020204030204" pitchFamily="49" charset="0"/>
              </a:rPr>
              <a:t> 単なるアトリビュートとして個別定義したほうが良いのでは</a:t>
            </a:r>
            <a:r>
              <a:rPr lang="en-US" altLang="ja-JP" sz="1000" dirty="0">
                <a:latin typeface="Consolas" panose="020B0609020204030204" pitchFamily="49" charset="0"/>
              </a:rPr>
              <a:t>?</a:t>
            </a:r>
            <a:endParaRPr lang="ja-JP" altLang="en-US" sz="1000" dirty="0">
              <a:latin typeface="Consolas" panose="020B0609020204030204" pitchFamily="49" charset="0"/>
            </a:endParaRPr>
          </a:p>
        </p:txBody>
      </p:sp>
      <p:sp>
        <p:nvSpPr>
          <p:cNvPr id="52" name="TextBox 51">
            <a:extLst>
              <a:ext uri="{FF2B5EF4-FFF2-40B4-BE49-F238E27FC236}">
                <a16:creationId xmlns:a16="http://schemas.microsoft.com/office/drawing/2014/main" id="{264DAEEC-86AE-EBAD-3646-8231B23252BC}"/>
              </a:ext>
            </a:extLst>
          </p:cNvPr>
          <p:cNvSpPr txBox="1"/>
          <p:nvPr/>
        </p:nvSpPr>
        <p:spPr>
          <a:xfrm>
            <a:off x="8420847" y="2373734"/>
            <a:ext cx="3525571" cy="1169551"/>
          </a:xfrm>
          <a:prstGeom prst="rect">
            <a:avLst/>
          </a:prstGeom>
          <a:solidFill>
            <a:schemeClr val="tx1">
              <a:lumMod val="50000"/>
              <a:lumOff val="50000"/>
            </a:schemeClr>
          </a:solidFill>
        </p:spPr>
        <p:txBody>
          <a:bodyPr wrap="square" rtlCol="0">
            <a:spAutoFit/>
          </a:bodyPr>
          <a:lstStyle/>
          <a:p>
            <a:r>
              <a:rPr kumimoji="1" lang="en-US" altLang="ja-JP" sz="1000" dirty="0">
                <a:solidFill>
                  <a:schemeClr val="bg1"/>
                </a:solidFill>
                <a:latin typeface="Consolas" panose="020B0609020204030204" pitchFamily="49" charset="0"/>
              </a:rPr>
              <a:t>From: Spdx-tech@lists.spdx.org &lt;Spdx-tech@lists.spdx.org&gt; On Behalf Of David Kemp</a:t>
            </a:r>
          </a:p>
          <a:p>
            <a:r>
              <a:rPr kumimoji="1" lang="en-US" altLang="ja-JP" sz="1000" dirty="0">
                <a:solidFill>
                  <a:schemeClr val="bg1"/>
                </a:solidFill>
                <a:latin typeface="Consolas" panose="020B0609020204030204" pitchFamily="49" charset="0"/>
              </a:rPr>
              <a:t>Sent: Tuesday, February 7, 2023 3:24 AM</a:t>
            </a:r>
          </a:p>
          <a:p>
            <a:r>
              <a:rPr kumimoji="1" lang="en-US" altLang="ja-JP" sz="1000" dirty="0">
                <a:solidFill>
                  <a:schemeClr val="bg1"/>
                </a:solidFill>
                <a:latin typeface="Consolas" panose="020B0609020204030204" pitchFamily="49" charset="0"/>
              </a:rPr>
              <a:t>To: SPDX-list &lt;Spdx-tech@lists.spdx.org&gt;</a:t>
            </a:r>
          </a:p>
          <a:p>
            <a:r>
              <a:rPr kumimoji="1" lang="en-US" altLang="ja-JP" sz="1000" dirty="0">
                <a:solidFill>
                  <a:schemeClr val="bg1"/>
                </a:solidFill>
                <a:latin typeface="Consolas" panose="020B0609020204030204" pitchFamily="49" charset="0"/>
              </a:rPr>
              <a:t>Subject: [</a:t>
            </a:r>
            <a:r>
              <a:rPr kumimoji="1" lang="en-US" altLang="ja-JP" sz="1000" dirty="0" err="1">
                <a:solidFill>
                  <a:schemeClr val="bg1"/>
                </a:solidFill>
                <a:latin typeface="Consolas" panose="020B0609020204030204" pitchFamily="49" charset="0"/>
              </a:rPr>
              <a:t>spdx</a:t>
            </a:r>
            <a:r>
              <a:rPr kumimoji="1" lang="en-US" altLang="ja-JP" sz="1000" dirty="0">
                <a:solidFill>
                  <a:schemeClr val="bg1"/>
                </a:solidFill>
                <a:latin typeface="Consolas" panose="020B0609020204030204" pitchFamily="49" charset="0"/>
              </a:rPr>
              <a:t>-tech] Identities</a:t>
            </a:r>
          </a:p>
          <a:p>
            <a:r>
              <a:rPr kumimoji="1" lang="ja-JP" altLang="en-US" sz="1000" dirty="0">
                <a:solidFill>
                  <a:schemeClr val="bg1"/>
                </a:solidFill>
                <a:latin typeface="Consolas" panose="020B0609020204030204" pitchFamily="49" charset="0"/>
              </a:rPr>
              <a:t>あと、今朝流れた</a:t>
            </a:r>
            <a:r>
              <a:rPr kumimoji="1" lang="en-US" altLang="ja-JP" sz="1000" dirty="0" err="1">
                <a:solidFill>
                  <a:schemeClr val="bg1"/>
                </a:solidFill>
                <a:latin typeface="Consolas" panose="020B0609020204030204" pitchFamily="49" charset="0"/>
              </a:rPr>
              <a:t>spdx</a:t>
            </a:r>
            <a:r>
              <a:rPr kumimoji="1" lang="en-US" altLang="ja-JP" sz="1000" dirty="0">
                <a:solidFill>
                  <a:schemeClr val="bg1"/>
                </a:solidFill>
                <a:latin typeface="Consolas" panose="020B0609020204030204" pitchFamily="49" charset="0"/>
              </a:rPr>
              <a:t>-tech ML</a:t>
            </a:r>
            <a:r>
              <a:rPr kumimoji="1" lang="ja-JP" altLang="en-US" sz="1000" dirty="0">
                <a:solidFill>
                  <a:schemeClr val="bg1"/>
                </a:solidFill>
                <a:latin typeface="Consolas" panose="020B0609020204030204" pitchFamily="49" charset="0"/>
              </a:rPr>
              <a:t>。この</a:t>
            </a:r>
            <a:r>
              <a:rPr kumimoji="1" lang="en-US" altLang="ja-JP" sz="1000" dirty="0">
                <a:solidFill>
                  <a:schemeClr val="bg1"/>
                </a:solidFill>
                <a:latin typeface="Consolas" panose="020B0609020204030204" pitchFamily="49" charset="0"/>
              </a:rPr>
              <a:t>Identities</a:t>
            </a:r>
            <a:r>
              <a:rPr kumimoji="1" lang="ja-JP" altLang="en-US" sz="1000" dirty="0">
                <a:solidFill>
                  <a:schemeClr val="bg1"/>
                </a:solidFill>
                <a:latin typeface="Consolas" panose="020B0609020204030204" pitchFamily="49" charset="0"/>
              </a:rPr>
              <a:t>は</a:t>
            </a:r>
            <a:r>
              <a:rPr kumimoji="1" lang="en-US" altLang="ja-JP" sz="1000" dirty="0" err="1">
                <a:solidFill>
                  <a:schemeClr val="bg1"/>
                </a:solidFill>
                <a:latin typeface="Consolas" panose="020B0609020204030204" pitchFamily="49" charset="0"/>
              </a:rPr>
              <a:t>createdBy</a:t>
            </a:r>
            <a:r>
              <a:rPr kumimoji="1" lang="ja-JP" altLang="en-US" sz="1000" dirty="0">
                <a:solidFill>
                  <a:schemeClr val="bg1"/>
                </a:solidFill>
                <a:latin typeface="Consolas" panose="020B0609020204030204" pitchFamily="49" charset="0"/>
              </a:rPr>
              <a:t>で使われるものでは無いと思われる。</a:t>
            </a:r>
            <a:endParaRPr kumimoji="1" lang="en-US" altLang="ja-JP" sz="1000" dirty="0">
              <a:solidFill>
                <a:schemeClr val="bg1"/>
              </a:solidFill>
              <a:latin typeface="Consolas" panose="020B0609020204030204" pitchFamily="49" charset="0"/>
            </a:endParaRPr>
          </a:p>
        </p:txBody>
      </p:sp>
      <p:sp>
        <p:nvSpPr>
          <p:cNvPr id="53" name="Isosceles Triangle 52">
            <a:extLst>
              <a:ext uri="{FF2B5EF4-FFF2-40B4-BE49-F238E27FC236}">
                <a16:creationId xmlns:a16="http://schemas.microsoft.com/office/drawing/2014/main" id="{3237B481-0FD3-F684-878E-E9B2E25AF8AC}"/>
              </a:ext>
            </a:extLst>
          </p:cNvPr>
          <p:cNvSpPr/>
          <p:nvPr/>
        </p:nvSpPr>
        <p:spPr>
          <a:xfrm>
            <a:off x="2185951" y="3738668"/>
            <a:ext cx="252154" cy="22929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TextBox 54">
            <a:extLst>
              <a:ext uri="{FF2B5EF4-FFF2-40B4-BE49-F238E27FC236}">
                <a16:creationId xmlns:a16="http://schemas.microsoft.com/office/drawing/2014/main" id="{68541FE2-DFDB-D790-47C1-4657F396D2CE}"/>
              </a:ext>
            </a:extLst>
          </p:cNvPr>
          <p:cNvSpPr txBox="1"/>
          <p:nvPr/>
        </p:nvSpPr>
        <p:spPr>
          <a:xfrm>
            <a:off x="3180769" y="3478122"/>
            <a:ext cx="2734474" cy="923330"/>
          </a:xfrm>
          <a:prstGeom prst="rect">
            <a:avLst/>
          </a:prstGeom>
          <a:solidFill>
            <a:schemeClr val="tx1">
              <a:lumMod val="50000"/>
              <a:lumOff val="50000"/>
            </a:schemeClr>
          </a:solidFill>
        </p:spPr>
        <p:txBody>
          <a:bodyPr wrap="square">
            <a:spAutoFit/>
          </a:bodyPr>
          <a:lstStyle/>
          <a:p>
            <a:r>
              <a:rPr lang="en-US" altLang="ja-JP" sz="900" dirty="0">
                <a:solidFill>
                  <a:schemeClr val="bg1"/>
                </a:solidFill>
                <a:latin typeface="Consolas" panose="020B0609020204030204" pitchFamily="49" charset="0"/>
                <a:hlinkClick r:id="rId5">
                  <a:extLst>
                    <a:ext uri="{A12FA001-AC4F-418D-AE19-62706E023703}">
                      <ahyp:hlinkClr xmlns:ahyp="http://schemas.microsoft.com/office/drawing/2018/hyperlinkcolor" val="tx"/>
                    </a:ext>
                  </a:extLst>
                </a:hlinkClick>
              </a:rPr>
              <a:t>https://github.com/spdx/spdx-3-model/blob/main/model/Core/Classes/CreationInformation.md</a:t>
            </a:r>
            <a:r>
              <a:rPr lang="en-US" altLang="ja-JP" sz="900" dirty="0">
                <a:solidFill>
                  <a:schemeClr val="bg1"/>
                </a:solidFill>
                <a:latin typeface="Consolas" panose="020B0609020204030204" pitchFamily="49" charset="0"/>
              </a:rPr>
              <a:t> </a:t>
            </a:r>
            <a:br>
              <a:rPr lang="en-US" altLang="ja-JP" sz="900" dirty="0">
                <a:solidFill>
                  <a:schemeClr val="bg1"/>
                </a:solidFill>
                <a:latin typeface="Consolas" panose="020B0609020204030204" pitchFamily="49" charset="0"/>
              </a:rPr>
            </a:br>
            <a:r>
              <a:rPr lang="en-US" altLang="ja-JP" sz="900" dirty="0" err="1">
                <a:solidFill>
                  <a:schemeClr val="bg1"/>
                </a:solidFill>
                <a:latin typeface="Consolas" panose="020B0609020204030204" pitchFamily="49" charset="0"/>
              </a:rPr>
              <a:t>SubclassOf</a:t>
            </a:r>
            <a:r>
              <a:rPr lang="en-US" altLang="ja-JP" sz="900" dirty="0">
                <a:solidFill>
                  <a:schemeClr val="bg1"/>
                </a:solidFill>
                <a:latin typeface="Consolas" panose="020B0609020204030204" pitchFamily="49" charset="0"/>
              </a:rPr>
              <a:t> Element</a:t>
            </a:r>
            <a:r>
              <a:rPr lang="ja-JP" altLang="en-US" sz="900" dirty="0">
                <a:solidFill>
                  <a:schemeClr val="bg1"/>
                </a:solidFill>
                <a:latin typeface="Consolas" panose="020B0609020204030204" pitchFamily="49" charset="0"/>
              </a:rPr>
              <a:t>と記載されており、</a:t>
            </a:r>
            <a:r>
              <a:rPr lang="en-US" altLang="ja-JP" sz="900" dirty="0">
                <a:solidFill>
                  <a:schemeClr val="bg1"/>
                </a:solidFill>
                <a:latin typeface="Consolas" panose="020B0609020204030204" pitchFamily="49" charset="0"/>
              </a:rPr>
              <a:t>Element</a:t>
            </a:r>
            <a:r>
              <a:rPr lang="ja-JP" altLang="en-US" sz="900" dirty="0">
                <a:solidFill>
                  <a:schemeClr val="bg1"/>
                </a:solidFill>
                <a:latin typeface="Consolas" panose="020B0609020204030204" pitchFamily="49" charset="0"/>
              </a:rPr>
              <a:t>の</a:t>
            </a:r>
            <a:r>
              <a:rPr lang="en-US" altLang="ja-JP" sz="900" dirty="0">
                <a:solidFill>
                  <a:schemeClr val="bg1"/>
                </a:solidFill>
                <a:latin typeface="Consolas" panose="020B0609020204030204" pitchFamily="49" charset="0"/>
              </a:rPr>
              <a:t>prop</a:t>
            </a:r>
            <a:r>
              <a:rPr lang="ja-JP" altLang="en-US" sz="900" dirty="0">
                <a:solidFill>
                  <a:schemeClr val="bg1"/>
                </a:solidFill>
                <a:latin typeface="Consolas" panose="020B0609020204030204" pitchFamily="49" charset="0"/>
              </a:rPr>
              <a:t>として</a:t>
            </a:r>
            <a:r>
              <a:rPr lang="en-US" altLang="ja-JP" sz="900" dirty="0" err="1">
                <a:solidFill>
                  <a:schemeClr val="bg1"/>
                </a:solidFill>
                <a:latin typeface="Consolas" panose="020B0609020204030204" pitchFamily="49" charset="0"/>
              </a:rPr>
              <a:t>createInfo</a:t>
            </a:r>
            <a:r>
              <a:rPr lang="ja-JP" altLang="en-US" sz="900" dirty="0">
                <a:solidFill>
                  <a:schemeClr val="bg1"/>
                </a:solidFill>
                <a:latin typeface="Consolas" panose="020B0609020204030204" pitchFamily="49" charset="0"/>
              </a:rPr>
              <a:t>と記載すべきではない気がするのですが、私が間違ってる</a:t>
            </a:r>
            <a:r>
              <a:rPr lang="en-US" altLang="ja-JP" sz="900" dirty="0">
                <a:solidFill>
                  <a:schemeClr val="bg1"/>
                </a:solidFill>
                <a:latin typeface="Consolas" panose="020B0609020204030204" pitchFamily="49" charset="0"/>
              </a:rPr>
              <a:t>?</a:t>
            </a:r>
            <a:endParaRPr lang="ja-JP" altLang="en-US" sz="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6100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7C40-8729-8098-48BE-FE1C8410DAA1}"/>
              </a:ext>
            </a:extLst>
          </p:cNvPr>
          <p:cNvSpPr>
            <a:spLocks noGrp="1"/>
          </p:cNvSpPr>
          <p:nvPr>
            <p:ph type="title"/>
          </p:nvPr>
        </p:nvSpPr>
        <p:spPr/>
        <p:txBody>
          <a:bodyPr/>
          <a:lstStyle/>
          <a:p>
            <a:r>
              <a:rPr lang="ja-JP" altLang="en-US" dirty="0"/>
              <a:t>色々おかしい</a:t>
            </a:r>
            <a:endParaRPr kumimoji="1" lang="ja-JP" altLang="en-US" dirty="0"/>
          </a:p>
        </p:txBody>
      </p:sp>
      <p:sp>
        <p:nvSpPr>
          <p:cNvPr id="3" name="Content Placeholder 2">
            <a:extLst>
              <a:ext uri="{FF2B5EF4-FFF2-40B4-BE49-F238E27FC236}">
                <a16:creationId xmlns:a16="http://schemas.microsoft.com/office/drawing/2014/main" id="{1FDDBA36-604C-1DAB-93C8-0094D7E0AAB9}"/>
              </a:ext>
            </a:extLst>
          </p:cNvPr>
          <p:cNvSpPr>
            <a:spLocks noGrp="1"/>
          </p:cNvSpPr>
          <p:nvPr>
            <p:ph sz="quarter" idx="10"/>
          </p:nvPr>
        </p:nvSpPr>
        <p:spPr>
          <a:xfrm>
            <a:off x="521208" y="1262745"/>
            <a:ext cx="11119104" cy="4815840"/>
          </a:xfrm>
          <a:solidFill>
            <a:schemeClr val="tx1"/>
          </a:solidFill>
        </p:spPr>
        <p:txBody>
          <a:bodyPr>
            <a:noAutofit/>
          </a:bodyPr>
          <a:lstStyle/>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CreationInformation</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まで</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spdxId</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SPDXRef</a:t>
            </a:r>
            <a:r>
              <a:rPr kumimoji="1" lang="en-US" altLang="ja-JP" sz="1000" dirty="0">
                <a:solidFill>
                  <a:schemeClr val="bg1"/>
                </a:solidFill>
                <a:latin typeface="Consolas" panose="020B0609020204030204" pitchFamily="49" charset="0"/>
              </a:rPr>
              <a:t>-Document”,                   // URI?</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“name</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“summary”: “”,                                  // SPDX-2.3</a:t>
            </a:r>
            <a:r>
              <a:rPr kumimoji="1" lang="ja-JP" altLang="en-US" sz="1000" dirty="0">
                <a:solidFill>
                  <a:schemeClr val="bg1"/>
                </a:solidFill>
                <a:latin typeface="Consolas" panose="020B0609020204030204" pitchFamily="49" charset="0"/>
              </a:rPr>
              <a:t>では存在しない</a:t>
            </a: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“description</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                              // </a:t>
            </a:r>
            <a:r>
              <a:rPr lang="ja-JP" altLang="en-US" sz="1000" dirty="0">
                <a:solidFill>
                  <a:schemeClr val="bg1"/>
                </a:solidFill>
                <a:latin typeface="Consolas" panose="020B0609020204030204" pitchFamily="49" charset="0"/>
              </a:rPr>
              <a:t>サンプルでは </a:t>
            </a:r>
            <a:r>
              <a:rPr kumimoji="1"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documentDescribes</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但し、配列。</a:t>
            </a:r>
            <a:r>
              <a:rPr kumimoji="1" lang="en-US" altLang="ja-JP" sz="1000" dirty="0">
                <a:solidFill>
                  <a:schemeClr val="bg1"/>
                </a:solidFill>
                <a:latin typeface="Consolas" panose="020B0609020204030204" pitchFamily="49" charset="0"/>
              </a:rPr>
              <a:t>SPDX-2.3</a:t>
            </a:r>
            <a:r>
              <a:rPr lang="ja-JP" altLang="en-US" sz="1000" dirty="0">
                <a:solidFill>
                  <a:schemeClr val="bg1"/>
                </a:solidFill>
                <a:latin typeface="Consolas" panose="020B0609020204030204" pitchFamily="49" charset="0"/>
              </a:rPr>
              <a:t>では、</a:t>
            </a:r>
            <a:r>
              <a:rPr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documentDescibes</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なんて定義も無い。</a:t>
            </a: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comment</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                                  // SPDX-2.3</a:t>
            </a:r>
            <a:r>
              <a:rPr kumimoji="1" lang="ja-JP" altLang="en-US" sz="1000" dirty="0">
                <a:solidFill>
                  <a:schemeClr val="bg1"/>
                </a:solidFill>
                <a:latin typeface="Consolas" panose="020B0609020204030204" pitchFamily="49" charset="0"/>
              </a:rPr>
              <a:t>の </a:t>
            </a:r>
            <a:r>
              <a:rPr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documentComment</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specVersion</a:t>
            </a:r>
            <a:r>
              <a:rPr kumimoji="1" lang="en-US" altLang="ja-JP" sz="1000" dirty="0">
                <a:solidFill>
                  <a:schemeClr val="bg1"/>
                </a:solidFill>
                <a:latin typeface="Consolas" panose="020B0609020204030204" pitchFamily="49" charset="0"/>
              </a:rPr>
              <a:t>": "SPDX-3.0",                      // SPDX-2.3</a:t>
            </a:r>
            <a:r>
              <a:rPr kumimoji="1" lang="ja-JP" altLang="en-US" sz="1000" dirty="0">
                <a:solidFill>
                  <a:schemeClr val="bg1"/>
                </a:solidFill>
                <a:latin typeface="Consolas" panose="020B0609020204030204" pitchFamily="49" charset="0"/>
              </a:rPr>
              <a:t>の </a:t>
            </a:r>
            <a:r>
              <a:rPr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spdxVersion</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 “Software”, “...”],         // UML</a:t>
            </a:r>
            <a:r>
              <a:rPr kumimoji="1" lang="ja-JP" altLang="en-US" sz="1000" dirty="0">
                <a:solidFill>
                  <a:schemeClr val="bg1"/>
                </a:solidFill>
                <a:latin typeface="Consolas" panose="020B0609020204030204" pitchFamily="49" charset="0"/>
              </a:rPr>
              <a:t>上は</a:t>
            </a:r>
            <a:r>
              <a:rPr kumimoji="1" lang="en-US" altLang="ja-JP" sz="1000" dirty="0">
                <a:solidFill>
                  <a:schemeClr val="bg1"/>
                </a:solidFill>
                <a:latin typeface="Consolas" panose="020B0609020204030204" pitchFamily="49" charset="0"/>
              </a:rPr>
              <a:t>profile</a:t>
            </a:r>
            <a:r>
              <a:rPr kumimoji="1" lang="ja-JP" altLang="en-US" sz="1000" dirty="0">
                <a:solidFill>
                  <a:schemeClr val="bg1"/>
                </a:solidFill>
                <a:latin typeface="Consolas" panose="020B0609020204030204" pitchFamily="49" charset="0"/>
              </a:rPr>
              <a:t>。配列になるので</a:t>
            </a:r>
            <a:r>
              <a:rPr kumimoji="1" lang="en-US" altLang="ja-JP" sz="1000" dirty="0">
                <a:solidFill>
                  <a:schemeClr val="bg1"/>
                </a:solidFill>
                <a:latin typeface="Consolas" panose="020B0609020204030204" pitchFamily="49" charset="0"/>
              </a:rPr>
              <a:t>profiles? </a:t>
            </a:r>
            <a:r>
              <a:rPr kumimoji="1" lang="ja-JP" altLang="en-US" sz="1000" dirty="0">
                <a:solidFill>
                  <a:schemeClr val="bg1"/>
                </a:solidFill>
                <a:latin typeface="Consolas" panose="020B0609020204030204" pitchFamily="49" charset="0"/>
              </a:rPr>
              <a:t>正式なキー名は</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creationInfo</a:t>
            </a:r>
            <a:r>
              <a:rPr kumimoji="1" lang="en-US" altLang="ja-JP" sz="1000" dirty="0">
                <a:solidFill>
                  <a:schemeClr val="bg1"/>
                </a:solidFill>
                <a:latin typeface="Consolas" panose="020B0609020204030204" pitchFamily="49" charset="0"/>
              </a:rPr>
              <a:t>": {                               // SPDX-2.3</a:t>
            </a:r>
            <a:r>
              <a:rPr kumimoji="1" lang="ja-JP" altLang="en-US" sz="1000" dirty="0">
                <a:solidFill>
                  <a:schemeClr val="bg1"/>
                </a:solidFill>
                <a:latin typeface="Consolas" panose="020B0609020204030204" pitchFamily="49" charset="0"/>
              </a:rPr>
              <a:t>の</a:t>
            </a:r>
            <a:r>
              <a:rPr kumimoji="1" lang="en-US" altLang="ja-JP" sz="1000" dirty="0">
                <a:solidFill>
                  <a:schemeClr val="bg1"/>
                </a:solidFill>
                <a:latin typeface="Consolas" panose="020B0609020204030204" pitchFamily="49" charset="0"/>
              </a:rPr>
              <a:t>example</a:t>
            </a:r>
            <a:r>
              <a:rPr kumimoji="1" lang="ja-JP" altLang="en-US" sz="1000" dirty="0">
                <a:solidFill>
                  <a:schemeClr val="bg1"/>
                </a:solidFill>
                <a:latin typeface="Consolas" panose="020B0609020204030204" pitchFamily="49" charset="0"/>
              </a:rPr>
              <a:t>では</a:t>
            </a:r>
            <a:r>
              <a:rPr kumimoji="1" lang="en-US" altLang="ja-JP" sz="1000" dirty="0">
                <a:solidFill>
                  <a:schemeClr val="bg1"/>
                </a:solidFill>
                <a:latin typeface="Consolas" panose="020B0609020204030204" pitchFamily="49" charset="0"/>
              </a:rPr>
              <a:t>Object</a:t>
            </a:r>
            <a:r>
              <a:rPr kumimoji="1" lang="ja-JP" altLang="en-US"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Object</a:t>
            </a:r>
            <a:r>
              <a:rPr kumimoji="1" lang="ja-JP" altLang="en-US" sz="1000" dirty="0">
                <a:solidFill>
                  <a:schemeClr val="bg1"/>
                </a:solidFill>
                <a:latin typeface="Consolas" panose="020B0609020204030204" pitchFamily="49" charset="0"/>
              </a:rPr>
              <a:t>にしちゃうと</a:t>
            </a:r>
            <a:r>
              <a:rPr kumimoji="1" lang="en-US" altLang="ja-JP" sz="1000" dirty="0">
                <a:solidFill>
                  <a:schemeClr val="bg1"/>
                </a:solidFill>
                <a:latin typeface="Consolas" panose="020B0609020204030204" pitchFamily="49" charset="0"/>
              </a:rPr>
              <a:t>Element</a:t>
            </a:r>
            <a:r>
              <a:rPr kumimoji="1" lang="ja-JP" altLang="en-US" sz="1000" dirty="0">
                <a:solidFill>
                  <a:schemeClr val="bg1"/>
                </a:solidFill>
                <a:latin typeface="Consolas" panose="020B0609020204030204" pitchFamily="49" charset="0"/>
              </a:rPr>
              <a:t>継承しなきゃいけなく無い</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"created": "2022-02-07T00:00:00Z",</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createdBy</a:t>
            </a:r>
            <a:r>
              <a:rPr kumimoji="1" lang="en-US" altLang="ja-JP" sz="1000" dirty="0">
                <a:solidFill>
                  <a:schemeClr val="bg1"/>
                </a:solidFill>
                <a:latin typeface="Consolas" panose="020B0609020204030204" pitchFamily="49" charset="0"/>
              </a:rPr>
              <a:t>": [                           // SPDX-2.3</a:t>
            </a:r>
            <a:r>
              <a:rPr kumimoji="1" lang="ja-JP" altLang="en-US" sz="1000" dirty="0">
                <a:solidFill>
                  <a:schemeClr val="bg1"/>
                </a:solidFill>
                <a:latin typeface="Consolas" panose="020B0609020204030204" pitchFamily="49" charset="0"/>
              </a:rPr>
              <a:t>では、キー名が</a:t>
            </a:r>
            <a:r>
              <a:rPr kumimoji="1" lang="en-US" altLang="ja-JP" sz="1000" dirty="0">
                <a:solidFill>
                  <a:schemeClr val="bg1"/>
                </a:solidFill>
                <a:latin typeface="Consolas" panose="020B0609020204030204" pitchFamily="49" charset="0"/>
              </a:rPr>
              <a:t>creators</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"Person": "Norio Kobota (norio.kobota@sony.com)",</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dataLicense</a:t>
            </a:r>
            <a:r>
              <a:rPr kumimoji="1" lang="en-US" altLang="ja-JP" sz="1000" dirty="0">
                <a:solidFill>
                  <a:schemeClr val="bg1"/>
                </a:solidFill>
                <a:latin typeface="Consolas" panose="020B0609020204030204" pitchFamily="49" charset="0"/>
              </a:rPr>
              <a:t>": "CC0-1.0",               // </a:t>
            </a:r>
            <a:r>
              <a:rPr kumimoji="1" lang="en-US" altLang="ja-JP" sz="1000" dirty="0" err="1">
                <a:solidFill>
                  <a:schemeClr val="bg1"/>
                </a:solidFill>
                <a:latin typeface="Consolas" panose="020B0609020204030204" pitchFamily="49" charset="0"/>
              </a:rPr>
              <a:t>creationInfo</a:t>
            </a:r>
            <a:r>
              <a:rPr kumimoji="1" lang="ja-JP" altLang="en-US" sz="1000" dirty="0">
                <a:solidFill>
                  <a:schemeClr val="bg1"/>
                </a:solidFill>
                <a:latin typeface="Consolas" panose="020B0609020204030204" pitchFamily="49" charset="0"/>
              </a:rPr>
              <a:t>を</a:t>
            </a:r>
            <a:r>
              <a:rPr kumimoji="1" lang="en-US" altLang="ja-JP" sz="1000" dirty="0">
                <a:solidFill>
                  <a:schemeClr val="bg1"/>
                </a:solidFill>
                <a:latin typeface="Consolas" panose="020B0609020204030204" pitchFamily="49" charset="0"/>
              </a:rPr>
              <a:t>Object</a:t>
            </a:r>
            <a:r>
              <a:rPr kumimoji="1" lang="ja-JP" altLang="en-US" sz="1000" dirty="0">
                <a:solidFill>
                  <a:schemeClr val="bg1"/>
                </a:solidFill>
                <a:latin typeface="Consolas" panose="020B0609020204030204" pitchFamily="49" charset="0"/>
              </a:rPr>
              <a:t>にしちゃうとこうなる。あと、</a:t>
            </a:r>
            <a:r>
              <a:rPr kumimoji="1" lang="en-US" altLang="ja-JP" sz="1000" dirty="0">
                <a:solidFill>
                  <a:schemeClr val="bg1"/>
                </a:solidFill>
                <a:latin typeface="Consolas" panose="020B0609020204030204" pitchFamily="49" charset="0"/>
              </a:rPr>
              <a:t>CC0</a:t>
            </a:r>
            <a:r>
              <a:rPr kumimoji="1" lang="ja-JP" altLang="en-US" sz="1000" dirty="0">
                <a:solidFill>
                  <a:schemeClr val="bg1"/>
                </a:solidFill>
                <a:latin typeface="Consolas" panose="020B0609020204030204" pitchFamily="49" charset="0"/>
              </a:rPr>
              <a:t>なのか、</a:t>
            </a:r>
            <a:r>
              <a:rPr kumimoji="1" lang="en-US" altLang="ja-JP" sz="1000" dirty="0">
                <a:solidFill>
                  <a:schemeClr val="bg1"/>
                </a:solidFill>
                <a:latin typeface="Consolas" panose="020B0609020204030204" pitchFamily="49" charset="0"/>
              </a:rPr>
              <a:t>CC0-1.0</a:t>
            </a:r>
            <a:r>
              <a:rPr kumimoji="1" lang="ja-JP" altLang="en-US" sz="1000" dirty="0">
                <a:solidFill>
                  <a:schemeClr val="bg1"/>
                </a:solidFill>
                <a:latin typeface="Consolas" panose="020B0609020204030204" pitchFamily="49" charset="0"/>
              </a:rPr>
              <a:t>なのか。</a:t>
            </a: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licenseListVersion</a:t>
            </a:r>
            <a:r>
              <a:rPr kumimoji="1" lang="en-US" altLang="ja-JP" sz="1000" dirty="0">
                <a:solidFill>
                  <a:schemeClr val="bg1"/>
                </a:solidFill>
                <a:latin typeface="Consolas" panose="020B0609020204030204" pitchFamily="49" charset="0"/>
              </a:rPr>
              <a:t>": "3.18"            // https://github.com/spdx/spdx-examples/blob/master/example10/spdx/hello-source.spdx.json#L9</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 (continues)</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endParaRPr kumimoji="1" lang="ja-JP" altLang="en-US" sz="1000"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C894B6F9-9F53-549F-1398-5264DAFCF39B}"/>
              </a:ext>
            </a:extLst>
          </p:cNvPr>
          <p:cNvSpPr txBox="1"/>
          <p:nvPr/>
        </p:nvSpPr>
        <p:spPr>
          <a:xfrm>
            <a:off x="5283927" y="6149138"/>
            <a:ext cx="6582010" cy="246221"/>
          </a:xfrm>
          <a:prstGeom prst="rect">
            <a:avLst/>
          </a:prstGeom>
          <a:noFill/>
        </p:spPr>
        <p:txBody>
          <a:bodyPr wrap="square">
            <a:spAutoFit/>
          </a:bodyPr>
          <a:lstStyle/>
          <a:p>
            <a:r>
              <a:rPr lang="ja-JP" altLang="en-US" sz="1000" dirty="0">
                <a:latin typeface="Consolas" panose="020B0609020204030204" pitchFamily="49" charset="0"/>
                <a:hlinkClick r:id="rId2"/>
              </a:rPr>
              <a:t>https://github.com/spdx/spdx-examples/blob/master/example11/spdx/sbom.spdx.json</a:t>
            </a:r>
            <a:r>
              <a:rPr lang="ja-JP" altLang="en-US" sz="1000" dirty="0">
                <a:latin typeface="Consolas" panose="020B0609020204030204" pitchFamily="49" charset="0"/>
              </a:rPr>
              <a:t> などを参照</a:t>
            </a:r>
          </a:p>
        </p:txBody>
      </p:sp>
    </p:spTree>
    <p:extLst>
      <p:ext uri="{BB962C8B-B14F-4D97-AF65-F5344CB8AC3E}">
        <p14:creationId xmlns:p14="http://schemas.microsoft.com/office/powerpoint/2010/main" val="96049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7C40-8729-8098-48BE-FE1C8410DAA1}"/>
              </a:ext>
            </a:extLst>
          </p:cNvPr>
          <p:cNvSpPr>
            <a:spLocks noGrp="1"/>
          </p:cNvSpPr>
          <p:nvPr>
            <p:ph type="title"/>
          </p:nvPr>
        </p:nvSpPr>
        <p:spPr/>
        <p:txBody>
          <a:bodyPr/>
          <a:lstStyle/>
          <a:p>
            <a:r>
              <a:rPr kumimoji="1" lang="ja-JP" altLang="en-US" dirty="0"/>
              <a:t>あるべき姿</a:t>
            </a:r>
            <a:r>
              <a:rPr kumimoji="1" lang="en-US" altLang="ja-JP" dirty="0"/>
              <a:t>?</a:t>
            </a:r>
            <a:endParaRPr kumimoji="1" lang="ja-JP" altLang="en-US" dirty="0"/>
          </a:p>
        </p:txBody>
      </p:sp>
      <p:sp>
        <p:nvSpPr>
          <p:cNvPr id="3" name="Content Placeholder 2">
            <a:extLst>
              <a:ext uri="{FF2B5EF4-FFF2-40B4-BE49-F238E27FC236}">
                <a16:creationId xmlns:a16="http://schemas.microsoft.com/office/drawing/2014/main" id="{1FDDBA36-604C-1DAB-93C8-0094D7E0AAB9}"/>
              </a:ext>
            </a:extLst>
          </p:cNvPr>
          <p:cNvSpPr>
            <a:spLocks noGrp="1"/>
          </p:cNvSpPr>
          <p:nvPr>
            <p:ph sz="quarter" idx="10"/>
          </p:nvPr>
        </p:nvSpPr>
        <p:spPr>
          <a:xfrm>
            <a:off x="521208" y="1262745"/>
            <a:ext cx="11119104" cy="4815840"/>
          </a:xfrm>
          <a:solidFill>
            <a:schemeClr val="tx1"/>
          </a:solidFill>
        </p:spPr>
        <p:txBody>
          <a:bodyPr>
            <a:noAutofit/>
          </a:bodyPr>
          <a:lstStyle/>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CreationInformation</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まで</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spdxId</a:t>
            </a: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SPDXRef</a:t>
            </a:r>
            <a:r>
              <a:rPr kumimoji="1" lang="en-US" altLang="ja-JP" sz="1000" dirty="0">
                <a:solidFill>
                  <a:schemeClr val="bg1"/>
                </a:solidFill>
                <a:latin typeface="Consolas" panose="020B0609020204030204" pitchFamily="49" charset="0"/>
              </a:rPr>
              <a:t>-Document”,                   // URI</a:t>
            </a:r>
            <a:r>
              <a:rPr kumimoji="1" lang="ja-JP" altLang="en-US" sz="1000" dirty="0">
                <a:solidFill>
                  <a:schemeClr val="bg1"/>
                </a:solidFill>
                <a:latin typeface="Consolas" panose="020B0609020204030204" pitchFamily="49" charset="0"/>
              </a:rPr>
              <a:t>って何だっけ、となるので素直に </a:t>
            </a:r>
            <a:r>
              <a:rPr kumimoji="1" lang="en-US" altLang="ja-JP" sz="1000" dirty="0">
                <a:solidFill>
                  <a:schemeClr val="bg1"/>
                </a:solidFill>
                <a:latin typeface="Consolas" panose="020B0609020204030204" pitchFamily="49" charset="0"/>
              </a:rPr>
              <a:t>(Document</a:t>
            </a:r>
            <a:r>
              <a:rPr kumimoji="1" lang="ja-JP" altLang="en-US" sz="1000" dirty="0">
                <a:solidFill>
                  <a:schemeClr val="bg1"/>
                </a:solidFill>
                <a:latin typeface="Consolas" panose="020B0609020204030204" pitchFamily="49" charset="0"/>
              </a:rPr>
              <a:t>内など</a:t>
            </a:r>
            <a:r>
              <a:rPr lang="en-US" altLang="ja-JP" sz="1000" dirty="0">
                <a:solidFill>
                  <a:schemeClr val="bg1"/>
                </a:solidFill>
                <a:latin typeface="Consolas" panose="020B0609020204030204" pitchFamily="49" charset="0"/>
              </a:rPr>
              <a:t>Scope</a:t>
            </a:r>
            <a:r>
              <a:rPr lang="ja-JP" altLang="en-US" sz="1000" dirty="0">
                <a:solidFill>
                  <a:schemeClr val="bg1"/>
                </a:solidFill>
                <a:latin typeface="Consolas" panose="020B0609020204030204" pitchFamily="49" charset="0"/>
              </a:rPr>
              <a:t>内</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Unique</a:t>
            </a:r>
            <a:r>
              <a:rPr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String</a:t>
            </a:r>
            <a:r>
              <a:rPr kumimoji="1" lang="ja-JP" altLang="en-US" sz="1000" dirty="0">
                <a:solidFill>
                  <a:schemeClr val="bg1"/>
                </a:solidFill>
                <a:latin typeface="Consolas" panose="020B0609020204030204" pitchFamily="49" charset="0"/>
              </a:rPr>
              <a:t> としたほうがいいのでは</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"name":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“summary”: “”,                                  //</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summary, description, comment</a:t>
            </a:r>
            <a:r>
              <a:rPr lang="ja-JP" altLang="en-US" sz="1000" dirty="0">
                <a:solidFill>
                  <a:schemeClr val="bg1"/>
                </a:solidFill>
                <a:latin typeface="Consolas" panose="020B0609020204030204" pitchFamily="49" charset="0"/>
              </a:rPr>
              <a:t>の</a:t>
            </a:r>
            <a:r>
              <a:rPr lang="en-US" altLang="ja-JP" sz="1000" dirty="0">
                <a:solidFill>
                  <a:schemeClr val="bg1"/>
                </a:solidFill>
                <a:latin typeface="Consolas" panose="020B0609020204030204" pitchFamily="49" charset="0"/>
              </a:rPr>
              <a:t>3</a:t>
            </a:r>
            <a:r>
              <a:rPr lang="ja-JP" altLang="en-US" sz="1000" dirty="0">
                <a:solidFill>
                  <a:schemeClr val="bg1"/>
                </a:solidFill>
                <a:latin typeface="Consolas" panose="020B0609020204030204" pitchFamily="49" charset="0"/>
              </a:rPr>
              <a:t>つは冗長では</a:t>
            </a:r>
            <a:r>
              <a:rPr lang="en-US" altLang="ja-JP" sz="1000" dirty="0">
                <a:solidFill>
                  <a:schemeClr val="bg1"/>
                </a:solidFill>
                <a:latin typeface="Consolas" panose="020B0609020204030204" pitchFamily="49" charset="0"/>
              </a:rPr>
              <a:t>?</a:t>
            </a:r>
            <a:endParaRPr kumimoji="1" lang="ja-JP" altLang="en-US" sz="1000" dirty="0">
              <a:solidFill>
                <a:schemeClr val="bg1"/>
              </a:solidFill>
              <a:latin typeface="Consolas" panose="020B0609020204030204" pitchFamily="49" charset="0"/>
            </a:endParaRP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“description”: “”,                              //</a:t>
            </a:r>
            <a:endParaRPr kumimoji="1" lang="ja-JP" altLang="en-US" sz="1000" dirty="0">
              <a:solidFill>
                <a:schemeClr val="bg1"/>
              </a:solidFill>
              <a:latin typeface="Consolas" panose="020B0609020204030204" pitchFamily="49" charset="0"/>
            </a:endParaRP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comment”: “”,                                  //</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dataLicense</a:t>
            </a:r>
            <a:r>
              <a:rPr kumimoji="1" lang="en-US" altLang="ja-JP" sz="1000" dirty="0">
                <a:solidFill>
                  <a:schemeClr val="bg1"/>
                </a:solidFill>
                <a:latin typeface="Consolas" panose="020B0609020204030204" pitchFamily="49" charset="0"/>
              </a:rPr>
              <a:t>”: “CC0-1.0”,                       // Element</a:t>
            </a:r>
            <a:r>
              <a:rPr kumimoji="1" lang="ja-JP" altLang="en-US" sz="1000" dirty="0">
                <a:solidFill>
                  <a:schemeClr val="bg1"/>
                </a:solidFill>
                <a:latin typeface="Consolas" panose="020B0609020204030204" pitchFamily="49" charset="0"/>
              </a:rPr>
              <a:t>全体としてデータライセンスを定義する</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はずな</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ので、</a:t>
            </a:r>
            <a:r>
              <a:rPr kumimoji="1" lang="en-US" altLang="ja-JP" sz="1000" dirty="0" err="1">
                <a:solidFill>
                  <a:schemeClr val="bg1"/>
                </a:solidFill>
                <a:latin typeface="Consolas" panose="020B0609020204030204" pitchFamily="49" charset="0"/>
              </a:rPr>
              <a:t>creationInfo</a:t>
            </a:r>
            <a:r>
              <a:rPr kumimoji="1" lang="ja-JP" altLang="en-US" sz="1000" dirty="0">
                <a:solidFill>
                  <a:schemeClr val="bg1"/>
                </a:solidFill>
                <a:latin typeface="Consolas" panose="020B0609020204030204" pitchFamily="49" charset="0"/>
              </a:rPr>
              <a:t>の外が望ましい</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 “Software”, “...”],         // </a:t>
            </a:r>
            <a:r>
              <a:rPr kumimoji="1" lang="ja-JP" altLang="en-US" sz="1000" dirty="0">
                <a:solidFill>
                  <a:schemeClr val="bg1"/>
                </a:solidFill>
                <a:latin typeface="Consolas" panose="020B0609020204030204" pitchFamily="49" charset="0"/>
              </a:rPr>
              <a:t>キー名の定義</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lang="en-US" altLang="ja-JP"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creationInfo</a:t>
            </a: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"created": "2022-02-07T00:00:00Z",</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createdBy</a:t>
            </a: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“Person”: “Norio Kobota (</a:t>
            </a:r>
            <a:r>
              <a:rPr kumimoji="1" lang="en-US" altLang="ja-JP" sz="1000" dirty="0">
                <a:solidFill>
                  <a:schemeClr val="bg1"/>
                </a:solidFill>
                <a:latin typeface="Consolas" panose="020B0609020204030204" pitchFamily="49" charset="0"/>
                <a:hlinkClick r:id="rId2"/>
              </a:rPr>
              <a:t>norio.kobota@sony.com)</a:t>
            </a:r>
            <a:r>
              <a:rPr kumimoji="1" lang="en-US" altLang="ja-JP" sz="1000" dirty="0">
                <a:solidFill>
                  <a:schemeClr val="bg1"/>
                </a:solidFill>
                <a:latin typeface="Consolas" panose="020B0609020204030204" pitchFamily="49" charset="0"/>
              </a:rPr>
              <a:t>”, // mail </a:t>
            </a:r>
            <a:r>
              <a:rPr kumimoji="1" lang="en-US" altLang="ja-JP" sz="1000" dirty="0" err="1">
                <a:solidFill>
                  <a:schemeClr val="bg1"/>
                </a:solidFill>
                <a:latin typeface="Consolas" panose="020B0609020204030204" pitchFamily="49" charset="0"/>
              </a:rPr>
              <a:t>addr</a:t>
            </a:r>
            <a:r>
              <a:rPr lang="ja-JP" altLang="en-US" sz="1000" dirty="0">
                <a:solidFill>
                  <a:schemeClr val="bg1"/>
                </a:solidFill>
                <a:latin typeface="Consolas" panose="020B0609020204030204" pitchFamily="49" charset="0"/>
              </a:rPr>
              <a:t>の</a:t>
            </a:r>
            <a:r>
              <a:rPr kumimoji="1" lang="ja-JP" altLang="en-US" sz="1000" dirty="0">
                <a:solidFill>
                  <a:schemeClr val="bg1"/>
                </a:solidFill>
                <a:latin typeface="Consolas" panose="020B0609020204030204" pitchFamily="49" charset="0"/>
              </a:rPr>
              <a:t>記述を許すのであれば、</a:t>
            </a:r>
            <a:r>
              <a:rPr lang="en-US" altLang="ja-JP" sz="1000" dirty="0">
                <a:solidFill>
                  <a:schemeClr val="bg1"/>
                </a:solidFill>
                <a:latin typeface="Consolas" panose="020B0609020204030204" pitchFamily="49" charset="0"/>
              </a:rPr>
              <a:t>format</a:t>
            </a:r>
            <a:r>
              <a:rPr lang="ja-JP" altLang="en-US" sz="1000" dirty="0">
                <a:solidFill>
                  <a:schemeClr val="bg1"/>
                </a:solidFill>
                <a:latin typeface="Consolas" panose="020B0609020204030204" pitchFamily="49" charset="0"/>
              </a:rPr>
              <a:t>を定義したほうが良い</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SPDXVersion</a:t>
            </a:r>
            <a:r>
              <a:rPr kumimoji="1" lang="en-US" altLang="ja-JP" sz="1000" dirty="0">
                <a:solidFill>
                  <a:schemeClr val="bg1"/>
                </a:solidFill>
                <a:latin typeface="Consolas" panose="020B0609020204030204" pitchFamily="49" charset="0"/>
              </a:rPr>
              <a:t>”: “SPDX-3.0”,</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 SPDX</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Version</a:t>
            </a:r>
            <a:r>
              <a:rPr kumimoji="1" lang="ja-JP" altLang="en-US" sz="1000" dirty="0">
                <a:solidFill>
                  <a:schemeClr val="bg1"/>
                </a:solidFill>
                <a:latin typeface="Consolas" panose="020B0609020204030204" pitchFamily="49" charset="0"/>
              </a:rPr>
              <a:t>と</a:t>
            </a:r>
            <a:r>
              <a:rPr kumimoji="1" lang="en-US" altLang="ja-JP" sz="1000" dirty="0" err="1">
                <a:solidFill>
                  <a:schemeClr val="bg1"/>
                </a:solidFill>
                <a:latin typeface="Consolas" panose="020B0609020204030204" pitchFamily="49" charset="0"/>
              </a:rPr>
              <a:t>LicenseList</a:t>
            </a:r>
            <a:r>
              <a:rPr kumimoji="1" lang="en-US" altLang="ja-JP" sz="1000" dirty="0">
                <a:solidFill>
                  <a:schemeClr val="bg1"/>
                </a:solidFill>
                <a:latin typeface="Consolas" panose="020B0609020204030204" pitchFamily="49" charset="0"/>
              </a:rPr>
              <a:t> Version</a:t>
            </a:r>
            <a:r>
              <a:rPr kumimoji="1" lang="ja-JP" altLang="en-US" sz="1000" dirty="0">
                <a:solidFill>
                  <a:schemeClr val="bg1"/>
                </a:solidFill>
                <a:latin typeface="Consolas" panose="020B0609020204030204" pitchFamily="49" charset="0"/>
              </a:rPr>
              <a:t>は</a:t>
            </a:r>
            <a:r>
              <a:rPr kumimoji="1" lang="en-US" altLang="ja-JP" sz="1000" dirty="0" err="1">
                <a:solidFill>
                  <a:schemeClr val="bg1"/>
                </a:solidFill>
                <a:latin typeface="Consolas" panose="020B0609020204030204" pitchFamily="49" charset="0"/>
              </a:rPr>
              <a:t>creationInfo</a:t>
            </a:r>
            <a:r>
              <a:rPr kumimoji="1" lang="ja-JP" altLang="en-US" sz="1000" dirty="0">
                <a:solidFill>
                  <a:schemeClr val="bg1"/>
                </a:solidFill>
                <a:latin typeface="Consolas" panose="020B0609020204030204" pitchFamily="49" charset="0"/>
              </a:rPr>
              <a:t>に入っていた方が良い。</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要検討・後方互換性</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licenseListVersion</a:t>
            </a:r>
            <a:r>
              <a:rPr kumimoji="1" lang="en-US" altLang="ja-JP" sz="1000" dirty="0">
                <a:solidFill>
                  <a:schemeClr val="bg1"/>
                </a:solidFill>
                <a:latin typeface="Consolas" panose="020B0609020204030204" pitchFamily="49" charset="0"/>
              </a:rPr>
              <a:t>”: “3.18“,          // </a:t>
            </a:r>
            <a:r>
              <a:rPr kumimoji="1" lang="ja-JP" altLang="en-US" sz="1000">
                <a:solidFill>
                  <a:schemeClr val="bg1"/>
                </a:solidFill>
                <a:latin typeface="Consolas" panose="020B0609020204030204" pitchFamily="49" charset="0"/>
              </a:rPr>
              <a:t>キー名の定義</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 (continues)</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endParaRPr kumimoji="1" lang="ja-JP" altLang="en-US" sz="1000"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C894B6F9-9F53-549F-1398-5264DAFCF39B}"/>
              </a:ext>
            </a:extLst>
          </p:cNvPr>
          <p:cNvSpPr txBox="1"/>
          <p:nvPr/>
        </p:nvSpPr>
        <p:spPr>
          <a:xfrm>
            <a:off x="5283927" y="6149138"/>
            <a:ext cx="6582010" cy="246221"/>
          </a:xfrm>
          <a:prstGeom prst="rect">
            <a:avLst/>
          </a:prstGeom>
          <a:noFill/>
        </p:spPr>
        <p:txBody>
          <a:bodyPr wrap="square">
            <a:spAutoFit/>
          </a:bodyPr>
          <a:lstStyle/>
          <a:p>
            <a:r>
              <a:rPr lang="ja-JP" altLang="en-US" sz="1000" dirty="0">
                <a:latin typeface="Consolas" panose="020B0609020204030204" pitchFamily="49" charset="0"/>
                <a:hlinkClick r:id="rId3"/>
              </a:rPr>
              <a:t>https://github.com/spdx/spdx-examples/blob/master/example11/spdx/sbom.spdx.json</a:t>
            </a:r>
            <a:r>
              <a:rPr lang="ja-JP" altLang="en-US" sz="1000" dirty="0">
                <a:latin typeface="Consolas" panose="020B0609020204030204" pitchFamily="49" charset="0"/>
              </a:rPr>
              <a:t> などを参照</a:t>
            </a:r>
          </a:p>
        </p:txBody>
      </p:sp>
    </p:spTree>
    <p:extLst>
      <p:ext uri="{BB962C8B-B14F-4D97-AF65-F5344CB8AC3E}">
        <p14:creationId xmlns:p14="http://schemas.microsoft.com/office/powerpoint/2010/main" val="321079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5344-F485-2463-4EAE-27C26F5E14A3}"/>
              </a:ext>
            </a:extLst>
          </p:cNvPr>
          <p:cNvSpPr>
            <a:spLocks noGrp="1"/>
          </p:cNvSpPr>
          <p:nvPr>
            <p:ph type="title"/>
          </p:nvPr>
        </p:nvSpPr>
        <p:spPr/>
        <p:txBody>
          <a:bodyPr/>
          <a:lstStyle/>
          <a:p>
            <a:r>
              <a:rPr kumimoji="1" lang="en-US" altLang="ja-JP" dirty="0"/>
              <a:t>Anti-Trust Policy Notice</a:t>
            </a:r>
            <a:endParaRPr kumimoji="1" lang="ja-JP" altLang="en-US" dirty="0"/>
          </a:p>
        </p:txBody>
      </p:sp>
      <p:sp>
        <p:nvSpPr>
          <p:cNvPr id="3" name="Content Placeholder 2">
            <a:extLst>
              <a:ext uri="{FF2B5EF4-FFF2-40B4-BE49-F238E27FC236}">
                <a16:creationId xmlns:a16="http://schemas.microsoft.com/office/drawing/2014/main" id="{4EF49C0A-6E59-1ED5-94F1-E71D854D1B6B}"/>
              </a:ext>
            </a:extLst>
          </p:cNvPr>
          <p:cNvSpPr>
            <a:spLocks noGrp="1"/>
          </p:cNvSpPr>
          <p:nvPr>
            <p:ph sz="quarter" idx="10"/>
          </p:nvPr>
        </p:nvSpPr>
        <p:spPr/>
        <p:txBody>
          <a:bodyPr/>
          <a:lstStyle/>
          <a:p>
            <a:r>
              <a:rPr kumimoji="1" lang="en-US" altLang="ja-JP"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kumimoji="1" lang="en-US" altLang="ja-JP" dirty="0"/>
              <a:t>Examples of types of actions that are prohibited at Linux Foundation meetings and in connection with Linux Foundation activities are described in the Linux Foundation Antitrust Policy available at http://www.linuxfoundation.org/ antitrust-policy. If you have questions about these matters, please contact your company counsel, or if you are a member of the Linux Foundation, feel free to contact Andrew </a:t>
            </a:r>
            <a:r>
              <a:rPr kumimoji="1" lang="en-US" altLang="ja-JP" dirty="0" err="1"/>
              <a:t>Updegrove</a:t>
            </a:r>
            <a:r>
              <a:rPr kumimoji="1" lang="en-US" altLang="ja-JP" dirty="0"/>
              <a:t> of the firm of </a:t>
            </a:r>
            <a:r>
              <a:rPr kumimoji="1" lang="en-US" altLang="ja-JP" dirty="0" err="1"/>
              <a:t>Gesmer</a:t>
            </a:r>
            <a:r>
              <a:rPr kumimoji="1" lang="en-US" altLang="ja-JP" dirty="0"/>
              <a:t> </a:t>
            </a:r>
            <a:r>
              <a:rPr kumimoji="1" lang="en-US" altLang="ja-JP" dirty="0" err="1"/>
              <a:t>Updegrove</a:t>
            </a:r>
            <a:r>
              <a:rPr kumimoji="1" lang="en-US" altLang="ja-JP" dirty="0"/>
              <a:t> LLP, which provides legal counsel to the Linux Foundation.</a:t>
            </a:r>
          </a:p>
          <a:p>
            <a:endParaRPr kumimoji="1" lang="ja-JP" altLang="en-US" dirty="0"/>
          </a:p>
        </p:txBody>
      </p:sp>
    </p:spTree>
    <p:extLst>
      <p:ext uri="{BB962C8B-B14F-4D97-AF65-F5344CB8AC3E}">
        <p14:creationId xmlns:p14="http://schemas.microsoft.com/office/powerpoint/2010/main" val="321771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22FA-60D2-4D40-8337-9D7FE905E0D6}"/>
              </a:ext>
            </a:extLst>
          </p:cNvPr>
          <p:cNvSpPr>
            <a:spLocks noGrp="1"/>
          </p:cNvSpPr>
          <p:nvPr>
            <p:ph type="title"/>
          </p:nvPr>
        </p:nvSpPr>
        <p:spPr/>
        <p:txBody>
          <a:bodyPr>
            <a:normAutofit/>
          </a:bodyPr>
          <a:lstStyle/>
          <a:p>
            <a:r>
              <a:rPr kumimoji="1" lang="en-US" altLang="ja-JP" sz="2800" dirty="0">
                <a:latin typeface="游ゴシック Medium" panose="020B0500000000000000" pitchFamily="50" charset="-128"/>
                <a:ea typeface="游ゴシック Medium" panose="020B0500000000000000" pitchFamily="50" charset="-128"/>
              </a:rPr>
              <a:t>【</a:t>
            </a:r>
            <a:r>
              <a:rPr kumimoji="1" lang="ja-JP" altLang="en-US" sz="2800" dirty="0">
                <a:latin typeface="游ゴシック Medium" panose="020B0500000000000000" pitchFamily="50" charset="-128"/>
                <a:ea typeface="游ゴシック Medium" panose="020B0500000000000000" pitchFamily="50" charset="-128"/>
              </a:rPr>
              <a:t>参考</a:t>
            </a:r>
            <a:r>
              <a:rPr kumimoji="1" lang="en-US" altLang="ja-JP" sz="2800" dirty="0">
                <a:latin typeface="游ゴシック Medium" panose="020B0500000000000000" pitchFamily="50" charset="-128"/>
                <a:ea typeface="游ゴシック Medium" panose="020B0500000000000000" pitchFamily="50" charset="-128"/>
              </a:rPr>
              <a:t>】</a:t>
            </a:r>
            <a:r>
              <a:rPr kumimoji="1" lang="ja-JP" altLang="en-US" sz="2800" dirty="0">
                <a:latin typeface="游ゴシック Medium" panose="020B0500000000000000" pitchFamily="50" charset="-128"/>
                <a:ea typeface="游ゴシック Medium" panose="020B0500000000000000" pitchFamily="50" charset="-128"/>
              </a:rPr>
              <a:t>独占禁止法順守ポリシー </a:t>
            </a:r>
            <a:r>
              <a:rPr kumimoji="1" lang="en-US" altLang="ja-JP" sz="2800" dirty="0">
                <a:latin typeface="游ゴシック Medium" panose="020B0500000000000000" pitchFamily="50" charset="-128"/>
                <a:ea typeface="游ゴシック Medium" panose="020B0500000000000000" pitchFamily="50" charset="-128"/>
              </a:rPr>
              <a:t>(Antitrust Policy)</a:t>
            </a:r>
            <a:endParaRPr kumimoji="1" lang="ja-JP" altLang="en-US" dirty="0"/>
          </a:p>
        </p:txBody>
      </p:sp>
      <p:sp>
        <p:nvSpPr>
          <p:cNvPr id="3" name="Content Placeholder 2">
            <a:extLst>
              <a:ext uri="{FF2B5EF4-FFF2-40B4-BE49-F238E27FC236}">
                <a16:creationId xmlns:a16="http://schemas.microsoft.com/office/drawing/2014/main" id="{443C58EF-8972-A321-BFBC-B323A4F7C823}"/>
              </a:ext>
            </a:extLst>
          </p:cNvPr>
          <p:cNvSpPr>
            <a:spLocks noGrp="1"/>
          </p:cNvSpPr>
          <p:nvPr>
            <p:ph sz="quarter" idx="10"/>
          </p:nvPr>
        </p:nvSpPr>
        <p:spPr/>
        <p:txBody>
          <a:bodyPr/>
          <a:lstStyle/>
          <a:p>
            <a:r>
              <a:rPr kumimoji="1" lang="en-US" altLang="ja-JP" dirty="0"/>
              <a:t>Linux Foundation (</a:t>
            </a:r>
            <a:r>
              <a:rPr kumimoji="1" lang="ja-JP" altLang="en-US" dirty="0"/>
              <a:t>以下</a:t>
            </a:r>
            <a:r>
              <a:rPr kumimoji="1" lang="en-US" altLang="ja-JP" dirty="0"/>
              <a:t>LF</a:t>
            </a:r>
            <a:r>
              <a:rPr kumimoji="1" lang="ja-JP" altLang="en-US" dirty="0"/>
              <a:t>と略す</a:t>
            </a:r>
            <a:r>
              <a:rPr kumimoji="1" lang="en-US" altLang="ja-JP" dirty="0"/>
              <a:t>) </a:t>
            </a:r>
            <a:r>
              <a:rPr kumimoji="1" lang="ja-JP" altLang="en-US" dirty="0"/>
              <a:t>の会議は、産業界で競合関係にある企業同士の参加が不可欠です。</a:t>
            </a:r>
            <a:r>
              <a:rPr kumimoji="1" lang="en-US" altLang="ja-JP" dirty="0"/>
              <a:t>LF</a:t>
            </a:r>
            <a:r>
              <a:rPr kumimoji="1" lang="ja-JP" altLang="en-US" dirty="0"/>
              <a:t>は、すべての活動を、適用されるべきすべての独占禁止法</a:t>
            </a:r>
            <a:r>
              <a:rPr kumimoji="1" lang="en-US" altLang="ja-JP" dirty="0"/>
              <a:t>/</a:t>
            </a:r>
            <a:r>
              <a:rPr kumimoji="1" lang="ja-JP" altLang="en-US" dirty="0"/>
              <a:t>競争法に則って運営します。従って、会議の出席者は、アジェンダに沿って会議を進め、国内外の独占禁止法</a:t>
            </a:r>
            <a:r>
              <a:rPr kumimoji="1" lang="en-US" altLang="ja-JP" dirty="0"/>
              <a:t>/</a:t>
            </a:r>
            <a:r>
              <a:rPr kumimoji="1" lang="ja-JP" altLang="en-US" dirty="0"/>
              <a:t>競争法の下で禁止されているいかなる活動にも参加しないよう、注意を払うことが非常に重要です。</a:t>
            </a:r>
          </a:p>
          <a:p>
            <a:r>
              <a:rPr kumimoji="1" lang="en-US" altLang="ja-JP" dirty="0"/>
              <a:t>LF</a:t>
            </a:r>
            <a:r>
              <a:rPr kumimoji="1" lang="ja-JP" altLang="en-US" dirty="0"/>
              <a:t>の会議において、また</a:t>
            </a:r>
            <a:r>
              <a:rPr kumimoji="1" lang="en-US" altLang="ja-JP" dirty="0"/>
              <a:t>LF</a:t>
            </a:r>
            <a:r>
              <a:rPr kumimoji="1" lang="ja-JP" altLang="en-US" dirty="0"/>
              <a:t>の活動に関連して、禁止されている行動の例は、</a:t>
            </a:r>
            <a:r>
              <a:rPr kumimoji="1" lang="en-US" altLang="ja-JP" dirty="0"/>
              <a:t>https://www.linuxfoundation.jp/antitrust-policy/ </a:t>
            </a:r>
            <a:r>
              <a:rPr kumimoji="1" lang="ja-JP" altLang="en-US" dirty="0"/>
              <a:t>から入手できる</a:t>
            </a:r>
            <a:r>
              <a:rPr kumimoji="1" lang="en-US" altLang="ja-JP" dirty="0"/>
              <a:t>LF</a:t>
            </a:r>
            <a:r>
              <a:rPr kumimoji="1" lang="ja-JP" altLang="en-US" dirty="0"/>
              <a:t>独占禁止法順守ポリシーに記載されています。これらの事項について質問がある場合は、あなたの会社の法律顧問に問い合わせるか、もしあなたが</a:t>
            </a:r>
            <a:r>
              <a:rPr kumimoji="1" lang="en-US" altLang="ja-JP" dirty="0"/>
              <a:t>LF</a:t>
            </a:r>
            <a:r>
              <a:rPr kumimoji="1" lang="ja-JP" altLang="en-US" dirty="0"/>
              <a:t>のメンバーであるならば、</a:t>
            </a:r>
            <a:r>
              <a:rPr kumimoji="1" lang="en-US" altLang="ja-JP" dirty="0"/>
              <a:t>LF</a:t>
            </a:r>
            <a:r>
              <a:rPr kumimoji="1" lang="ja-JP" altLang="en-US" dirty="0"/>
              <a:t>の法律顧問である </a:t>
            </a:r>
            <a:r>
              <a:rPr kumimoji="1" lang="en-US" altLang="ja-JP" dirty="0" err="1"/>
              <a:t>Gesmer</a:t>
            </a:r>
            <a:r>
              <a:rPr kumimoji="1" lang="en-US" altLang="ja-JP" dirty="0"/>
              <a:t> </a:t>
            </a:r>
            <a:r>
              <a:rPr kumimoji="1" lang="en-US" altLang="ja-JP" dirty="0" err="1"/>
              <a:t>Updegrove</a:t>
            </a:r>
            <a:r>
              <a:rPr kumimoji="1" lang="en-US" altLang="ja-JP" dirty="0"/>
              <a:t> LLP </a:t>
            </a:r>
            <a:r>
              <a:rPr kumimoji="1" lang="ja-JP" altLang="en-US" dirty="0"/>
              <a:t>の </a:t>
            </a:r>
            <a:r>
              <a:rPr kumimoji="1" lang="en-US" altLang="ja-JP" dirty="0"/>
              <a:t>Andrew </a:t>
            </a:r>
            <a:r>
              <a:rPr kumimoji="1" lang="en-US" altLang="ja-JP" dirty="0" err="1"/>
              <a:t>Updegrove</a:t>
            </a:r>
            <a:r>
              <a:rPr kumimoji="1" lang="en-US" altLang="ja-JP" dirty="0"/>
              <a:t> </a:t>
            </a:r>
            <a:r>
              <a:rPr kumimoji="1" lang="ja-JP" altLang="en-US" dirty="0"/>
              <a:t>にお問い合わせください。</a:t>
            </a:r>
          </a:p>
        </p:txBody>
      </p:sp>
    </p:spTree>
    <p:extLst>
      <p:ext uri="{BB962C8B-B14F-4D97-AF65-F5344CB8AC3E}">
        <p14:creationId xmlns:p14="http://schemas.microsoft.com/office/powerpoint/2010/main" val="262830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E50E4-3B38-A6F5-B7B3-AFAAF09F12ED}"/>
              </a:ext>
            </a:extLst>
          </p:cNvPr>
          <p:cNvSpPr>
            <a:spLocks noGrp="1"/>
          </p:cNvSpPr>
          <p:nvPr>
            <p:ph type="title"/>
          </p:nvPr>
        </p:nvSpPr>
        <p:spPr/>
        <p:txBody>
          <a:bodyPr/>
          <a:lstStyle/>
          <a:p>
            <a:r>
              <a:rPr kumimoji="1" lang="en-US" altLang="ja-JP" dirty="0"/>
              <a:t>Agenda</a:t>
            </a:r>
            <a:endParaRPr kumimoji="1" lang="ja-JP" altLang="en-US" dirty="0"/>
          </a:p>
        </p:txBody>
      </p:sp>
      <p:sp>
        <p:nvSpPr>
          <p:cNvPr id="3" name="コンテンツ プレースホルダー 2">
            <a:extLst>
              <a:ext uri="{FF2B5EF4-FFF2-40B4-BE49-F238E27FC236}">
                <a16:creationId xmlns:a16="http://schemas.microsoft.com/office/drawing/2014/main" id="{FE05B304-CF34-AF3A-C042-6E3693D34A5F}"/>
              </a:ext>
            </a:extLst>
          </p:cNvPr>
          <p:cNvSpPr>
            <a:spLocks noGrp="1"/>
          </p:cNvSpPr>
          <p:nvPr>
            <p:ph sz="quarter" idx="10"/>
          </p:nvPr>
        </p:nvSpPr>
        <p:spPr/>
        <p:txBody>
          <a:bodyPr/>
          <a:lstStyle/>
          <a:p>
            <a:r>
              <a:rPr kumimoji="1" lang="en-US" altLang="ja-JP" dirty="0"/>
              <a:t>【</a:t>
            </a:r>
            <a:r>
              <a:rPr kumimoji="1" lang="ja-JP" altLang="en-US" dirty="0"/>
              <a:t>報告</a:t>
            </a:r>
            <a:r>
              <a:rPr kumimoji="1" lang="en-US" altLang="ja-JP" dirty="0"/>
              <a:t>】SPDX</a:t>
            </a:r>
            <a:r>
              <a:rPr kumimoji="1" lang="ja-JP" altLang="en-US" dirty="0"/>
              <a:t> </a:t>
            </a:r>
            <a:r>
              <a:rPr kumimoji="1" lang="en-US" altLang="ja-JP" dirty="0"/>
              <a:t>Asia</a:t>
            </a:r>
            <a:r>
              <a:rPr kumimoji="1" lang="ja-JP" altLang="en-US" dirty="0"/>
              <a:t> </a:t>
            </a:r>
            <a:r>
              <a:rPr kumimoji="1" lang="en-US" altLang="ja-JP" dirty="0"/>
              <a:t>Telcon</a:t>
            </a:r>
            <a:r>
              <a:rPr kumimoji="1" lang="ja-JP" altLang="en-US" dirty="0"/>
              <a:t> </a:t>
            </a:r>
            <a:r>
              <a:rPr kumimoji="1" lang="en-US" altLang="ja-JP" dirty="0"/>
              <a:t>– 2023/02/21</a:t>
            </a:r>
          </a:p>
          <a:p>
            <a:pPr marL="457200" lvl="2" indent="0">
              <a:buNone/>
            </a:pPr>
            <a:r>
              <a:rPr lang="en-US" altLang="ja-JP" dirty="0"/>
              <a:t>【</a:t>
            </a:r>
            <a:r>
              <a:rPr lang="ja-JP" altLang="en-US" dirty="0"/>
              <a:t>報告・協力者募集</a:t>
            </a:r>
            <a:r>
              <a:rPr lang="en-US" altLang="ja-JP" dirty="0"/>
              <a:t>】</a:t>
            </a:r>
            <a:r>
              <a:rPr lang="en-US" altLang="ja-JP" dirty="0" err="1"/>
              <a:t>UsageProfile</a:t>
            </a:r>
            <a:r>
              <a:rPr lang="ja-JP" altLang="en-US" dirty="0"/>
              <a:t>の進め方について</a:t>
            </a:r>
            <a:endParaRPr lang="en-US" altLang="ja-JP" dirty="0"/>
          </a:p>
          <a:p>
            <a:r>
              <a:rPr kumimoji="1" lang="en-US" altLang="ja-JP" dirty="0"/>
              <a:t>【</a:t>
            </a:r>
            <a:r>
              <a:rPr kumimoji="1" lang="ja-JP" altLang="en-US" dirty="0"/>
              <a:t>提案</a:t>
            </a:r>
            <a:r>
              <a:rPr kumimoji="1" lang="en-US" altLang="ja-JP" dirty="0"/>
              <a:t>】SPDX v3.0</a:t>
            </a:r>
            <a:r>
              <a:rPr kumimoji="1" lang="ja-JP" altLang="en-US" dirty="0"/>
              <a:t> </a:t>
            </a:r>
            <a:r>
              <a:rPr lang="ja-JP" altLang="en-US" dirty="0"/>
              <a:t>勉強会について</a:t>
            </a:r>
            <a:endParaRPr kumimoji="1" lang="ja-JP" altLang="en-US" dirty="0"/>
          </a:p>
        </p:txBody>
      </p:sp>
    </p:spTree>
    <p:extLst>
      <p:ext uri="{BB962C8B-B14F-4D97-AF65-F5344CB8AC3E}">
        <p14:creationId xmlns:p14="http://schemas.microsoft.com/office/powerpoint/2010/main" val="418655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7B6CC-EDAA-4A64-5C04-A936ED722662}"/>
              </a:ext>
            </a:extLst>
          </p:cNvPr>
          <p:cNvSpPr>
            <a:spLocks noGrp="1"/>
          </p:cNvSpPr>
          <p:nvPr>
            <p:ph type="title"/>
          </p:nvPr>
        </p:nvSpPr>
        <p:spPr/>
        <p:txBody>
          <a:bodyPr/>
          <a:lstStyle/>
          <a:p>
            <a:r>
              <a:rPr kumimoji="1" lang="en-US" altLang="ja-JP" dirty="0"/>
              <a:t>SPDX Asia Telcon</a:t>
            </a:r>
            <a:endParaRPr kumimoji="1" lang="ja-JP" altLang="en-US" dirty="0"/>
          </a:p>
        </p:txBody>
      </p:sp>
      <p:sp>
        <p:nvSpPr>
          <p:cNvPr id="3" name="コンテンツ プレースホルダー 2">
            <a:extLst>
              <a:ext uri="{FF2B5EF4-FFF2-40B4-BE49-F238E27FC236}">
                <a16:creationId xmlns:a16="http://schemas.microsoft.com/office/drawing/2014/main" id="{4A40962C-D83B-781D-A9FA-A9AB5FB19F65}"/>
              </a:ext>
            </a:extLst>
          </p:cNvPr>
          <p:cNvSpPr>
            <a:spLocks noGrp="1"/>
          </p:cNvSpPr>
          <p:nvPr>
            <p:ph sz="quarter" idx="10"/>
          </p:nvPr>
        </p:nvSpPr>
        <p:spPr/>
        <p:txBody>
          <a:bodyPr/>
          <a:lstStyle/>
          <a:p>
            <a:r>
              <a:rPr lang="ja-JP" altLang="en-US" dirty="0"/>
              <a:t>日時</a:t>
            </a:r>
            <a:endParaRPr lang="en-US" altLang="ja-JP" dirty="0"/>
          </a:p>
          <a:p>
            <a:r>
              <a:rPr lang="en-US" altLang="ja-JP" dirty="0"/>
              <a:t>2023/02/21</a:t>
            </a:r>
            <a:r>
              <a:rPr lang="ja-JP" altLang="en-US" dirty="0"/>
              <a:t> </a:t>
            </a:r>
            <a:r>
              <a:rPr lang="en-US" altLang="ja-JP" dirty="0"/>
              <a:t>10:00- JST</a:t>
            </a:r>
          </a:p>
          <a:p>
            <a:r>
              <a:rPr lang="ja-JP" altLang="en-US" dirty="0"/>
              <a:t>参加者</a:t>
            </a:r>
            <a:endParaRPr lang="en-US" altLang="ja-JP" dirty="0"/>
          </a:p>
          <a:p>
            <a:r>
              <a:rPr kumimoji="1" lang="en-US" altLang="ja-JP" dirty="0"/>
              <a:t>Kate</a:t>
            </a:r>
            <a:r>
              <a:rPr kumimoji="1" lang="ja-JP" altLang="en-US" dirty="0"/>
              <a:t>、伊藤、忍頂寺、福地、小保田</a:t>
            </a:r>
            <a:endParaRPr kumimoji="1" lang="en-US" altLang="ja-JP" dirty="0"/>
          </a:p>
          <a:p>
            <a:r>
              <a:rPr lang="ja-JP" altLang="en-US" dirty="0"/>
              <a:t>議論内容</a:t>
            </a:r>
            <a:endParaRPr lang="en-US" altLang="ja-JP" dirty="0"/>
          </a:p>
          <a:p>
            <a:pPr marL="342900" indent="-342900">
              <a:buFont typeface="Arial" panose="020B0604020202020204" pitchFamily="34" charset="0"/>
              <a:buChar char="•"/>
            </a:pPr>
            <a:r>
              <a:rPr lang="en-US" altLang="ja-JP" dirty="0"/>
              <a:t>FOSDEM, </a:t>
            </a:r>
            <a:r>
              <a:rPr lang="en-US" altLang="ja-JP" dirty="0" err="1"/>
              <a:t>LegalSummit</a:t>
            </a:r>
            <a:r>
              <a:rPr lang="ja-JP" altLang="en-US" dirty="0"/>
              <a:t>紹介</a:t>
            </a:r>
            <a:endParaRPr lang="en-US" altLang="ja-JP" dirty="0"/>
          </a:p>
          <a:p>
            <a:pPr marL="342900" indent="-342900">
              <a:buFont typeface="Arial" panose="020B0604020202020204" pitchFamily="34" charset="0"/>
              <a:buChar char="•"/>
            </a:pPr>
            <a:r>
              <a:rPr kumimoji="1" lang="en-US" altLang="ja-JP" dirty="0" err="1"/>
              <a:t>UsageProfile</a:t>
            </a:r>
            <a:r>
              <a:rPr kumimoji="1" lang="ja-JP" altLang="en-US" dirty="0"/>
              <a:t>の進め方について</a:t>
            </a:r>
          </a:p>
          <a:p>
            <a:pPr marL="342900" indent="-342900">
              <a:buFont typeface="Arial" panose="020B0604020202020204" pitchFamily="34" charset="0"/>
              <a:buChar char="•"/>
            </a:pPr>
            <a:r>
              <a:rPr kumimoji="1" lang="en-US" altLang="ja-JP" dirty="0"/>
              <a:t>CLA</a:t>
            </a:r>
            <a:r>
              <a:rPr kumimoji="1" lang="ja-JP" altLang="en-US" dirty="0"/>
              <a:t>について</a:t>
            </a:r>
            <a:endParaRPr kumimoji="1" lang="en-US" altLang="ja-JP" dirty="0"/>
          </a:p>
        </p:txBody>
      </p:sp>
    </p:spTree>
    <p:extLst>
      <p:ext uri="{BB962C8B-B14F-4D97-AF65-F5344CB8AC3E}">
        <p14:creationId xmlns:p14="http://schemas.microsoft.com/office/powerpoint/2010/main" val="231120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90187-775B-37A7-63A6-396CD813AC67}"/>
              </a:ext>
            </a:extLst>
          </p:cNvPr>
          <p:cNvSpPr>
            <a:spLocks noGrp="1"/>
          </p:cNvSpPr>
          <p:nvPr>
            <p:ph type="title"/>
          </p:nvPr>
        </p:nvSpPr>
        <p:spPr/>
        <p:txBody>
          <a:bodyPr/>
          <a:lstStyle/>
          <a:p>
            <a:r>
              <a:rPr kumimoji="1" lang="en-US" altLang="ja-JP" dirty="0"/>
              <a:t>SPDX Asia Telcon</a:t>
            </a:r>
            <a:endParaRPr kumimoji="1" lang="ja-JP" altLang="en-US" dirty="0"/>
          </a:p>
        </p:txBody>
      </p:sp>
      <p:pic>
        <p:nvPicPr>
          <p:cNvPr id="5" name="コンテンツ プレースホルダー 4" descr="グラフィカル ユーザー インターフェイス, テキスト, アプリケーション&#10;&#10;自動的に生成された説明">
            <a:extLst>
              <a:ext uri="{FF2B5EF4-FFF2-40B4-BE49-F238E27FC236}">
                <a16:creationId xmlns:a16="http://schemas.microsoft.com/office/drawing/2014/main" id="{0F1C75F5-34EB-E04F-9981-39DD691E5A4B}"/>
              </a:ext>
            </a:extLst>
          </p:cNvPr>
          <p:cNvPicPr>
            <a:picLocks noGrp="1" noChangeAspect="1"/>
          </p:cNvPicPr>
          <p:nvPr>
            <p:ph sz="quarter" idx="10"/>
          </p:nvPr>
        </p:nvPicPr>
        <p:blipFill>
          <a:blip r:embed="rId2"/>
          <a:stretch>
            <a:fillRect/>
          </a:stretch>
        </p:blipFill>
        <p:spPr>
          <a:xfrm>
            <a:off x="2431926" y="1638300"/>
            <a:ext cx="7321798" cy="4114800"/>
          </a:xfrm>
        </p:spPr>
      </p:pic>
    </p:spTree>
    <p:extLst>
      <p:ext uri="{BB962C8B-B14F-4D97-AF65-F5344CB8AC3E}">
        <p14:creationId xmlns:p14="http://schemas.microsoft.com/office/powerpoint/2010/main" val="176592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D8865-4926-CF77-4F97-787012606834}"/>
              </a:ext>
            </a:extLst>
          </p:cNvPr>
          <p:cNvSpPr>
            <a:spLocks noGrp="1"/>
          </p:cNvSpPr>
          <p:nvPr>
            <p:ph type="title"/>
          </p:nvPr>
        </p:nvSpPr>
        <p:spPr/>
        <p:txBody>
          <a:bodyPr/>
          <a:lstStyle/>
          <a:p>
            <a:r>
              <a:rPr kumimoji="1" lang="en-US" altLang="ja-JP" dirty="0"/>
              <a:t>SPDX Asia Telcon</a:t>
            </a:r>
            <a:endParaRPr kumimoji="1" lang="ja-JP" altLang="en-US" dirty="0"/>
          </a:p>
        </p:txBody>
      </p:sp>
      <p:pic>
        <p:nvPicPr>
          <p:cNvPr id="5" name="コンテンツ プレースホルダー 4" descr="テキスト&#10;&#10;低い精度で自動的に生成された説明">
            <a:extLst>
              <a:ext uri="{FF2B5EF4-FFF2-40B4-BE49-F238E27FC236}">
                <a16:creationId xmlns:a16="http://schemas.microsoft.com/office/drawing/2014/main" id="{A00EC64D-1233-4FE6-0C79-0A6B463F6B33}"/>
              </a:ext>
            </a:extLst>
          </p:cNvPr>
          <p:cNvPicPr>
            <a:picLocks noGrp="1" noChangeAspect="1"/>
          </p:cNvPicPr>
          <p:nvPr>
            <p:ph sz="quarter" idx="10"/>
          </p:nvPr>
        </p:nvPicPr>
        <p:blipFill>
          <a:blip r:embed="rId2"/>
          <a:stretch>
            <a:fillRect/>
          </a:stretch>
        </p:blipFill>
        <p:spPr>
          <a:xfrm>
            <a:off x="2445999" y="1638300"/>
            <a:ext cx="7293651" cy="4114800"/>
          </a:xfrm>
        </p:spPr>
      </p:pic>
    </p:spTree>
    <p:extLst>
      <p:ext uri="{BB962C8B-B14F-4D97-AF65-F5344CB8AC3E}">
        <p14:creationId xmlns:p14="http://schemas.microsoft.com/office/powerpoint/2010/main" val="414532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1CBD3-4CB3-4754-C164-70F03028DB03}"/>
              </a:ext>
            </a:extLst>
          </p:cNvPr>
          <p:cNvSpPr>
            <a:spLocks noGrp="1"/>
          </p:cNvSpPr>
          <p:nvPr>
            <p:ph type="title"/>
          </p:nvPr>
        </p:nvSpPr>
        <p:spPr/>
        <p:txBody>
          <a:bodyPr/>
          <a:lstStyle/>
          <a:p>
            <a:r>
              <a:rPr kumimoji="1" lang="en-US" altLang="ja-JP" dirty="0"/>
              <a:t>SPDX Asia Telcon</a:t>
            </a:r>
            <a:endParaRPr kumimoji="1" lang="ja-JP" altLang="en-US" dirty="0"/>
          </a:p>
        </p:txBody>
      </p:sp>
      <p:pic>
        <p:nvPicPr>
          <p:cNvPr id="5" name="コンテンツ プレースホルダー 4" descr="グラフィカル ユーザー インターフェイス, テキスト, アプリケーション, メール&#10;&#10;自動的に生成された説明">
            <a:extLst>
              <a:ext uri="{FF2B5EF4-FFF2-40B4-BE49-F238E27FC236}">
                <a16:creationId xmlns:a16="http://schemas.microsoft.com/office/drawing/2014/main" id="{51942A23-D2A5-D477-8BD8-978EF69C4E43}"/>
              </a:ext>
            </a:extLst>
          </p:cNvPr>
          <p:cNvPicPr>
            <a:picLocks noGrp="1" noChangeAspect="1"/>
          </p:cNvPicPr>
          <p:nvPr>
            <p:ph sz="quarter" idx="10"/>
          </p:nvPr>
        </p:nvPicPr>
        <p:blipFill>
          <a:blip r:embed="rId2"/>
          <a:stretch>
            <a:fillRect/>
          </a:stretch>
        </p:blipFill>
        <p:spPr>
          <a:xfrm>
            <a:off x="2428613" y="1638300"/>
            <a:ext cx="7328424" cy="4114800"/>
          </a:xfrm>
        </p:spPr>
      </p:pic>
    </p:spTree>
    <p:extLst>
      <p:ext uri="{BB962C8B-B14F-4D97-AF65-F5344CB8AC3E}">
        <p14:creationId xmlns:p14="http://schemas.microsoft.com/office/powerpoint/2010/main" val="23779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BB92C-05DC-7C43-EF07-25F542851A27}"/>
              </a:ext>
            </a:extLst>
          </p:cNvPr>
          <p:cNvSpPr>
            <a:spLocks noGrp="1"/>
          </p:cNvSpPr>
          <p:nvPr>
            <p:ph type="title"/>
          </p:nvPr>
        </p:nvSpPr>
        <p:spPr/>
        <p:txBody>
          <a:bodyPr/>
          <a:lstStyle/>
          <a:p>
            <a:r>
              <a:rPr kumimoji="1" lang="en-US" altLang="ja-JP" dirty="0"/>
              <a:t>SPDX Asia Telcon</a:t>
            </a:r>
            <a:endParaRPr kumimoji="1" lang="ja-JP" altLang="en-US" dirty="0"/>
          </a:p>
        </p:txBody>
      </p:sp>
      <p:pic>
        <p:nvPicPr>
          <p:cNvPr id="5" name="コンテンツ プレースホルダー 4" descr="テキスト&#10;&#10;低い精度で自動的に生成された説明">
            <a:extLst>
              <a:ext uri="{FF2B5EF4-FFF2-40B4-BE49-F238E27FC236}">
                <a16:creationId xmlns:a16="http://schemas.microsoft.com/office/drawing/2014/main" id="{2E987ABB-1D41-AA44-ACA1-F734E51BDE81}"/>
              </a:ext>
            </a:extLst>
          </p:cNvPr>
          <p:cNvPicPr>
            <a:picLocks noGrp="1" noChangeAspect="1"/>
          </p:cNvPicPr>
          <p:nvPr>
            <p:ph sz="quarter" idx="10"/>
          </p:nvPr>
        </p:nvPicPr>
        <p:blipFill>
          <a:blip r:embed="rId2"/>
          <a:stretch>
            <a:fillRect/>
          </a:stretch>
        </p:blipFill>
        <p:spPr>
          <a:xfrm>
            <a:off x="2468083" y="1638300"/>
            <a:ext cx="7249483" cy="4114800"/>
          </a:xfrm>
        </p:spPr>
      </p:pic>
    </p:spTree>
    <p:extLst>
      <p:ext uri="{BB962C8B-B14F-4D97-AF65-F5344CB8AC3E}">
        <p14:creationId xmlns:p14="http://schemas.microsoft.com/office/powerpoint/2010/main" val="1835393472"/>
      </p:ext>
    </p:extLst>
  </p:cSld>
  <p:clrMapOvr>
    <a:masterClrMapping/>
  </p:clrMapOvr>
</p:sld>
</file>

<file path=ppt/theme/theme1.xml><?xml version="1.0" encoding="utf-8"?>
<a:theme xmlns:a="http://schemas.openxmlformats.org/drawingml/2006/main" name="WelcomeDoc">
  <a:themeElements>
    <a:clrScheme name="Presentor">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Chain-CC0.potx" id="{2EE19C72-88B8-4783-AE1F-D7EF6111CB94}" vid="{9C3F9363-C77F-4E3A-B6EC-0887A4AB83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8702fd3-f017-49f4-9047-54d30a55fdfa">
      <Terms xmlns="http://schemas.microsoft.com/office/infopath/2007/PartnerControls"/>
    </lcf76f155ced4ddcb4097134ff3c332f>
    <TaxCatchAll xmlns="157d2009-2125-46d6-967a-a6a2c099dd6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6C5F3833FE5964D8C983761215F3B97" ma:contentTypeVersion="16" ma:contentTypeDescription="新しいドキュメントを作成します。" ma:contentTypeScope="" ma:versionID="6b83c2bf556138261725704718dc84f0">
  <xsd:schema xmlns:xsd="http://www.w3.org/2001/XMLSchema" xmlns:xs="http://www.w3.org/2001/XMLSchema" xmlns:p="http://schemas.microsoft.com/office/2006/metadata/properties" xmlns:ns2="38702fd3-f017-49f4-9047-54d30a55fdfa" xmlns:ns3="157d2009-2125-46d6-967a-a6a2c099dd68" targetNamespace="http://schemas.microsoft.com/office/2006/metadata/properties" ma:root="true" ma:fieldsID="84f84853ea332618eb10b888580109f7" ns2:_="" ns3:_="">
    <xsd:import namespace="38702fd3-f017-49f4-9047-54d30a55fdfa"/>
    <xsd:import namespace="157d2009-2125-46d6-967a-a6a2c099dd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702fd3-f017-49f4-9047-54d30a55fd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3cb9d403-1823-4ec6-b2f2-250b7876d07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57d2009-2125-46d6-967a-a6a2c099dd68"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87cb63fe-80cc-4e9d-b549-1aaa5355d532}" ma:internalName="TaxCatchAll" ma:showField="CatchAllData" ma:web="157d2009-2125-46d6-967a-a6a2c099dd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66D707-4742-4D92-97BD-82282DF6BEB3}">
  <ds:schemaRefs>
    <ds:schemaRef ds:uri="http://purl.org/dc/dcmitype/"/>
    <ds:schemaRef ds:uri="http://purl.org/dc/elements/1.1/"/>
    <ds:schemaRef ds:uri="38702fd3-f017-49f4-9047-54d30a55fdfa"/>
    <ds:schemaRef ds:uri="http://www.w3.org/XML/1998/namespac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157d2009-2125-46d6-967a-a6a2c099dd68"/>
    <ds:schemaRef ds:uri="http://schemas.microsoft.com/office/2006/metadata/properties"/>
  </ds:schemaRefs>
</ds:datastoreItem>
</file>

<file path=customXml/itemProps2.xml><?xml version="1.0" encoding="utf-8"?>
<ds:datastoreItem xmlns:ds="http://schemas.openxmlformats.org/officeDocument/2006/customXml" ds:itemID="{C1D92511-3F2D-462A-A084-A6C9613AB072}">
  <ds:schemaRefs>
    <ds:schemaRef ds:uri="http://schemas.microsoft.com/sharepoint/v3/contenttype/forms"/>
  </ds:schemaRefs>
</ds:datastoreItem>
</file>

<file path=customXml/itemProps3.xml><?xml version="1.0" encoding="utf-8"?>
<ds:datastoreItem xmlns:ds="http://schemas.openxmlformats.org/officeDocument/2006/customXml" ds:itemID="{51515888-4ACA-4E7F-B3F2-D2C178197D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702fd3-f017-49f4-9047-54d30a55fdfa"/>
    <ds:schemaRef ds:uri="157d2009-2125-46d6-967a-a6a2c099dd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413</TotalTime>
  <Words>1717</Words>
  <Application>Microsoft Office PowerPoint</Application>
  <PresentationFormat>ワイド画面</PresentationFormat>
  <Paragraphs>144</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游ゴシック</vt:lpstr>
      <vt:lpstr>游ゴシック Medium</vt:lpstr>
      <vt:lpstr>Arial</vt:lpstr>
      <vt:lpstr>Calibri</vt:lpstr>
      <vt:lpstr>Consolas</vt:lpstr>
      <vt:lpstr>Wingdings</vt:lpstr>
      <vt:lpstr>WelcomeDoc</vt:lpstr>
      <vt:lpstr>OpenChain Project Japan workgroup SBOM sg 2023/02/21 (2023/02/07の資料も含みます)  17：05－ 再開します</vt:lpstr>
      <vt:lpstr>Anti-Trust Policy Notice</vt:lpstr>
      <vt:lpstr>【参考】独占禁止法順守ポリシー (Antitrust Policy)</vt:lpstr>
      <vt:lpstr>Agenda</vt:lpstr>
      <vt:lpstr>SPDX Asia Telcon</vt:lpstr>
      <vt:lpstr>SPDX Asia Telcon</vt:lpstr>
      <vt:lpstr>SPDX Asia Telcon</vt:lpstr>
      <vt:lpstr>SPDX Asia Telcon</vt:lpstr>
      <vt:lpstr>SPDX Asia Telcon</vt:lpstr>
      <vt:lpstr>UsageProfileの進め方について</vt:lpstr>
      <vt:lpstr>CLAについて</vt:lpstr>
      <vt:lpstr>SPDX v3.0 Study の提案</vt:lpstr>
      <vt:lpstr>SPDX v3.0 Study – Core Profile</vt:lpstr>
      <vt:lpstr>SPDX v3.0 Study – Core Profile</vt:lpstr>
      <vt:lpstr>色々おかしい</vt:lpstr>
      <vt:lpstr>あるべき姿?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Kobota, Norio (SGC)</dc:creator>
  <cp:lastModifiedBy>Kobota, Norio (SGC)</cp:lastModifiedBy>
  <cp:revision>53</cp:revision>
  <dcterms:created xsi:type="dcterms:W3CDTF">2023-02-07T00:00:04Z</dcterms:created>
  <dcterms:modified xsi:type="dcterms:W3CDTF">2023-02-21T09:06:49Z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0x010100B6C5F3833FE5964D8C983761215F3B97</vt:lpwstr>
  </property>
  <property fmtid="{D5CDD505-2E9C-101B-9397-08002B2CF9AE}" pid="3" name="MediaServiceImageTags">
    <vt:lpwstr/>
  </property>
</Properties>
</file>