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obota, Norio (SGC)" initials="KN(" lastIdx="10" clrIdx="0">
    <p:extLst>
      <p:ext uri="{19B8F6BF-5375-455C-9EA6-DF929625EA0E}">
        <p15:presenceInfo xmlns:p15="http://schemas.microsoft.com/office/powerpoint/2012/main" userId="S::Norio.Kobota@sony.com::b2c5a593-2010-47e7-8d2e-c47f718a432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61695A-5D99-4AE4-A71D-F0AEEC592210}" v="52" dt="2022-07-15T06:42:48.8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varScale="1">
        <p:scale>
          <a:sx n="110" d="100"/>
          <a:sy n="110" d="100"/>
        </p:scale>
        <p:origin x="492"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bota, Norio (SGC)" userId="b2c5a593-2010-47e7-8d2e-c47f718a432d" providerId="ADAL" clId="{9461695A-5D99-4AE4-A71D-F0AEEC592210}"/>
    <pc:docChg chg="undo custSel addSld delSld modSld">
      <pc:chgData name="Kobota, Norio (SGC)" userId="b2c5a593-2010-47e7-8d2e-c47f718a432d" providerId="ADAL" clId="{9461695A-5D99-4AE4-A71D-F0AEEC592210}" dt="2022-07-22T01:09:00.593" v="5756" actId="729"/>
      <pc:docMkLst>
        <pc:docMk/>
      </pc:docMkLst>
      <pc:sldChg chg="modSp mod">
        <pc:chgData name="Kobota, Norio (SGC)" userId="b2c5a593-2010-47e7-8d2e-c47f718a432d" providerId="ADAL" clId="{9461695A-5D99-4AE4-A71D-F0AEEC592210}" dt="2022-07-08T03:53:41.890" v="4408" actId="20577"/>
        <pc:sldMkLst>
          <pc:docMk/>
          <pc:sldMk cId="284865063" sldId="256"/>
        </pc:sldMkLst>
        <pc:spChg chg="mod">
          <ac:chgData name="Kobota, Norio (SGC)" userId="b2c5a593-2010-47e7-8d2e-c47f718a432d" providerId="ADAL" clId="{9461695A-5D99-4AE4-A71D-F0AEEC592210}" dt="2022-07-08T03:53:41.890" v="4408" actId="20577"/>
          <ac:spMkLst>
            <pc:docMk/>
            <pc:sldMk cId="284865063" sldId="256"/>
            <ac:spMk id="3" creationId="{510E7837-26D6-47C4-8257-469B22D67A1E}"/>
          </ac:spMkLst>
        </pc:spChg>
      </pc:sldChg>
      <pc:sldChg chg="addSp modSp mod">
        <pc:chgData name="Kobota, Norio (SGC)" userId="b2c5a593-2010-47e7-8d2e-c47f718a432d" providerId="ADAL" clId="{9461695A-5D99-4AE4-A71D-F0AEEC592210}" dt="2022-07-08T06:30:46.551" v="4424" actId="1076"/>
        <pc:sldMkLst>
          <pc:docMk/>
          <pc:sldMk cId="2701148234" sldId="257"/>
        </pc:sldMkLst>
        <pc:spChg chg="mod">
          <ac:chgData name="Kobota, Norio (SGC)" userId="b2c5a593-2010-47e7-8d2e-c47f718a432d" providerId="ADAL" clId="{9461695A-5D99-4AE4-A71D-F0AEEC592210}" dt="2022-07-08T02:42:52.538" v="209" actId="1076"/>
          <ac:spMkLst>
            <pc:docMk/>
            <pc:sldMk cId="2701148234" sldId="257"/>
            <ac:spMk id="3" creationId="{DA5F3D11-CC26-4D5E-814E-FBE8A387C98D}"/>
          </ac:spMkLst>
        </pc:spChg>
        <pc:spChg chg="mod">
          <ac:chgData name="Kobota, Norio (SGC)" userId="b2c5a593-2010-47e7-8d2e-c47f718a432d" providerId="ADAL" clId="{9461695A-5D99-4AE4-A71D-F0AEEC592210}" dt="2022-07-08T02:42:52.538" v="209" actId="1076"/>
          <ac:spMkLst>
            <pc:docMk/>
            <pc:sldMk cId="2701148234" sldId="257"/>
            <ac:spMk id="4" creationId="{32B6DAFE-623F-4EF8-9BF9-C17DFB6182C4}"/>
          </ac:spMkLst>
        </pc:spChg>
        <pc:spChg chg="mod">
          <ac:chgData name="Kobota, Norio (SGC)" userId="b2c5a593-2010-47e7-8d2e-c47f718a432d" providerId="ADAL" clId="{9461695A-5D99-4AE4-A71D-F0AEEC592210}" dt="2022-07-08T02:42:52.538" v="209" actId="1076"/>
          <ac:spMkLst>
            <pc:docMk/>
            <pc:sldMk cId="2701148234" sldId="257"/>
            <ac:spMk id="5" creationId="{1BF67E87-3FF9-4E81-A2C6-5894401E70B0}"/>
          </ac:spMkLst>
        </pc:spChg>
        <pc:spChg chg="mod">
          <ac:chgData name="Kobota, Norio (SGC)" userId="b2c5a593-2010-47e7-8d2e-c47f718a432d" providerId="ADAL" clId="{9461695A-5D99-4AE4-A71D-F0AEEC592210}" dt="2022-07-08T02:42:52.538" v="209" actId="1076"/>
          <ac:spMkLst>
            <pc:docMk/>
            <pc:sldMk cId="2701148234" sldId="257"/>
            <ac:spMk id="6" creationId="{28433EDB-AE08-428E-87C2-355B89A58F40}"/>
          </ac:spMkLst>
        </pc:spChg>
        <pc:spChg chg="mod">
          <ac:chgData name="Kobota, Norio (SGC)" userId="b2c5a593-2010-47e7-8d2e-c47f718a432d" providerId="ADAL" clId="{9461695A-5D99-4AE4-A71D-F0AEEC592210}" dt="2022-07-08T02:42:52.538" v="209" actId="1076"/>
          <ac:spMkLst>
            <pc:docMk/>
            <pc:sldMk cId="2701148234" sldId="257"/>
            <ac:spMk id="7" creationId="{46D1B680-0718-4B1C-9791-6041D5507D19}"/>
          </ac:spMkLst>
        </pc:spChg>
        <pc:spChg chg="mod">
          <ac:chgData name="Kobota, Norio (SGC)" userId="b2c5a593-2010-47e7-8d2e-c47f718a432d" providerId="ADAL" clId="{9461695A-5D99-4AE4-A71D-F0AEEC592210}" dt="2022-07-08T02:42:52.538" v="209" actId="1076"/>
          <ac:spMkLst>
            <pc:docMk/>
            <pc:sldMk cId="2701148234" sldId="257"/>
            <ac:spMk id="11" creationId="{FBC71A19-B96B-4AC6-BB22-E8EB3A33619C}"/>
          </ac:spMkLst>
        </pc:spChg>
        <pc:spChg chg="mod">
          <ac:chgData name="Kobota, Norio (SGC)" userId="b2c5a593-2010-47e7-8d2e-c47f718a432d" providerId="ADAL" clId="{9461695A-5D99-4AE4-A71D-F0AEEC592210}" dt="2022-07-08T02:42:52.538" v="209" actId="1076"/>
          <ac:spMkLst>
            <pc:docMk/>
            <pc:sldMk cId="2701148234" sldId="257"/>
            <ac:spMk id="12" creationId="{3AC1A9F0-A721-42E2-BFEE-D9F90D6832B3}"/>
          </ac:spMkLst>
        </pc:spChg>
        <pc:spChg chg="add mod">
          <ac:chgData name="Kobota, Norio (SGC)" userId="b2c5a593-2010-47e7-8d2e-c47f718a432d" providerId="ADAL" clId="{9461695A-5D99-4AE4-A71D-F0AEEC592210}" dt="2022-07-08T06:30:46.551" v="4424" actId="1076"/>
          <ac:spMkLst>
            <pc:docMk/>
            <pc:sldMk cId="2701148234" sldId="257"/>
            <ac:spMk id="14" creationId="{1659C130-7922-419C-9B73-BB6EAF6C0042}"/>
          </ac:spMkLst>
        </pc:spChg>
        <pc:spChg chg="add mod">
          <ac:chgData name="Kobota, Norio (SGC)" userId="b2c5a593-2010-47e7-8d2e-c47f718a432d" providerId="ADAL" clId="{9461695A-5D99-4AE4-A71D-F0AEEC592210}" dt="2022-07-08T06:16:53.806" v="4416" actId="207"/>
          <ac:spMkLst>
            <pc:docMk/>
            <pc:sldMk cId="2701148234" sldId="257"/>
            <ac:spMk id="16" creationId="{D4B89DD6-A98C-403C-86E8-F1B47D11993B}"/>
          </ac:spMkLst>
        </pc:spChg>
        <pc:cxnChg chg="mod">
          <ac:chgData name="Kobota, Norio (SGC)" userId="b2c5a593-2010-47e7-8d2e-c47f718a432d" providerId="ADAL" clId="{9461695A-5D99-4AE4-A71D-F0AEEC592210}" dt="2022-07-08T02:42:52.538" v="209" actId="1076"/>
          <ac:cxnSpMkLst>
            <pc:docMk/>
            <pc:sldMk cId="2701148234" sldId="257"/>
            <ac:cxnSpMk id="9" creationId="{E6F8C342-84E8-42F9-B5C3-2D2B817F0CC0}"/>
          </ac:cxnSpMkLst>
        </pc:cxnChg>
        <pc:cxnChg chg="mod">
          <ac:chgData name="Kobota, Norio (SGC)" userId="b2c5a593-2010-47e7-8d2e-c47f718a432d" providerId="ADAL" clId="{9461695A-5D99-4AE4-A71D-F0AEEC592210}" dt="2022-07-08T02:42:52.538" v="209" actId="1076"/>
          <ac:cxnSpMkLst>
            <pc:docMk/>
            <pc:sldMk cId="2701148234" sldId="257"/>
            <ac:cxnSpMk id="13" creationId="{9A117C12-9AB6-4FAA-B365-5CE15C02D2FA}"/>
          </ac:cxnSpMkLst>
        </pc:cxnChg>
      </pc:sldChg>
      <pc:sldChg chg="addSp delSp modSp new mod">
        <pc:chgData name="Kobota, Norio (SGC)" userId="b2c5a593-2010-47e7-8d2e-c47f718a432d" providerId="ADAL" clId="{9461695A-5D99-4AE4-A71D-F0AEEC592210}" dt="2022-07-08T02:48:33.604" v="604" actId="20577"/>
        <pc:sldMkLst>
          <pc:docMk/>
          <pc:sldMk cId="2334549469" sldId="258"/>
        </pc:sldMkLst>
        <pc:spChg chg="del">
          <ac:chgData name="Kobota, Norio (SGC)" userId="b2c5a593-2010-47e7-8d2e-c47f718a432d" providerId="ADAL" clId="{9461695A-5D99-4AE4-A71D-F0AEEC592210}" dt="2022-07-08T02:43:17.450" v="210" actId="478"/>
          <ac:spMkLst>
            <pc:docMk/>
            <pc:sldMk cId="2334549469" sldId="258"/>
            <ac:spMk id="2" creationId="{02915521-097E-464C-BE2F-B7B3D0BF4FF9}"/>
          </ac:spMkLst>
        </pc:spChg>
        <pc:spChg chg="mod">
          <ac:chgData name="Kobota, Norio (SGC)" userId="b2c5a593-2010-47e7-8d2e-c47f718a432d" providerId="ADAL" clId="{9461695A-5D99-4AE4-A71D-F0AEEC592210}" dt="2022-07-08T02:47:07.695" v="456" actId="2711"/>
          <ac:spMkLst>
            <pc:docMk/>
            <pc:sldMk cId="2334549469" sldId="258"/>
            <ac:spMk id="3" creationId="{E87B274D-BAFC-4C22-9482-A3D5A5476077}"/>
          </ac:spMkLst>
        </pc:spChg>
        <pc:spChg chg="add mod">
          <ac:chgData name="Kobota, Norio (SGC)" userId="b2c5a593-2010-47e7-8d2e-c47f718a432d" providerId="ADAL" clId="{9461695A-5D99-4AE4-A71D-F0AEEC592210}" dt="2022-07-08T02:47:50.836" v="467" actId="14100"/>
          <ac:spMkLst>
            <pc:docMk/>
            <pc:sldMk cId="2334549469" sldId="258"/>
            <ac:spMk id="4" creationId="{E65AD4DD-1C0E-4E61-A004-66B4172A0867}"/>
          </ac:spMkLst>
        </pc:spChg>
        <pc:spChg chg="add mod">
          <ac:chgData name="Kobota, Norio (SGC)" userId="b2c5a593-2010-47e7-8d2e-c47f718a432d" providerId="ADAL" clId="{9461695A-5D99-4AE4-A71D-F0AEEC592210}" dt="2022-07-08T02:48:33.604" v="604" actId="20577"/>
          <ac:spMkLst>
            <pc:docMk/>
            <pc:sldMk cId="2334549469" sldId="258"/>
            <ac:spMk id="5" creationId="{B065ED93-009B-4F0F-8042-F56278DE4570}"/>
          </ac:spMkLst>
        </pc:spChg>
      </pc:sldChg>
      <pc:sldChg chg="addSp modSp add mod">
        <pc:chgData name="Kobota, Norio (SGC)" userId="b2c5a593-2010-47e7-8d2e-c47f718a432d" providerId="ADAL" clId="{9461695A-5D99-4AE4-A71D-F0AEEC592210}" dt="2022-07-08T02:52:53.592" v="898" actId="14100"/>
        <pc:sldMkLst>
          <pc:docMk/>
          <pc:sldMk cId="828624103" sldId="259"/>
        </pc:sldMkLst>
        <pc:spChg chg="mod">
          <ac:chgData name="Kobota, Norio (SGC)" userId="b2c5a593-2010-47e7-8d2e-c47f718a432d" providerId="ADAL" clId="{9461695A-5D99-4AE4-A71D-F0AEEC592210}" dt="2022-07-08T02:51:55.021" v="860" actId="27636"/>
          <ac:spMkLst>
            <pc:docMk/>
            <pc:sldMk cId="828624103" sldId="259"/>
            <ac:spMk id="3" creationId="{E87B274D-BAFC-4C22-9482-A3D5A5476077}"/>
          </ac:spMkLst>
        </pc:spChg>
        <pc:spChg chg="mod">
          <ac:chgData name="Kobota, Norio (SGC)" userId="b2c5a593-2010-47e7-8d2e-c47f718a432d" providerId="ADAL" clId="{9461695A-5D99-4AE4-A71D-F0AEEC592210}" dt="2022-07-08T02:51:59.310" v="861" actId="14100"/>
          <ac:spMkLst>
            <pc:docMk/>
            <pc:sldMk cId="828624103" sldId="259"/>
            <ac:spMk id="4" creationId="{E65AD4DD-1C0E-4E61-A004-66B4172A0867}"/>
          </ac:spMkLst>
        </pc:spChg>
        <pc:spChg chg="mod">
          <ac:chgData name="Kobota, Norio (SGC)" userId="b2c5a593-2010-47e7-8d2e-c47f718a432d" providerId="ADAL" clId="{9461695A-5D99-4AE4-A71D-F0AEEC592210}" dt="2022-07-08T02:52:24.344" v="873" actId="20577"/>
          <ac:spMkLst>
            <pc:docMk/>
            <pc:sldMk cId="828624103" sldId="259"/>
            <ac:spMk id="5" creationId="{B065ED93-009B-4F0F-8042-F56278DE4570}"/>
          </ac:spMkLst>
        </pc:spChg>
        <pc:spChg chg="add mod">
          <ac:chgData name="Kobota, Norio (SGC)" userId="b2c5a593-2010-47e7-8d2e-c47f718a432d" providerId="ADAL" clId="{9461695A-5D99-4AE4-A71D-F0AEEC592210}" dt="2022-07-08T02:52:53.592" v="898" actId="14100"/>
          <ac:spMkLst>
            <pc:docMk/>
            <pc:sldMk cId="828624103" sldId="259"/>
            <ac:spMk id="6" creationId="{0E82071D-17A0-4E5C-8FF0-446836E1AF96}"/>
          </ac:spMkLst>
        </pc:spChg>
      </pc:sldChg>
      <pc:sldChg chg="modSp new del mod">
        <pc:chgData name="Kobota, Norio (SGC)" userId="b2c5a593-2010-47e7-8d2e-c47f718a432d" providerId="ADAL" clId="{9461695A-5D99-4AE4-A71D-F0AEEC592210}" dt="2022-07-08T03:06:38.380" v="1610" actId="47"/>
        <pc:sldMkLst>
          <pc:docMk/>
          <pc:sldMk cId="3493762896" sldId="260"/>
        </pc:sldMkLst>
        <pc:spChg chg="mod">
          <ac:chgData name="Kobota, Norio (SGC)" userId="b2c5a593-2010-47e7-8d2e-c47f718a432d" providerId="ADAL" clId="{9461695A-5D99-4AE4-A71D-F0AEEC592210}" dt="2022-07-08T02:55:36.867" v="908" actId="2711"/>
          <ac:spMkLst>
            <pc:docMk/>
            <pc:sldMk cId="3493762896" sldId="260"/>
            <ac:spMk id="2" creationId="{5C9ED72F-1E61-4CFC-B393-4326B45676F0}"/>
          </ac:spMkLst>
        </pc:spChg>
      </pc:sldChg>
      <pc:sldChg chg="addSp delSp modSp add mod addCm delCm modCm">
        <pc:chgData name="Kobota, Norio (SGC)" userId="b2c5a593-2010-47e7-8d2e-c47f718a432d" providerId="ADAL" clId="{9461695A-5D99-4AE4-A71D-F0AEEC592210}" dt="2022-07-15T06:27:04.230" v="4842" actId="5900"/>
        <pc:sldMkLst>
          <pc:docMk/>
          <pc:sldMk cId="2237708724" sldId="261"/>
        </pc:sldMkLst>
        <pc:spChg chg="mod">
          <ac:chgData name="Kobota, Norio (SGC)" userId="b2c5a593-2010-47e7-8d2e-c47f718a432d" providerId="ADAL" clId="{9461695A-5D99-4AE4-A71D-F0AEEC592210}" dt="2022-07-08T02:56:06.137" v="910"/>
          <ac:spMkLst>
            <pc:docMk/>
            <pc:sldMk cId="2237708724" sldId="261"/>
            <ac:spMk id="2" creationId="{61F8C957-972F-4F94-8B79-033945483AD3}"/>
          </ac:spMkLst>
        </pc:spChg>
        <pc:spChg chg="mod">
          <ac:chgData name="Kobota, Norio (SGC)" userId="b2c5a593-2010-47e7-8d2e-c47f718a432d" providerId="ADAL" clId="{9461695A-5D99-4AE4-A71D-F0AEEC592210}" dt="2022-07-08T03:00:17.315" v="1152" actId="113"/>
          <ac:spMkLst>
            <pc:docMk/>
            <pc:sldMk cId="2237708724" sldId="261"/>
            <ac:spMk id="3" creationId="{DA5F3D11-CC26-4D5E-814E-FBE8A387C98D}"/>
          </ac:spMkLst>
        </pc:spChg>
        <pc:spChg chg="mod">
          <ac:chgData name="Kobota, Norio (SGC)" userId="b2c5a593-2010-47e7-8d2e-c47f718a432d" providerId="ADAL" clId="{9461695A-5D99-4AE4-A71D-F0AEEC592210}" dt="2022-07-15T06:23:36.480" v="4743" actId="6549"/>
          <ac:spMkLst>
            <pc:docMk/>
            <pc:sldMk cId="2237708724" sldId="261"/>
            <ac:spMk id="4" creationId="{32B6DAFE-623F-4EF8-9BF9-C17DFB6182C4}"/>
          </ac:spMkLst>
        </pc:spChg>
        <pc:spChg chg="mod">
          <ac:chgData name="Kobota, Norio (SGC)" userId="b2c5a593-2010-47e7-8d2e-c47f718a432d" providerId="ADAL" clId="{9461695A-5D99-4AE4-A71D-F0AEEC592210}" dt="2022-07-08T02:59:49.334" v="1147" actId="1076"/>
          <ac:spMkLst>
            <pc:docMk/>
            <pc:sldMk cId="2237708724" sldId="261"/>
            <ac:spMk id="5" creationId="{1BF67E87-3FF9-4E81-A2C6-5894401E70B0}"/>
          </ac:spMkLst>
        </pc:spChg>
        <pc:spChg chg="del">
          <ac:chgData name="Kobota, Norio (SGC)" userId="b2c5a593-2010-47e7-8d2e-c47f718a432d" providerId="ADAL" clId="{9461695A-5D99-4AE4-A71D-F0AEEC592210}" dt="2022-07-08T02:57:40.441" v="915" actId="478"/>
          <ac:spMkLst>
            <pc:docMk/>
            <pc:sldMk cId="2237708724" sldId="261"/>
            <ac:spMk id="6" creationId="{28433EDB-AE08-428E-87C2-355B89A58F40}"/>
          </ac:spMkLst>
        </pc:spChg>
        <pc:spChg chg="add mod">
          <ac:chgData name="Kobota, Norio (SGC)" userId="b2c5a593-2010-47e7-8d2e-c47f718a432d" providerId="ADAL" clId="{9461695A-5D99-4AE4-A71D-F0AEEC592210}" dt="2022-07-15T06:25:18.268" v="4839" actId="1076"/>
          <ac:spMkLst>
            <pc:docMk/>
            <pc:sldMk cId="2237708724" sldId="261"/>
            <ac:spMk id="6" creationId="{501BF16D-1B60-42C1-92BC-C9AC3F08B261}"/>
          </ac:spMkLst>
        </pc:spChg>
        <pc:spChg chg="del">
          <ac:chgData name="Kobota, Norio (SGC)" userId="b2c5a593-2010-47e7-8d2e-c47f718a432d" providerId="ADAL" clId="{9461695A-5D99-4AE4-A71D-F0AEEC592210}" dt="2022-07-08T02:59:26.594" v="1138" actId="478"/>
          <ac:spMkLst>
            <pc:docMk/>
            <pc:sldMk cId="2237708724" sldId="261"/>
            <ac:spMk id="7" creationId="{46D1B680-0718-4B1C-9791-6041D5507D19}"/>
          </ac:spMkLst>
        </pc:spChg>
        <pc:spChg chg="del">
          <ac:chgData name="Kobota, Norio (SGC)" userId="b2c5a593-2010-47e7-8d2e-c47f718a432d" providerId="ADAL" clId="{9461695A-5D99-4AE4-A71D-F0AEEC592210}" dt="2022-07-08T02:57:40.441" v="915" actId="478"/>
          <ac:spMkLst>
            <pc:docMk/>
            <pc:sldMk cId="2237708724" sldId="261"/>
            <ac:spMk id="11" creationId="{FBC71A19-B96B-4AC6-BB22-E8EB3A33619C}"/>
          </ac:spMkLst>
        </pc:spChg>
        <pc:spChg chg="del">
          <ac:chgData name="Kobota, Norio (SGC)" userId="b2c5a593-2010-47e7-8d2e-c47f718a432d" providerId="ADAL" clId="{9461695A-5D99-4AE4-A71D-F0AEEC592210}" dt="2022-07-08T02:59:24.006" v="1136" actId="478"/>
          <ac:spMkLst>
            <pc:docMk/>
            <pc:sldMk cId="2237708724" sldId="261"/>
            <ac:spMk id="12" creationId="{3AC1A9F0-A721-42E2-BFEE-D9F90D6832B3}"/>
          </ac:spMkLst>
        </pc:spChg>
        <pc:spChg chg="del">
          <ac:chgData name="Kobota, Norio (SGC)" userId="b2c5a593-2010-47e7-8d2e-c47f718a432d" providerId="ADAL" clId="{9461695A-5D99-4AE4-A71D-F0AEEC592210}" dt="2022-07-08T03:00:02.544" v="1148" actId="478"/>
          <ac:spMkLst>
            <pc:docMk/>
            <pc:sldMk cId="2237708724" sldId="261"/>
            <ac:spMk id="16" creationId="{D4B89DD6-A98C-403C-86E8-F1B47D11993B}"/>
          </ac:spMkLst>
        </pc:spChg>
        <pc:cxnChg chg="del mod">
          <ac:chgData name="Kobota, Norio (SGC)" userId="b2c5a593-2010-47e7-8d2e-c47f718a432d" providerId="ADAL" clId="{9461695A-5D99-4AE4-A71D-F0AEEC592210}" dt="2022-07-08T02:59:25.355" v="1137" actId="478"/>
          <ac:cxnSpMkLst>
            <pc:docMk/>
            <pc:sldMk cId="2237708724" sldId="261"/>
            <ac:cxnSpMk id="9" creationId="{E6F8C342-84E8-42F9-B5C3-2D2B817F0CC0}"/>
          </ac:cxnSpMkLst>
        </pc:cxnChg>
        <pc:cxnChg chg="del mod">
          <ac:chgData name="Kobota, Norio (SGC)" userId="b2c5a593-2010-47e7-8d2e-c47f718a432d" providerId="ADAL" clId="{9461695A-5D99-4AE4-A71D-F0AEEC592210}" dt="2022-07-08T02:59:24.006" v="1136" actId="478"/>
          <ac:cxnSpMkLst>
            <pc:docMk/>
            <pc:sldMk cId="2237708724" sldId="261"/>
            <ac:cxnSpMk id="13" creationId="{9A117C12-9AB6-4FAA-B365-5CE15C02D2FA}"/>
          </ac:cxnSpMkLst>
        </pc:cxnChg>
      </pc:sldChg>
      <pc:sldChg chg="addSp modSp add mod addCm delCm modCm">
        <pc:chgData name="Kobota, Norio (SGC)" userId="b2c5a593-2010-47e7-8d2e-c47f718a432d" providerId="ADAL" clId="{9461695A-5D99-4AE4-A71D-F0AEEC592210}" dt="2022-07-15T06:36:45.478" v="4896" actId="1592"/>
        <pc:sldMkLst>
          <pc:docMk/>
          <pc:sldMk cId="1926743685" sldId="262"/>
        </pc:sldMkLst>
        <pc:spChg chg="mod">
          <ac:chgData name="Kobota, Norio (SGC)" userId="b2c5a593-2010-47e7-8d2e-c47f718a432d" providerId="ADAL" clId="{9461695A-5D99-4AE4-A71D-F0AEEC592210}" dt="2022-07-08T03:17:26.315" v="2298" actId="20577"/>
          <ac:spMkLst>
            <pc:docMk/>
            <pc:sldMk cId="1926743685" sldId="262"/>
            <ac:spMk id="3" creationId="{E87B274D-BAFC-4C22-9482-A3D5A5476077}"/>
          </ac:spMkLst>
        </pc:spChg>
        <pc:spChg chg="mod">
          <ac:chgData name="Kobota, Norio (SGC)" userId="b2c5a593-2010-47e7-8d2e-c47f718a432d" providerId="ADAL" clId="{9461695A-5D99-4AE4-A71D-F0AEEC592210}" dt="2022-07-08T03:01:39.402" v="1246" actId="14100"/>
          <ac:spMkLst>
            <pc:docMk/>
            <pc:sldMk cId="1926743685" sldId="262"/>
            <ac:spMk id="4" creationId="{E65AD4DD-1C0E-4E61-A004-66B4172A0867}"/>
          </ac:spMkLst>
        </pc:spChg>
        <pc:spChg chg="mod">
          <ac:chgData name="Kobota, Norio (SGC)" userId="b2c5a593-2010-47e7-8d2e-c47f718a432d" providerId="ADAL" clId="{9461695A-5D99-4AE4-A71D-F0AEEC592210}" dt="2022-07-08T03:06:19.666" v="1608" actId="14100"/>
          <ac:spMkLst>
            <pc:docMk/>
            <pc:sldMk cId="1926743685" sldId="262"/>
            <ac:spMk id="5" creationId="{B065ED93-009B-4F0F-8042-F56278DE4570}"/>
          </ac:spMkLst>
        </pc:spChg>
        <pc:spChg chg="add mod">
          <ac:chgData name="Kobota, Norio (SGC)" userId="b2c5a593-2010-47e7-8d2e-c47f718a432d" providerId="ADAL" clId="{9461695A-5D99-4AE4-A71D-F0AEEC592210}" dt="2022-07-08T03:03:00.285" v="1425" actId="14100"/>
          <ac:spMkLst>
            <pc:docMk/>
            <pc:sldMk cId="1926743685" sldId="262"/>
            <ac:spMk id="6" creationId="{CF933C98-8651-4FAB-B2C6-4F64BEC58905}"/>
          </ac:spMkLst>
        </pc:spChg>
        <pc:spChg chg="add mod">
          <ac:chgData name="Kobota, Norio (SGC)" userId="b2c5a593-2010-47e7-8d2e-c47f718a432d" providerId="ADAL" clId="{9461695A-5D99-4AE4-A71D-F0AEEC592210}" dt="2022-07-15T05:37:40.500" v="4628" actId="6549"/>
          <ac:spMkLst>
            <pc:docMk/>
            <pc:sldMk cId="1926743685" sldId="262"/>
            <ac:spMk id="7" creationId="{74FADBE3-A7C9-424F-8336-6369F5D1534F}"/>
          </ac:spMkLst>
        </pc:spChg>
        <pc:spChg chg="add mod">
          <ac:chgData name="Kobota, Norio (SGC)" userId="b2c5a593-2010-47e7-8d2e-c47f718a432d" providerId="ADAL" clId="{9461695A-5D99-4AE4-A71D-F0AEEC592210}" dt="2022-07-15T06:36:42.341" v="4895" actId="14100"/>
          <ac:spMkLst>
            <pc:docMk/>
            <pc:sldMk cId="1926743685" sldId="262"/>
            <ac:spMk id="8" creationId="{4C9152BF-9D9C-4902-AB53-7D3D7D2A34FB}"/>
          </ac:spMkLst>
        </pc:spChg>
      </pc:sldChg>
      <pc:sldChg chg="addSp delSp modSp add mod">
        <pc:chgData name="Kobota, Norio (SGC)" userId="b2c5a593-2010-47e7-8d2e-c47f718a432d" providerId="ADAL" clId="{9461695A-5D99-4AE4-A71D-F0AEEC592210}" dt="2022-07-15T06:43:23.407" v="5017" actId="14100"/>
        <pc:sldMkLst>
          <pc:docMk/>
          <pc:sldMk cId="3718764870" sldId="263"/>
        </pc:sldMkLst>
        <pc:spChg chg="mod">
          <ac:chgData name="Kobota, Norio (SGC)" userId="b2c5a593-2010-47e7-8d2e-c47f718a432d" providerId="ADAL" clId="{9461695A-5D99-4AE4-A71D-F0AEEC592210}" dt="2022-07-08T03:09:03.891" v="1810" actId="27636"/>
          <ac:spMkLst>
            <pc:docMk/>
            <pc:sldMk cId="3718764870" sldId="263"/>
            <ac:spMk id="3" creationId="{E87B274D-BAFC-4C22-9482-A3D5A5476077}"/>
          </ac:spMkLst>
        </pc:spChg>
        <pc:spChg chg="mod">
          <ac:chgData name="Kobota, Norio (SGC)" userId="b2c5a593-2010-47e7-8d2e-c47f718a432d" providerId="ADAL" clId="{9461695A-5D99-4AE4-A71D-F0AEEC592210}" dt="2022-07-15T05:47:58.411" v="4687" actId="14100"/>
          <ac:spMkLst>
            <pc:docMk/>
            <pc:sldMk cId="3718764870" sldId="263"/>
            <ac:spMk id="4" creationId="{E65AD4DD-1C0E-4E61-A004-66B4172A0867}"/>
          </ac:spMkLst>
        </pc:spChg>
        <pc:spChg chg="del">
          <ac:chgData name="Kobota, Norio (SGC)" userId="b2c5a593-2010-47e7-8d2e-c47f718a432d" providerId="ADAL" clId="{9461695A-5D99-4AE4-A71D-F0AEEC592210}" dt="2022-07-08T03:08:51.183" v="1808" actId="478"/>
          <ac:spMkLst>
            <pc:docMk/>
            <pc:sldMk cId="3718764870" sldId="263"/>
            <ac:spMk id="5" creationId="{B065ED93-009B-4F0F-8042-F56278DE4570}"/>
          </ac:spMkLst>
        </pc:spChg>
        <pc:spChg chg="add mod">
          <ac:chgData name="Kobota, Norio (SGC)" userId="b2c5a593-2010-47e7-8d2e-c47f718a432d" providerId="ADAL" clId="{9461695A-5D99-4AE4-A71D-F0AEEC592210}" dt="2022-07-15T06:43:23.407" v="5017" actId="14100"/>
          <ac:spMkLst>
            <pc:docMk/>
            <pc:sldMk cId="3718764870" sldId="263"/>
            <ac:spMk id="5" creationId="{B0AA10FC-7141-43DF-BBDD-0901C2B2C134}"/>
          </ac:spMkLst>
        </pc:spChg>
        <pc:spChg chg="del">
          <ac:chgData name="Kobota, Norio (SGC)" userId="b2c5a593-2010-47e7-8d2e-c47f718a432d" providerId="ADAL" clId="{9461695A-5D99-4AE4-A71D-F0AEEC592210}" dt="2022-07-08T03:08:50.078" v="1807" actId="478"/>
          <ac:spMkLst>
            <pc:docMk/>
            <pc:sldMk cId="3718764870" sldId="263"/>
            <ac:spMk id="6" creationId="{0E82071D-17A0-4E5C-8FF0-446836E1AF96}"/>
          </ac:spMkLst>
        </pc:spChg>
      </pc:sldChg>
      <pc:sldChg chg="addSp modSp add mod">
        <pc:chgData name="Kobota, Norio (SGC)" userId="b2c5a593-2010-47e7-8d2e-c47f718a432d" providerId="ADAL" clId="{9461695A-5D99-4AE4-A71D-F0AEEC592210}" dt="2022-07-22T00:55:12.463" v="5237" actId="207"/>
        <pc:sldMkLst>
          <pc:docMk/>
          <pc:sldMk cId="3259216476" sldId="264"/>
        </pc:sldMkLst>
        <pc:spChg chg="mod">
          <ac:chgData name="Kobota, Norio (SGC)" userId="b2c5a593-2010-47e7-8d2e-c47f718a432d" providerId="ADAL" clId="{9461695A-5D99-4AE4-A71D-F0AEEC592210}" dt="2022-07-08T03:10:35.374" v="1812"/>
          <ac:spMkLst>
            <pc:docMk/>
            <pc:sldMk cId="3259216476" sldId="264"/>
            <ac:spMk id="2" creationId="{61F8C957-972F-4F94-8B79-033945483AD3}"/>
          </ac:spMkLst>
        </pc:spChg>
        <pc:spChg chg="mod">
          <ac:chgData name="Kobota, Norio (SGC)" userId="b2c5a593-2010-47e7-8d2e-c47f718a432d" providerId="ADAL" clId="{9461695A-5D99-4AE4-A71D-F0AEEC592210}" dt="2022-07-08T03:11:11.569" v="1816" actId="27636"/>
          <ac:spMkLst>
            <pc:docMk/>
            <pc:sldMk cId="3259216476" sldId="264"/>
            <ac:spMk id="3" creationId="{DA5F3D11-CC26-4D5E-814E-FBE8A387C98D}"/>
          </ac:spMkLst>
        </pc:spChg>
        <pc:spChg chg="mod">
          <ac:chgData name="Kobota, Norio (SGC)" userId="b2c5a593-2010-47e7-8d2e-c47f718a432d" providerId="ADAL" clId="{9461695A-5D99-4AE4-A71D-F0AEEC592210}" dt="2022-07-08T03:13:39.082" v="2123" actId="1076"/>
          <ac:spMkLst>
            <pc:docMk/>
            <pc:sldMk cId="3259216476" sldId="264"/>
            <ac:spMk id="4" creationId="{32B6DAFE-623F-4EF8-9BF9-C17DFB6182C4}"/>
          </ac:spMkLst>
        </pc:spChg>
        <pc:spChg chg="mod">
          <ac:chgData name="Kobota, Norio (SGC)" userId="b2c5a593-2010-47e7-8d2e-c47f718a432d" providerId="ADAL" clId="{9461695A-5D99-4AE4-A71D-F0AEEC592210}" dt="2022-07-22T00:55:12.463" v="5237" actId="207"/>
          <ac:spMkLst>
            <pc:docMk/>
            <pc:sldMk cId="3259216476" sldId="264"/>
            <ac:spMk id="5" creationId="{1BF67E87-3FF9-4E81-A2C6-5894401E70B0}"/>
          </ac:spMkLst>
        </pc:spChg>
        <pc:spChg chg="add mod">
          <ac:chgData name="Kobota, Norio (SGC)" userId="b2c5a593-2010-47e7-8d2e-c47f718a432d" providerId="ADAL" clId="{9461695A-5D99-4AE4-A71D-F0AEEC592210}" dt="2022-07-08T03:14:41.483" v="2223" actId="14100"/>
          <ac:spMkLst>
            <pc:docMk/>
            <pc:sldMk cId="3259216476" sldId="264"/>
            <ac:spMk id="6" creationId="{CB745499-CCBA-4C7B-9913-7DC747C65CF5}"/>
          </ac:spMkLst>
        </pc:spChg>
      </pc:sldChg>
      <pc:sldChg chg="addSp delSp modSp add mod modShow">
        <pc:chgData name="Kobota, Norio (SGC)" userId="b2c5a593-2010-47e7-8d2e-c47f718a432d" providerId="ADAL" clId="{9461695A-5D99-4AE4-A71D-F0AEEC592210}" dt="2022-07-22T01:09:00.593" v="5756" actId="729"/>
        <pc:sldMkLst>
          <pc:docMk/>
          <pc:sldMk cId="3789445561" sldId="265"/>
        </pc:sldMkLst>
        <pc:spChg chg="mod">
          <ac:chgData name="Kobota, Norio (SGC)" userId="b2c5a593-2010-47e7-8d2e-c47f718a432d" providerId="ADAL" clId="{9461695A-5D99-4AE4-A71D-F0AEEC592210}" dt="2022-07-08T03:18:29.026" v="2419" actId="1076"/>
          <ac:spMkLst>
            <pc:docMk/>
            <pc:sldMk cId="3789445561" sldId="265"/>
            <ac:spMk id="3" creationId="{E87B274D-BAFC-4C22-9482-A3D5A5476077}"/>
          </ac:spMkLst>
        </pc:spChg>
        <pc:spChg chg="mod">
          <ac:chgData name="Kobota, Norio (SGC)" userId="b2c5a593-2010-47e7-8d2e-c47f718a432d" providerId="ADAL" clId="{9461695A-5D99-4AE4-A71D-F0AEEC592210}" dt="2022-07-15T06:54:32.945" v="5227" actId="20577"/>
          <ac:spMkLst>
            <pc:docMk/>
            <pc:sldMk cId="3789445561" sldId="265"/>
            <ac:spMk id="4" creationId="{E65AD4DD-1C0E-4E61-A004-66B4172A0867}"/>
          </ac:spMkLst>
        </pc:spChg>
        <pc:spChg chg="del">
          <ac:chgData name="Kobota, Norio (SGC)" userId="b2c5a593-2010-47e7-8d2e-c47f718a432d" providerId="ADAL" clId="{9461695A-5D99-4AE4-A71D-F0AEEC592210}" dt="2022-07-08T03:17:33.310" v="2301" actId="478"/>
          <ac:spMkLst>
            <pc:docMk/>
            <pc:sldMk cId="3789445561" sldId="265"/>
            <ac:spMk id="5" creationId="{B065ED93-009B-4F0F-8042-F56278DE4570}"/>
          </ac:spMkLst>
        </pc:spChg>
        <pc:spChg chg="del">
          <ac:chgData name="Kobota, Norio (SGC)" userId="b2c5a593-2010-47e7-8d2e-c47f718a432d" providerId="ADAL" clId="{9461695A-5D99-4AE4-A71D-F0AEEC592210}" dt="2022-07-08T03:17:08.474" v="2297" actId="478"/>
          <ac:spMkLst>
            <pc:docMk/>
            <pc:sldMk cId="3789445561" sldId="265"/>
            <ac:spMk id="6" creationId="{CF933C98-8651-4FAB-B2C6-4F64BEC58905}"/>
          </ac:spMkLst>
        </pc:spChg>
        <pc:spChg chg="del">
          <ac:chgData name="Kobota, Norio (SGC)" userId="b2c5a593-2010-47e7-8d2e-c47f718a432d" providerId="ADAL" clId="{9461695A-5D99-4AE4-A71D-F0AEEC592210}" dt="2022-07-08T03:17:34.043" v="2302" actId="478"/>
          <ac:spMkLst>
            <pc:docMk/>
            <pc:sldMk cId="3789445561" sldId="265"/>
            <ac:spMk id="7" creationId="{74FADBE3-A7C9-424F-8336-6369F5D1534F}"/>
          </ac:spMkLst>
        </pc:spChg>
        <pc:spChg chg="add mod">
          <ac:chgData name="Kobota, Norio (SGC)" userId="b2c5a593-2010-47e7-8d2e-c47f718a432d" providerId="ADAL" clId="{9461695A-5D99-4AE4-A71D-F0AEEC592210}" dt="2022-07-08T03:18:31.091" v="2420" actId="1076"/>
          <ac:spMkLst>
            <pc:docMk/>
            <pc:sldMk cId="3789445561" sldId="265"/>
            <ac:spMk id="8" creationId="{08C6FD66-C114-457F-87FC-9622C1726196}"/>
          </ac:spMkLst>
        </pc:spChg>
      </pc:sldChg>
      <pc:sldChg chg="addSp modSp add mod">
        <pc:chgData name="Kobota, Norio (SGC)" userId="b2c5a593-2010-47e7-8d2e-c47f718a432d" providerId="ADAL" clId="{9461695A-5D99-4AE4-A71D-F0AEEC592210}" dt="2022-07-22T00:57:50.426" v="5355" actId="20577"/>
        <pc:sldMkLst>
          <pc:docMk/>
          <pc:sldMk cId="2247522521" sldId="266"/>
        </pc:sldMkLst>
        <pc:spChg chg="mod">
          <ac:chgData name="Kobota, Norio (SGC)" userId="b2c5a593-2010-47e7-8d2e-c47f718a432d" providerId="ADAL" clId="{9461695A-5D99-4AE4-A71D-F0AEEC592210}" dt="2022-07-08T03:20:19.185" v="2540" actId="20577"/>
          <ac:spMkLst>
            <pc:docMk/>
            <pc:sldMk cId="2247522521" sldId="266"/>
            <ac:spMk id="3" creationId="{E87B274D-BAFC-4C22-9482-A3D5A5476077}"/>
          </ac:spMkLst>
        </pc:spChg>
        <pc:spChg chg="mod">
          <ac:chgData name="Kobota, Norio (SGC)" userId="b2c5a593-2010-47e7-8d2e-c47f718a432d" providerId="ADAL" clId="{9461695A-5D99-4AE4-A71D-F0AEEC592210}" dt="2022-07-22T00:57:50.426" v="5355" actId="20577"/>
          <ac:spMkLst>
            <pc:docMk/>
            <pc:sldMk cId="2247522521" sldId="266"/>
            <ac:spMk id="4" creationId="{E65AD4DD-1C0E-4E61-A004-66B4172A0867}"/>
          </ac:spMkLst>
        </pc:spChg>
        <pc:spChg chg="add mod">
          <ac:chgData name="Kobota, Norio (SGC)" userId="b2c5a593-2010-47e7-8d2e-c47f718a432d" providerId="ADAL" clId="{9461695A-5D99-4AE4-A71D-F0AEEC592210}" dt="2022-07-22T00:57:21.799" v="5333" actId="20577"/>
          <ac:spMkLst>
            <pc:docMk/>
            <pc:sldMk cId="2247522521" sldId="266"/>
            <ac:spMk id="5" creationId="{D9C626D6-54C5-4230-A982-B54FB83BAA34}"/>
          </ac:spMkLst>
        </pc:spChg>
        <pc:spChg chg="add mod">
          <ac:chgData name="Kobota, Norio (SGC)" userId="b2c5a593-2010-47e7-8d2e-c47f718a432d" providerId="ADAL" clId="{9461695A-5D99-4AE4-A71D-F0AEEC592210}" dt="2022-07-22T00:56:41.113" v="5285" actId="6549"/>
          <ac:spMkLst>
            <pc:docMk/>
            <pc:sldMk cId="2247522521" sldId="266"/>
            <ac:spMk id="6" creationId="{91101305-BE3E-46B7-8958-7A62B1ADF482}"/>
          </ac:spMkLst>
        </pc:spChg>
      </pc:sldChg>
      <pc:sldChg chg="addSp modSp add mod">
        <pc:chgData name="Kobota, Norio (SGC)" userId="b2c5a593-2010-47e7-8d2e-c47f718a432d" providerId="ADAL" clId="{9461695A-5D99-4AE4-A71D-F0AEEC592210}" dt="2022-07-08T03:28:54.186" v="2958" actId="14100"/>
        <pc:sldMkLst>
          <pc:docMk/>
          <pc:sldMk cId="3725378418" sldId="267"/>
        </pc:sldMkLst>
        <pc:spChg chg="mod">
          <ac:chgData name="Kobota, Norio (SGC)" userId="b2c5a593-2010-47e7-8d2e-c47f718a432d" providerId="ADAL" clId="{9461695A-5D99-4AE4-A71D-F0AEEC592210}" dt="2022-07-08T03:26:05.666" v="2780"/>
          <ac:spMkLst>
            <pc:docMk/>
            <pc:sldMk cId="3725378418" sldId="267"/>
            <ac:spMk id="2" creationId="{61F8C957-972F-4F94-8B79-033945483AD3}"/>
          </ac:spMkLst>
        </pc:spChg>
        <pc:spChg chg="mod">
          <ac:chgData name="Kobota, Norio (SGC)" userId="b2c5a593-2010-47e7-8d2e-c47f718a432d" providerId="ADAL" clId="{9461695A-5D99-4AE4-A71D-F0AEEC592210}" dt="2022-07-08T03:26:43.175" v="2782" actId="27636"/>
          <ac:spMkLst>
            <pc:docMk/>
            <pc:sldMk cId="3725378418" sldId="267"/>
            <ac:spMk id="3" creationId="{DA5F3D11-CC26-4D5E-814E-FBE8A387C98D}"/>
          </ac:spMkLst>
        </pc:spChg>
        <pc:spChg chg="mod">
          <ac:chgData name="Kobota, Norio (SGC)" userId="b2c5a593-2010-47e7-8d2e-c47f718a432d" providerId="ADAL" clId="{9461695A-5D99-4AE4-A71D-F0AEEC592210}" dt="2022-07-08T03:28:08.354" v="2901" actId="1076"/>
          <ac:spMkLst>
            <pc:docMk/>
            <pc:sldMk cId="3725378418" sldId="267"/>
            <ac:spMk id="4" creationId="{32B6DAFE-623F-4EF8-9BF9-C17DFB6182C4}"/>
          </ac:spMkLst>
        </pc:spChg>
        <pc:spChg chg="mod">
          <ac:chgData name="Kobota, Norio (SGC)" userId="b2c5a593-2010-47e7-8d2e-c47f718a432d" providerId="ADAL" clId="{9461695A-5D99-4AE4-A71D-F0AEEC592210}" dt="2022-07-08T03:27:26.317" v="2861"/>
          <ac:spMkLst>
            <pc:docMk/>
            <pc:sldMk cId="3725378418" sldId="267"/>
            <ac:spMk id="5" creationId="{1BF67E87-3FF9-4E81-A2C6-5894401E70B0}"/>
          </ac:spMkLst>
        </pc:spChg>
        <pc:spChg chg="mod">
          <ac:chgData name="Kobota, Norio (SGC)" userId="b2c5a593-2010-47e7-8d2e-c47f718a432d" providerId="ADAL" clId="{9461695A-5D99-4AE4-A71D-F0AEEC592210}" dt="2022-07-08T03:28:17.698" v="2904" actId="14100"/>
          <ac:spMkLst>
            <pc:docMk/>
            <pc:sldMk cId="3725378418" sldId="267"/>
            <ac:spMk id="6" creationId="{CB745499-CCBA-4C7B-9913-7DC747C65CF5}"/>
          </ac:spMkLst>
        </pc:spChg>
        <pc:spChg chg="add mod">
          <ac:chgData name="Kobota, Norio (SGC)" userId="b2c5a593-2010-47e7-8d2e-c47f718a432d" providerId="ADAL" clId="{9461695A-5D99-4AE4-A71D-F0AEEC592210}" dt="2022-07-08T03:28:54.186" v="2958" actId="14100"/>
          <ac:spMkLst>
            <pc:docMk/>
            <pc:sldMk cId="3725378418" sldId="267"/>
            <ac:spMk id="7" creationId="{C01A3D08-DCB8-43AE-90B5-B3A5C100E540}"/>
          </ac:spMkLst>
        </pc:spChg>
      </pc:sldChg>
      <pc:sldChg chg="delSp modSp add mod">
        <pc:chgData name="Kobota, Norio (SGC)" userId="b2c5a593-2010-47e7-8d2e-c47f718a432d" providerId="ADAL" clId="{9461695A-5D99-4AE4-A71D-F0AEEC592210}" dt="2022-07-22T01:01:50.463" v="5518" actId="6549"/>
        <pc:sldMkLst>
          <pc:docMk/>
          <pc:sldMk cId="1662771577" sldId="268"/>
        </pc:sldMkLst>
        <pc:spChg chg="mod">
          <ac:chgData name="Kobota, Norio (SGC)" userId="b2c5a593-2010-47e7-8d2e-c47f718a432d" providerId="ADAL" clId="{9461695A-5D99-4AE4-A71D-F0AEEC592210}" dt="2022-07-08T03:32:31.037" v="3108" actId="20577"/>
          <ac:spMkLst>
            <pc:docMk/>
            <pc:sldMk cId="1662771577" sldId="268"/>
            <ac:spMk id="3" creationId="{E87B274D-BAFC-4C22-9482-A3D5A5476077}"/>
          </ac:spMkLst>
        </pc:spChg>
        <pc:spChg chg="mod">
          <ac:chgData name="Kobota, Norio (SGC)" userId="b2c5a593-2010-47e7-8d2e-c47f718a432d" providerId="ADAL" clId="{9461695A-5D99-4AE4-A71D-F0AEEC592210}" dt="2022-07-22T01:01:50.463" v="5518" actId="6549"/>
          <ac:spMkLst>
            <pc:docMk/>
            <pc:sldMk cId="1662771577" sldId="268"/>
            <ac:spMk id="4" creationId="{E65AD4DD-1C0E-4E61-A004-66B4172A0867}"/>
          </ac:spMkLst>
        </pc:spChg>
        <pc:spChg chg="del mod">
          <ac:chgData name="Kobota, Norio (SGC)" userId="b2c5a593-2010-47e7-8d2e-c47f718a432d" providerId="ADAL" clId="{9461695A-5D99-4AE4-A71D-F0AEEC592210}" dt="2022-07-22T00:48:57.501" v="5229" actId="478"/>
          <ac:spMkLst>
            <pc:docMk/>
            <pc:sldMk cId="1662771577" sldId="268"/>
            <ac:spMk id="8" creationId="{08C6FD66-C114-457F-87FC-9622C1726196}"/>
          </ac:spMkLst>
        </pc:spChg>
      </pc:sldChg>
      <pc:sldChg chg="addSp delSp modSp add mod">
        <pc:chgData name="Kobota, Norio (SGC)" userId="b2c5a593-2010-47e7-8d2e-c47f718a432d" providerId="ADAL" clId="{9461695A-5D99-4AE4-A71D-F0AEEC592210}" dt="2022-07-22T01:04:43.739" v="5686" actId="20577"/>
        <pc:sldMkLst>
          <pc:docMk/>
          <pc:sldMk cId="3419313090" sldId="269"/>
        </pc:sldMkLst>
        <pc:spChg chg="mod">
          <ac:chgData name="Kobota, Norio (SGC)" userId="b2c5a593-2010-47e7-8d2e-c47f718a432d" providerId="ADAL" clId="{9461695A-5D99-4AE4-A71D-F0AEEC592210}" dt="2022-07-08T03:36:55.461" v="3440" actId="20577"/>
          <ac:spMkLst>
            <pc:docMk/>
            <pc:sldMk cId="3419313090" sldId="269"/>
            <ac:spMk id="3" creationId="{E87B274D-BAFC-4C22-9482-A3D5A5476077}"/>
          </ac:spMkLst>
        </pc:spChg>
        <pc:spChg chg="mod">
          <ac:chgData name="Kobota, Norio (SGC)" userId="b2c5a593-2010-47e7-8d2e-c47f718a432d" providerId="ADAL" clId="{9461695A-5D99-4AE4-A71D-F0AEEC592210}" dt="2022-07-08T03:34:42.269" v="3330" actId="14100"/>
          <ac:spMkLst>
            <pc:docMk/>
            <pc:sldMk cId="3419313090" sldId="269"/>
            <ac:spMk id="4" creationId="{E65AD4DD-1C0E-4E61-A004-66B4172A0867}"/>
          </ac:spMkLst>
        </pc:spChg>
        <pc:spChg chg="add mod">
          <ac:chgData name="Kobota, Norio (SGC)" userId="b2c5a593-2010-47e7-8d2e-c47f718a432d" providerId="ADAL" clId="{9461695A-5D99-4AE4-A71D-F0AEEC592210}" dt="2022-07-22T01:04:43.739" v="5686" actId="20577"/>
          <ac:spMkLst>
            <pc:docMk/>
            <pc:sldMk cId="3419313090" sldId="269"/>
            <ac:spMk id="5" creationId="{0E9BE9F7-214F-47D1-9B1F-564B6B4444A6}"/>
          </ac:spMkLst>
        </pc:spChg>
        <pc:spChg chg="del">
          <ac:chgData name="Kobota, Norio (SGC)" userId="b2c5a593-2010-47e7-8d2e-c47f718a432d" providerId="ADAL" clId="{9461695A-5D99-4AE4-A71D-F0AEEC592210}" dt="2022-07-08T03:35:58.104" v="3370" actId="478"/>
          <ac:spMkLst>
            <pc:docMk/>
            <pc:sldMk cId="3419313090" sldId="269"/>
            <ac:spMk id="8" creationId="{08C6FD66-C114-457F-87FC-9622C1726196}"/>
          </ac:spMkLst>
        </pc:spChg>
      </pc:sldChg>
      <pc:sldChg chg="addSp delSp modSp add mod">
        <pc:chgData name="Kobota, Norio (SGC)" userId="b2c5a593-2010-47e7-8d2e-c47f718a432d" providerId="ADAL" clId="{9461695A-5D99-4AE4-A71D-F0AEEC592210}" dt="2022-07-22T01:05:47.379" v="5754" actId="20577"/>
        <pc:sldMkLst>
          <pc:docMk/>
          <pc:sldMk cId="984843065" sldId="270"/>
        </pc:sldMkLst>
        <pc:spChg chg="mod">
          <ac:chgData name="Kobota, Norio (SGC)" userId="b2c5a593-2010-47e7-8d2e-c47f718a432d" providerId="ADAL" clId="{9461695A-5D99-4AE4-A71D-F0AEEC592210}" dt="2022-07-08T03:39:08.745" v="3509" actId="27636"/>
          <ac:spMkLst>
            <pc:docMk/>
            <pc:sldMk cId="984843065" sldId="270"/>
            <ac:spMk id="3" creationId="{E87B274D-BAFC-4C22-9482-A3D5A5476077}"/>
          </ac:spMkLst>
        </pc:spChg>
        <pc:spChg chg="mod">
          <ac:chgData name="Kobota, Norio (SGC)" userId="b2c5a593-2010-47e7-8d2e-c47f718a432d" providerId="ADAL" clId="{9461695A-5D99-4AE4-A71D-F0AEEC592210}" dt="2022-07-22T01:05:47.379" v="5754" actId="20577"/>
          <ac:spMkLst>
            <pc:docMk/>
            <pc:sldMk cId="984843065" sldId="270"/>
            <ac:spMk id="4" creationId="{E65AD4DD-1C0E-4E61-A004-66B4172A0867}"/>
          </ac:spMkLst>
        </pc:spChg>
        <pc:spChg chg="del">
          <ac:chgData name="Kobota, Norio (SGC)" userId="b2c5a593-2010-47e7-8d2e-c47f718a432d" providerId="ADAL" clId="{9461695A-5D99-4AE4-A71D-F0AEEC592210}" dt="2022-07-08T03:39:11.311" v="3510" actId="478"/>
          <ac:spMkLst>
            <pc:docMk/>
            <pc:sldMk cId="984843065" sldId="270"/>
            <ac:spMk id="5" creationId="{D9C626D6-54C5-4230-A982-B54FB83BAA34}"/>
          </ac:spMkLst>
        </pc:spChg>
        <pc:spChg chg="del">
          <ac:chgData name="Kobota, Norio (SGC)" userId="b2c5a593-2010-47e7-8d2e-c47f718a432d" providerId="ADAL" clId="{9461695A-5D99-4AE4-A71D-F0AEEC592210}" dt="2022-07-08T03:39:13.706" v="3511" actId="478"/>
          <ac:spMkLst>
            <pc:docMk/>
            <pc:sldMk cId="984843065" sldId="270"/>
            <ac:spMk id="6" creationId="{91101305-BE3E-46B7-8958-7A62B1ADF482}"/>
          </ac:spMkLst>
        </pc:spChg>
        <pc:spChg chg="add del mod">
          <ac:chgData name="Kobota, Norio (SGC)" userId="b2c5a593-2010-47e7-8d2e-c47f718a432d" providerId="ADAL" clId="{9461695A-5D99-4AE4-A71D-F0AEEC592210}" dt="2022-07-08T03:40:55.065" v="3633" actId="14100"/>
          <ac:spMkLst>
            <pc:docMk/>
            <pc:sldMk cId="984843065" sldId="270"/>
            <ac:spMk id="7" creationId="{A7499944-DDF9-46C6-9AA6-CE9688C65A53}"/>
          </ac:spMkLst>
        </pc:spChg>
      </pc:sldChg>
      <pc:sldChg chg="delSp modSp add mod">
        <pc:chgData name="Kobota, Norio (SGC)" userId="b2c5a593-2010-47e7-8d2e-c47f718a432d" providerId="ADAL" clId="{9461695A-5D99-4AE4-A71D-F0AEEC592210}" dt="2022-07-22T01:07:31.607" v="5755" actId="6549"/>
        <pc:sldMkLst>
          <pc:docMk/>
          <pc:sldMk cId="1255086092" sldId="271"/>
        </pc:sldMkLst>
        <pc:spChg chg="mod">
          <ac:chgData name="Kobota, Norio (SGC)" userId="b2c5a593-2010-47e7-8d2e-c47f718a432d" providerId="ADAL" clId="{9461695A-5D99-4AE4-A71D-F0AEEC592210}" dt="2022-07-08T03:42:47.710" v="3646" actId="6549"/>
          <ac:spMkLst>
            <pc:docMk/>
            <pc:sldMk cId="1255086092" sldId="271"/>
            <ac:spMk id="2" creationId="{61F8C957-972F-4F94-8B79-033945483AD3}"/>
          </ac:spMkLst>
        </pc:spChg>
        <pc:spChg chg="mod">
          <ac:chgData name="Kobota, Norio (SGC)" userId="b2c5a593-2010-47e7-8d2e-c47f718a432d" providerId="ADAL" clId="{9461695A-5D99-4AE4-A71D-F0AEEC592210}" dt="2022-07-08T03:44:01.995" v="3733" actId="27636"/>
          <ac:spMkLst>
            <pc:docMk/>
            <pc:sldMk cId="1255086092" sldId="271"/>
            <ac:spMk id="3" creationId="{DA5F3D11-CC26-4D5E-814E-FBE8A387C98D}"/>
          </ac:spMkLst>
        </pc:spChg>
        <pc:spChg chg="mod">
          <ac:chgData name="Kobota, Norio (SGC)" userId="b2c5a593-2010-47e7-8d2e-c47f718a432d" providerId="ADAL" clId="{9461695A-5D99-4AE4-A71D-F0AEEC592210}" dt="2022-07-22T01:07:31.607" v="5755" actId="6549"/>
          <ac:spMkLst>
            <pc:docMk/>
            <pc:sldMk cId="1255086092" sldId="271"/>
            <ac:spMk id="4" creationId="{32B6DAFE-623F-4EF8-9BF9-C17DFB6182C4}"/>
          </ac:spMkLst>
        </pc:spChg>
        <pc:spChg chg="del">
          <ac:chgData name="Kobota, Norio (SGC)" userId="b2c5a593-2010-47e7-8d2e-c47f718a432d" providerId="ADAL" clId="{9461695A-5D99-4AE4-A71D-F0AEEC592210}" dt="2022-07-08T03:43:42.015" v="3724" actId="478"/>
          <ac:spMkLst>
            <pc:docMk/>
            <pc:sldMk cId="1255086092" sldId="271"/>
            <ac:spMk id="5" creationId="{1BF67E87-3FF9-4E81-A2C6-5894401E70B0}"/>
          </ac:spMkLst>
        </pc:spChg>
        <pc:spChg chg="del">
          <ac:chgData name="Kobota, Norio (SGC)" userId="b2c5a593-2010-47e7-8d2e-c47f718a432d" providerId="ADAL" clId="{9461695A-5D99-4AE4-A71D-F0AEEC592210}" dt="2022-07-08T03:43:43.230" v="3725" actId="478"/>
          <ac:spMkLst>
            <pc:docMk/>
            <pc:sldMk cId="1255086092" sldId="271"/>
            <ac:spMk id="6" creationId="{CB745499-CCBA-4C7B-9913-7DC747C65CF5}"/>
          </ac:spMkLst>
        </pc:spChg>
        <pc:spChg chg="del">
          <ac:chgData name="Kobota, Norio (SGC)" userId="b2c5a593-2010-47e7-8d2e-c47f718a432d" providerId="ADAL" clId="{9461695A-5D99-4AE4-A71D-F0AEEC592210}" dt="2022-07-08T03:43:44.537" v="3726" actId="478"/>
          <ac:spMkLst>
            <pc:docMk/>
            <pc:sldMk cId="1255086092" sldId="271"/>
            <ac:spMk id="7" creationId="{C01A3D08-DCB8-43AE-90B5-B3A5C100E540}"/>
          </ac:spMkLst>
        </pc:spChg>
      </pc:sldChg>
      <pc:sldChg chg="modSp add mod">
        <pc:chgData name="Kobota, Norio (SGC)" userId="b2c5a593-2010-47e7-8d2e-c47f718a432d" providerId="ADAL" clId="{9461695A-5D99-4AE4-A71D-F0AEEC592210}" dt="2022-07-08T03:49:32.076" v="4317" actId="14100"/>
        <pc:sldMkLst>
          <pc:docMk/>
          <pc:sldMk cId="1303288151" sldId="272"/>
        </pc:sldMkLst>
        <pc:spChg chg="mod">
          <ac:chgData name="Kobota, Norio (SGC)" userId="b2c5a593-2010-47e7-8d2e-c47f718a432d" providerId="ADAL" clId="{9461695A-5D99-4AE4-A71D-F0AEEC592210}" dt="2022-07-08T03:49:13.228" v="4313" actId="27636"/>
          <ac:spMkLst>
            <pc:docMk/>
            <pc:sldMk cId="1303288151" sldId="272"/>
            <ac:spMk id="3" creationId="{E87B274D-BAFC-4C22-9482-A3D5A5476077}"/>
          </ac:spMkLst>
        </pc:spChg>
        <pc:spChg chg="mod">
          <ac:chgData name="Kobota, Norio (SGC)" userId="b2c5a593-2010-47e7-8d2e-c47f718a432d" providerId="ADAL" clId="{9461695A-5D99-4AE4-A71D-F0AEEC592210}" dt="2022-07-08T03:49:23.860" v="4314" actId="14100"/>
          <ac:spMkLst>
            <pc:docMk/>
            <pc:sldMk cId="1303288151" sldId="272"/>
            <ac:spMk id="4" creationId="{E65AD4DD-1C0E-4E61-A004-66B4172A0867}"/>
          </ac:spMkLst>
        </pc:spChg>
        <pc:spChg chg="mod">
          <ac:chgData name="Kobota, Norio (SGC)" userId="b2c5a593-2010-47e7-8d2e-c47f718a432d" providerId="ADAL" clId="{9461695A-5D99-4AE4-A71D-F0AEEC592210}" dt="2022-07-08T03:49:32.076" v="4317" actId="14100"/>
          <ac:spMkLst>
            <pc:docMk/>
            <pc:sldMk cId="1303288151" sldId="272"/>
            <ac:spMk id="5" creationId="{0E9BE9F7-214F-47D1-9B1F-564B6B4444A6}"/>
          </ac:spMkLst>
        </pc:spChg>
      </pc:sldChg>
      <pc:sldChg chg="new del">
        <pc:chgData name="Kobota, Norio (SGC)" userId="b2c5a593-2010-47e7-8d2e-c47f718a432d" providerId="ADAL" clId="{9461695A-5D99-4AE4-A71D-F0AEEC592210}" dt="2022-07-08T03:46:01.499" v="4039" actId="47"/>
        <pc:sldMkLst>
          <pc:docMk/>
          <pc:sldMk cId="3033544321" sldId="272"/>
        </pc:sldMkLst>
      </pc:sldChg>
      <pc:sldChg chg="delSp modSp add mod">
        <pc:chgData name="Kobota, Norio (SGC)" userId="b2c5a593-2010-47e7-8d2e-c47f718a432d" providerId="ADAL" clId="{9461695A-5D99-4AE4-A71D-F0AEEC592210}" dt="2022-07-08T03:52:10.346" v="4378" actId="1076"/>
        <pc:sldMkLst>
          <pc:docMk/>
          <pc:sldMk cId="1261206925" sldId="273"/>
        </pc:sldMkLst>
        <pc:spChg chg="mod">
          <ac:chgData name="Kobota, Norio (SGC)" userId="b2c5a593-2010-47e7-8d2e-c47f718a432d" providerId="ADAL" clId="{9461695A-5D99-4AE4-A71D-F0AEEC592210}" dt="2022-07-08T03:52:06.072" v="4377" actId="20577"/>
          <ac:spMkLst>
            <pc:docMk/>
            <pc:sldMk cId="1261206925" sldId="273"/>
            <ac:spMk id="3" creationId="{E87B274D-BAFC-4C22-9482-A3D5A5476077}"/>
          </ac:spMkLst>
        </pc:spChg>
        <pc:spChg chg="mod">
          <ac:chgData name="Kobota, Norio (SGC)" userId="b2c5a593-2010-47e7-8d2e-c47f718a432d" providerId="ADAL" clId="{9461695A-5D99-4AE4-A71D-F0AEEC592210}" dt="2022-07-08T03:52:10.346" v="4378" actId="1076"/>
          <ac:spMkLst>
            <pc:docMk/>
            <pc:sldMk cId="1261206925" sldId="273"/>
            <ac:spMk id="4" creationId="{E65AD4DD-1C0E-4E61-A004-66B4172A0867}"/>
          </ac:spMkLst>
        </pc:spChg>
        <pc:spChg chg="del">
          <ac:chgData name="Kobota, Norio (SGC)" userId="b2c5a593-2010-47e7-8d2e-c47f718a432d" providerId="ADAL" clId="{9461695A-5D99-4AE4-A71D-F0AEEC592210}" dt="2022-07-08T03:51:14.123" v="4374" actId="478"/>
          <ac:spMkLst>
            <pc:docMk/>
            <pc:sldMk cId="1261206925" sldId="273"/>
            <ac:spMk id="7" creationId="{A7499944-DDF9-46C6-9AA6-CE9688C65A53}"/>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2-07-15T15:26:41.904" idx="7">
    <p:pos x="1843" y="3156"/>
    <p:text>このOSSを利用して、こんな効果があった、という経験をシェアするだけでも効果がある。</p:text>
    <p:extLst>
      <p:ext uri="{C676402C-5697-4E1C-873F-D02D1690AC5C}">
        <p15:threadingInfo xmlns:p15="http://schemas.microsoft.com/office/powerpoint/2012/main" timeZoneBias="-5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7-15T15:16:53.016" idx="4">
    <p:pos x="2478" y="211"/>
    <p:text>個々人の貢献が、会社とリンクされない場合があって、個々人の評価が会社の評価となりにくいのではないか。</p:text>
    <p:extLst>
      <p:ext uri="{C676402C-5697-4E1C-873F-D02D1690AC5C}">
        <p15:threadingInfo xmlns:p15="http://schemas.microsoft.com/office/powerpoint/2012/main" timeZoneBias="-540"/>
      </p:ext>
    </p:extLst>
  </p:cm>
  <p:cm authorId="1" dt="2022-07-15T15:21:44.385" idx="5">
    <p:pos x="10" y="10"/>
    <p:text>大きなOSS PJであれば、認知されるが、小さなものでは認知されない。</p:text>
    <p:extLst>
      <p:ext uri="{C676402C-5697-4E1C-873F-D02D1690AC5C}">
        <p15:threadingInfo xmlns:p15="http://schemas.microsoft.com/office/powerpoint/2012/main" timeZoneBias="-540"/>
      </p:ext>
    </p:extLst>
  </p:cm>
  <p:cm authorId="1" dt="2022-07-15T15:34:57.551" idx="8">
    <p:pos x="3373" y="1719"/>
    <p:text>peopleとdeveloperの違いは何だろう。</p:text>
    <p:extLst>
      <p:ext uri="{C676402C-5697-4E1C-873F-D02D1690AC5C}">
        <p15:threadingInfo xmlns:p15="http://schemas.microsoft.com/office/powerpoint/2012/main" timeZoneBias="-5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B87B1-12A8-4045-9A16-0660897DF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079A0F-F018-4353-961C-9A3B117B27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AD0EA0-79D7-4A20-B728-399773B4F67E}"/>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5" name="Footer Placeholder 4">
            <a:extLst>
              <a:ext uri="{FF2B5EF4-FFF2-40B4-BE49-F238E27FC236}">
                <a16:creationId xmlns:a16="http://schemas.microsoft.com/office/drawing/2014/main" id="{169FBD61-33A8-416E-86CC-75758412E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8C9B02-6EFB-4A17-A6B6-34DA6B036467}"/>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381604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B0CC-405E-47B0-AE2B-7972B322EA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2495C0-E146-422F-A01B-C1A075463E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A1270A-6E23-4AC6-8BC8-768F0788744D}"/>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5" name="Footer Placeholder 4">
            <a:extLst>
              <a:ext uri="{FF2B5EF4-FFF2-40B4-BE49-F238E27FC236}">
                <a16:creationId xmlns:a16="http://schemas.microsoft.com/office/drawing/2014/main" id="{6D40C51E-7FA7-4164-8E51-7DBF4DA43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064EE0-A68A-4A48-B4A7-3B95EBF3F8EE}"/>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165882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4A9EA9-BB28-44D3-999D-44CD02682E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5E0BEA-54B2-44E8-940B-4117E1AE0F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D7BE1-E15A-4C89-BA21-2161178446D3}"/>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5" name="Footer Placeholder 4">
            <a:extLst>
              <a:ext uri="{FF2B5EF4-FFF2-40B4-BE49-F238E27FC236}">
                <a16:creationId xmlns:a16="http://schemas.microsoft.com/office/drawing/2014/main" id="{F7A27CA6-A735-4A0D-89BC-F47A7C3A95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664DD2-9363-418B-898F-60B073D4EE0A}"/>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2089064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9F9E2-C07B-472E-89EC-E1AED25A9C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A9FAEF-BD49-46EB-AFCA-F0E02AA374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7441F-1101-4EBE-AE9B-6A19F3882D6E}"/>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5" name="Footer Placeholder 4">
            <a:extLst>
              <a:ext uri="{FF2B5EF4-FFF2-40B4-BE49-F238E27FC236}">
                <a16:creationId xmlns:a16="http://schemas.microsoft.com/office/drawing/2014/main" id="{79636F92-D1D7-4A53-836C-E816018608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78D66-1142-4CC3-BEB0-8EA8C6CDC8D3}"/>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61074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24BE2-D0A0-42CC-8FC9-8911E4750E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4BCCF1-BF15-45E4-B9ED-EBC768AF3C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0C6639-7525-45F3-B8F9-19C7D3C2E2F2}"/>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5" name="Footer Placeholder 4">
            <a:extLst>
              <a:ext uri="{FF2B5EF4-FFF2-40B4-BE49-F238E27FC236}">
                <a16:creationId xmlns:a16="http://schemas.microsoft.com/office/drawing/2014/main" id="{41ED0F0C-9109-4795-86AE-B97E43C9A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8DB82-3475-4626-BD20-96E80A2310DF}"/>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2798042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C9BA-95F1-4A27-8570-E5AD5A785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38A056-F489-4F0A-9AAD-41EFCB7473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017C88-CBA5-4177-AA94-2047E3ACA6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129CD4-C65B-41C8-BE43-28BDBAC58227}"/>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6" name="Footer Placeholder 5">
            <a:extLst>
              <a:ext uri="{FF2B5EF4-FFF2-40B4-BE49-F238E27FC236}">
                <a16:creationId xmlns:a16="http://schemas.microsoft.com/office/drawing/2014/main" id="{926A9F58-AB04-457A-AB04-81ED1AEF0E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F946E2-6673-4583-AA1B-2ACC37005986}"/>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346941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8902-E799-4658-9532-6440ABE7450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231D9-D619-42C4-836F-679E05915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FA816-67D5-448D-896B-14EEF466DF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09C7FB-F261-43C5-BFEB-B1EF31F3F3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3BA0B-7C7F-4B93-B230-847C2DE05C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51CC83-ACDC-4542-9E4C-09FD093433B3}"/>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8" name="Footer Placeholder 7">
            <a:extLst>
              <a:ext uri="{FF2B5EF4-FFF2-40B4-BE49-F238E27FC236}">
                <a16:creationId xmlns:a16="http://schemas.microsoft.com/office/drawing/2014/main" id="{A1CBC638-252B-44EC-8745-3B22864C2D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D08918-D6DC-4E25-B6FC-1D240D35131B}"/>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3737396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A74B6-922D-4CF2-B968-7D2747ED7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09F8A7-EFAB-4395-90B5-7815F9C4497E}"/>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4" name="Footer Placeholder 3">
            <a:extLst>
              <a:ext uri="{FF2B5EF4-FFF2-40B4-BE49-F238E27FC236}">
                <a16:creationId xmlns:a16="http://schemas.microsoft.com/office/drawing/2014/main" id="{54968CBD-9B52-4F2D-9A5B-9567FA2E4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77FDFF-2364-4F97-A4BD-C5C21D935969}"/>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1271342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CF6FB-01DC-492F-BB66-D4178C209521}"/>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3" name="Footer Placeholder 2">
            <a:extLst>
              <a:ext uri="{FF2B5EF4-FFF2-40B4-BE49-F238E27FC236}">
                <a16:creationId xmlns:a16="http://schemas.microsoft.com/office/drawing/2014/main" id="{132559C6-EEF1-4BBD-B41D-DF1237EC4D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B62CF2-08F9-48C4-88A2-4D5B247F398F}"/>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3244991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FC259-D500-4890-AECD-563833AFE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E67FE2-90BA-4781-929D-A625B9EF0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C658CA-F755-4E38-A378-5D5AA32B2F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813664-4368-42A2-8BB1-9C633414899D}"/>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6" name="Footer Placeholder 5">
            <a:extLst>
              <a:ext uri="{FF2B5EF4-FFF2-40B4-BE49-F238E27FC236}">
                <a16:creationId xmlns:a16="http://schemas.microsoft.com/office/drawing/2014/main" id="{97DCCC1B-E71C-4575-8FE1-B455AC150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FF7DD-D21F-4DAA-BB97-D4EE884B9305}"/>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258854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F4BBA-126A-43B8-9F98-7C04AE91E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3359B0-B5F8-4F4A-90CF-FC33C51FFA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7F502-E96B-4BD8-892D-E3D5E77325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5C3EA-7B02-4CEC-B055-DAE2966BDF4B}"/>
              </a:ext>
            </a:extLst>
          </p:cNvPr>
          <p:cNvSpPr>
            <a:spLocks noGrp="1"/>
          </p:cNvSpPr>
          <p:nvPr>
            <p:ph type="dt" sz="half" idx="10"/>
          </p:nvPr>
        </p:nvSpPr>
        <p:spPr/>
        <p:txBody>
          <a:bodyPr/>
          <a:lstStyle/>
          <a:p>
            <a:fld id="{CDCD745C-82A1-44E0-991A-82988504894A}" type="datetimeFigureOut">
              <a:rPr lang="en-US" smtClean="0"/>
              <a:t>7/22/2022</a:t>
            </a:fld>
            <a:endParaRPr lang="en-US"/>
          </a:p>
        </p:txBody>
      </p:sp>
      <p:sp>
        <p:nvSpPr>
          <p:cNvPr id="6" name="Footer Placeholder 5">
            <a:extLst>
              <a:ext uri="{FF2B5EF4-FFF2-40B4-BE49-F238E27FC236}">
                <a16:creationId xmlns:a16="http://schemas.microsoft.com/office/drawing/2014/main" id="{640AB146-C8C1-4AA0-A7FB-FF4D141351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57BD0-626D-4484-A3FC-E672FCE13B78}"/>
              </a:ext>
            </a:extLst>
          </p:cNvPr>
          <p:cNvSpPr>
            <a:spLocks noGrp="1"/>
          </p:cNvSpPr>
          <p:nvPr>
            <p:ph type="sldNum" sz="quarter" idx="12"/>
          </p:nvPr>
        </p:nvSpPr>
        <p:spPr/>
        <p:txBody>
          <a:bodyPr/>
          <a:lstStyle/>
          <a:p>
            <a:fld id="{9622AB85-CF4A-4A99-A021-F8BEA06BF75C}" type="slidenum">
              <a:rPr lang="en-US" smtClean="0"/>
              <a:t>‹#›</a:t>
            </a:fld>
            <a:endParaRPr lang="en-US"/>
          </a:p>
        </p:txBody>
      </p:sp>
    </p:spTree>
    <p:extLst>
      <p:ext uri="{BB962C8B-B14F-4D97-AF65-F5344CB8AC3E}">
        <p14:creationId xmlns:p14="http://schemas.microsoft.com/office/powerpoint/2010/main" val="661581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318732-FE4D-409B-B664-3136C0846F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84C23-F267-4F70-88F8-1E4A57E569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897E3-28E4-4138-A2ED-1CA358954F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CD745C-82A1-44E0-991A-82988504894A}" type="datetimeFigureOut">
              <a:rPr lang="en-US" smtClean="0"/>
              <a:t>7/22/2022</a:t>
            </a:fld>
            <a:endParaRPr lang="en-US"/>
          </a:p>
        </p:txBody>
      </p:sp>
      <p:sp>
        <p:nvSpPr>
          <p:cNvPr id="5" name="Footer Placeholder 4">
            <a:extLst>
              <a:ext uri="{FF2B5EF4-FFF2-40B4-BE49-F238E27FC236}">
                <a16:creationId xmlns:a16="http://schemas.microsoft.com/office/drawing/2014/main" id="{7C70523D-43A1-43A3-97E1-59A4AE9A10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6E6946-7E45-464F-B59B-3543DE619F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2AB85-CF4A-4A99-A021-F8BEA06BF75C}" type="slidenum">
              <a:rPr lang="en-US" smtClean="0"/>
              <a:t>‹#›</a:t>
            </a:fld>
            <a:endParaRPr lang="en-US"/>
          </a:p>
        </p:txBody>
      </p:sp>
    </p:spTree>
    <p:extLst>
      <p:ext uri="{BB962C8B-B14F-4D97-AF65-F5344CB8AC3E}">
        <p14:creationId xmlns:p14="http://schemas.microsoft.com/office/powerpoint/2010/main" val="2661448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s.vmware.com/opensource/2020/12/01/why-companies-contribute-to-open-source/" TargetMode="External"/><Relationship Id="rId2" Type="http://schemas.openxmlformats.org/officeDocument/2006/relationships/hyperlink" Target="https://clearcode.cc/blog/why-developers-contribute-open-source-software/" TargetMode="External"/><Relationship Id="rId1" Type="http://schemas.openxmlformats.org/officeDocument/2006/relationships/slideLayout" Target="../slideLayouts/slideLayout2.xml"/><Relationship Id="rId6" Type="http://schemas.openxmlformats.org/officeDocument/2006/relationships/hyperlink" Target="https://www.redhat.com/en/blog/events-life-force-open-source" TargetMode="External"/><Relationship Id="rId5" Type="http://schemas.openxmlformats.org/officeDocument/2006/relationships/hyperlink" Target="https://www.infoworld.com/article/2612259/7-ways-your-company-can-support-open-source.html" TargetMode="External"/><Relationship Id="rId4" Type="http://schemas.openxmlformats.org/officeDocument/2006/relationships/hyperlink" Target="https://www.cloudbees.com/blog/why-your-employees-should-be-contributing-to-open-sourc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reflectoring.io/upstream-downstream/" TargetMode="External"/><Relationship Id="rId2" Type="http://schemas.openxmlformats.org/officeDocument/2006/relationships/hyperlink" Target="https://maximilianmichels.com/2021/upstream-first/" TargetMode="External"/><Relationship Id="rId1" Type="http://schemas.openxmlformats.org/officeDocument/2006/relationships/slideLayout" Target="../slideLayouts/slideLayout2.xml"/><Relationship Id="rId6" Type="http://schemas.openxmlformats.org/officeDocument/2006/relationships/hyperlink" Target="https://www.redhat.com/en/blog/what-open-source-upstream" TargetMode="External"/><Relationship Id="rId5" Type="http://schemas.openxmlformats.org/officeDocument/2006/relationships/hyperlink" Target="https://www.chromium.org/chromium-os/chromiumos-design-docs/upstream-first" TargetMode="External"/><Relationship Id="rId4" Type="http://schemas.openxmlformats.org/officeDocument/2006/relationships/hyperlink" Target="https://inform.tmforum.org/features-and-analysis/2017/05/upstream-first-building-products-open-source-softwar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fsfe.org/" TargetMode="External"/><Relationship Id="rId2" Type="http://schemas.openxmlformats.org/officeDocument/2006/relationships/hyperlink" Target="https://reuse.software/" TargetMode="External"/><Relationship Id="rId1" Type="http://schemas.openxmlformats.org/officeDocument/2006/relationships/slideLayout" Target="../slideLayouts/slideLayout2.xml"/><Relationship Id="rId4" Type="http://schemas.openxmlformats.org/officeDocument/2006/relationships/hyperlink" Target="https://www.contributor-covenant.org/ja/version/2/0/code_of_conduc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use.software/" TargetMode="External"/><Relationship Id="rId2" Type="http://schemas.openxmlformats.org/officeDocument/2006/relationships/hyperlink" Target="https://www.ow2.org/view/MRL/Full_List_of_Best_Practices" TargetMode="External"/><Relationship Id="rId1" Type="http://schemas.openxmlformats.org/officeDocument/2006/relationships/slideLayout" Target="../slideLayouts/slideLayout2.xml"/><Relationship Id="rId5" Type="http://schemas.openxmlformats.org/officeDocument/2006/relationships/hyperlink" Target="https://dev.to/datreeio/top-10-github-best-practices-3kl2" TargetMode="External"/><Relationship Id="rId4" Type="http://schemas.openxmlformats.org/officeDocument/2006/relationships/hyperlink" Target="https://opensource.guide/" TargetMode="Externa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hyperlink" Target="https://opensourceindex.io/"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haoss.communit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6B07-6E00-49CB-B731-0EE8386DC96A}"/>
              </a:ext>
            </a:extLst>
          </p:cNvPr>
          <p:cNvSpPr>
            <a:spLocks noGrp="1"/>
          </p:cNvSpPr>
          <p:nvPr>
            <p:ph type="ctrTitle"/>
          </p:nvPr>
        </p:nvSpPr>
        <p:spPr/>
        <p:txBody>
          <a:bodyPr>
            <a:normAutofit/>
          </a:bodyPr>
          <a:lstStyle/>
          <a:p>
            <a:r>
              <a:rPr lang="en-US" sz="3600" dirty="0">
                <a:latin typeface="游ゴシック Light" panose="020B0300000000000000" pitchFamily="50" charset="-128"/>
                <a:ea typeface="游ゴシック Light" panose="020B0300000000000000" pitchFamily="50" charset="-128"/>
              </a:rPr>
              <a:t>Open Source Good Governance Handbook</a:t>
            </a:r>
            <a:br>
              <a:rPr lang="en-US" sz="3600" dirty="0">
                <a:latin typeface="+mj-ea"/>
              </a:rPr>
            </a:br>
            <a:r>
              <a:rPr lang="en-US" sz="3600" dirty="0">
                <a:latin typeface="游ゴシック Light" panose="020B0300000000000000" pitchFamily="50" charset="-128"/>
                <a:ea typeface="游ゴシック Light" panose="020B0300000000000000" pitchFamily="50" charset="-128"/>
              </a:rPr>
              <a:t>6</a:t>
            </a:r>
            <a:r>
              <a:rPr lang="ja-JP" altLang="en-US" sz="3600" dirty="0">
                <a:latin typeface="+mj-ea"/>
              </a:rPr>
              <a:t>章 </a:t>
            </a:r>
            <a:r>
              <a:rPr lang="en-US" altLang="ja-JP" sz="3600" dirty="0">
                <a:latin typeface="+mj-ea"/>
              </a:rPr>
              <a:t>Culture Goal Activities</a:t>
            </a:r>
            <a:endParaRPr lang="en-US" sz="3600" dirty="0">
              <a:latin typeface="+mj-ea"/>
            </a:endParaRPr>
          </a:p>
        </p:txBody>
      </p:sp>
      <p:sp>
        <p:nvSpPr>
          <p:cNvPr id="3" name="Subtitle 2">
            <a:extLst>
              <a:ext uri="{FF2B5EF4-FFF2-40B4-BE49-F238E27FC236}">
                <a16:creationId xmlns:a16="http://schemas.microsoft.com/office/drawing/2014/main" id="{510E7837-26D6-47C4-8257-469B22D67A1E}"/>
              </a:ext>
            </a:extLst>
          </p:cNvPr>
          <p:cNvSpPr>
            <a:spLocks noGrp="1"/>
          </p:cNvSpPr>
          <p:nvPr>
            <p:ph type="subTitle" idx="1"/>
          </p:nvPr>
        </p:nvSpPr>
        <p:spPr/>
        <p:txBody>
          <a:bodyPr/>
          <a:lstStyle/>
          <a:p>
            <a:endParaRPr lang="en-US" dirty="0"/>
          </a:p>
          <a:p>
            <a:r>
              <a:rPr lang="en-US" dirty="0"/>
              <a:t>norio.kobota@sony.com</a:t>
            </a:r>
          </a:p>
        </p:txBody>
      </p:sp>
    </p:spTree>
    <p:extLst>
      <p:ext uri="{BB962C8B-B14F-4D97-AF65-F5344CB8AC3E}">
        <p14:creationId xmlns:p14="http://schemas.microsoft.com/office/powerpoint/2010/main" val="284865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1162049"/>
            <a:ext cx="10515600" cy="5014914"/>
          </a:xfrm>
        </p:spPr>
        <p:txBody>
          <a:bodyPr>
            <a:normAutofit fontScale="70000" lnSpcReduction="20000"/>
          </a:bodyPr>
          <a:lstStyle/>
          <a:p>
            <a:pPr>
              <a:lnSpc>
                <a:spcPct val="100000"/>
              </a:lnSpc>
            </a:pPr>
            <a:r>
              <a:rPr lang="en-US" altLang="ja-JP" dirty="0">
                <a:latin typeface="Helvetica" panose="020B0604020202020204" pitchFamily="34" charset="0"/>
                <a:cs typeface="Helvetica" panose="020B0604020202020204" pitchFamily="34" charset="0"/>
              </a:rPr>
              <a:t>Recommendations</a:t>
            </a:r>
          </a:p>
          <a:p>
            <a:pPr lvl="1">
              <a:lnSpc>
                <a:spcPct val="100000"/>
              </a:lnSpc>
            </a:pPr>
            <a:r>
              <a:rPr lang="en-US" dirty="0">
                <a:latin typeface="Helvetica" panose="020B0604020202020204" pitchFamily="34" charset="0"/>
                <a:cs typeface="Helvetica" panose="020B0604020202020204" pitchFamily="34" charset="0"/>
              </a:rPr>
              <a:t>Survey people to get to know what events they like or would be the most beneficial for their work.</a:t>
            </a:r>
          </a:p>
          <a:p>
            <a:pPr lvl="1">
              <a:lnSpc>
                <a:spcPct val="100000"/>
              </a:lnSpc>
            </a:pPr>
            <a:r>
              <a:rPr lang="en-US" dirty="0">
                <a:latin typeface="Helvetica" panose="020B0604020202020204" pitchFamily="34" charset="0"/>
                <a:cs typeface="Helvetica" panose="020B0604020202020204" pitchFamily="34" charset="0"/>
              </a:rPr>
              <a:t>Set up in-house communications (newsletter, resource </a:t>
            </a:r>
            <a:r>
              <a:rPr lang="en-US" dirty="0" err="1">
                <a:latin typeface="Helvetica" panose="020B0604020202020204" pitchFamily="34" charset="0"/>
                <a:cs typeface="Helvetica" panose="020B0604020202020204" pitchFamily="34" charset="0"/>
              </a:rPr>
              <a:t>centre</a:t>
            </a:r>
            <a:r>
              <a:rPr lang="en-US" dirty="0">
                <a:latin typeface="Helvetica" panose="020B0604020202020204" pitchFamily="34" charset="0"/>
                <a:cs typeface="Helvetica" panose="020B0604020202020204" pitchFamily="34" charset="0"/>
              </a:rPr>
              <a:t>, invitations…) so people know about the initiatives and can participate.</a:t>
            </a:r>
          </a:p>
          <a:p>
            <a:pPr lvl="1">
              <a:lnSpc>
                <a:spcPct val="100000"/>
              </a:lnSpc>
            </a:pPr>
            <a:r>
              <a:rPr lang="en-US" dirty="0">
                <a:latin typeface="Helvetica" panose="020B0604020202020204" pitchFamily="34" charset="0"/>
                <a:cs typeface="Helvetica" panose="020B0604020202020204" pitchFamily="34" charset="0"/>
              </a:rPr>
              <a:t>Make sure that these initiatives can benefit various types of people (developers, administrators, support…), not only C-level executives.</a:t>
            </a:r>
          </a:p>
          <a:p>
            <a:pPr>
              <a:lnSpc>
                <a:spcPct val="100000"/>
              </a:lnSpc>
            </a:pPr>
            <a:endParaRPr lang="en-US" dirty="0">
              <a:latin typeface="Helvetica" panose="020B0604020202020204" pitchFamily="34" charset="0"/>
              <a:cs typeface="Helvetica" panose="020B0604020202020204" pitchFamily="34" charset="0"/>
            </a:endParaRPr>
          </a:p>
          <a:p>
            <a:pPr>
              <a:lnSpc>
                <a:spcPct val="100000"/>
              </a:lnSpc>
            </a:pPr>
            <a:r>
              <a:rPr lang="en-US" altLang="ja-JP" dirty="0">
                <a:latin typeface="Helvetica" panose="020B0604020202020204" pitchFamily="34" charset="0"/>
                <a:cs typeface="Helvetica" panose="020B0604020202020204" pitchFamily="34" charset="0"/>
              </a:rPr>
              <a:t>Resources</a:t>
            </a:r>
          </a:p>
          <a:p>
            <a:pPr lvl="1">
              <a:lnSpc>
                <a:spcPct val="100000"/>
              </a:lnSpc>
            </a:pPr>
            <a:r>
              <a:rPr lang="en-US" dirty="0">
                <a:latin typeface="Helvetica" panose="020B0604020202020204" pitchFamily="34" charset="0"/>
                <a:cs typeface="Helvetica" panose="020B0604020202020204" pitchFamily="34" charset="0"/>
                <a:hlinkClick r:id="rId2"/>
              </a:rPr>
              <a:t>What Motivates a Developer to Contribute to Open-Source Software? </a:t>
            </a:r>
            <a:r>
              <a:rPr lang="en-US" dirty="0">
                <a:latin typeface="Helvetica" panose="020B0604020202020204" pitchFamily="34" charset="0"/>
                <a:cs typeface="Helvetica" panose="020B0604020202020204" pitchFamily="34" charset="0"/>
              </a:rPr>
              <a:t>An article by Michael Sweeney on clearcode.cc.</a:t>
            </a:r>
          </a:p>
          <a:p>
            <a:pPr lvl="1">
              <a:lnSpc>
                <a:spcPct val="100000"/>
              </a:lnSpc>
            </a:pPr>
            <a:r>
              <a:rPr lang="en-US" dirty="0">
                <a:latin typeface="Helvetica" panose="020B0604020202020204" pitchFamily="34" charset="0"/>
                <a:cs typeface="Helvetica" panose="020B0604020202020204" pitchFamily="34" charset="0"/>
                <a:hlinkClick r:id="rId3"/>
              </a:rPr>
              <a:t>Why Companies Contribute to Open Source</a:t>
            </a:r>
            <a:r>
              <a:rPr lang="en-US" dirty="0">
                <a:latin typeface="Helvetica" panose="020B0604020202020204" pitchFamily="34" charset="0"/>
                <a:cs typeface="Helvetica" panose="020B0604020202020204" pitchFamily="34" charset="0"/>
              </a:rPr>
              <a:t> An article by </a:t>
            </a:r>
            <a:r>
              <a:rPr lang="en-US" dirty="0" err="1">
                <a:latin typeface="Helvetica" panose="020B0604020202020204" pitchFamily="34" charset="0"/>
                <a:cs typeface="Helvetica" panose="020B0604020202020204" pitchFamily="34" charset="0"/>
              </a:rPr>
              <a:t>Velichka</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Atanasova</a:t>
            </a:r>
            <a:r>
              <a:rPr lang="en-US" dirty="0">
                <a:latin typeface="Helvetica" panose="020B0604020202020204" pitchFamily="34" charset="0"/>
                <a:cs typeface="Helvetica" panose="020B0604020202020204" pitchFamily="34" charset="0"/>
              </a:rPr>
              <a:t> from VMWare.</a:t>
            </a:r>
          </a:p>
          <a:p>
            <a:pPr lvl="1">
              <a:lnSpc>
                <a:spcPct val="100000"/>
              </a:lnSpc>
            </a:pPr>
            <a:r>
              <a:rPr lang="en-US" dirty="0">
                <a:latin typeface="Helvetica" panose="020B0604020202020204" pitchFamily="34" charset="0"/>
                <a:cs typeface="Helvetica" panose="020B0604020202020204" pitchFamily="34" charset="0"/>
                <a:hlinkClick r:id="rId4"/>
              </a:rPr>
              <a:t>Why Your Employees Should Be Contributing to Open Source</a:t>
            </a:r>
            <a:r>
              <a:rPr lang="en-US" dirty="0">
                <a:latin typeface="Helvetica" panose="020B0604020202020204" pitchFamily="34" charset="0"/>
                <a:cs typeface="Helvetica" panose="020B0604020202020204" pitchFamily="34" charset="0"/>
              </a:rPr>
              <a:t> A good read by Robert Kowalski from </a:t>
            </a:r>
            <a:r>
              <a:rPr lang="en-US" dirty="0" err="1">
                <a:latin typeface="Helvetica" panose="020B0604020202020204" pitchFamily="34" charset="0"/>
                <a:cs typeface="Helvetica" panose="020B0604020202020204" pitchFamily="34" charset="0"/>
              </a:rPr>
              <a:t>CloudBees</a:t>
            </a:r>
            <a:r>
              <a:rPr lang="en-US" dirty="0">
                <a:latin typeface="Helvetica" panose="020B0604020202020204" pitchFamily="34" charset="0"/>
                <a:cs typeface="Helvetica" panose="020B0604020202020204" pitchFamily="34" charset="0"/>
              </a:rPr>
              <a:t>.</a:t>
            </a:r>
          </a:p>
          <a:p>
            <a:pPr lvl="1">
              <a:lnSpc>
                <a:spcPct val="100000"/>
              </a:lnSpc>
            </a:pPr>
            <a:r>
              <a:rPr lang="en-US" dirty="0">
                <a:latin typeface="Helvetica" panose="020B0604020202020204" pitchFamily="34" charset="0"/>
                <a:cs typeface="Helvetica" panose="020B0604020202020204" pitchFamily="34" charset="0"/>
                <a:hlinkClick r:id="rId5"/>
              </a:rPr>
              <a:t>7 ways your company can support open source </a:t>
            </a:r>
            <a:r>
              <a:rPr lang="en-US" dirty="0">
                <a:latin typeface="Helvetica" panose="020B0604020202020204" pitchFamily="34" charset="0"/>
                <a:cs typeface="Helvetica" panose="020B0604020202020204" pitchFamily="34" charset="0"/>
              </a:rPr>
              <a:t>An article from Simon Phipps for InfoWorld.</a:t>
            </a:r>
          </a:p>
          <a:p>
            <a:pPr lvl="1">
              <a:lnSpc>
                <a:spcPct val="100000"/>
              </a:lnSpc>
            </a:pPr>
            <a:r>
              <a:rPr lang="en-US" dirty="0">
                <a:latin typeface="Helvetica" panose="020B0604020202020204" pitchFamily="34" charset="0"/>
                <a:cs typeface="Helvetica" panose="020B0604020202020204" pitchFamily="34" charset="0"/>
                <a:hlinkClick r:id="rId6"/>
              </a:rPr>
              <a:t>Events: The life force of open source </a:t>
            </a:r>
            <a:r>
              <a:rPr lang="en-US" dirty="0">
                <a:latin typeface="Helvetica" panose="020B0604020202020204" pitchFamily="34" charset="0"/>
                <a:cs typeface="Helvetica" panose="020B0604020202020204" pitchFamily="34" charset="0"/>
              </a:rPr>
              <a:t>An article by Donna Benjamin from RedHat.</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7794172" y="2579750"/>
            <a:ext cx="4140654" cy="715899"/>
          </a:xfrm>
          <a:prstGeom prst="wedgeRoundRectCallout">
            <a:avLst>
              <a:gd name="adj1" fmla="val -103699"/>
              <a:gd name="adj2" fmla="val -6134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ja-JP" sz="1200" dirty="0">
                <a:latin typeface="+mn-ea"/>
              </a:rPr>
              <a:t>C-level</a:t>
            </a:r>
            <a:r>
              <a:rPr lang="ja-JP" altLang="en-US" sz="1200" dirty="0">
                <a:latin typeface="+mn-ea"/>
              </a:rPr>
              <a:t>とは</a:t>
            </a:r>
            <a:r>
              <a:rPr lang="en-US" altLang="ja-JP" sz="1200" dirty="0">
                <a:latin typeface="+mn-ea"/>
              </a:rPr>
              <a:t>Chief</a:t>
            </a:r>
            <a:r>
              <a:rPr lang="ja-JP" altLang="en-US" sz="1200" dirty="0">
                <a:latin typeface="+mn-ea"/>
              </a:rPr>
              <a:t>？</a:t>
            </a:r>
            <a:endParaRPr lang="en-US" altLang="ja-JP" sz="1200" dirty="0">
              <a:latin typeface="+mn-ea"/>
            </a:endParaRPr>
          </a:p>
          <a:p>
            <a:r>
              <a:rPr lang="ja-JP" altLang="en-US" sz="1200" dirty="0">
                <a:latin typeface="+mn-ea"/>
              </a:rPr>
              <a:t>それぞれにどんなメリットをもたらすか、の確認、検証はとても難しい。</a:t>
            </a:r>
            <a:endParaRPr lang="en-US" sz="1200" dirty="0"/>
          </a:p>
        </p:txBody>
      </p:sp>
      <p:sp>
        <p:nvSpPr>
          <p:cNvPr id="5" name="Speech Bubble: Rectangle with Corners Rounded 4">
            <a:extLst>
              <a:ext uri="{FF2B5EF4-FFF2-40B4-BE49-F238E27FC236}">
                <a16:creationId xmlns:a16="http://schemas.microsoft.com/office/drawing/2014/main" id="{D9C626D6-54C5-4230-A982-B54FB83BAA34}"/>
              </a:ext>
            </a:extLst>
          </p:cNvPr>
          <p:cNvSpPr/>
          <p:nvPr/>
        </p:nvSpPr>
        <p:spPr>
          <a:xfrm>
            <a:off x="8880566" y="5819013"/>
            <a:ext cx="2763747" cy="715899"/>
          </a:xfrm>
          <a:prstGeom prst="wedgeRoundRectCallout">
            <a:avLst>
              <a:gd name="adj1" fmla="val -53283"/>
              <a:gd name="adj2" fmla="val -28516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1200" dirty="0"/>
              <a:t>Innovation, Social Factors, Reputation</a:t>
            </a:r>
            <a:r>
              <a:rPr lang="ja-JP" altLang="en-US" sz="1200" dirty="0"/>
              <a:t> と述べられている。因果関係が明確に導き出せるか</a:t>
            </a:r>
            <a:r>
              <a:rPr lang="en-US" altLang="ja-JP" sz="1200" dirty="0"/>
              <a:t>?</a:t>
            </a:r>
            <a:endParaRPr lang="en-US" sz="1200" dirty="0"/>
          </a:p>
        </p:txBody>
      </p:sp>
      <p:sp>
        <p:nvSpPr>
          <p:cNvPr id="6" name="Speech Bubble: Rectangle with Corners Rounded 5">
            <a:extLst>
              <a:ext uri="{FF2B5EF4-FFF2-40B4-BE49-F238E27FC236}">
                <a16:creationId xmlns:a16="http://schemas.microsoft.com/office/drawing/2014/main" id="{91101305-BE3E-46B7-8958-7A62B1ADF482}"/>
              </a:ext>
            </a:extLst>
          </p:cNvPr>
          <p:cNvSpPr/>
          <p:nvPr/>
        </p:nvSpPr>
        <p:spPr>
          <a:xfrm>
            <a:off x="1700349" y="5759740"/>
            <a:ext cx="2763747" cy="715899"/>
          </a:xfrm>
          <a:prstGeom prst="wedgeRoundRectCallout">
            <a:avLst>
              <a:gd name="adj1" fmla="val -5072"/>
              <a:gd name="adj2" fmla="val -22677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t>リクルーティング、プロプライエタリの基礎だからと述べられているが、説得力を持たせられるか？</a:t>
            </a:r>
            <a:endParaRPr lang="en-US" sz="1200" dirty="0"/>
          </a:p>
        </p:txBody>
      </p:sp>
      <p:sp>
        <p:nvSpPr>
          <p:cNvPr id="2" name="TextBox 1">
            <a:extLst>
              <a:ext uri="{FF2B5EF4-FFF2-40B4-BE49-F238E27FC236}">
                <a16:creationId xmlns:a16="http://schemas.microsoft.com/office/drawing/2014/main" id="{41D3AB9D-4C31-4666-849B-E674743E6AA2}"/>
              </a:ext>
            </a:extLst>
          </p:cNvPr>
          <p:cNvSpPr txBox="1"/>
          <p:nvPr/>
        </p:nvSpPr>
        <p:spPr>
          <a:xfrm>
            <a:off x="4997935" y="6104025"/>
            <a:ext cx="3716405" cy="430887"/>
          </a:xfrm>
          <a:prstGeom prst="rect">
            <a:avLst/>
          </a:prstGeom>
          <a:solidFill>
            <a:schemeClr val="tx1">
              <a:lumMod val="50000"/>
              <a:lumOff val="50000"/>
            </a:schemeClr>
          </a:solidFill>
        </p:spPr>
        <p:txBody>
          <a:bodyPr wrap="square" rtlCol="0">
            <a:spAutoFit/>
          </a:bodyPr>
          <a:lstStyle/>
          <a:p>
            <a:r>
              <a:rPr lang="ja-JP" altLang="en-US" sz="1100" b="1" dirty="0">
                <a:solidFill>
                  <a:schemeClr val="bg1"/>
                </a:solidFill>
              </a:rPr>
              <a:t>イノベーションが起きた例、オープンソースがあったからこそ、これが起きた、と言えると良いが難しい。</a:t>
            </a:r>
            <a:endParaRPr lang="en-US" sz="1100" b="1" dirty="0">
              <a:solidFill>
                <a:schemeClr val="bg1"/>
              </a:solidFill>
            </a:endParaRPr>
          </a:p>
        </p:txBody>
      </p:sp>
      <p:sp>
        <p:nvSpPr>
          <p:cNvPr id="7" name="TextBox 6">
            <a:extLst>
              <a:ext uri="{FF2B5EF4-FFF2-40B4-BE49-F238E27FC236}">
                <a16:creationId xmlns:a16="http://schemas.microsoft.com/office/drawing/2014/main" id="{B8D3891F-64D5-4172-8F70-6F974CBDB86E}"/>
              </a:ext>
            </a:extLst>
          </p:cNvPr>
          <p:cNvSpPr txBox="1"/>
          <p:nvPr/>
        </p:nvSpPr>
        <p:spPr>
          <a:xfrm>
            <a:off x="8095072" y="323088"/>
            <a:ext cx="3716405" cy="938719"/>
          </a:xfrm>
          <a:prstGeom prst="rect">
            <a:avLst/>
          </a:prstGeom>
          <a:solidFill>
            <a:schemeClr val="tx1">
              <a:lumMod val="50000"/>
              <a:lumOff val="50000"/>
            </a:schemeClr>
          </a:solidFill>
        </p:spPr>
        <p:txBody>
          <a:bodyPr wrap="square" rtlCol="0">
            <a:spAutoFit/>
          </a:bodyPr>
          <a:lstStyle/>
          <a:p>
            <a:r>
              <a:rPr lang="ja-JP" altLang="en-US" sz="1100" b="1" dirty="0">
                <a:solidFill>
                  <a:schemeClr val="bg1"/>
                </a:solidFill>
              </a:rPr>
              <a:t>勉強したら、大学に入れます、というのと似ている。</a:t>
            </a:r>
            <a:endParaRPr lang="en-US" altLang="ja-JP" sz="1100" b="1" dirty="0">
              <a:solidFill>
                <a:schemeClr val="bg1"/>
              </a:solidFill>
            </a:endParaRPr>
          </a:p>
          <a:p>
            <a:r>
              <a:rPr lang="en-US" altLang="ja-JP" sz="1100" b="1" dirty="0">
                <a:solidFill>
                  <a:schemeClr val="bg1"/>
                </a:solidFill>
              </a:rPr>
              <a:t>OSS</a:t>
            </a:r>
            <a:r>
              <a:rPr lang="ja-JP" altLang="en-US" sz="1100" b="1" dirty="0">
                <a:solidFill>
                  <a:schemeClr val="bg1"/>
                </a:solidFill>
              </a:rPr>
              <a:t>の活動は本人の経験による、そしてその経験が増えていくと、会社にとってのメリットとなる。</a:t>
            </a:r>
            <a:endParaRPr lang="en-US" altLang="ja-JP" sz="1100" b="1" dirty="0">
              <a:solidFill>
                <a:schemeClr val="bg1"/>
              </a:solidFill>
            </a:endParaRPr>
          </a:p>
          <a:p>
            <a:endParaRPr lang="en-US" altLang="ja-JP" sz="1100" b="1" dirty="0">
              <a:solidFill>
                <a:schemeClr val="bg1"/>
              </a:solidFill>
            </a:endParaRPr>
          </a:p>
          <a:p>
            <a:r>
              <a:rPr lang="en-US" altLang="ja-JP" sz="1100" b="1" dirty="0">
                <a:solidFill>
                  <a:schemeClr val="bg1"/>
                </a:solidFill>
              </a:rPr>
              <a:t>Why</a:t>
            </a:r>
            <a:r>
              <a:rPr lang="ja-JP" altLang="en-US" sz="1100" b="1" dirty="0">
                <a:solidFill>
                  <a:schemeClr val="bg1"/>
                </a:solidFill>
              </a:rPr>
              <a:t>で説明しようとすると失敗すると感じる。</a:t>
            </a:r>
            <a:endParaRPr lang="en-US" altLang="ja-JP" sz="1100" b="1" dirty="0">
              <a:solidFill>
                <a:schemeClr val="bg1"/>
              </a:solidFill>
            </a:endParaRPr>
          </a:p>
        </p:txBody>
      </p:sp>
      <p:sp>
        <p:nvSpPr>
          <p:cNvPr id="8" name="TextBox 7">
            <a:extLst>
              <a:ext uri="{FF2B5EF4-FFF2-40B4-BE49-F238E27FC236}">
                <a16:creationId xmlns:a16="http://schemas.microsoft.com/office/drawing/2014/main" id="{EC07F6B3-8DEB-4424-9F42-FA9F990D9FD3}"/>
              </a:ext>
            </a:extLst>
          </p:cNvPr>
          <p:cNvSpPr txBox="1"/>
          <p:nvPr/>
        </p:nvSpPr>
        <p:spPr>
          <a:xfrm>
            <a:off x="380523" y="271974"/>
            <a:ext cx="7242688" cy="646331"/>
          </a:xfrm>
          <a:prstGeom prst="rect">
            <a:avLst/>
          </a:prstGeom>
          <a:noFill/>
        </p:spPr>
        <p:txBody>
          <a:bodyPr wrap="none" rtlCol="0">
            <a:spAutoFit/>
          </a:bodyPr>
          <a:lstStyle/>
          <a:p>
            <a:r>
              <a:rPr lang="en-US" altLang="ja-JP" dirty="0"/>
              <a:t>OSS</a:t>
            </a:r>
            <a:r>
              <a:rPr lang="ja-JP" altLang="en-US" dirty="0"/>
              <a:t>を具体的に説明できる人がいない。</a:t>
            </a:r>
            <a:endParaRPr lang="en-US" altLang="ja-JP" dirty="0"/>
          </a:p>
          <a:p>
            <a:r>
              <a:rPr lang="en-US" altLang="ja-JP" dirty="0"/>
              <a:t>OSS</a:t>
            </a:r>
            <a:r>
              <a:rPr lang="ja-JP" altLang="en-US" dirty="0"/>
              <a:t>って何かわからないから、何故必要なのかと言った議論が出る。</a:t>
            </a:r>
            <a:endParaRPr lang="en-US" dirty="0"/>
          </a:p>
        </p:txBody>
      </p:sp>
      <p:sp>
        <p:nvSpPr>
          <p:cNvPr id="9" name="TextBox 8">
            <a:extLst>
              <a:ext uri="{FF2B5EF4-FFF2-40B4-BE49-F238E27FC236}">
                <a16:creationId xmlns:a16="http://schemas.microsoft.com/office/drawing/2014/main" id="{B3BCECD5-47FA-436C-A70E-43F8E43C2A50}"/>
              </a:ext>
            </a:extLst>
          </p:cNvPr>
          <p:cNvSpPr txBox="1"/>
          <p:nvPr/>
        </p:nvSpPr>
        <p:spPr>
          <a:xfrm>
            <a:off x="386103" y="3528562"/>
            <a:ext cx="11258210" cy="923330"/>
          </a:xfrm>
          <a:prstGeom prst="rect">
            <a:avLst/>
          </a:prstGeom>
          <a:solidFill>
            <a:schemeClr val="tx1">
              <a:lumMod val="50000"/>
              <a:lumOff val="50000"/>
            </a:schemeClr>
          </a:solidFill>
        </p:spPr>
        <p:txBody>
          <a:bodyPr wrap="none" rtlCol="0">
            <a:spAutoFit/>
          </a:bodyPr>
          <a:lstStyle/>
          <a:p>
            <a:r>
              <a:rPr lang="en-US" altLang="ja-JP" b="1" dirty="0">
                <a:solidFill>
                  <a:schemeClr val="bg1"/>
                </a:solidFill>
              </a:rPr>
              <a:t>OSS</a:t>
            </a:r>
            <a:r>
              <a:rPr lang="ja-JP" altLang="en-US" b="1" dirty="0">
                <a:solidFill>
                  <a:schemeClr val="bg1"/>
                </a:solidFill>
              </a:rPr>
              <a:t>は、そのほとんどが失敗しているし、</a:t>
            </a:r>
            <a:r>
              <a:rPr lang="en-US" altLang="ja-JP" b="1" dirty="0">
                <a:solidFill>
                  <a:schemeClr val="bg1"/>
                </a:solidFill>
              </a:rPr>
              <a:t>OSS</a:t>
            </a:r>
            <a:r>
              <a:rPr lang="ja-JP" altLang="en-US" b="1" dirty="0">
                <a:solidFill>
                  <a:schemeClr val="bg1"/>
                </a:solidFill>
              </a:rPr>
              <a:t>を利用して失敗している事例も多数ある。</a:t>
            </a:r>
            <a:endParaRPr lang="en-US" altLang="ja-JP" b="1" dirty="0">
              <a:solidFill>
                <a:schemeClr val="bg1"/>
              </a:solidFill>
            </a:endParaRPr>
          </a:p>
          <a:p>
            <a:r>
              <a:rPr lang="ja-JP" altLang="en-US" b="1" dirty="0">
                <a:solidFill>
                  <a:schemeClr val="bg1"/>
                </a:solidFill>
              </a:rPr>
              <a:t>その為、</a:t>
            </a:r>
            <a:r>
              <a:rPr lang="en-US" altLang="ja-JP" b="1" dirty="0">
                <a:solidFill>
                  <a:schemeClr val="bg1"/>
                </a:solidFill>
              </a:rPr>
              <a:t>OSS</a:t>
            </a:r>
            <a:r>
              <a:rPr lang="ja-JP" altLang="en-US" b="1" dirty="0">
                <a:solidFill>
                  <a:schemeClr val="bg1"/>
                </a:solidFill>
              </a:rPr>
              <a:t>を基礎として、成功するための方法論を確立していく必要があり、それを実行するのが</a:t>
            </a:r>
            <a:r>
              <a:rPr lang="en-US" altLang="ja-JP" b="1" dirty="0">
                <a:solidFill>
                  <a:schemeClr val="bg1"/>
                </a:solidFill>
              </a:rPr>
              <a:t>OSPO</a:t>
            </a:r>
            <a:r>
              <a:rPr lang="ja-JP" altLang="en-US" b="1" dirty="0">
                <a:solidFill>
                  <a:schemeClr val="bg1"/>
                </a:solidFill>
              </a:rPr>
              <a:t>。</a:t>
            </a:r>
            <a:endParaRPr lang="en-US" altLang="ja-JP" b="1" dirty="0">
              <a:solidFill>
                <a:schemeClr val="bg1"/>
              </a:solidFill>
            </a:endParaRPr>
          </a:p>
          <a:p>
            <a:r>
              <a:rPr lang="en-US" altLang="ja-JP" b="1" dirty="0">
                <a:solidFill>
                  <a:schemeClr val="bg1"/>
                </a:solidFill>
              </a:rPr>
              <a:t>100</a:t>
            </a:r>
            <a:r>
              <a:rPr lang="ja-JP" altLang="en-US" b="1" dirty="0">
                <a:solidFill>
                  <a:schemeClr val="bg1"/>
                </a:solidFill>
              </a:rPr>
              <a:t>が</a:t>
            </a:r>
            <a:r>
              <a:rPr lang="en-US" altLang="ja-JP" b="1" dirty="0">
                <a:solidFill>
                  <a:schemeClr val="bg1"/>
                </a:solidFill>
              </a:rPr>
              <a:t>90</a:t>
            </a:r>
            <a:r>
              <a:rPr lang="ja-JP" altLang="en-US" b="1" dirty="0">
                <a:solidFill>
                  <a:schemeClr val="bg1"/>
                </a:solidFill>
              </a:rPr>
              <a:t>になるものでは無く、</a:t>
            </a:r>
            <a:r>
              <a:rPr lang="en-US" altLang="ja-JP" b="1" dirty="0">
                <a:solidFill>
                  <a:schemeClr val="bg1"/>
                </a:solidFill>
              </a:rPr>
              <a:t>100</a:t>
            </a:r>
            <a:r>
              <a:rPr lang="ja-JP" altLang="en-US" b="1" dirty="0">
                <a:solidFill>
                  <a:schemeClr val="bg1"/>
                </a:solidFill>
              </a:rPr>
              <a:t>が</a:t>
            </a:r>
            <a:r>
              <a:rPr lang="en-US" altLang="ja-JP" b="1" dirty="0">
                <a:solidFill>
                  <a:schemeClr val="bg1"/>
                </a:solidFill>
              </a:rPr>
              <a:t>110</a:t>
            </a:r>
            <a:r>
              <a:rPr lang="ja-JP" altLang="en-US" b="1" dirty="0">
                <a:solidFill>
                  <a:schemeClr val="bg1"/>
                </a:solidFill>
              </a:rPr>
              <a:t>とか</a:t>
            </a:r>
            <a:r>
              <a:rPr lang="en-US" altLang="ja-JP" b="1" dirty="0">
                <a:solidFill>
                  <a:schemeClr val="bg1"/>
                </a:solidFill>
              </a:rPr>
              <a:t>200</a:t>
            </a:r>
            <a:r>
              <a:rPr lang="ja-JP" altLang="en-US" b="1" dirty="0">
                <a:solidFill>
                  <a:schemeClr val="bg1"/>
                </a:solidFill>
              </a:rPr>
              <a:t>になるのが</a:t>
            </a:r>
            <a:r>
              <a:rPr lang="en-US" altLang="ja-JP" b="1" dirty="0">
                <a:solidFill>
                  <a:schemeClr val="bg1"/>
                </a:solidFill>
              </a:rPr>
              <a:t>OSS</a:t>
            </a:r>
            <a:r>
              <a:rPr lang="ja-JP" altLang="en-US" b="1" dirty="0">
                <a:solidFill>
                  <a:schemeClr val="bg1"/>
                </a:solidFill>
              </a:rPr>
              <a:t>であり、イノベーション。</a:t>
            </a:r>
            <a:endParaRPr lang="en-US" altLang="ja-JP" b="1" dirty="0">
              <a:solidFill>
                <a:schemeClr val="bg1"/>
              </a:solidFill>
            </a:endParaRPr>
          </a:p>
        </p:txBody>
      </p:sp>
    </p:spTree>
    <p:extLst>
      <p:ext uri="{BB962C8B-B14F-4D97-AF65-F5344CB8AC3E}">
        <p14:creationId xmlns:p14="http://schemas.microsoft.com/office/powerpoint/2010/main" val="2247522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C957-972F-4F94-8B79-033945483AD3}"/>
              </a:ext>
            </a:extLst>
          </p:cNvPr>
          <p:cNvSpPr>
            <a:spLocks noGrp="1"/>
          </p:cNvSpPr>
          <p:nvPr>
            <p:ph type="title"/>
          </p:nvPr>
        </p:nvSpPr>
        <p:spPr/>
        <p:txBody>
          <a:bodyPr>
            <a:normAutofit/>
          </a:bodyPr>
          <a:lstStyle/>
          <a:p>
            <a:r>
              <a:rPr lang="en-US" altLang="ja-JP" sz="2800" dirty="0"/>
              <a:t>6.4 </a:t>
            </a:r>
            <a:r>
              <a:rPr lang="ja-JP" altLang="en-US" sz="2800" dirty="0"/>
              <a:t>人事の視点</a:t>
            </a:r>
            <a:endParaRPr lang="en-US" sz="2800" dirty="0"/>
          </a:p>
        </p:txBody>
      </p:sp>
      <p:sp>
        <p:nvSpPr>
          <p:cNvPr id="3" name="Content Placeholder 2">
            <a:extLst>
              <a:ext uri="{FF2B5EF4-FFF2-40B4-BE49-F238E27FC236}">
                <a16:creationId xmlns:a16="http://schemas.microsoft.com/office/drawing/2014/main" id="{DA5F3D11-CC26-4D5E-814E-FBE8A387C98D}"/>
              </a:ext>
            </a:extLst>
          </p:cNvPr>
          <p:cNvSpPr>
            <a:spLocks noGrp="1"/>
          </p:cNvSpPr>
          <p:nvPr>
            <p:ph idx="1"/>
          </p:nvPr>
        </p:nvSpPr>
        <p:spPr>
          <a:xfrm>
            <a:off x="838200" y="1690688"/>
            <a:ext cx="10515600" cy="953146"/>
          </a:xfrm>
          <a:solidFill>
            <a:schemeClr val="tx1">
              <a:lumMod val="75000"/>
              <a:lumOff val="25000"/>
            </a:schemeClr>
          </a:solidFill>
        </p:spPr>
        <p:txBody>
          <a:bodyPr>
            <a:normAutofit/>
          </a:bodyPr>
          <a:lstStyle/>
          <a:p>
            <a:pPr marL="0" indent="0">
              <a:lnSpc>
                <a:spcPct val="120000"/>
              </a:lnSpc>
              <a:buNone/>
            </a:pPr>
            <a:r>
              <a:rPr lang="en-US" dirty="0">
                <a:solidFill>
                  <a:schemeClr val="bg1"/>
                </a:solidFill>
                <a:latin typeface="Helvetica" panose="020B0604020202020204" pitchFamily="34" charset="0"/>
                <a:cs typeface="Helvetica" panose="020B0604020202020204" pitchFamily="34" charset="0"/>
              </a:rPr>
              <a:t> Switching to open source culture has deep HR impacts:</a:t>
            </a:r>
            <a:endParaRPr lang="en-US" b="1" dirty="0">
              <a:solidFill>
                <a:schemeClr val="accent2"/>
              </a:solidFill>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32B6DAFE-623F-4EF8-9BF9-C17DFB6182C4}"/>
              </a:ext>
            </a:extLst>
          </p:cNvPr>
          <p:cNvSpPr txBox="1"/>
          <p:nvPr/>
        </p:nvSpPr>
        <p:spPr>
          <a:xfrm>
            <a:off x="4132353" y="2689646"/>
            <a:ext cx="6755674" cy="307777"/>
          </a:xfrm>
          <a:prstGeom prst="rect">
            <a:avLst/>
          </a:prstGeom>
          <a:noFill/>
        </p:spPr>
        <p:txBody>
          <a:bodyPr wrap="square" rtlCol="0">
            <a:spAutoFit/>
          </a:bodyPr>
          <a:lstStyle/>
          <a:p>
            <a:r>
              <a:rPr lang="ja-JP" altLang="en-US" sz="1400" u="sng" dirty="0"/>
              <a:t>これが一番、日本企業には難しい視点かなぁ、と感じる。</a:t>
            </a:r>
            <a:endParaRPr lang="en-US" sz="1400" u="sng" dirty="0"/>
          </a:p>
        </p:txBody>
      </p:sp>
      <p:sp>
        <p:nvSpPr>
          <p:cNvPr id="5" name="Content Placeholder 2">
            <a:extLst>
              <a:ext uri="{FF2B5EF4-FFF2-40B4-BE49-F238E27FC236}">
                <a16:creationId xmlns:a16="http://schemas.microsoft.com/office/drawing/2014/main" id="{1BF67E87-3FF9-4E81-A2C6-5894401E70B0}"/>
              </a:ext>
            </a:extLst>
          </p:cNvPr>
          <p:cNvSpPr txBox="1">
            <a:spLocks/>
          </p:cNvSpPr>
          <p:nvPr/>
        </p:nvSpPr>
        <p:spPr>
          <a:xfrm>
            <a:off x="838200" y="3274423"/>
            <a:ext cx="10515600" cy="3218451"/>
          </a:xfrm>
          <a:prstGeom prst="rect">
            <a:avLst/>
          </a:prstGeom>
          <a:solidFill>
            <a:schemeClr val="tx1">
              <a:lumMod val="75000"/>
              <a:lumOff val="2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500" dirty="0">
                <a:solidFill>
                  <a:schemeClr val="bg1"/>
                </a:solidFill>
                <a:latin typeface="Helvetica" panose="020B0604020202020204" pitchFamily="34" charset="0"/>
                <a:cs typeface="Helvetica" panose="020B0604020202020204" pitchFamily="34" charset="0"/>
              </a:rPr>
              <a:t>New processes and contracts: Contracts have to be adapted to allow and promote external contributions. This includes IP and licensing issues for work done within the company, but also the ability for the employee or contractor to have their own projects.</a:t>
            </a:r>
          </a:p>
          <a:p>
            <a:pPr>
              <a:lnSpc>
                <a:spcPct val="120000"/>
              </a:lnSpc>
            </a:pPr>
            <a:r>
              <a:rPr lang="en-US" sz="1500" dirty="0">
                <a:solidFill>
                  <a:schemeClr val="bg1"/>
                </a:solidFill>
                <a:latin typeface="Helvetica" panose="020B0604020202020204" pitchFamily="34" charset="0"/>
                <a:cs typeface="Helvetica" panose="020B0604020202020204" pitchFamily="34" charset="0"/>
              </a:rPr>
              <a:t>Different types of people: People working with open source often have different incentives and mindsets than with pure proprietary, corporate people. Processes and mindsets need to adapt to this community reputation-oriented paradigm, in order to attract new types of talent and retain them along.</a:t>
            </a:r>
          </a:p>
          <a:p>
            <a:pPr>
              <a:lnSpc>
                <a:spcPct val="120000"/>
              </a:lnSpc>
            </a:pPr>
            <a:r>
              <a:rPr lang="en-US" sz="1500" dirty="0">
                <a:solidFill>
                  <a:schemeClr val="bg1"/>
                </a:solidFill>
                <a:latin typeface="Helvetica" panose="020B0604020202020204" pitchFamily="34" charset="0"/>
                <a:cs typeface="Helvetica" panose="020B0604020202020204" pitchFamily="34" charset="0"/>
              </a:rPr>
              <a:t>Career development: need to offer a career path that nurtures and values employees for their technical and soft skills as well as the competencies expected by your </a:t>
            </a:r>
            <a:r>
              <a:rPr lang="en-US" sz="1500" dirty="0" err="1">
                <a:solidFill>
                  <a:schemeClr val="bg1"/>
                </a:solidFill>
                <a:latin typeface="Helvetica" panose="020B0604020202020204" pitchFamily="34" charset="0"/>
                <a:cs typeface="Helvetica" panose="020B0604020202020204" pitchFamily="34" charset="0"/>
              </a:rPr>
              <a:t>organisation</a:t>
            </a:r>
            <a:r>
              <a:rPr lang="en-US" sz="1500" dirty="0">
                <a:solidFill>
                  <a:schemeClr val="bg1"/>
                </a:solidFill>
                <a:latin typeface="Helvetica" panose="020B0604020202020204" pitchFamily="34" charset="0"/>
                <a:cs typeface="Helvetica" panose="020B0604020202020204" pitchFamily="34" charset="0"/>
              </a:rPr>
              <a:t> (collaboration to drive community efforts, communication to act as spokesperson for your company, etc.). By all means, HR has a key role in enabling open source as a cultural goal.</a:t>
            </a:r>
          </a:p>
        </p:txBody>
      </p:sp>
      <p:sp>
        <p:nvSpPr>
          <p:cNvPr id="6" name="Speech Bubble: Rectangle with Corners Rounded 5">
            <a:extLst>
              <a:ext uri="{FF2B5EF4-FFF2-40B4-BE49-F238E27FC236}">
                <a16:creationId xmlns:a16="http://schemas.microsoft.com/office/drawing/2014/main" id="{CB745499-CCBA-4C7B-9913-7DC747C65CF5}"/>
              </a:ext>
            </a:extLst>
          </p:cNvPr>
          <p:cNvSpPr/>
          <p:nvPr/>
        </p:nvSpPr>
        <p:spPr>
          <a:xfrm>
            <a:off x="9427300" y="2735812"/>
            <a:ext cx="2607945" cy="523221"/>
          </a:xfrm>
          <a:prstGeom prst="wedgeRoundRectCallout">
            <a:avLst>
              <a:gd name="adj1" fmla="val -17725"/>
              <a:gd name="adj2" fmla="val 7066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t>これが出来る組織、無いのでは</a:t>
            </a:r>
            <a:r>
              <a:rPr lang="en-US" altLang="ja-JP" sz="1200" dirty="0"/>
              <a:t>?</a:t>
            </a:r>
            <a:endParaRPr lang="en-US" sz="1200" dirty="0"/>
          </a:p>
        </p:txBody>
      </p:sp>
      <p:sp>
        <p:nvSpPr>
          <p:cNvPr id="7" name="Speech Bubble: Rectangle with Corners Rounded 6">
            <a:extLst>
              <a:ext uri="{FF2B5EF4-FFF2-40B4-BE49-F238E27FC236}">
                <a16:creationId xmlns:a16="http://schemas.microsoft.com/office/drawing/2014/main" id="{C01A3D08-DCB8-43AE-90B5-B3A5C100E540}"/>
              </a:ext>
            </a:extLst>
          </p:cNvPr>
          <p:cNvSpPr/>
          <p:nvPr/>
        </p:nvSpPr>
        <p:spPr>
          <a:xfrm>
            <a:off x="8933224" y="6246653"/>
            <a:ext cx="2901724" cy="523221"/>
          </a:xfrm>
          <a:prstGeom prst="wedgeRoundRectCallout">
            <a:avLst>
              <a:gd name="adj1" fmla="val -75948"/>
              <a:gd name="adj2" fmla="val -69147"/>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t>これも日本企業には難しい気がする</a:t>
            </a:r>
            <a:endParaRPr lang="en-US" sz="1200" dirty="0"/>
          </a:p>
        </p:txBody>
      </p:sp>
    </p:spTree>
    <p:extLst>
      <p:ext uri="{BB962C8B-B14F-4D97-AF65-F5344CB8AC3E}">
        <p14:creationId xmlns:p14="http://schemas.microsoft.com/office/powerpoint/2010/main" val="3725378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806767"/>
            <a:ext cx="10515600" cy="5624513"/>
          </a:xfrm>
        </p:spPr>
        <p:txBody>
          <a:bodyPr>
            <a:normAutofit/>
          </a:bodyPr>
          <a:lstStyle/>
          <a:p>
            <a:pPr>
              <a:lnSpc>
                <a:spcPct val="100000"/>
              </a:lnSpc>
            </a:pPr>
            <a:r>
              <a:rPr lang="en-US" altLang="ja-JP" dirty="0">
                <a:latin typeface="Helvetica" panose="020B0604020202020204" pitchFamily="34" charset="0"/>
                <a:cs typeface="Helvetica" panose="020B0604020202020204" pitchFamily="34" charset="0"/>
              </a:rPr>
              <a:t>Workforce</a:t>
            </a:r>
          </a:p>
          <a:p>
            <a:pPr lvl="1">
              <a:lnSpc>
                <a:spcPct val="100000"/>
              </a:lnSpc>
            </a:pPr>
            <a:r>
              <a:rPr lang="en-US" dirty="0">
                <a:latin typeface="Helvetica" panose="020B0604020202020204" pitchFamily="34" charset="0"/>
                <a:cs typeface="Helvetica" panose="020B0604020202020204" pitchFamily="34" charset="0"/>
              </a:rPr>
              <a:t>For an </a:t>
            </a:r>
            <a:r>
              <a:rPr lang="en-US" dirty="0" err="1">
                <a:latin typeface="Helvetica" panose="020B0604020202020204" pitchFamily="34" charset="0"/>
                <a:cs typeface="Helvetica" panose="020B0604020202020204" pitchFamily="34" charset="0"/>
              </a:rPr>
              <a:t>organisation</a:t>
            </a:r>
            <a:r>
              <a:rPr lang="en-US" dirty="0">
                <a:latin typeface="Helvetica" panose="020B0604020202020204" pitchFamily="34" charset="0"/>
                <a:cs typeface="Helvetica" panose="020B0604020202020204" pitchFamily="34" charset="0"/>
              </a:rPr>
              <a:t>, there needs to be an HR strategy to 1/ skill or re-skill the existing workforce.</a:t>
            </a:r>
          </a:p>
          <a:p>
            <a:pPr lvl="1">
              <a:lnSpc>
                <a:spcPct val="100000"/>
              </a:lnSpc>
            </a:pPr>
            <a:r>
              <a:rPr lang="en-US" dirty="0">
                <a:latin typeface="Helvetica" panose="020B0604020202020204" pitchFamily="34" charset="0"/>
                <a:cs typeface="Helvetica" panose="020B0604020202020204" pitchFamily="34" charset="0"/>
              </a:rPr>
              <a:t>2/ reflect and position the company on hiring new talents hence what is the attractiveness of the company when it comes to open source.</a:t>
            </a:r>
          </a:p>
          <a:p>
            <a:pPr>
              <a:lnSpc>
                <a:spcPct val="100000"/>
              </a:lnSpc>
            </a:pPr>
            <a:r>
              <a:rPr lang="en-US" altLang="ja-JP" dirty="0">
                <a:latin typeface="Helvetica" panose="020B0604020202020204" pitchFamily="34" charset="0"/>
                <a:cs typeface="Helvetica" panose="020B0604020202020204" pitchFamily="34" charset="0"/>
              </a:rPr>
              <a:t>Processes</a:t>
            </a:r>
          </a:p>
          <a:p>
            <a:pPr lvl="1">
              <a:lnSpc>
                <a:spcPct val="100000"/>
              </a:lnSpc>
            </a:pPr>
            <a:r>
              <a:rPr lang="en-US" dirty="0">
                <a:latin typeface="Helvetica" panose="020B0604020202020204" pitchFamily="34" charset="0"/>
                <a:cs typeface="Helvetica" panose="020B0604020202020204" pitchFamily="34" charset="0"/>
              </a:rPr>
              <a:t>Establish or revisit job descriptions (technical skills, soft skills, competencies and experiences)</a:t>
            </a:r>
          </a:p>
          <a:p>
            <a:pPr lvl="1">
              <a:lnSpc>
                <a:spcPct val="100000"/>
              </a:lnSpc>
            </a:pPr>
            <a:r>
              <a:rPr lang="en-US" dirty="0">
                <a:latin typeface="Helvetica" panose="020B0604020202020204" pitchFamily="34" charset="0"/>
                <a:cs typeface="Helvetica" panose="020B0604020202020204" pitchFamily="34" charset="0"/>
              </a:rPr>
              <a:t>Training programs: Self-training, formal training, management coaching, peer mapping, communities</a:t>
            </a:r>
          </a:p>
          <a:p>
            <a:pPr lvl="1">
              <a:lnSpc>
                <a:spcPct val="100000"/>
              </a:lnSpc>
            </a:pPr>
            <a:r>
              <a:rPr lang="en-US" dirty="0">
                <a:latin typeface="Helvetica" panose="020B0604020202020204" pitchFamily="34" charset="0"/>
                <a:cs typeface="Helvetica" panose="020B0604020202020204" pitchFamily="34" charset="0"/>
              </a:rPr>
              <a:t>Establish or revisit career path: competencies, key results/impact and career steps.</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7851865" y="386878"/>
            <a:ext cx="3867151" cy="839777"/>
          </a:xfrm>
          <a:prstGeom prst="wedgeRoundRectCallout">
            <a:avLst>
              <a:gd name="adj1" fmla="val 15265"/>
              <a:gd name="adj2" fmla="val 15284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ja-JP" sz="1200" dirty="0">
                <a:latin typeface="+mn-ea"/>
              </a:rPr>
              <a:t>OSS</a:t>
            </a:r>
            <a:r>
              <a:rPr lang="ja-JP" altLang="en-US" sz="1200" dirty="0">
                <a:latin typeface="+mn-ea"/>
              </a:rPr>
              <a:t>コミュニティで活躍している人は、高い技術力とコミュニケーション能力が保証されているので、教育などを行うよりも雇った方が早い</a:t>
            </a:r>
            <a:endParaRPr lang="en-US" altLang="ja-JP" sz="1200" dirty="0">
              <a:latin typeface="+mn-ea"/>
            </a:endParaRPr>
          </a:p>
          <a:p>
            <a:r>
              <a:rPr lang="en-US" sz="1200" dirty="0">
                <a:latin typeface="+mn-ea"/>
              </a:rPr>
              <a:t>- </a:t>
            </a:r>
            <a:r>
              <a:rPr lang="ja-JP" altLang="en-US" sz="1200" dirty="0">
                <a:latin typeface="+mn-ea"/>
              </a:rPr>
              <a:t>ある</a:t>
            </a:r>
            <a:r>
              <a:rPr lang="en-US" sz="1200" dirty="0">
                <a:latin typeface="+mn-ea"/>
              </a:rPr>
              <a:t>OSS</a:t>
            </a:r>
            <a:r>
              <a:rPr lang="ja-JP" altLang="en-US" sz="1200" dirty="0">
                <a:latin typeface="+mn-ea"/>
              </a:rPr>
              <a:t>ソフトベンダーの</a:t>
            </a:r>
            <a:r>
              <a:rPr lang="en-US" altLang="ja-JP" sz="1200" dirty="0">
                <a:latin typeface="+mn-ea"/>
              </a:rPr>
              <a:t>CEO</a:t>
            </a:r>
            <a:endParaRPr lang="en-US" sz="1200" dirty="0"/>
          </a:p>
        </p:txBody>
      </p:sp>
    </p:spTree>
    <p:extLst>
      <p:ext uri="{BB962C8B-B14F-4D97-AF65-F5344CB8AC3E}">
        <p14:creationId xmlns:p14="http://schemas.microsoft.com/office/powerpoint/2010/main" val="166277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806767"/>
            <a:ext cx="10515600" cy="5624513"/>
          </a:xfrm>
        </p:spPr>
        <p:txBody>
          <a:bodyPr>
            <a:normAutofit fontScale="55000" lnSpcReduction="20000"/>
          </a:bodyPr>
          <a:lstStyle/>
          <a:p>
            <a:pPr>
              <a:lnSpc>
                <a:spcPct val="100000"/>
              </a:lnSpc>
            </a:pPr>
            <a:r>
              <a:rPr lang="en-US" altLang="ja-JP" dirty="0">
                <a:latin typeface="Helvetica" panose="020B0604020202020204" pitchFamily="34" charset="0"/>
                <a:cs typeface="Helvetica" panose="020B0604020202020204" pitchFamily="34" charset="0"/>
              </a:rPr>
              <a:t>Opportunity Assessment</a:t>
            </a:r>
          </a:p>
          <a:p>
            <a:pPr lvl="1">
              <a:lnSpc>
                <a:spcPct val="100000"/>
              </a:lnSpc>
            </a:pPr>
            <a:r>
              <a:rPr lang="en-US" dirty="0">
                <a:latin typeface="Helvetica" panose="020B0604020202020204" pitchFamily="34" charset="0"/>
                <a:cs typeface="Helvetica" panose="020B0604020202020204" pitchFamily="34" charset="0"/>
              </a:rPr>
              <a:t>Frame development practices: the problem is probably not so much to spur developers to use more open source, but rather to make sure that they use it safely, in compliance with the licensing terms of each open source technology, and without abandoning traditional security checks (open source lines of code could contain malicious codes),</a:t>
            </a:r>
          </a:p>
          <a:p>
            <a:pPr lvl="1">
              <a:lnSpc>
                <a:spcPct val="100000"/>
              </a:lnSpc>
            </a:pPr>
            <a:r>
              <a:rPr lang="en-US" dirty="0">
                <a:latin typeface="Helvetica" panose="020B0604020202020204" pitchFamily="34" charset="0"/>
                <a:cs typeface="Helvetica" panose="020B0604020202020204" pitchFamily="34" charset="0"/>
              </a:rPr>
              <a:t>Revisit collaboration practices: with development practices, the opportunity is to extend the agility and collaboration to other lines of business in your </a:t>
            </a:r>
            <a:r>
              <a:rPr lang="en-US" dirty="0" err="1">
                <a:latin typeface="Helvetica" panose="020B0604020202020204" pitchFamily="34" charset="0"/>
                <a:cs typeface="Helvetica" panose="020B0604020202020204" pitchFamily="34" charset="0"/>
              </a:rPr>
              <a:t>organisation</a:t>
            </a:r>
            <a:r>
              <a:rPr lang="en-US" dirty="0">
                <a:latin typeface="Helvetica" panose="020B0604020202020204" pitchFamily="34" charset="0"/>
                <a:cs typeface="Helvetica" panose="020B0604020202020204" pitchFamily="34" charset="0"/>
              </a:rPr>
              <a:t>. Inner sourcing is often used to foster these </a:t>
            </a:r>
            <a:r>
              <a:rPr lang="en-US" dirty="0" err="1">
                <a:latin typeface="Helvetica" panose="020B0604020202020204" pitchFamily="34" charset="0"/>
                <a:cs typeface="Helvetica" panose="020B0604020202020204" pitchFamily="34" charset="0"/>
              </a:rPr>
              <a:t>behaviours</a:t>
            </a:r>
            <a:r>
              <a:rPr lang="en-US" dirty="0">
                <a:latin typeface="Helvetica" panose="020B0604020202020204" pitchFamily="34" charset="0"/>
                <a:cs typeface="Helvetica" panose="020B0604020202020204" pitchFamily="34" charset="0"/>
              </a:rPr>
              <a:t>, though this might be half of the way to open source culture,</a:t>
            </a:r>
          </a:p>
          <a:p>
            <a:pPr lvl="1">
              <a:lnSpc>
                <a:spcPct val="100000"/>
              </a:lnSpc>
            </a:pPr>
            <a:r>
              <a:rPr lang="en-US" dirty="0" err="1">
                <a:latin typeface="Helvetica" panose="020B0604020202020204" pitchFamily="34" charset="0"/>
                <a:cs typeface="Helvetica" panose="020B0604020202020204" pitchFamily="34" charset="0"/>
              </a:rPr>
              <a:t>Organisation’s</a:t>
            </a:r>
            <a:r>
              <a:rPr lang="en-US" dirty="0">
                <a:latin typeface="Helvetica" panose="020B0604020202020204" pitchFamily="34" charset="0"/>
                <a:cs typeface="Helvetica" panose="020B0604020202020204" pitchFamily="34" charset="0"/>
              </a:rPr>
              <a:t> culture: in the end, this is all about your </a:t>
            </a:r>
            <a:r>
              <a:rPr lang="en-US" dirty="0" err="1">
                <a:latin typeface="Helvetica" panose="020B0604020202020204" pitchFamily="34" charset="0"/>
                <a:cs typeface="Helvetica" panose="020B0604020202020204" pitchFamily="34" charset="0"/>
              </a:rPr>
              <a:t>organisation’s</a:t>
            </a:r>
            <a:r>
              <a:rPr lang="en-US" dirty="0">
                <a:latin typeface="Helvetica" panose="020B0604020202020204" pitchFamily="34" charset="0"/>
                <a:cs typeface="Helvetica" panose="020B0604020202020204" pitchFamily="34" charset="0"/>
              </a:rPr>
              <a:t> culture: open source can be the flagship for values such as openness, collaboration, ethics, sustainability..</a:t>
            </a:r>
          </a:p>
          <a:p>
            <a:pPr>
              <a:lnSpc>
                <a:spcPct val="100000"/>
              </a:lnSpc>
            </a:pPr>
            <a:r>
              <a:rPr lang="en-US" altLang="ja-JP" dirty="0">
                <a:latin typeface="Helvetica" panose="020B0604020202020204" pitchFamily="34" charset="0"/>
                <a:cs typeface="Helvetica" panose="020B0604020202020204" pitchFamily="34" charset="0"/>
              </a:rPr>
              <a:t>Progress Assessment</a:t>
            </a:r>
          </a:p>
          <a:p>
            <a:pPr lvl="1">
              <a:lnSpc>
                <a:spcPct val="100000"/>
              </a:lnSpc>
            </a:pPr>
            <a:r>
              <a:rPr lang="en-US" dirty="0">
                <a:latin typeface="Helvetica" panose="020B0604020202020204" pitchFamily="34" charset="0"/>
                <a:cs typeface="Helvetica" panose="020B0604020202020204" pitchFamily="34" charset="0"/>
              </a:rPr>
              <a:t>Training is available for presenting both the benefits and the constraints (Intellectual Property licensing terms compliance) related to open source.</a:t>
            </a:r>
          </a:p>
          <a:p>
            <a:pPr lvl="1">
              <a:lnSpc>
                <a:spcPct val="100000"/>
              </a:lnSpc>
            </a:pPr>
            <a:r>
              <a:rPr lang="en-US" dirty="0">
                <a:latin typeface="Helvetica" panose="020B0604020202020204" pitchFamily="34" charset="0"/>
                <a:cs typeface="Helvetica" panose="020B0604020202020204" pitchFamily="34" charset="0"/>
              </a:rPr>
              <a:t> Every developer, every architect, every project leader (or Product Owner/Business Owner), understands the benefits and the constraints (Intellectual Property licensing terms compliance) related to open source.</a:t>
            </a:r>
          </a:p>
          <a:p>
            <a:pPr lvl="1">
              <a:lnSpc>
                <a:spcPct val="100000"/>
              </a:lnSpc>
            </a:pPr>
            <a:r>
              <a:rPr lang="en-US" dirty="0">
                <a:latin typeface="Helvetica" panose="020B0604020202020204" pitchFamily="34" charset="0"/>
                <a:cs typeface="Helvetica" panose="020B0604020202020204" pitchFamily="34" charset="0"/>
              </a:rPr>
              <a:t> Developers are encouraged to contribute to open source communities, and take responsibility for them, and could receive adequate training to do it.</a:t>
            </a:r>
          </a:p>
          <a:p>
            <a:pPr lvl="1">
              <a:lnSpc>
                <a:spcPct val="100000"/>
              </a:lnSpc>
            </a:pPr>
            <a:r>
              <a:rPr lang="en-US" dirty="0">
                <a:latin typeface="Helvetica" panose="020B0604020202020204" pitchFamily="34" charset="0"/>
                <a:cs typeface="Helvetica" panose="020B0604020202020204" pitchFamily="34" charset="0"/>
              </a:rPr>
              <a:t> Skills and competencies are reflected in </a:t>
            </a:r>
            <a:r>
              <a:rPr lang="en-US" dirty="0" err="1">
                <a:latin typeface="Helvetica" panose="020B0604020202020204" pitchFamily="34" charset="0"/>
                <a:cs typeface="Helvetica" panose="020B0604020202020204" pitchFamily="34" charset="0"/>
              </a:rPr>
              <a:t>organisation</a:t>
            </a:r>
            <a:r>
              <a:rPr lang="en-US" dirty="0">
                <a:latin typeface="Helvetica" panose="020B0604020202020204" pitchFamily="34" charset="0"/>
                <a:cs typeface="Helvetica" panose="020B0604020202020204" pitchFamily="34" charset="0"/>
              </a:rPr>
              <a:t> job descriptions and career steps.</a:t>
            </a:r>
          </a:p>
          <a:p>
            <a:pPr lvl="1">
              <a:lnSpc>
                <a:spcPct val="100000"/>
              </a:lnSpc>
            </a:pPr>
            <a:r>
              <a:rPr lang="en-US" dirty="0">
                <a:latin typeface="Helvetica" panose="020B0604020202020204" pitchFamily="34" charset="0"/>
                <a:cs typeface="Helvetica" panose="020B0604020202020204" pitchFamily="34" charset="0"/>
              </a:rPr>
              <a:t> The experience that developers acquired in open source (contributions to open source communities, participation in the internal compliance process, external spoke persons for the company…) is </a:t>
            </a:r>
            <a:r>
              <a:rPr lang="en-US" b="1" dirty="0">
                <a:solidFill>
                  <a:schemeClr val="accent2"/>
                </a:solidFill>
                <a:latin typeface="Helvetica" panose="020B0604020202020204" pitchFamily="34" charset="0"/>
                <a:cs typeface="Helvetica" panose="020B0604020202020204" pitchFamily="34" charset="0"/>
              </a:rPr>
              <a:t>taken into account in the HR evaluation process</a:t>
            </a:r>
            <a:r>
              <a:rPr lang="en-US" dirty="0">
                <a:latin typeface="Helvetica" panose="020B0604020202020204" pitchFamily="34" charset="0"/>
                <a:cs typeface="Helvetica" panose="020B0604020202020204" pitchFamily="34" charset="0"/>
              </a:rPr>
              <a:t>.</a:t>
            </a:r>
          </a:p>
          <a:p>
            <a:pPr>
              <a:lnSpc>
                <a:spcPct val="100000"/>
              </a:lnSpc>
            </a:pPr>
            <a:r>
              <a:rPr lang="en-US" dirty="0">
                <a:latin typeface="Helvetica" panose="020B0604020202020204" pitchFamily="34" charset="0"/>
                <a:cs typeface="Helvetica" panose="020B0604020202020204" pitchFamily="34" charset="0"/>
              </a:rPr>
              <a:t>Tools</a:t>
            </a:r>
          </a:p>
          <a:p>
            <a:pPr lvl="1">
              <a:lnSpc>
                <a:spcPct val="100000"/>
              </a:lnSpc>
            </a:pPr>
            <a:r>
              <a:rPr lang="en-US" dirty="0">
                <a:latin typeface="Helvetica" panose="020B0604020202020204" pitchFamily="34" charset="0"/>
                <a:cs typeface="Helvetica" panose="020B0604020202020204" pitchFamily="34" charset="0"/>
              </a:rPr>
              <a:t>Skills matrix.</a:t>
            </a:r>
          </a:p>
          <a:p>
            <a:pPr lvl="1">
              <a:lnSpc>
                <a:spcPct val="100000"/>
              </a:lnSpc>
            </a:pPr>
            <a:r>
              <a:rPr lang="en-US" dirty="0">
                <a:latin typeface="Helvetica" panose="020B0604020202020204" pitchFamily="34" charset="0"/>
                <a:cs typeface="Helvetica" panose="020B0604020202020204" pitchFamily="34" charset="0"/>
              </a:rPr>
              <a:t>Public training programs (ex. Open </a:t>
            </a:r>
            <a:r>
              <a:rPr lang="en-US" dirty="0" err="1">
                <a:latin typeface="Helvetica" panose="020B0604020202020204" pitchFamily="34" charset="0"/>
                <a:cs typeface="Helvetica" panose="020B0604020202020204" pitchFamily="34" charset="0"/>
              </a:rPr>
              <a:t>SOurce</a:t>
            </a:r>
            <a:r>
              <a:rPr lang="en-US" dirty="0">
                <a:latin typeface="Helvetica" panose="020B0604020202020204" pitchFamily="34" charset="0"/>
                <a:cs typeface="Helvetica" panose="020B0604020202020204" pitchFamily="34" charset="0"/>
              </a:rPr>
              <a:t> School).</a:t>
            </a:r>
          </a:p>
          <a:p>
            <a:pPr lvl="1">
              <a:lnSpc>
                <a:spcPct val="100000"/>
              </a:lnSpc>
            </a:pPr>
            <a:r>
              <a:rPr lang="en-US" dirty="0">
                <a:latin typeface="Helvetica" panose="020B0604020202020204" pitchFamily="34" charset="0"/>
                <a:cs typeface="Helvetica" panose="020B0604020202020204" pitchFamily="34" charset="0"/>
              </a:rPr>
              <a:t>Sourcing: GitHub, GitLab, LinkedIn, Meetups, </a:t>
            </a:r>
            <a:r>
              <a:rPr lang="en-US" dirty="0" err="1">
                <a:latin typeface="Helvetica" panose="020B0604020202020204" pitchFamily="34" charset="0"/>
                <a:cs typeface="Helvetica" panose="020B0604020202020204" pitchFamily="34" charset="0"/>
              </a:rPr>
              <a:t>Epitech</a:t>
            </a:r>
            <a:r>
              <a:rPr lang="en-US" dirty="0">
                <a:latin typeface="Helvetica" panose="020B0604020202020204" pitchFamily="34" charset="0"/>
                <a:cs typeface="Helvetica" panose="020B0604020202020204" pitchFamily="34" charset="0"/>
              </a:rPr>
              <a:t>, </a:t>
            </a:r>
            <a:r>
              <a:rPr lang="en-US" dirty="0" err="1">
                <a:latin typeface="Helvetica" panose="020B0604020202020204" pitchFamily="34" charset="0"/>
                <a:cs typeface="Helvetica" panose="020B0604020202020204" pitchFamily="34" charset="0"/>
              </a:rPr>
              <a:t>Epita</a:t>
            </a:r>
            <a:r>
              <a:rPr lang="en-US" dirty="0">
                <a:latin typeface="Helvetica" panose="020B0604020202020204" pitchFamily="34" charset="0"/>
                <a:cs typeface="Helvetica" panose="020B0604020202020204" pitchFamily="34" charset="0"/>
              </a:rPr>
              <a:t> …</a:t>
            </a:r>
          </a:p>
          <a:p>
            <a:pPr lvl="1">
              <a:lnSpc>
                <a:spcPct val="100000"/>
              </a:lnSpc>
            </a:pPr>
            <a:r>
              <a:rPr lang="en-US" dirty="0">
                <a:latin typeface="Helvetica" panose="020B0604020202020204" pitchFamily="34" charset="0"/>
                <a:cs typeface="Helvetica" panose="020B0604020202020204" pitchFamily="34" charset="0"/>
              </a:rPr>
              <a:t>Contract templates (Loyalty clause).</a:t>
            </a:r>
          </a:p>
          <a:p>
            <a:pPr lvl="1">
              <a:lnSpc>
                <a:spcPct val="100000"/>
              </a:lnSpc>
            </a:pPr>
            <a:r>
              <a:rPr lang="en-US" dirty="0">
                <a:latin typeface="Helvetica" panose="020B0604020202020204" pitchFamily="34" charset="0"/>
                <a:cs typeface="Helvetica" panose="020B0604020202020204" pitchFamily="34" charset="0"/>
              </a:rPr>
              <a:t>Job descriptions (templates) &amp; career steps (templates)..</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7886699" y="65914"/>
            <a:ext cx="3867151" cy="740853"/>
          </a:xfrm>
          <a:prstGeom prst="wedgeRoundRectCallout">
            <a:avLst>
              <a:gd name="adj1" fmla="val -36283"/>
              <a:gd name="adj2" fmla="val 8664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最後は大切だとわかるが、最初の</a:t>
            </a:r>
            <a:r>
              <a:rPr lang="en-US" altLang="ja-JP" sz="1200" dirty="0">
                <a:latin typeface="+mn-ea"/>
              </a:rPr>
              <a:t>2</a:t>
            </a:r>
            <a:r>
              <a:rPr lang="ja-JP" altLang="en-US" sz="1200" dirty="0">
                <a:latin typeface="+mn-ea"/>
              </a:rPr>
              <a:t>つは要点がわからない</a:t>
            </a:r>
            <a:endParaRPr lang="en-US" sz="1200" dirty="0"/>
          </a:p>
        </p:txBody>
      </p:sp>
      <p:sp>
        <p:nvSpPr>
          <p:cNvPr id="5" name="Speech Bubble: Rectangle with Corners Rounded 4">
            <a:extLst>
              <a:ext uri="{FF2B5EF4-FFF2-40B4-BE49-F238E27FC236}">
                <a16:creationId xmlns:a16="http://schemas.microsoft.com/office/drawing/2014/main" id="{0E9BE9F7-214F-47D1-9B1F-564B6B4444A6}"/>
              </a:ext>
            </a:extLst>
          </p:cNvPr>
          <p:cNvSpPr/>
          <p:nvPr/>
        </p:nvSpPr>
        <p:spPr>
          <a:xfrm>
            <a:off x="8491946" y="4799022"/>
            <a:ext cx="2724694" cy="740853"/>
          </a:xfrm>
          <a:prstGeom prst="wedgeRoundRectCallout">
            <a:avLst>
              <a:gd name="adj1" fmla="val -77131"/>
              <a:gd name="adj2" fmla="val -6734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人事評価にも反映するとか</a:t>
            </a:r>
            <a:r>
              <a:rPr lang="en-US" altLang="ja-JP" sz="1200" dirty="0">
                <a:latin typeface="+mn-ea"/>
              </a:rPr>
              <a:t>OSS</a:t>
            </a:r>
            <a:r>
              <a:rPr lang="ja-JP" altLang="en-US" sz="1200" dirty="0">
                <a:latin typeface="+mn-ea"/>
              </a:rPr>
              <a:t>経験者採用の実例を多く集めると、開発者の意識を変えるきっかけになる可能性。</a:t>
            </a:r>
            <a:endParaRPr lang="en-US" sz="1200" dirty="0"/>
          </a:p>
        </p:txBody>
      </p:sp>
    </p:spTree>
    <p:extLst>
      <p:ext uri="{BB962C8B-B14F-4D97-AF65-F5344CB8AC3E}">
        <p14:creationId xmlns:p14="http://schemas.microsoft.com/office/powerpoint/2010/main" val="3419313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1162049"/>
            <a:ext cx="10515600" cy="5014914"/>
          </a:xfrm>
        </p:spPr>
        <p:txBody>
          <a:bodyPr>
            <a:normAutofit fontScale="62500" lnSpcReduction="20000"/>
          </a:bodyPr>
          <a:lstStyle/>
          <a:p>
            <a:pPr>
              <a:lnSpc>
                <a:spcPct val="100000"/>
              </a:lnSpc>
            </a:pPr>
            <a:r>
              <a:rPr lang="en-US" altLang="ja-JP" dirty="0">
                <a:latin typeface="Helvetica" panose="020B0604020202020204" pitchFamily="34" charset="0"/>
                <a:cs typeface="Helvetica" panose="020B0604020202020204" pitchFamily="34" charset="0"/>
              </a:rPr>
              <a:t>Recommendations</a:t>
            </a:r>
          </a:p>
          <a:p>
            <a:pPr lvl="1">
              <a:lnSpc>
                <a:spcPct val="100000"/>
              </a:lnSpc>
            </a:pPr>
            <a:r>
              <a:rPr lang="en-US" b="1" dirty="0">
                <a:solidFill>
                  <a:schemeClr val="accent2"/>
                </a:solidFill>
                <a:latin typeface="Helvetica" panose="020B0604020202020204" pitchFamily="34" charset="0"/>
                <a:cs typeface="Helvetica" panose="020B0604020202020204" pitchFamily="34" charset="0"/>
              </a:rPr>
              <a:t>Preference for OSS experience in hiring</a:t>
            </a:r>
            <a:r>
              <a:rPr lang="en-US" dirty="0">
                <a:latin typeface="Helvetica" panose="020B0604020202020204" pitchFamily="34" charset="0"/>
                <a:cs typeface="Helvetica" panose="020B0604020202020204" pitchFamily="34" charset="0"/>
              </a:rPr>
              <a:t>, even though the job for which the developer is being hired only relates to proprietary technology. Chances are, with the digital transformation, that the developer will someday have to work on open source.</a:t>
            </a:r>
          </a:p>
          <a:p>
            <a:pPr lvl="1">
              <a:lnSpc>
                <a:spcPct val="100000"/>
              </a:lnSpc>
            </a:pPr>
            <a:r>
              <a:rPr lang="en-US" dirty="0">
                <a:latin typeface="Helvetica" panose="020B0604020202020204" pitchFamily="34" charset="0"/>
                <a:cs typeface="Helvetica" panose="020B0604020202020204" pitchFamily="34" charset="0"/>
              </a:rPr>
              <a:t>OSS training program: Every developer, every architect, every project leader (or Product Owner/Business Owner), should have access to training resources (videos or face-to-face training) that present the benefits of open source and also the constraints in terms of Intellectual Property and licensing compliance.</a:t>
            </a:r>
          </a:p>
          <a:p>
            <a:pPr lvl="1">
              <a:lnSpc>
                <a:spcPct val="100000"/>
              </a:lnSpc>
            </a:pPr>
            <a:r>
              <a:rPr lang="en-US" dirty="0">
                <a:latin typeface="Helvetica" panose="020B0604020202020204" pitchFamily="34" charset="0"/>
                <a:cs typeface="Helvetica" panose="020B0604020202020204" pitchFamily="34" charset="0"/>
              </a:rPr>
              <a:t>Training should be made available for developers who want to contribute to open source communities and be part of the governance bodies of these communities (Linux certifications).</a:t>
            </a:r>
          </a:p>
          <a:p>
            <a:pPr lvl="1">
              <a:lnSpc>
                <a:spcPct val="100000"/>
              </a:lnSpc>
            </a:pPr>
            <a:r>
              <a:rPr lang="en-US" dirty="0">
                <a:latin typeface="Helvetica" panose="020B0604020202020204" pitchFamily="34" charset="0"/>
                <a:cs typeface="Helvetica" panose="020B0604020202020204" pitchFamily="34" charset="0"/>
              </a:rPr>
              <a:t>Recognition in the HR personal assessment processes of the contribution of the employee (developer or architect) to open source related topics such as contributions to open source communities and compliance with Intellectual Property licensing terms. Most topics are shared and fit into technical career paths, whereas some might or should be specific.</a:t>
            </a:r>
          </a:p>
          <a:p>
            <a:pPr lvl="1">
              <a:lnSpc>
                <a:spcPct val="100000"/>
              </a:lnSpc>
            </a:pPr>
            <a:r>
              <a:rPr lang="en-US" dirty="0">
                <a:latin typeface="Helvetica" panose="020B0604020202020204" pitchFamily="34" charset="0"/>
                <a:cs typeface="Helvetica" panose="020B0604020202020204" pitchFamily="34" charset="0"/>
              </a:rPr>
              <a:t>Best kept secret and company posture: need to address the communication aspects (how core this is to your </a:t>
            </a:r>
            <a:r>
              <a:rPr lang="en-US" dirty="0" err="1">
                <a:latin typeface="Helvetica" panose="020B0604020202020204" pitchFamily="34" charset="0"/>
                <a:cs typeface="Helvetica" panose="020B0604020202020204" pitchFamily="34" charset="0"/>
              </a:rPr>
              <a:t>organisation</a:t>
            </a:r>
            <a:r>
              <a:rPr lang="en-US" dirty="0">
                <a:latin typeface="Helvetica" panose="020B0604020202020204" pitchFamily="34" charset="0"/>
                <a:cs typeface="Helvetica" panose="020B0604020202020204" pitchFamily="34" charset="0"/>
              </a:rPr>
              <a:t> that it might be reflected in your annual report), how does it impact your communication posture (an open source contributor could be a spoke person for your company including press contacts)..</a:t>
            </a:r>
          </a:p>
          <a:p>
            <a:pPr>
              <a:lnSpc>
                <a:spcPct val="100000"/>
              </a:lnSpc>
            </a:pPr>
            <a:endParaRPr lang="en-US" dirty="0">
              <a:latin typeface="Helvetica" panose="020B0604020202020204" pitchFamily="34" charset="0"/>
              <a:cs typeface="Helvetica" panose="020B0604020202020204" pitchFamily="34" charset="0"/>
            </a:endParaRPr>
          </a:p>
          <a:p>
            <a:pPr>
              <a:lnSpc>
                <a:spcPct val="100000"/>
              </a:lnSpc>
            </a:pPr>
            <a:r>
              <a:rPr lang="en-US" altLang="ja-JP" dirty="0">
                <a:latin typeface="Helvetica" panose="020B0604020202020204" pitchFamily="34" charset="0"/>
                <a:cs typeface="Helvetica" panose="020B0604020202020204" pitchFamily="34" charset="0"/>
              </a:rPr>
              <a:t>Resources</a:t>
            </a:r>
          </a:p>
          <a:p>
            <a:pPr lvl="1">
              <a:lnSpc>
                <a:spcPct val="100000"/>
              </a:lnSpc>
            </a:pPr>
            <a:r>
              <a:rPr lang="en-US" dirty="0">
                <a:latin typeface="Helvetica" panose="020B0604020202020204" pitchFamily="34" charset="0"/>
                <a:cs typeface="Helvetica" panose="020B0604020202020204" pitchFamily="34" charset="0"/>
              </a:rPr>
              <a:t>Regarding the ability of people to speak outside the company during events, please see Activity 31: “(Engagement Goal) Publicly asserting the use of open source”.</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4572000" y="323087"/>
            <a:ext cx="2333898" cy="715899"/>
          </a:xfrm>
          <a:prstGeom prst="wedgeRoundRectCallout">
            <a:avLst>
              <a:gd name="adj1" fmla="val -45199"/>
              <a:gd name="adj2" fmla="val 9193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t>人事に理解してもらうには、どのような資料が必要か</a:t>
            </a:r>
            <a:r>
              <a:rPr lang="en-US" altLang="ja-JP" sz="1200" dirty="0"/>
              <a:t>?</a:t>
            </a:r>
            <a:r>
              <a:rPr lang="ja-JP" altLang="en-US" sz="1200" dirty="0"/>
              <a:t> </a:t>
            </a:r>
            <a:endParaRPr lang="en-US" altLang="ja-JP" sz="1200" dirty="0"/>
          </a:p>
          <a:p>
            <a:r>
              <a:rPr lang="en-US" altLang="ja-JP" sz="1200" dirty="0"/>
              <a:t>OSPO</a:t>
            </a:r>
            <a:r>
              <a:rPr lang="ja-JP" altLang="en-US" sz="1200" dirty="0"/>
              <a:t>が用意する</a:t>
            </a:r>
            <a:endParaRPr lang="en-US" sz="1200" dirty="0"/>
          </a:p>
        </p:txBody>
      </p:sp>
      <p:sp>
        <p:nvSpPr>
          <p:cNvPr id="7" name="Speech Bubble: Rectangle with Corners Rounded 6">
            <a:extLst>
              <a:ext uri="{FF2B5EF4-FFF2-40B4-BE49-F238E27FC236}">
                <a16:creationId xmlns:a16="http://schemas.microsoft.com/office/drawing/2014/main" id="{A7499944-DDF9-46C6-9AA6-CE9688C65A53}"/>
              </a:ext>
            </a:extLst>
          </p:cNvPr>
          <p:cNvSpPr/>
          <p:nvPr/>
        </p:nvSpPr>
        <p:spPr>
          <a:xfrm>
            <a:off x="8564880" y="5695951"/>
            <a:ext cx="2788920" cy="715899"/>
          </a:xfrm>
          <a:prstGeom prst="wedgeRoundRectCallout">
            <a:avLst>
              <a:gd name="adj1" fmla="val -10124"/>
              <a:gd name="adj2" fmla="val -7472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t>まだ読めてないので、どのように</a:t>
            </a:r>
            <a:r>
              <a:rPr lang="en-US" altLang="ja-JP" sz="1200" dirty="0"/>
              <a:t>Engagement Goal</a:t>
            </a:r>
            <a:r>
              <a:rPr lang="ja-JP" altLang="en-US" sz="1200" dirty="0"/>
              <a:t>に関係するか、後で理解したい</a:t>
            </a:r>
            <a:endParaRPr lang="en-US" sz="1200" dirty="0"/>
          </a:p>
        </p:txBody>
      </p:sp>
    </p:spTree>
    <p:extLst>
      <p:ext uri="{BB962C8B-B14F-4D97-AF65-F5344CB8AC3E}">
        <p14:creationId xmlns:p14="http://schemas.microsoft.com/office/powerpoint/2010/main" val="984843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C957-972F-4F94-8B79-033945483AD3}"/>
              </a:ext>
            </a:extLst>
          </p:cNvPr>
          <p:cNvSpPr>
            <a:spLocks noGrp="1"/>
          </p:cNvSpPr>
          <p:nvPr>
            <p:ph type="title"/>
          </p:nvPr>
        </p:nvSpPr>
        <p:spPr/>
        <p:txBody>
          <a:bodyPr>
            <a:normAutofit/>
          </a:bodyPr>
          <a:lstStyle/>
          <a:p>
            <a:r>
              <a:rPr lang="en-US" altLang="ja-JP" sz="2800" dirty="0"/>
              <a:t>6.5 </a:t>
            </a:r>
            <a:r>
              <a:rPr lang="ja-JP" altLang="en-US" sz="2800" dirty="0"/>
              <a:t>アップストリーム ファースト</a:t>
            </a:r>
            <a:endParaRPr lang="en-US" sz="2800" dirty="0"/>
          </a:p>
        </p:txBody>
      </p:sp>
      <p:sp>
        <p:nvSpPr>
          <p:cNvPr id="3" name="Content Placeholder 2">
            <a:extLst>
              <a:ext uri="{FF2B5EF4-FFF2-40B4-BE49-F238E27FC236}">
                <a16:creationId xmlns:a16="http://schemas.microsoft.com/office/drawing/2014/main" id="{DA5F3D11-CC26-4D5E-814E-FBE8A387C98D}"/>
              </a:ext>
            </a:extLst>
          </p:cNvPr>
          <p:cNvSpPr>
            <a:spLocks noGrp="1"/>
          </p:cNvSpPr>
          <p:nvPr>
            <p:ph idx="1"/>
          </p:nvPr>
        </p:nvSpPr>
        <p:spPr>
          <a:xfrm>
            <a:off x="838200" y="1690688"/>
            <a:ext cx="10515600" cy="1738312"/>
          </a:xfrm>
          <a:solidFill>
            <a:schemeClr val="tx1">
              <a:lumMod val="75000"/>
              <a:lumOff val="25000"/>
            </a:schemeClr>
          </a:solidFill>
        </p:spPr>
        <p:txBody>
          <a:bodyPr>
            <a:normAutofit fontScale="70000" lnSpcReduction="20000"/>
          </a:bodyPr>
          <a:lstStyle/>
          <a:p>
            <a:pPr marL="0" indent="0">
              <a:lnSpc>
                <a:spcPct val="120000"/>
              </a:lnSpc>
              <a:buNone/>
            </a:pPr>
            <a:r>
              <a:rPr lang="en-US" dirty="0">
                <a:solidFill>
                  <a:schemeClr val="bg1"/>
                </a:solidFill>
                <a:latin typeface="Helvetica" panose="020B0604020202020204" pitchFamily="34" charset="0"/>
                <a:cs typeface="Helvetica" panose="020B0604020202020204" pitchFamily="34" charset="0"/>
              </a:rPr>
              <a:t> This activity is concerned with developing awareness with regard to the benefits of contributing back and enforcing the upstream first principle.</a:t>
            </a:r>
            <a:br>
              <a:rPr lang="en-US" dirty="0">
                <a:solidFill>
                  <a:schemeClr val="bg1"/>
                </a:solidFill>
                <a:latin typeface="Helvetica" panose="020B0604020202020204" pitchFamily="34" charset="0"/>
                <a:cs typeface="Helvetica" panose="020B0604020202020204" pitchFamily="34" charset="0"/>
              </a:rPr>
            </a:br>
            <a:r>
              <a:rPr lang="en-US" dirty="0">
                <a:solidFill>
                  <a:schemeClr val="bg1"/>
                </a:solidFill>
                <a:latin typeface="Helvetica" panose="020B0604020202020204" pitchFamily="34" charset="0"/>
                <a:cs typeface="Helvetica" panose="020B0604020202020204" pitchFamily="34" charset="0"/>
              </a:rPr>
              <a:t>With the upstream first approach all development on an open source project are to be made with the level of quality and openness required to be submitted to a project’s core developers and published by them.</a:t>
            </a:r>
            <a:endParaRPr lang="en-US" b="1" dirty="0">
              <a:solidFill>
                <a:schemeClr val="accent2"/>
              </a:solidFill>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32B6DAFE-623F-4EF8-9BF9-C17DFB6182C4}"/>
              </a:ext>
            </a:extLst>
          </p:cNvPr>
          <p:cNvSpPr txBox="1"/>
          <p:nvPr/>
        </p:nvSpPr>
        <p:spPr>
          <a:xfrm>
            <a:off x="6405290" y="3595337"/>
            <a:ext cx="4948510" cy="954107"/>
          </a:xfrm>
          <a:prstGeom prst="rect">
            <a:avLst/>
          </a:prstGeom>
          <a:noFill/>
        </p:spPr>
        <p:txBody>
          <a:bodyPr wrap="square" rtlCol="0">
            <a:spAutoFit/>
          </a:bodyPr>
          <a:lstStyle/>
          <a:p>
            <a:r>
              <a:rPr lang="ja-JP" altLang="en-US" sz="1400" u="sng" dirty="0"/>
              <a:t>まだまだ、</a:t>
            </a:r>
            <a:r>
              <a:rPr lang="en-US" altLang="ja-JP" sz="1400" u="sng" dirty="0"/>
              <a:t>local</a:t>
            </a:r>
            <a:r>
              <a:rPr lang="ja-JP" altLang="en-US" sz="1400" u="sng" dirty="0"/>
              <a:t>に修正して留め置く開発者が多い。</a:t>
            </a:r>
            <a:endParaRPr lang="en-US" altLang="ja-JP" sz="1400" u="sng" dirty="0"/>
          </a:p>
          <a:p>
            <a:r>
              <a:rPr lang="ja-JP" altLang="en-US" sz="1400" u="sng" dirty="0"/>
              <a:t>大抵の場合、ある特定の問題解決だけを主眼にしており、汎用的な修正を行うには、それなりの工数がかかるため、会社として活動を認められていない限り、作業が滞りがち。</a:t>
            </a:r>
            <a:endParaRPr lang="en-US" altLang="ja-JP" sz="1400" u="sng" dirty="0"/>
          </a:p>
        </p:txBody>
      </p:sp>
    </p:spTree>
    <p:extLst>
      <p:ext uri="{BB962C8B-B14F-4D97-AF65-F5344CB8AC3E}">
        <p14:creationId xmlns:p14="http://schemas.microsoft.com/office/powerpoint/2010/main" val="125508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806767"/>
            <a:ext cx="10515600" cy="5624513"/>
          </a:xfrm>
        </p:spPr>
        <p:txBody>
          <a:bodyPr>
            <a:normAutofit fontScale="92500" lnSpcReduction="10000"/>
          </a:bodyPr>
          <a:lstStyle/>
          <a:p>
            <a:pPr>
              <a:lnSpc>
                <a:spcPct val="100000"/>
              </a:lnSpc>
            </a:pPr>
            <a:r>
              <a:rPr lang="en-US" altLang="ja-JP" dirty="0">
                <a:latin typeface="Helvetica" panose="020B0604020202020204" pitchFamily="34" charset="0"/>
                <a:cs typeface="Helvetica" panose="020B0604020202020204" pitchFamily="34" charset="0"/>
              </a:rPr>
              <a:t>Opportunity Assessment</a:t>
            </a:r>
          </a:p>
          <a:p>
            <a:pPr lvl="1">
              <a:lnSpc>
                <a:spcPct val="100000"/>
              </a:lnSpc>
            </a:pPr>
            <a:r>
              <a:rPr lang="en-US" dirty="0">
                <a:latin typeface="Helvetica" panose="020B0604020202020204" pitchFamily="34" charset="0"/>
                <a:cs typeface="Helvetica" panose="020B0604020202020204" pitchFamily="34" charset="0"/>
              </a:rPr>
              <a:t>better quality code,</a:t>
            </a:r>
          </a:p>
          <a:p>
            <a:pPr lvl="1">
              <a:lnSpc>
                <a:spcPct val="100000"/>
              </a:lnSpc>
            </a:pPr>
            <a:r>
              <a:rPr lang="en-US" dirty="0">
                <a:latin typeface="Helvetica" panose="020B0604020202020204" pitchFamily="34" charset="0"/>
                <a:cs typeface="Helvetica" panose="020B0604020202020204" pitchFamily="34" charset="0"/>
              </a:rPr>
              <a:t>code that is ready to be submitted upstream,</a:t>
            </a:r>
          </a:p>
          <a:p>
            <a:pPr lvl="1">
              <a:lnSpc>
                <a:spcPct val="100000"/>
              </a:lnSpc>
            </a:pPr>
            <a:r>
              <a:rPr lang="en-US" dirty="0">
                <a:latin typeface="Helvetica" panose="020B0604020202020204" pitchFamily="34" charset="0"/>
                <a:cs typeface="Helvetica" panose="020B0604020202020204" pitchFamily="34" charset="0"/>
              </a:rPr>
              <a:t>code that is merged in the core software,</a:t>
            </a:r>
          </a:p>
          <a:p>
            <a:pPr lvl="1">
              <a:lnSpc>
                <a:spcPct val="100000"/>
              </a:lnSpc>
            </a:pPr>
            <a:r>
              <a:rPr lang="en-US" dirty="0">
                <a:latin typeface="Helvetica" panose="020B0604020202020204" pitchFamily="34" charset="0"/>
                <a:cs typeface="Helvetica" panose="020B0604020202020204" pitchFamily="34" charset="0"/>
              </a:rPr>
              <a:t>code that will be compatible with future version,</a:t>
            </a:r>
          </a:p>
          <a:p>
            <a:pPr lvl="1">
              <a:lnSpc>
                <a:spcPct val="100000"/>
              </a:lnSpc>
            </a:pPr>
            <a:r>
              <a:rPr lang="en-US" dirty="0">
                <a:latin typeface="Helvetica" panose="020B0604020202020204" pitchFamily="34" charset="0"/>
                <a:cs typeface="Helvetica" panose="020B0604020202020204" pitchFamily="34" charset="0"/>
              </a:rPr>
              <a:t>recognition by the project community and better and more profitable cooperation..</a:t>
            </a:r>
          </a:p>
          <a:p>
            <a:pPr>
              <a:lnSpc>
                <a:spcPct val="100000"/>
              </a:lnSpc>
            </a:pPr>
            <a:r>
              <a:rPr lang="en-US" altLang="ja-JP" dirty="0">
                <a:latin typeface="Helvetica" panose="020B0604020202020204" pitchFamily="34" charset="0"/>
                <a:cs typeface="Helvetica" panose="020B0604020202020204" pitchFamily="34" charset="0"/>
              </a:rPr>
              <a:t>Progress Assessment</a:t>
            </a:r>
          </a:p>
          <a:p>
            <a:pPr lvl="1">
              <a:lnSpc>
                <a:spcPct val="100000"/>
              </a:lnSpc>
            </a:pPr>
            <a:r>
              <a:rPr lang="en-US" dirty="0">
                <a:latin typeface="Helvetica" panose="020B0604020202020204" pitchFamily="34" charset="0"/>
                <a:cs typeface="Helvetica" panose="020B0604020202020204" pitchFamily="34" charset="0"/>
              </a:rPr>
              <a:t>Significant increase in the number of pull/merge requests submitted to third party projects.</a:t>
            </a:r>
          </a:p>
          <a:p>
            <a:pPr lvl="1">
              <a:lnSpc>
                <a:spcPct val="100000"/>
              </a:lnSpc>
            </a:pPr>
            <a:r>
              <a:rPr lang="en-US" dirty="0">
                <a:latin typeface="Helvetica" panose="020B0604020202020204" pitchFamily="34" charset="0"/>
                <a:cs typeface="Helvetica" panose="020B0604020202020204" pitchFamily="34" charset="0"/>
              </a:rPr>
              <a:t> A list of third party projects for which upstream first must be applied has been drafted..</a:t>
            </a:r>
          </a:p>
          <a:p>
            <a:pPr>
              <a:lnSpc>
                <a:spcPct val="100000"/>
              </a:lnSpc>
            </a:pPr>
            <a:r>
              <a:rPr lang="en-US" dirty="0">
                <a:latin typeface="Helvetica" panose="020B0604020202020204" pitchFamily="34" charset="0"/>
                <a:cs typeface="Helvetica" panose="020B0604020202020204" pitchFamily="34" charset="0"/>
              </a:rPr>
              <a:t>Tools</a:t>
            </a:r>
          </a:p>
          <a:p>
            <a:pPr marL="457200" lvl="1" indent="0">
              <a:lnSpc>
                <a:spcPct val="100000"/>
              </a:lnSpc>
              <a:buNone/>
            </a:pPr>
            <a:r>
              <a:rPr lang="en-US" dirty="0">
                <a:latin typeface="Helvetica" panose="020B0604020202020204" pitchFamily="34" charset="0"/>
                <a:cs typeface="Helvetica" panose="020B0604020202020204" pitchFamily="34" charset="0"/>
              </a:rPr>
              <a:t>-</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7315199" y="651238"/>
            <a:ext cx="4380411" cy="740853"/>
          </a:xfrm>
          <a:prstGeom prst="wedgeRoundRectCallout">
            <a:avLst>
              <a:gd name="adj1" fmla="val -39556"/>
              <a:gd name="adj2" fmla="val 20536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最後</a:t>
            </a:r>
            <a:r>
              <a:rPr lang="en-US" altLang="ja-JP" sz="1200" dirty="0">
                <a:latin typeface="+mn-ea"/>
              </a:rPr>
              <a:t>2</a:t>
            </a:r>
            <a:r>
              <a:rPr lang="ja-JP" altLang="en-US" sz="1200" dirty="0">
                <a:latin typeface="+mn-ea"/>
              </a:rPr>
              <a:t>つにかけるコストを会社としてどこまで許容できるか。</a:t>
            </a:r>
            <a:endParaRPr lang="en-US" altLang="ja-JP" sz="1200" dirty="0">
              <a:latin typeface="+mn-ea"/>
            </a:endParaRPr>
          </a:p>
          <a:p>
            <a:r>
              <a:rPr lang="ja-JP" altLang="en-US" sz="1200" dirty="0">
                <a:latin typeface="+mn-ea"/>
              </a:rPr>
              <a:t>というのを</a:t>
            </a:r>
            <a:r>
              <a:rPr lang="en-US" altLang="ja-JP" sz="1200" dirty="0">
                <a:latin typeface="+mn-ea"/>
              </a:rPr>
              <a:t>OSPO</a:t>
            </a:r>
            <a:r>
              <a:rPr lang="ja-JP" altLang="en-US" sz="1200" dirty="0">
                <a:latin typeface="+mn-ea"/>
              </a:rPr>
              <a:t>が解決せにゃならん</a:t>
            </a:r>
            <a:endParaRPr lang="en-US" sz="1200" dirty="0"/>
          </a:p>
        </p:txBody>
      </p:sp>
      <p:sp>
        <p:nvSpPr>
          <p:cNvPr id="5" name="Speech Bubble: Rectangle with Corners Rounded 4">
            <a:extLst>
              <a:ext uri="{FF2B5EF4-FFF2-40B4-BE49-F238E27FC236}">
                <a16:creationId xmlns:a16="http://schemas.microsoft.com/office/drawing/2014/main" id="{0E9BE9F7-214F-47D1-9B1F-564B6B4444A6}"/>
              </a:ext>
            </a:extLst>
          </p:cNvPr>
          <p:cNvSpPr/>
          <p:nvPr/>
        </p:nvSpPr>
        <p:spPr>
          <a:xfrm>
            <a:off x="8367849" y="5598986"/>
            <a:ext cx="2985951" cy="740853"/>
          </a:xfrm>
          <a:prstGeom prst="wedgeRoundRectCallout">
            <a:avLst>
              <a:gd name="adj1" fmla="val 12115"/>
              <a:gd name="adj2" fmla="val -23191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これが増えたら何が嬉しいんでしょうか、という質問への回答</a:t>
            </a:r>
            <a:endParaRPr lang="en-US" sz="1200" dirty="0"/>
          </a:p>
        </p:txBody>
      </p:sp>
      <p:sp>
        <p:nvSpPr>
          <p:cNvPr id="2" name="TextBox 1">
            <a:extLst>
              <a:ext uri="{FF2B5EF4-FFF2-40B4-BE49-F238E27FC236}">
                <a16:creationId xmlns:a16="http://schemas.microsoft.com/office/drawing/2014/main" id="{5C8C15F3-D1A0-45DC-8F42-2944C91E62C5}"/>
              </a:ext>
            </a:extLst>
          </p:cNvPr>
          <p:cNvSpPr txBox="1"/>
          <p:nvPr/>
        </p:nvSpPr>
        <p:spPr>
          <a:xfrm>
            <a:off x="1005515" y="288220"/>
            <a:ext cx="9009198" cy="276999"/>
          </a:xfrm>
          <a:prstGeom prst="rect">
            <a:avLst/>
          </a:prstGeom>
          <a:noFill/>
        </p:spPr>
        <p:txBody>
          <a:bodyPr wrap="none" rtlCol="0">
            <a:spAutoFit/>
          </a:bodyPr>
          <a:lstStyle/>
          <a:p>
            <a:r>
              <a:rPr lang="en-US" altLang="ja-JP" sz="1200" dirty="0">
                <a:latin typeface="+mn-ea"/>
              </a:rPr>
              <a:t>Opportunity Assessment</a:t>
            </a:r>
            <a:r>
              <a:rPr lang="ja-JP" altLang="en-US" sz="1200" dirty="0">
                <a:latin typeface="+mn-ea"/>
              </a:rPr>
              <a:t>は、アップストリームファーストをすると、こんないいことがあるよ、ということをリストしている。</a:t>
            </a:r>
            <a:endParaRPr lang="en-US" sz="1200" dirty="0">
              <a:latin typeface="+mn-ea"/>
            </a:endParaRPr>
          </a:p>
        </p:txBody>
      </p:sp>
    </p:spTree>
    <p:extLst>
      <p:ext uri="{BB962C8B-B14F-4D97-AF65-F5344CB8AC3E}">
        <p14:creationId xmlns:p14="http://schemas.microsoft.com/office/powerpoint/2010/main" val="1303288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1162049"/>
            <a:ext cx="10515600" cy="5014914"/>
          </a:xfrm>
        </p:spPr>
        <p:txBody>
          <a:bodyPr>
            <a:normAutofit fontScale="85000" lnSpcReduction="10000"/>
          </a:bodyPr>
          <a:lstStyle/>
          <a:p>
            <a:pPr>
              <a:lnSpc>
                <a:spcPct val="100000"/>
              </a:lnSpc>
            </a:pPr>
            <a:r>
              <a:rPr lang="en-US" altLang="ja-JP" dirty="0">
                <a:latin typeface="Helvetica" panose="020B0604020202020204" pitchFamily="34" charset="0"/>
                <a:cs typeface="Helvetica" panose="020B0604020202020204" pitchFamily="34" charset="0"/>
              </a:rPr>
              <a:t>Recommendations</a:t>
            </a:r>
          </a:p>
          <a:p>
            <a:pPr lvl="1">
              <a:lnSpc>
                <a:spcPct val="100000"/>
              </a:lnSpc>
            </a:pPr>
            <a:r>
              <a:rPr lang="en-US" dirty="0">
                <a:latin typeface="Helvetica" panose="020B0604020202020204" pitchFamily="34" charset="0"/>
                <a:cs typeface="Helvetica" panose="020B0604020202020204" pitchFamily="34" charset="0"/>
              </a:rPr>
              <a:t>Identify developers with most experience at interacting with upstream developers.</a:t>
            </a:r>
          </a:p>
          <a:p>
            <a:pPr lvl="1">
              <a:lnSpc>
                <a:spcPct val="100000"/>
              </a:lnSpc>
            </a:pPr>
            <a:r>
              <a:rPr lang="en-US" dirty="0">
                <a:latin typeface="Helvetica" panose="020B0604020202020204" pitchFamily="34" charset="0"/>
                <a:cs typeface="Helvetica" panose="020B0604020202020204" pitchFamily="34" charset="0"/>
              </a:rPr>
              <a:t>Facilitate interaction between developers and core developers (events, hackathons, etc.)</a:t>
            </a:r>
          </a:p>
          <a:p>
            <a:pPr>
              <a:lnSpc>
                <a:spcPct val="100000"/>
              </a:lnSpc>
            </a:pPr>
            <a:r>
              <a:rPr lang="en-US" altLang="ja-JP" dirty="0">
                <a:latin typeface="Helvetica" panose="020B0604020202020204" pitchFamily="34" charset="0"/>
                <a:cs typeface="Helvetica" panose="020B0604020202020204" pitchFamily="34" charset="0"/>
              </a:rPr>
              <a:t>Resources</a:t>
            </a:r>
          </a:p>
          <a:p>
            <a:pPr lvl="1">
              <a:lnSpc>
                <a:spcPct val="100000"/>
              </a:lnSpc>
            </a:pPr>
            <a:r>
              <a:rPr lang="en-US" dirty="0">
                <a:latin typeface="Helvetica" panose="020B0604020202020204" pitchFamily="34" charset="0"/>
                <a:cs typeface="Helvetica" panose="020B0604020202020204" pitchFamily="34" charset="0"/>
              </a:rPr>
              <a:t>A clear explanation of the Upstream First principle and why it fits in the Culture Goal: </a:t>
            </a:r>
            <a:r>
              <a:rPr lang="en-US" dirty="0">
                <a:latin typeface="Helvetica" panose="020B0604020202020204" pitchFamily="34" charset="0"/>
                <a:cs typeface="Helvetica" panose="020B0604020202020204" pitchFamily="34" charset="0"/>
                <a:hlinkClick r:id="rId2"/>
              </a:rPr>
              <a:t>https://maximilianmichels.com/2021/upstream-first/</a:t>
            </a:r>
            <a:r>
              <a:rPr lang="en-US" dirty="0">
                <a:latin typeface="Helvetica" panose="020B0604020202020204" pitchFamily="34" charset="0"/>
                <a:cs typeface="Helvetica" panose="020B0604020202020204" pitchFamily="34" charset="0"/>
              </a:rPr>
              <a:t>.</a:t>
            </a:r>
          </a:p>
          <a:p>
            <a:pPr lvl="1">
              <a:lnSpc>
                <a:spcPct val="100000"/>
              </a:lnSpc>
            </a:pPr>
            <a:r>
              <a:rPr lang="en-US" dirty="0">
                <a:latin typeface="Helvetica" panose="020B0604020202020204" pitchFamily="34" charset="0"/>
                <a:cs typeface="Helvetica" panose="020B0604020202020204" pitchFamily="34" charset="0"/>
                <a:hlinkClick r:id="rId3"/>
              </a:rPr>
              <a:t>What is Upstream and Downstream in Software Development</a:t>
            </a:r>
            <a:r>
              <a:rPr lang="en-US" dirty="0">
                <a:latin typeface="Helvetica" panose="020B0604020202020204" pitchFamily="34" charset="0"/>
                <a:cs typeface="Helvetica" panose="020B0604020202020204" pitchFamily="34" charset="0"/>
              </a:rPr>
              <a:t>? A crystal clear explanation.</a:t>
            </a:r>
          </a:p>
          <a:p>
            <a:pPr lvl="1">
              <a:lnSpc>
                <a:spcPct val="100000"/>
              </a:lnSpc>
            </a:pPr>
            <a:r>
              <a:rPr lang="en-US" dirty="0">
                <a:latin typeface="Helvetica" panose="020B0604020202020204" pitchFamily="34" charset="0"/>
                <a:cs typeface="Helvetica" panose="020B0604020202020204" pitchFamily="34" charset="0"/>
              </a:rPr>
              <a:t>A paper by Dave Neary: Upstream first: </a:t>
            </a:r>
            <a:r>
              <a:rPr lang="en-US" dirty="0">
                <a:latin typeface="Helvetica" panose="020B0604020202020204" pitchFamily="34" charset="0"/>
                <a:cs typeface="Helvetica" panose="020B0604020202020204" pitchFamily="34" charset="0"/>
                <a:hlinkClick r:id="rId4"/>
              </a:rPr>
              <a:t>Building products from open source software</a:t>
            </a:r>
            <a:r>
              <a:rPr lang="en-US" dirty="0">
                <a:latin typeface="Helvetica" panose="020B0604020202020204" pitchFamily="34" charset="0"/>
                <a:cs typeface="Helvetica" panose="020B0604020202020204" pitchFamily="34" charset="0"/>
              </a:rPr>
              <a:t>.</a:t>
            </a:r>
          </a:p>
          <a:p>
            <a:pPr lvl="1">
              <a:lnSpc>
                <a:spcPct val="100000"/>
              </a:lnSpc>
            </a:pPr>
            <a:r>
              <a:rPr lang="en-US" dirty="0">
                <a:latin typeface="Helvetica" panose="020B0604020202020204" pitchFamily="34" charset="0"/>
                <a:cs typeface="Helvetica" panose="020B0604020202020204" pitchFamily="34" charset="0"/>
              </a:rPr>
              <a:t>Explained from the Chromium OS design documents: [Upstream First] (</a:t>
            </a:r>
            <a:r>
              <a:rPr lang="en-US" dirty="0">
                <a:latin typeface="Helvetica" panose="020B0604020202020204" pitchFamily="34" charset="0"/>
                <a:cs typeface="Helvetica" panose="020B0604020202020204" pitchFamily="34" charset="0"/>
                <a:hlinkClick r:id="rId5"/>
              </a:rPr>
              <a:t>https://www.chromium.org/chromium-os/chromiumos-design-docs/upstream-first</a:t>
            </a:r>
            <a:r>
              <a:rPr lang="en-US" dirty="0">
                <a:latin typeface="Helvetica" panose="020B0604020202020204" pitchFamily="34" charset="0"/>
                <a:cs typeface="Helvetica" panose="020B0604020202020204" pitchFamily="34" charset="0"/>
              </a:rPr>
              <a:t>).</a:t>
            </a:r>
          </a:p>
          <a:p>
            <a:pPr lvl="1">
              <a:lnSpc>
                <a:spcPct val="100000"/>
              </a:lnSpc>
            </a:pPr>
            <a:r>
              <a:rPr lang="en-US" dirty="0">
                <a:latin typeface="Helvetica" panose="020B0604020202020204" pitchFamily="34" charset="0"/>
                <a:cs typeface="Helvetica" panose="020B0604020202020204" pitchFamily="34" charset="0"/>
              </a:rPr>
              <a:t>Red Hat on upstream and the advantages of </a:t>
            </a:r>
            <a:r>
              <a:rPr lang="en-US" dirty="0">
                <a:latin typeface="Helvetica" panose="020B0604020202020204" pitchFamily="34" charset="0"/>
                <a:cs typeface="Helvetica" panose="020B0604020202020204" pitchFamily="34" charset="0"/>
                <a:hlinkClick r:id="rId6"/>
              </a:rPr>
              <a:t>upstream first</a:t>
            </a:r>
            <a:r>
              <a:rPr lang="en-US" dirty="0">
                <a:latin typeface="Helvetica" panose="020B0604020202020204" pitchFamily="34" charset="0"/>
                <a:cs typeface="Helvetica" panose="020B0604020202020204" pitchFamily="34" charset="0"/>
              </a:rPr>
              <a:t>.</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5259976" y="550409"/>
            <a:ext cx="3831773" cy="715899"/>
          </a:xfrm>
          <a:prstGeom prst="wedgeRoundRectCallout">
            <a:avLst>
              <a:gd name="adj1" fmla="val -45199"/>
              <a:gd name="adj2" fmla="val 9193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t>特定してどうするんでしょうか</a:t>
            </a:r>
            <a:r>
              <a:rPr lang="en-US" altLang="ja-JP" sz="1200" dirty="0"/>
              <a:t>?</a:t>
            </a:r>
          </a:p>
          <a:p>
            <a:r>
              <a:rPr lang="ja-JP" altLang="en-US" sz="1200" dirty="0"/>
              <a:t>→ 知見のある人が居ると、そこからネットワークが大きく広がるなど、とても良いことがある</a:t>
            </a:r>
            <a:endParaRPr lang="en-US" sz="1200" dirty="0"/>
          </a:p>
        </p:txBody>
      </p:sp>
    </p:spTree>
    <p:extLst>
      <p:ext uri="{BB962C8B-B14F-4D97-AF65-F5344CB8AC3E}">
        <p14:creationId xmlns:p14="http://schemas.microsoft.com/office/powerpoint/2010/main" val="126120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C957-972F-4F94-8B79-033945483AD3}"/>
              </a:ext>
            </a:extLst>
          </p:cNvPr>
          <p:cNvSpPr>
            <a:spLocks noGrp="1"/>
          </p:cNvSpPr>
          <p:nvPr>
            <p:ph type="title"/>
          </p:nvPr>
        </p:nvSpPr>
        <p:spPr/>
        <p:txBody>
          <a:bodyPr>
            <a:normAutofit/>
          </a:bodyPr>
          <a:lstStyle/>
          <a:p>
            <a:r>
              <a:rPr lang="en-US" altLang="ja-JP" sz="2800" dirty="0"/>
              <a:t>6.1 </a:t>
            </a:r>
            <a:r>
              <a:rPr lang="ja-JP" altLang="en-US" sz="2800" dirty="0"/>
              <a:t>オープンソース開発のベストプラクティスを推進する</a:t>
            </a:r>
            <a:endParaRPr lang="en-US" sz="2800" dirty="0"/>
          </a:p>
        </p:txBody>
      </p:sp>
      <p:sp>
        <p:nvSpPr>
          <p:cNvPr id="3" name="Content Placeholder 2">
            <a:extLst>
              <a:ext uri="{FF2B5EF4-FFF2-40B4-BE49-F238E27FC236}">
                <a16:creationId xmlns:a16="http://schemas.microsoft.com/office/drawing/2014/main" id="{DA5F3D11-CC26-4D5E-814E-FBE8A387C98D}"/>
              </a:ext>
            </a:extLst>
          </p:cNvPr>
          <p:cNvSpPr>
            <a:spLocks noGrp="1"/>
          </p:cNvSpPr>
          <p:nvPr>
            <p:ph idx="1"/>
          </p:nvPr>
        </p:nvSpPr>
        <p:spPr>
          <a:xfrm>
            <a:off x="838200" y="1690688"/>
            <a:ext cx="10515600" cy="874032"/>
          </a:xfrm>
          <a:solidFill>
            <a:schemeClr val="tx1">
              <a:lumMod val="75000"/>
              <a:lumOff val="25000"/>
            </a:schemeClr>
          </a:solidFill>
        </p:spPr>
        <p:txBody>
          <a:bodyPr>
            <a:normAutofit fontScale="92500"/>
          </a:bodyPr>
          <a:lstStyle/>
          <a:p>
            <a:pPr marL="0" indent="0">
              <a:buNone/>
            </a:pPr>
            <a:r>
              <a:rPr lang="en-US" dirty="0">
                <a:solidFill>
                  <a:schemeClr val="bg1"/>
                </a:solidFill>
                <a:latin typeface="Helvetica" panose="020B0604020202020204" pitchFamily="34" charset="0"/>
                <a:cs typeface="Helvetica" panose="020B0604020202020204" pitchFamily="34" charset="0"/>
              </a:rPr>
              <a:t>This activity is about defining, actively promoting and implementing open source best practices within the development teams.</a:t>
            </a:r>
          </a:p>
        </p:txBody>
      </p:sp>
      <p:sp>
        <p:nvSpPr>
          <p:cNvPr id="4" name="TextBox 3">
            <a:extLst>
              <a:ext uri="{FF2B5EF4-FFF2-40B4-BE49-F238E27FC236}">
                <a16:creationId xmlns:a16="http://schemas.microsoft.com/office/drawing/2014/main" id="{32B6DAFE-623F-4EF8-9BF9-C17DFB6182C4}"/>
              </a:ext>
            </a:extLst>
          </p:cNvPr>
          <p:cNvSpPr txBox="1"/>
          <p:nvPr/>
        </p:nvSpPr>
        <p:spPr>
          <a:xfrm>
            <a:off x="4598126" y="2699657"/>
            <a:ext cx="6827510" cy="307777"/>
          </a:xfrm>
          <a:prstGeom prst="rect">
            <a:avLst/>
          </a:prstGeom>
          <a:noFill/>
        </p:spPr>
        <p:txBody>
          <a:bodyPr wrap="none" rtlCol="0">
            <a:spAutoFit/>
          </a:bodyPr>
          <a:lstStyle/>
          <a:p>
            <a:r>
              <a:rPr lang="ja-JP" altLang="en-US" sz="1400" u="sng" dirty="0"/>
              <a:t>オープンソースソフトウェアを開発する時のベストプラクティスが述べられている</a:t>
            </a:r>
            <a:endParaRPr lang="en-US" sz="1400" u="sng" dirty="0"/>
          </a:p>
        </p:txBody>
      </p:sp>
      <p:sp>
        <p:nvSpPr>
          <p:cNvPr id="5" name="Content Placeholder 2">
            <a:extLst>
              <a:ext uri="{FF2B5EF4-FFF2-40B4-BE49-F238E27FC236}">
                <a16:creationId xmlns:a16="http://schemas.microsoft.com/office/drawing/2014/main" id="{1BF67E87-3FF9-4E81-A2C6-5894401E70B0}"/>
              </a:ext>
            </a:extLst>
          </p:cNvPr>
          <p:cNvSpPr txBox="1">
            <a:spLocks/>
          </p:cNvSpPr>
          <p:nvPr/>
        </p:nvSpPr>
        <p:spPr>
          <a:xfrm>
            <a:off x="838200" y="3142370"/>
            <a:ext cx="5111932" cy="3053824"/>
          </a:xfrm>
          <a:prstGeom prst="rect">
            <a:avLst/>
          </a:prstGeom>
          <a:solidFill>
            <a:schemeClr val="tx1">
              <a:lumMod val="75000"/>
              <a:lumOff val="25000"/>
            </a:schemeClr>
          </a:solidFill>
        </p:spPr>
        <p:txBody>
          <a:bodyPr vert="horz" lIns="91440" tIns="45720" rIns="91440" bIns="45720" rtlCol="0" anchor="ct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solidFill>
                  <a:schemeClr val="bg1"/>
                </a:solidFill>
                <a:latin typeface="Helvetica" panose="020B0604020202020204" pitchFamily="34" charset="0"/>
                <a:cs typeface="Helvetica" panose="020B0604020202020204" pitchFamily="34" charset="0"/>
              </a:rPr>
              <a:t>User and developer documentation.</a:t>
            </a:r>
          </a:p>
          <a:p>
            <a:pPr>
              <a:lnSpc>
                <a:spcPct val="120000"/>
              </a:lnSpc>
            </a:pPr>
            <a:r>
              <a:rPr lang="en-US" dirty="0">
                <a:solidFill>
                  <a:schemeClr val="bg1"/>
                </a:solidFill>
                <a:latin typeface="Helvetica" panose="020B0604020202020204" pitchFamily="34" charset="0"/>
                <a:cs typeface="Helvetica" panose="020B0604020202020204" pitchFamily="34" charset="0"/>
              </a:rPr>
              <a:t>Proper organization of the project on a publicly accessible repository.</a:t>
            </a:r>
          </a:p>
          <a:p>
            <a:pPr>
              <a:lnSpc>
                <a:spcPct val="120000"/>
              </a:lnSpc>
            </a:pPr>
            <a:r>
              <a:rPr lang="en-US" dirty="0">
                <a:solidFill>
                  <a:schemeClr val="bg1"/>
                </a:solidFill>
                <a:latin typeface="Helvetica" panose="020B0604020202020204" pitchFamily="34" charset="0"/>
                <a:cs typeface="Helvetica" panose="020B0604020202020204" pitchFamily="34" charset="0"/>
              </a:rPr>
              <a:t>Promote and implement controlled reuse.</a:t>
            </a:r>
          </a:p>
          <a:p>
            <a:pPr>
              <a:lnSpc>
                <a:spcPct val="120000"/>
              </a:lnSpc>
            </a:pPr>
            <a:r>
              <a:rPr lang="en-US" dirty="0">
                <a:solidFill>
                  <a:schemeClr val="bg1"/>
                </a:solidFill>
                <a:latin typeface="Helvetica" panose="020B0604020202020204" pitchFamily="34" charset="0"/>
                <a:cs typeface="Helvetica" panose="020B0604020202020204" pitchFamily="34" charset="0"/>
              </a:rPr>
              <a:t>Providing a complete and up-to-date product documentation.</a:t>
            </a:r>
          </a:p>
          <a:p>
            <a:pPr>
              <a:lnSpc>
                <a:spcPct val="120000"/>
              </a:lnSpc>
            </a:pPr>
            <a:r>
              <a:rPr lang="en-US" dirty="0">
                <a:solidFill>
                  <a:schemeClr val="bg1"/>
                </a:solidFill>
                <a:latin typeface="Helvetica" panose="020B0604020202020204" pitchFamily="34" charset="0"/>
                <a:cs typeface="Helvetica" panose="020B0604020202020204" pitchFamily="34" charset="0"/>
              </a:rPr>
              <a:t>Configuration Management: git workflows, collaborative patterns.</a:t>
            </a:r>
          </a:p>
          <a:p>
            <a:pPr>
              <a:lnSpc>
                <a:spcPct val="120000"/>
              </a:lnSpc>
            </a:pPr>
            <a:r>
              <a:rPr lang="en-US" dirty="0">
                <a:solidFill>
                  <a:schemeClr val="bg1"/>
                </a:solidFill>
                <a:latin typeface="Helvetica" panose="020B0604020202020204" pitchFamily="34" charset="0"/>
                <a:cs typeface="Helvetica" panose="020B0604020202020204" pitchFamily="34" charset="0"/>
              </a:rPr>
              <a:t>Release management: release early &amp; release often, stable vs development versions, etc.</a:t>
            </a:r>
          </a:p>
        </p:txBody>
      </p:sp>
      <p:sp>
        <p:nvSpPr>
          <p:cNvPr id="6" name="Content Placeholder 2">
            <a:extLst>
              <a:ext uri="{FF2B5EF4-FFF2-40B4-BE49-F238E27FC236}">
                <a16:creationId xmlns:a16="http://schemas.microsoft.com/office/drawing/2014/main" id="{28433EDB-AE08-428E-87C2-355B89A58F40}"/>
              </a:ext>
            </a:extLst>
          </p:cNvPr>
          <p:cNvSpPr txBox="1">
            <a:spLocks/>
          </p:cNvSpPr>
          <p:nvPr/>
        </p:nvSpPr>
        <p:spPr>
          <a:xfrm>
            <a:off x="6241868" y="4225308"/>
            <a:ext cx="5111932" cy="2278762"/>
          </a:xfrm>
          <a:prstGeom prst="rect">
            <a:avLst/>
          </a:prstGeom>
          <a:solidFill>
            <a:schemeClr val="tx1">
              <a:lumMod val="75000"/>
              <a:lumOff val="25000"/>
            </a:schemeClr>
          </a:solidFill>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500" dirty="0">
                <a:solidFill>
                  <a:schemeClr val="bg1"/>
                </a:solidFill>
                <a:latin typeface="Helvetica" panose="020B0604020202020204" pitchFamily="34" charset="0"/>
                <a:cs typeface="Helvetica" panose="020B0604020202020204" pitchFamily="34" charset="0"/>
              </a:rPr>
              <a:t>README – quick description of the project, how to interact, links to resources.</a:t>
            </a:r>
          </a:p>
          <a:p>
            <a:pPr>
              <a:lnSpc>
                <a:spcPct val="120000"/>
              </a:lnSpc>
            </a:pPr>
            <a:r>
              <a:rPr lang="en-US" sz="1500" dirty="0">
                <a:solidFill>
                  <a:schemeClr val="bg1"/>
                </a:solidFill>
                <a:latin typeface="Helvetica" panose="020B0604020202020204" pitchFamily="34" charset="0"/>
                <a:cs typeface="Helvetica" panose="020B0604020202020204" pitchFamily="34" charset="0"/>
              </a:rPr>
              <a:t>Contributing – introduction for people willing to contribute.</a:t>
            </a:r>
          </a:p>
          <a:p>
            <a:pPr>
              <a:lnSpc>
                <a:spcPct val="120000"/>
              </a:lnSpc>
            </a:pPr>
            <a:r>
              <a:rPr lang="en-US" sz="1500" dirty="0">
                <a:solidFill>
                  <a:schemeClr val="bg1"/>
                </a:solidFill>
                <a:latin typeface="Helvetica" panose="020B0604020202020204" pitchFamily="34" charset="0"/>
                <a:cs typeface="Helvetica" panose="020B0604020202020204" pitchFamily="34" charset="0"/>
              </a:rPr>
              <a:t>Code Of Conduct – What is acceptable – or not – as </a:t>
            </a:r>
            <a:r>
              <a:rPr lang="en-US" sz="1500" dirty="0" err="1">
                <a:solidFill>
                  <a:schemeClr val="bg1"/>
                </a:solidFill>
                <a:latin typeface="Helvetica" panose="020B0604020202020204" pitchFamily="34" charset="0"/>
                <a:cs typeface="Helvetica" panose="020B0604020202020204" pitchFamily="34" charset="0"/>
              </a:rPr>
              <a:t>behaviour</a:t>
            </a:r>
            <a:r>
              <a:rPr lang="en-US" sz="1500" dirty="0">
                <a:solidFill>
                  <a:schemeClr val="bg1"/>
                </a:solidFill>
                <a:latin typeface="Helvetica" panose="020B0604020202020204" pitchFamily="34" charset="0"/>
                <a:cs typeface="Helvetica" panose="020B0604020202020204" pitchFamily="34" charset="0"/>
              </a:rPr>
              <a:t> within the community.</a:t>
            </a:r>
          </a:p>
          <a:p>
            <a:pPr>
              <a:lnSpc>
                <a:spcPct val="120000"/>
              </a:lnSpc>
            </a:pPr>
            <a:r>
              <a:rPr lang="en-US" sz="1500" dirty="0">
                <a:solidFill>
                  <a:schemeClr val="bg1"/>
                </a:solidFill>
                <a:latin typeface="Helvetica" panose="020B0604020202020204" pitchFamily="34" charset="0"/>
                <a:cs typeface="Helvetica" panose="020B0604020202020204" pitchFamily="34" charset="0"/>
              </a:rPr>
              <a:t>License – the default license of the repository.</a:t>
            </a:r>
          </a:p>
        </p:txBody>
      </p:sp>
      <p:sp>
        <p:nvSpPr>
          <p:cNvPr id="7" name="Oval 6">
            <a:extLst>
              <a:ext uri="{FF2B5EF4-FFF2-40B4-BE49-F238E27FC236}">
                <a16:creationId xmlns:a16="http://schemas.microsoft.com/office/drawing/2014/main" id="{46D1B680-0718-4B1C-9791-6041D5507D19}"/>
              </a:ext>
            </a:extLst>
          </p:cNvPr>
          <p:cNvSpPr/>
          <p:nvPr/>
        </p:nvSpPr>
        <p:spPr>
          <a:xfrm>
            <a:off x="1010194" y="4698320"/>
            <a:ext cx="1524000" cy="31350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E6F8C342-84E8-42F9-B5C3-2D2B817F0CC0}"/>
              </a:ext>
            </a:extLst>
          </p:cNvPr>
          <p:cNvCxnSpPr>
            <a:cxnSpLocks/>
            <a:stCxn id="7" idx="6"/>
            <a:endCxn id="6" idx="1"/>
          </p:cNvCxnSpPr>
          <p:nvPr/>
        </p:nvCxnSpPr>
        <p:spPr>
          <a:xfrm>
            <a:off x="2534194" y="4855075"/>
            <a:ext cx="3707674" cy="5096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FBC71A19-B96B-4AC6-BB22-E8EB3A33619C}"/>
              </a:ext>
            </a:extLst>
          </p:cNvPr>
          <p:cNvSpPr txBox="1">
            <a:spLocks/>
          </p:cNvSpPr>
          <p:nvPr/>
        </p:nvSpPr>
        <p:spPr>
          <a:xfrm>
            <a:off x="6241868" y="3085927"/>
            <a:ext cx="5111932" cy="937643"/>
          </a:xfrm>
          <a:prstGeom prst="rect">
            <a:avLst/>
          </a:prstGeom>
          <a:solidFill>
            <a:schemeClr val="tx1">
              <a:lumMod val="75000"/>
              <a:lumOff val="2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500" b="0" i="0" u="none" strike="noStrike" dirty="0">
                <a:solidFill>
                  <a:schemeClr val="bg1"/>
                </a:solidFill>
                <a:effectLst/>
                <a:latin typeface="Helvetica" panose="020B0604020202020204" pitchFamily="34" charset="0"/>
                <a:cs typeface="Helvetica" panose="020B0604020202020204" pitchFamily="34" charset="0"/>
                <a:hlinkClick r:id="rId2">
                  <a:extLst>
                    <a:ext uri="{A12FA001-AC4F-418D-AE19-62706E023703}">
                      <ahyp:hlinkClr xmlns:ahyp="http://schemas.microsoft.com/office/drawing/2018/hyperlinkcolor" val="tx"/>
                    </a:ext>
                  </a:extLst>
                </a:hlinkClick>
              </a:rPr>
              <a:t>REUSE</a:t>
            </a:r>
            <a:r>
              <a:rPr lang="en-US" sz="1500" b="0" i="0" dirty="0">
                <a:solidFill>
                  <a:schemeClr val="bg1"/>
                </a:solidFill>
                <a:effectLst/>
                <a:latin typeface="Helvetica" panose="020B0604020202020204" pitchFamily="34" charset="0"/>
                <a:cs typeface="Helvetica" panose="020B0604020202020204" pitchFamily="34" charset="0"/>
              </a:rPr>
              <a:t> is an initiative from the </a:t>
            </a:r>
            <a:r>
              <a:rPr lang="en-US" sz="1500" b="0" i="0" u="sng" dirty="0">
                <a:solidFill>
                  <a:schemeClr val="bg1"/>
                </a:solidFill>
                <a:effectLst/>
                <a:latin typeface="Helvetica" panose="020B0604020202020204" pitchFamily="34" charset="0"/>
                <a:cs typeface="Helvetica" panose="020B0604020202020204" pitchFamily="34" charset="0"/>
                <a:hlinkClick r:id="rId3">
                  <a:extLst>
                    <a:ext uri="{A12FA001-AC4F-418D-AE19-62706E023703}">
                      <ahyp:hlinkClr xmlns:ahyp="http://schemas.microsoft.com/office/drawing/2018/hyperlinkcolor" val="tx"/>
                    </a:ext>
                  </a:extLst>
                </a:hlinkClick>
              </a:rPr>
              <a:t>Free Software Foundation Europe</a:t>
            </a:r>
            <a:r>
              <a:rPr lang="en-US" sz="1500" b="0" i="0" dirty="0">
                <a:solidFill>
                  <a:schemeClr val="bg1"/>
                </a:solidFill>
                <a:effectLst/>
                <a:latin typeface="Helvetica" panose="020B0604020202020204" pitchFamily="34" charset="0"/>
                <a:cs typeface="Helvetica" panose="020B0604020202020204" pitchFamily="34" charset="0"/>
              </a:rPr>
              <a:t> to improve reuse of software and streamline OSS and license compliance.</a:t>
            </a:r>
            <a:endParaRPr lang="en-US" sz="1500" dirty="0">
              <a:solidFill>
                <a:schemeClr val="bg1"/>
              </a:solidFill>
              <a:latin typeface="Helvetica" panose="020B0604020202020204" pitchFamily="34" charset="0"/>
              <a:cs typeface="Helvetica" panose="020B0604020202020204" pitchFamily="34" charset="0"/>
            </a:endParaRPr>
          </a:p>
        </p:txBody>
      </p:sp>
      <p:sp>
        <p:nvSpPr>
          <p:cNvPr id="12" name="Oval 11">
            <a:extLst>
              <a:ext uri="{FF2B5EF4-FFF2-40B4-BE49-F238E27FC236}">
                <a16:creationId xmlns:a16="http://schemas.microsoft.com/office/drawing/2014/main" id="{3AC1A9F0-A721-42E2-BFEE-D9F90D6832B3}"/>
              </a:ext>
            </a:extLst>
          </p:cNvPr>
          <p:cNvSpPr/>
          <p:nvPr/>
        </p:nvSpPr>
        <p:spPr>
          <a:xfrm>
            <a:off x="2131150" y="4095986"/>
            <a:ext cx="2256881" cy="31350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9A117C12-9AB6-4FAA-B365-5CE15C02D2FA}"/>
              </a:ext>
            </a:extLst>
          </p:cNvPr>
          <p:cNvCxnSpPr>
            <a:cxnSpLocks/>
            <a:stCxn id="12" idx="6"/>
            <a:endCxn id="11" idx="1"/>
          </p:cNvCxnSpPr>
          <p:nvPr/>
        </p:nvCxnSpPr>
        <p:spPr>
          <a:xfrm flipV="1">
            <a:off x="4388031" y="3554749"/>
            <a:ext cx="1853837" cy="69799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Speech Bubble: Rectangle with Corners Rounded 15">
            <a:extLst>
              <a:ext uri="{FF2B5EF4-FFF2-40B4-BE49-F238E27FC236}">
                <a16:creationId xmlns:a16="http://schemas.microsoft.com/office/drawing/2014/main" id="{D4B89DD6-A98C-403C-86E8-F1B47D11993B}"/>
              </a:ext>
            </a:extLst>
          </p:cNvPr>
          <p:cNvSpPr/>
          <p:nvPr/>
        </p:nvSpPr>
        <p:spPr>
          <a:xfrm>
            <a:off x="8593999" y="1271133"/>
            <a:ext cx="3400425" cy="612648"/>
          </a:xfrm>
          <a:prstGeom prst="wedgeRoundRectCallout">
            <a:avLst>
              <a:gd name="adj1" fmla="val 17542"/>
              <a:gd name="adj2" fmla="val 27705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ja-JP" sz="2000" dirty="0">
                <a:solidFill>
                  <a:schemeClr val="bg1"/>
                </a:solidFill>
                <a:hlinkClick r:id="rId2">
                  <a:extLst>
                    <a:ext uri="{A12FA001-AC4F-418D-AE19-62706E023703}">
                      <ahyp:hlinkClr xmlns:ahyp="http://schemas.microsoft.com/office/drawing/2018/hyperlinkcolor" val="tx"/>
                    </a:ext>
                  </a:extLst>
                </a:hlinkClick>
              </a:rPr>
              <a:t>https://reuse.software/</a:t>
            </a:r>
            <a:endParaRPr lang="en-US" sz="2000" dirty="0">
              <a:solidFill>
                <a:schemeClr val="bg1"/>
              </a:solidFill>
            </a:endParaRPr>
          </a:p>
        </p:txBody>
      </p:sp>
      <p:sp>
        <p:nvSpPr>
          <p:cNvPr id="14" name="TextBox 13">
            <a:extLst>
              <a:ext uri="{FF2B5EF4-FFF2-40B4-BE49-F238E27FC236}">
                <a16:creationId xmlns:a16="http://schemas.microsoft.com/office/drawing/2014/main" id="{1659C130-7922-419C-9B73-BB6EAF6C0042}"/>
              </a:ext>
            </a:extLst>
          </p:cNvPr>
          <p:cNvSpPr txBox="1"/>
          <p:nvPr/>
        </p:nvSpPr>
        <p:spPr>
          <a:xfrm>
            <a:off x="548639" y="6313694"/>
            <a:ext cx="7332617" cy="307777"/>
          </a:xfrm>
          <a:prstGeom prst="rect">
            <a:avLst/>
          </a:prstGeom>
          <a:noFill/>
        </p:spPr>
        <p:txBody>
          <a:bodyPr wrap="square">
            <a:spAutoFit/>
          </a:bodyPr>
          <a:lstStyle/>
          <a:p>
            <a:r>
              <a:rPr lang="en-US" sz="1400" dirty="0">
                <a:hlinkClick r:id="rId4"/>
              </a:rPr>
              <a:t>https://www.contributor-covenant.org/ja/version/2/0/code_of_conduct/</a:t>
            </a:r>
            <a:endParaRPr lang="en-US" sz="1400" dirty="0"/>
          </a:p>
        </p:txBody>
      </p:sp>
    </p:spTree>
    <p:extLst>
      <p:ext uri="{BB962C8B-B14F-4D97-AF65-F5344CB8AC3E}">
        <p14:creationId xmlns:p14="http://schemas.microsoft.com/office/powerpoint/2010/main" val="2701148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552450"/>
            <a:ext cx="10515600" cy="5624513"/>
          </a:xfrm>
        </p:spPr>
        <p:txBody>
          <a:bodyPr>
            <a:normAutofit fontScale="77500" lnSpcReduction="20000"/>
          </a:bodyPr>
          <a:lstStyle/>
          <a:p>
            <a:pPr>
              <a:lnSpc>
                <a:spcPct val="100000"/>
              </a:lnSpc>
            </a:pPr>
            <a:r>
              <a:rPr lang="en-US" altLang="ja-JP" dirty="0">
                <a:latin typeface="Helvetica" panose="020B0604020202020204" pitchFamily="34" charset="0"/>
                <a:cs typeface="Helvetica" panose="020B0604020202020204" pitchFamily="34" charset="0"/>
              </a:rPr>
              <a:t>Opportunity Assessment</a:t>
            </a:r>
          </a:p>
          <a:p>
            <a:pPr lvl="1">
              <a:lnSpc>
                <a:spcPct val="100000"/>
              </a:lnSpc>
            </a:pPr>
            <a:r>
              <a:rPr lang="en-US" dirty="0">
                <a:latin typeface="Helvetica" panose="020B0604020202020204" pitchFamily="34" charset="0"/>
                <a:cs typeface="Helvetica" panose="020B0604020202020204" pitchFamily="34" charset="0"/>
              </a:rPr>
              <a:t>potential users and contributors are not known,</a:t>
            </a:r>
          </a:p>
          <a:p>
            <a:pPr lvl="1">
              <a:lnSpc>
                <a:spcPct val="100000"/>
              </a:lnSpc>
            </a:pPr>
            <a:r>
              <a:rPr lang="en-US" dirty="0">
                <a:latin typeface="Helvetica" panose="020B0604020202020204" pitchFamily="34" charset="0"/>
                <a:cs typeface="Helvetica" panose="020B0604020202020204" pitchFamily="34" charset="0"/>
              </a:rPr>
              <a:t>developers are not used to open source development.</a:t>
            </a:r>
          </a:p>
          <a:p>
            <a:pPr>
              <a:lnSpc>
                <a:spcPct val="100000"/>
              </a:lnSpc>
            </a:pPr>
            <a:endParaRPr lang="en-US" dirty="0">
              <a:latin typeface="Helvetica" panose="020B0604020202020204" pitchFamily="34" charset="0"/>
              <a:cs typeface="Helvetica" panose="020B0604020202020204" pitchFamily="34" charset="0"/>
            </a:endParaRPr>
          </a:p>
          <a:p>
            <a:pPr>
              <a:lnSpc>
                <a:spcPct val="100000"/>
              </a:lnSpc>
            </a:pPr>
            <a:r>
              <a:rPr lang="en-US" altLang="ja-JP" dirty="0">
                <a:latin typeface="Helvetica" panose="020B0604020202020204" pitchFamily="34" charset="0"/>
                <a:cs typeface="Helvetica" panose="020B0604020202020204" pitchFamily="34" charset="0"/>
              </a:rPr>
              <a:t>Progress Assessment</a:t>
            </a:r>
          </a:p>
          <a:p>
            <a:pPr lvl="1">
              <a:lnSpc>
                <a:spcPct val="100000"/>
              </a:lnSpc>
            </a:pPr>
            <a:r>
              <a:rPr lang="en-US" dirty="0">
                <a:latin typeface="Helvetica" panose="020B0604020202020204" pitchFamily="34" charset="0"/>
                <a:cs typeface="Helvetica" panose="020B0604020202020204" pitchFamily="34" charset="0"/>
              </a:rPr>
              <a:t>Project sets a list of open source best practices to comply with.</a:t>
            </a:r>
          </a:p>
          <a:p>
            <a:pPr lvl="1">
              <a:lnSpc>
                <a:spcPct val="100000"/>
              </a:lnSpc>
            </a:pPr>
            <a:r>
              <a:rPr lang="en-US" dirty="0">
                <a:latin typeface="Helvetica" panose="020B0604020202020204" pitchFamily="34" charset="0"/>
                <a:cs typeface="Helvetica" panose="020B0604020202020204" pitchFamily="34" charset="0"/>
              </a:rPr>
              <a:t>Project monitors its alignment with best practices.</a:t>
            </a:r>
          </a:p>
          <a:p>
            <a:pPr lvl="1">
              <a:lnSpc>
                <a:spcPct val="100000"/>
              </a:lnSpc>
            </a:pPr>
            <a:r>
              <a:rPr lang="en-US" dirty="0">
                <a:latin typeface="Helvetica" panose="020B0604020202020204" pitchFamily="34" charset="0"/>
                <a:cs typeface="Helvetica" panose="020B0604020202020204" pitchFamily="34" charset="0"/>
              </a:rPr>
              <a:t>Development team has built awareness about complying with OSS best practices.</a:t>
            </a:r>
          </a:p>
          <a:p>
            <a:pPr lvl="1">
              <a:lnSpc>
                <a:spcPct val="100000"/>
              </a:lnSpc>
            </a:pPr>
            <a:r>
              <a:rPr lang="en-US" dirty="0">
                <a:latin typeface="Helvetica" panose="020B0604020202020204" pitchFamily="34" charset="0"/>
                <a:cs typeface="Helvetica" panose="020B0604020202020204" pitchFamily="34" charset="0"/>
              </a:rPr>
              <a:t>New best practices are regularly evaluated, and an effort is made to implement them.</a:t>
            </a:r>
          </a:p>
          <a:p>
            <a:pPr lvl="1">
              <a:lnSpc>
                <a:spcPct val="100000"/>
              </a:lnSpc>
            </a:pPr>
            <a:endParaRPr lang="en-US" dirty="0">
              <a:latin typeface="Helvetica" panose="020B0604020202020204" pitchFamily="34" charset="0"/>
              <a:cs typeface="Helvetica" panose="020B0604020202020204" pitchFamily="34" charset="0"/>
            </a:endParaRPr>
          </a:p>
          <a:p>
            <a:pPr>
              <a:lnSpc>
                <a:spcPct val="100000"/>
              </a:lnSpc>
            </a:pPr>
            <a:r>
              <a:rPr lang="en-US" dirty="0">
                <a:latin typeface="Helvetica" panose="020B0604020202020204" pitchFamily="34" charset="0"/>
                <a:cs typeface="Helvetica" panose="020B0604020202020204" pitchFamily="34" charset="0"/>
              </a:rPr>
              <a:t>Tools</a:t>
            </a:r>
          </a:p>
          <a:p>
            <a:pPr lvl="1">
              <a:lnSpc>
                <a:spcPct val="100000"/>
              </a:lnSpc>
            </a:pPr>
            <a:r>
              <a:rPr lang="en-US" dirty="0">
                <a:latin typeface="Helvetica" panose="020B0604020202020204" pitchFamily="34" charset="0"/>
                <a:cs typeface="Helvetica" panose="020B0604020202020204" pitchFamily="34" charset="0"/>
              </a:rPr>
              <a:t>The REUSE helper tool assists with making a repository conformant with the REUSE best practices. It can be included in many development processes to confirm the current status.</a:t>
            </a:r>
          </a:p>
          <a:p>
            <a:pPr lvl="1">
              <a:lnSpc>
                <a:spcPct val="100000"/>
              </a:lnSpc>
            </a:pPr>
            <a:r>
              <a:rPr lang="en-US" dirty="0" err="1">
                <a:latin typeface="Helvetica" panose="020B0604020202020204" pitchFamily="34" charset="0"/>
                <a:cs typeface="Helvetica" panose="020B0604020202020204" pitchFamily="34" charset="0"/>
              </a:rPr>
              <a:t>Scancode</a:t>
            </a:r>
            <a:r>
              <a:rPr lang="en-US" dirty="0">
                <a:latin typeface="Helvetica" panose="020B0604020202020204" pitchFamily="34" charset="0"/>
                <a:cs typeface="Helvetica" panose="020B0604020202020204" pitchFamily="34" charset="0"/>
              </a:rPr>
              <a:t> has the ability to list all community and legal documents in the repository: see feature description.</a:t>
            </a:r>
          </a:p>
          <a:p>
            <a:pPr lvl="1">
              <a:lnSpc>
                <a:spcPct val="100000"/>
              </a:lnSpc>
            </a:pPr>
            <a:r>
              <a:rPr lang="en-US" dirty="0">
                <a:latin typeface="Helvetica" panose="020B0604020202020204" pitchFamily="34" charset="0"/>
                <a:cs typeface="Helvetica" panose="020B0604020202020204" pitchFamily="34" charset="0"/>
              </a:rPr>
              <a:t>GitHub has a nice feature to check for missing community documents. It can be found in the Repository page &gt; “Insights” &gt; “Community”. Here is an example.</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7267574" y="246125"/>
            <a:ext cx="3867151" cy="715899"/>
          </a:xfrm>
          <a:prstGeom prst="wedgeRoundRectCallout">
            <a:avLst>
              <a:gd name="adj1" fmla="val -125910"/>
              <a:gd name="adj2" fmla="val 1499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以下の時は特に、スタッフをトレーニングしたほうが良い。</a:t>
            </a:r>
            <a:r>
              <a:rPr lang="en-US" altLang="ja-JP" sz="1200" dirty="0">
                <a:latin typeface="+mn-ea"/>
              </a:rPr>
              <a:t>(</a:t>
            </a:r>
            <a:r>
              <a:rPr lang="ja-JP" altLang="en-US" sz="1200" dirty="0">
                <a:latin typeface="+mn-ea"/>
              </a:rPr>
              <a:t>ベストプラクティスを学びなさいと言っている</a:t>
            </a:r>
            <a:r>
              <a:rPr lang="en-US" altLang="ja-JP" sz="1200" dirty="0">
                <a:latin typeface="+mn-ea"/>
              </a:rPr>
              <a:t>)</a:t>
            </a:r>
            <a:endParaRPr lang="en-US" sz="1200" dirty="0"/>
          </a:p>
        </p:txBody>
      </p:sp>
      <p:sp>
        <p:nvSpPr>
          <p:cNvPr id="5" name="Speech Bubble: Rectangle with Corners Rounded 4">
            <a:extLst>
              <a:ext uri="{FF2B5EF4-FFF2-40B4-BE49-F238E27FC236}">
                <a16:creationId xmlns:a16="http://schemas.microsoft.com/office/drawing/2014/main" id="{B065ED93-009B-4F0F-8042-F56278DE4570}"/>
              </a:ext>
            </a:extLst>
          </p:cNvPr>
          <p:cNvSpPr/>
          <p:nvPr/>
        </p:nvSpPr>
        <p:spPr>
          <a:xfrm>
            <a:off x="7886699" y="5947600"/>
            <a:ext cx="3867151" cy="715899"/>
          </a:xfrm>
          <a:prstGeom prst="wedgeRoundRectCallout">
            <a:avLst>
              <a:gd name="adj1" fmla="val -125417"/>
              <a:gd name="adj2" fmla="val -4222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ja-JP" sz="1200" dirty="0">
                <a:latin typeface="+mn-ea"/>
              </a:rPr>
              <a:t>Progress Assessment</a:t>
            </a:r>
            <a:r>
              <a:rPr lang="ja-JP" altLang="en-US" sz="1200" dirty="0">
                <a:latin typeface="+mn-ea"/>
              </a:rPr>
              <a:t>をサポートするツールが</a:t>
            </a:r>
            <a:r>
              <a:rPr lang="en-US" altLang="ja-JP" sz="1200" dirty="0" err="1">
                <a:latin typeface="+mn-ea"/>
              </a:rPr>
              <a:t>Github</a:t>
            </a:r>
            <a:r>
              <a:rPr lang="ja-JP" altLang="en-US" sz="1200" dirty="0">
                <a:latin typeface="+mn-ea"/>
              </a:rPr>
              <a:t>には揃っている点も、大きく利用される理由の一つ</a:t>
            </a:r>
            <a:endParaRPr lang="en-US" sz="1200" dirty="0"/>
          </a:p>
        </p:txBody>
      </p:sp>
    </p:spTree>
    <p:extLst>
      <p:ext uri="{BB962C8B-B14F-4D97-AF65-F5344CB8AC3E}">
        <p14:creationId xmlns:p14="http://schemas.microsoft.com/office/powerpoint/2010/main" val="233454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1162049"/>
            <a:ext cx="10515600" cy="5014914"/>
          </a:xfrm>
        </p:spPr>
        <p:txBody>
          <a:bodyPr>
            <a:normAutofit fontScale="70000" lnSpcReduction="20000"/>
          </a:bodyPr>
          <a:lstStyle/>
          <a:p>
            <a:pPr>
              <a:lnSpc>
                <a:spcPct val="100000"/>
              </a:lnSpc>
            </a:pPr>
            <a:r>
              <a:rPr lang="en-US" altLang="ja-JP" dirty="0">
                <a:latin typeface="Helvetica" panose="020B0604020202020204" pitchFamily="34" charset="0"/>
                <a:cs typeface="Helvetica" panose="020B0604020202020204" pitchFamily="34" charset="0"/>
              </a:rPr>
              <a:t>Recommendations</a:t>
            </a:r>
          </a:p>
          <a:p>
            <a:pPr lvl="1">
              <a:lnSpc>
                <a:spcPct val="100000"/>
              </a:lnSpc>
            </a:pPr>
            <a:r>
              <a:rPr lang="en-US" dirty="0">
                <a:latin typeface="Helvetica" panose="020B0604020202020204" pitchFamily="34" charset="0"/>
                <a:cs typeface="Helvetica" panose="020B0604020202020204" pitchFamily="34" charset="0"/>
              </a:rPr>
              <a:t>The list of best practices depends on the context and domain of the program and should be re-evaluated regularly in a continuous improvement manner. Practices should be monitored and regularly assessed to track down progress.</a:t>
            </a:r>
          </a:p>
          <a:p>
            <a:pPr lvl="1">
              <a:lnSpc>
                <a:spcPct val="100000"/>
              </a:lnSpc>
            </a:pPr>
            <a:r>
              <a:rPr lang="en-US" dirty="0">
                <a:latin typeface="Helvetica" panose="020B0604020202020204" pitchFamily="34" charset="0"/>
                <a:cs typeface="Helvetica" panose="020B0604020202020204" pitchFamily="34" charset="0"/>
              </a:rPr>
              <a:t>Train people about OSS reuse (as consumers) and ecosystems (as contributors).</a:t>
            </a:r>
          </a:p>
          <a:p>
            <a:pPr lvl="1">
              <a:lnSpc>
                <a:spcPct val="100000"/>
              </a:lnSpc>
            </a:pPr>
            <a:r>
              <a:rPr lang="en-US" dirty="0">
                <a:latin typeface="Helvetica" panose="020B0604020202020204" pitchFamily="34" charset="0"/>
                <a:cs typeface="Helvetica" panose="020B0604020202020204" pitchFamily="34" charset="0"/>
              </a:rPr>
              <a:t>Implement </a:t>
            </a:r>
            <a:r>
              <a:rPr lang="en-US" dirty="0" err="1">
                <a:latin typeface="Helvetica" panose="020B0604020202020204" pitchFamily="34" charset="0"/>
                <a:cs typeface="Helvetica" panose="020B0604020202020204" pitchFamily="34" charset="0"/>
              </a:rPr>
              <a:t>REUSE.software</a:t>
            </a:r>
            <a:r>
              <a:rPr lang="en-US" dirty="0">
                <a:latin typeface="Helvetica" panose="020B0604020202020204" pitchFamily="34" charset="0"/>
                <a:cs typeface="Helvetica" panose="020B0604020202020204" pitchFamily="34" charset="0"/>
              </a:rPr>
              <a:t> as in activity #14.</a:t>
            </a:r>
          </a:p>
          <a:p>
            <a:pPr lvl="1">
              <a:lnSpc>
                <a:spcPct val="100000"/>
              </a:lnSpc>
            </a:pPr>
            <a:r>
              <a:rPr lang="en-US" dirty="0">
                <a:latin typeface="Helvetica" panose="020B0604020202020204" pitchFamily="34" charset="0"/>
                <a:cs typeface="Helvetica" panose="020B0604020202020204" pitchFamily="34" charset="0"/>
              </a:rPr>
              <a:t>Set up a process to manage legal risks associated with reuse and contributions.</a:t>
            </a:r>
          </a:p>
          <a:p>
            <a:pPr lvl="1">
              <a:lnSpc>
                <a:spcPct val="100000"/>
              </a:lnSpc>
            </a:pPr>
            <a:r>
              <a:rPr lang="en-US" dirty="0">
                <a:latin typeface="Helvetica" panose="020B0604020202020204" pitchFamily="34" charset="0"/>
                <a:cs typeface="Helvetica" panose="020B0604020202020204" pitchFamily="34" charset="0"/>
              </a:rPr>
              <a:t>Explicitly encourage people to contribute to external projects.</a:t>
            </a:r>
          </a:p>
          <a:p>
            <a:pPr lvl="1">
              <a:lnSpc>
                <a:spcPct val="100000"/>
              </a:lnSpc>
            </a:pPr>
            <a:r>
              <a:rPr lang="en-US" dirty="0">
                <a:latin typeface="Helvetica" panose="020B0604020202020204" pitchFamily="34" charset="0"/>
                <a:cs typeface="Helvetica" panose="020B0604020202020204" pitchFamily="34" charset="0"/>
              </a:rPr>
              <a:t>Provide a template or official guidelines for project structure.</a:t>
            </a:r>
          </a:p>
          <a:p>
            <a:pPr lvl="1">
              <a:lnSpc>
                <a:spcPct val="100000"/>
              </a:lnSpc>
            </a:pPr>
            <a:r>
              <a:rPr lang="en-US" dirty="0">
                <a:latin typeface="Helvetica" panose="020B0604020202020204" pitchFamily="34" charset="0"/>
                <a:cs typeface="Helvetica" panose="020B0604020202020204" pitchFamily="34" charset="0"/>
              </a:rPr>
              <a:t>Set up automated checks to make sure that all projects comply with the guidelines.</a:t>
            </a:r>
          </a:p>
          <a:p>
            <a:pPr>
              <a:lnSpc>
                <a:spcPct val="100000"/>
              </a:lnSpc>
            </a:pPr>
            <a:endParaRPr lang="en-US" dirty="0">
              <a:latin typeface="Helvetica" panose="020B0604020202020204" pitchFamily="34" charset="0"/>
              <a:cs typeface="Helvetica" panose="020B0604020202020204" pitchFamily="34" charset="0"/>
            </a:endParaRPr>
          </a:p>
          <a:p>
            <a:pPr>
              <a:lnSpc>
                <a:spcPct val="100000"/>
              </a:lnSpc>
            </a:pPr>
            <a:r>
              <a:rPr lang="en-US" altLang="ja-JP" dirty="0">
                <a:latin typeface="Helvetica" panose="020B0604020202020204" pitchFamily="34" charset="0"/>
                <a:cs typeface="Helvetica" panose="020B0604020202020204" pitchFamily="34" charset="0"/>
              </a:rPr>
              <a:t>Resources</a:t>
            </a:r>
          </a:p>
          <a:p>
            <a:pPr lvl="1">
              <a:lnSpc>
                <a:spcPct val="100000"/>
              </a:lnSpc>
            </a:pPr>
            <a:r>
              <a:rPr lang="en-US" dirty="0">
                <a:latin typeface="Helvetica" panose="020B0604020202020204" pitchFamily="34" charset="0"/>
                <a:cs typeface="Helvetica" panose="020B0604020202020204" pitchFamily="34" charset="0"/>
                <a:hlinkClick r:id="rId2"/>
              </a:rPr>
              <a:t>OW2’s list of open source best practices </a:t>
            </a:r>
            <a:r>
              <a:rPr lang="en-US" dirty="0">
                <a:latin typeface="Helvetica" panose="020B0604020202020204" pitchFamily="34" charset="0"/>
                <a:cs typeface="Helvetica" panose="020B0604020202020204" pitchFamily="34" charset="0"/>
              </a:rPr>
              <a:t>from the Market Readiness Levels assessment methodology.</a:t>
            </a:r>
          </a:p>
          <a:p>
            <a:pPr lvl="1">
              <a:lnSpc>
                <a:spcPct val="100000"/>
              </a:lnSpc>
            </a:pPr>
            <a:r>
              <a:rPr lang="en-US" dirty="0">
                <a:latin typeface="Helvetica" panose="020B0604020202020204" pitchFamily="34" charset="0"/>
                <a:cs typeface="Helvetica" panose="020B0604020202020204" pitchFamily="34" charset="0"/>
                <a:hlinkClick r:id="rId3"/>
              </a:rPr>
              <a:t>REUSE’s official website </a:t>
            </a:r>
            <a:r>
              <a:rPr lang="en-US" dirty="0">
                <a:latin typeface="Helvetica" panose="020B0604020202020204" pitchFamily="34" charset="0"/>
                <a:cs typeface="Helvetica" panose="020B0604020202020204" pitchFamily="34" charset="0"/>
              </a:rPr>
              <a:t>with specification, tutorial, and FAQ.</a:t>
            </a:r>
          </a:p>
          <a:p>
            <a:pPr lvl="1">
              <a:lnSpc>
                <a:spcPct val="100000"/>
              </a:lnSpc>
            </a:pPr>
            <a:r>
              <a:rPr lang="en-US" dirty="0">
                <a:latin typeface="Helvetica" panose="020B0604020202020204" pitchFamily="34" charset="0"/>
                <a:cs typeface="Helvetica" panose="020B0604020202020204" pitchFamily="34" charset="0"/>
                <a:hlinkClick r:id="rId4"/>
              </a:rPr>
              <a:t>GitHub’s community guidelines</a:t>
            </a:r>
            <a:r>
              <a:rPr lang="en-US" dirty="0">
                <a:latin typeface="Helvetica" panose="020B0604020202020204" pitchFamily="34" charset="0"/>
                <a:cs typeface="Helvetica" panose="020B0604020202020204" pitchFamily="34" charset="0"/>
              </a:rPr>
              <a:t>.</a:t>
            </a:r>
          </a:p>
          <a:p>
            <a:pPr lvl="1">
              <a:lnSpc>
                <a:spcPct val="100000"/>
              </a:lnSpc>
            </a:pPr>
            <a:r>
              <a:rPr lang="en-US" dirty="0">
                <a:latin typeface="Helvetica" panose="020B0604020202020204" pitchFamily="34" charset="0"/>
                <a:cs typeface="Helvetica" panose="020B0604020202020204" pitchFamily="34" charset="0"/>
              </a:rPr>
              <a:t>An example of </a:t>
            </a:r>
            <a:r>
              <a:rPr lang="en-US" dirty="0">
                <a:latin typeface="Helvetica" panose="020B0604020202020204" pitchFamily="34" charset="0"/>
                <a:cs typeface="Helvetica" panose="020B0604020202020204" pitchFamily="34" charset="0"/>
                <a:hlinkClick r:id="rId5"/>
              </a:rPr>
              <a:t>configuration management best practices using GitHub</a:t>
            </a:r>
            <a:r>
              <a:rPr lang="en-US" dirty="0">
                <a:latin typeface="Helvetica" panose="020B0604020202020204" pitchFamily="34" charset="0"/>
                <a:cs typeface="Helvetica" panose="020B0604020202020204" pitchFamily="34" charset="0"/>
              </a:rPr>
              <a:t>.</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8067674" y="446150"/>
            <a:ext cx="3867151" cy="715899"/>
          </a:xfrm>
          <a:prstGeom prst="wedgeRoundRectCallout">
            <a:avLst>
              <a:gd name="adj1" fmla="val -22955"/>
              <a:gd name="adj2" fmla="val 8949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ベストプラクティスを定期的に評価しなおしなさい、というのは正しいが、誰がどのように評価するんだろう</a:t>
            </a:r>
            <a:r>
              <a:rPr lang="en-US" altLang="ja-JP" sz="1200" dirty="0">
                <a:latin typeface="+mn-ea"/>
              </a:rPr>
              <a:t>?</a:t>
            </a:r>
            <a:r>
              <a:rPr lang="ja-JP" altLang="en-US" sz="1200" dirty="0">
                <a:latin typeface="+mn-ea"/>
              </a:rPr>
              <a:t> 評価指標が分からないと感じる。</a:t>
            </a:r>
            <a:endParaRPr lang="en-US" sz="1200" dirty="0"/>
          </a:p>
        </p:txBody>
      </p:sp>
      <p:sp>
        <p:nvSpPr>
          <p:cNvPr id="5" name="Speech Bubble: Rectangle with Corners Rounded 4">
            <a:extLst>
              <a:ext uri="{FF2B5EF4-FFF2-40B4-BE49-F238E27FC236}">
                <a16:creationId xmlns:a16="http://schemas.microsoft.com/office/drawing/2014/main" id="{B065ED93-009B-4F0F-8042-F56278DE4570}"/>
              </a:ext>
            </a:extLst>
          </p:cNvPr>
          <p:cNvSpPr/>
          <p:nvPr/>
        </p:nvSpPr>
        <p:spPr>
          <a:xfrm>
            <a:off x="9848850" y="2751580"/>
            <a:ext cx="1981200" cy="544069"/>
          </a:xfrm>
          <a:prstGeom prst="wedgeRoundRectCallout">
            <a:avLst>
              <a:gd name="adj1" fmla="val -166042"/>
              <a:gd name="adj2" fmla="val 1925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どのように</a:t>
            </a:r>
            <a:r>
              <a:rPr lang="en-US" altLang="ja-JP" sz="1200" dirty="0">
                <a:latin typeface="+mn-ea"/>
              </a:rPr>
              <a:t>encourage</a:t>
            </a:r>
            <a:r>
              <a:rPr lang="ja-JP" altLang="en-US" sz="1200" dirty="0">
                <a:latin typeface="+mn-ea"/>
              </a:rPr>
              <a:t>するか</a:t>
            </a:r>
            <a:endParaRPr lang="en-US" sz="1200" dirty="0"/>
          </a:p>
        </p:txBody>
      </p:sp>
      <p:sp>
        <p:nvSpPr>
          <p:cNvPr id="6" name="Speech Bubble: Rectangle with Corners Rounded 5">
            <a:extLst>
              <a:ext uri="{FF2B5EF4-FFF2-40B4-BE49-F238E27FC236}">
                <a16:creationId xmlns:a16="http://schemas.microsoft.com/office/drawing/2014/main" id="{0E82071D-17A0-4E5C-8FF0-446836E1AF96}"/>
              </a:ext>
            </a:extLst>
          </p:cNvPr>
          <p:cNvSpPr/>
          <p:nvPr/>
        </p:nvSpPr>
        <p:spPr>
          <a:xfrm>
            <a:off x="10406063" y="1963673"/>
            <a:ext cx="1238250" cy="544069"/>
          </a:xfrm>
          <a:prstGeom prst="wedgeRoundRectCallout">
            <a:avLst>
              <a:gd name="adj1" fmla="val -120465"/>
              <a:gd name="adj2" fmla="val 1400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とても難しい</a:t>
            </a:r>
            <a:endParaRPr lang="en-US" sz="1200" dirty="0"/>
          </a:p>
        </p:txBody>
      </p:sp>
    </p:spTree>
    <p:extLst>
      <p:ext uri="{BB962C8B-B14F-4D97-AF65-F5344CB8AC3E}">
        <p14:creationId xmlns:p14="http://schemas.microsoft.com/office/powerpoint/2010/main" val="828624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C957-972F-4F94-8B79-033945483AD3}"/>
              </a:ext>
            </a:extLst>
          </p:cNvPr>
          <p:cNvSpPr>
            <a:spLocks noGrp="1"/>
          </p:cNvSpPr>
          <p:nvPr>
            <p:ph type="title"/>
          </p:nvPr>
        </p:nvSpPr>
        <p:spPr/>
        <p:txBody>
          <a:bodyPr>
            <a:normAutofit/>
          </a:bodyPr>
          <a:lstStyle/>
          <a:p>
            <a:r>
              <a:rPr lang="en-US" altLang="ja-JP" sz="2800" dirty="0"/>
              <a:t>6.2 </a:t>
            </a:r>
            <a:r>
              <a:rPr lang="ja-JP" altLang="en-US" sz="2800" dirty="0"/>
              <a:t>オープンソースプロジェクトに貢献する</a:t>
            </a:r>
            <a:endParaRPr lang="en-US" sz="2800" dirty="0"/>
          </a:p>
        </p:txBody>
      </p:sp>
      <p:sp>
        <p:nvSpPr>
          <p:cNvPr id="3" name="Content Placeholder 2">
            <a:extLst>
              <a:ext uri="{FF2B5EF4-FFF2-40B4-BE49-F238E27FC236}">
                <a16:creationId xmlns:a16="http://schemas.microsoft.com/office/drawing/2014/main" id="{DA5F3D11-CC26-4D5E-814E-FBE8A387C98D}"/>
              </a:ext>
            </a:extLst>
          </p:cNvPr>
          <p:cNvSpPr>
            <a:spLocks noGrp="1"/>
          </p:cNvSpPr>
          <p:nvPr>
            <p:ph idx="1"/>
          </p:nvPr>
        </p:nvSpPr>
        <p:spPr>
          <a:xfrm>
            <a:off x="838200" y="1690688"/>
            <a:ext cx="10515600" cy="874032"/>
          </a:xfrm>
          <a:solidFill>
            <a:schemeClr val="tx1">
              <a:lumMod val="75000"/>
              <a:lumOff val="25000"/>
            </a:schemeClr>
          </a:solidFill>
        </p:spPr>
        <p:txBody>
          <a:bodyPr>
            <a:normAutofit fontScale="55000" lnSpcReduction="20000"/>
          </a:bodyPr>
          <a:lstStyle/>
          <a:p>
            <a:pPr marL="0" indent="0">
              <a:lnSpc>
                <a:spcPct val="120000"/>
              </a:lnSpc>
              <a:buNone/>
            </a:pPr>
            <a:r>
              <a:rPr lang="en-US" dirty="0">
                <a:solidFill>
                  <a:schemeClr val="bg1"/>
                </a:solidFill>
                <a:latin typeface="Helvetica" panose="020B0604020202020204" pitchFamily="34" charset="0"/>
                <a:cs typeface="Helvetica" panose="020B0604020202020204" pitchFamily="34" charset="0"/>
              </a:rPr>
              <a:t> The point is to avoid being a simple passive consumer and give back to the projects. When people add a feature or fix a bug for their own purpose, they should make it generic enough to contribute to the project. </a:t>
            </a:r>
            <a:r>
              <a:rPr lang="en-US" b="1" dirty="0">
                <a:solidFill>
                  <a:schemeClr val="accent2"/>
                </a:solidFill>
                <a:latin typeface="Helvetica" panose="020B0604020202020204" pitchFamily="34" charset="0"/>
                <a:cs typeface="Helvetica" panose="020B0604020202020204" pitchFamily="34" charset="0"/>
              </a:rPr>
              <a:t>Developers must be allowed time for contributions.</a:t>
            </a:r>
          </a:p>
        </p:txBody>
      </p:sp>
      <p:sp>
        <p:nvSpPr>
          <p:cNvPr id="4" name="TextBox 3">
            <a:extLst>
              <a:ext uri="{FF2B5EF4-FFF2-40B4-BE49-F238E27FC236}">
                <a16:creationId xmlns:a16="http://schemas.microsoft.com/office/drawing/2014/main" id="{32B6DAFE-623F-4EF8-9BF9-C17DFB6182C4}"/>
              </a:ext>
            </a:extLst>
          </p:cNvPr>
          <p:cNvSpPr txBox="1"/>
          <p:nvPr/>
        </p:nvSpPr>
        <p:spPr>
          <a:xfrm>
            <a:off x="4598126" y="2643834"/>
            <a:ext cx="6755674" cy="523220"/>
          </a:xfrm>
          <a:prstGeom prst="rect">
            <a:avLst/>
          </a:prstGeom>
          <a:noFill/>
        </p:spPr>
        <p:txBody>
          <a:bodyPr wrap="square" rtlCol="0">
            <a:spAutoFit/>
          </a:bodyPr>
          <a:lstStyle/>
          <a:p>
            <a:r>
              <a:rPr lang="ja-JP" altLang="en-US" sz="1400" u="sng" dirty="0"/>
              <a:t>自分の使い勝手を良くしたいのであれば、出来るだけパッチに汎用性を持たせて、コントリビューションしなさい。</a:t>
            </a:r>
            <a:r>
              <a:rPr lang="ja-JP" altLang="en-US" sz="1400" b="1" u="sng" dirty="0">
                <a:solidFill>
                  <a:schemeClr val="accent2"/>
                </a:solidFill>
              </a:rPr>
              <a:t>会社はこの活動を認めるべきである</a:t>
            </a:r>
            <a:r>
              <a:rPr lang="ja-JP" altLang="en-US" sz="1400" u="sng" dirty="0"/>
              <a:t>。</a:t>
            </a:r>
            <a:endParaRPr lang="en-US" sz="1400" u="sng" dirty="0"/>
          </a:p>
        </p:txBody>
      </p:sp>
      <p:sp>
        <p:nvSpPr>
          <p:cNvPr id="5" name="Content Placeholder 2">
            <a:extLst>
              <a:ext uri="{FF2B5EF4-FFF2-40B4-BE49-F238E27FC236}">
                <a16:creationId xmlns:a16="http://schemas.microsoft.com/office/drawing/2014/main" id="{1BF67E87-3FF9-4E81-A2C6-5894401E70B0}"/>
              </a:ext>
            </a:extLst>
          </p:cNvPr>
          <p:cNvSpPr txBox="1">
            <a:spLocks/>
          </p:cNvSpPr>
          <p:nvPr/>
        </p:nvSpPr>
        <p:spPr>
          <a:xfrm>
            <a:off x="838200" y="3429000"/>
            <a:ext cx="4674327" cy="1988004"/>
          </a:xfrm>
          <a:prstGeom prst="rect">
            <a:avLst/>
          </a:prstGeom>
          <a:solidFill>
            <a:schemeClr val="tx1">
              <a:lumMod val="75000"/>
              <a:lumOff val="2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500" dirty="0">
                <a:solidFill>
                  <a:schemeClr val="bg1"/>
                </a:solidFill>
                <a:latin typeface="Helvetica" panose="020B0604020202020204" pitchFamily="34" charset="0"/>
                <a:cs typeface="Helvetica" panose="020B0604020202020204" pitchFamily="34" charset="0"/>
              </a:rPr>
              <a:t>Working with upstream open source projects.</a:t>
            </a:r>
          </a:p>
          <a:p>
            <a:pPr>
              <a:lnSpc>
                <a:spcPct val="120000"/>
              </a:lnSpc>
            </a:pPr>
            <a:r>
              <a:rPr lang="en-US" sz="1500" dirty="0">
                <a:solidFill>
                  <a:schemeClr val="bg1"/>
                </a:solidFill>
                <a:latin typeface="Helvetica" panose="020B0604020202020204" pitchFamily="34" charset="0"/>
                <a:cs typeface="Helvetica" panose="020B0604020202020204" pitchFamily="34" charset="0"/>
              </a:rPr>
              <a:t>Reporting bugs and feature requests.</a:t>
            </a:r>
          </a:p>
          <a:p>
            <a:pPr>
              <a:lnSpc>
                <a:spcPct val="120000"/>
              </a:lnSpc>
            </a:pPr>
            <a:r>
              <a:rPr lang="en-US" sz="1500" dirty="0">
                <a:solidFill>
                  <a:schemeClr val="bg1"/>
                </a:solidFill>
                <a:latin typeface="Helvetica" panose="020B0604020202020204" pitchFamily="34" charset="0"/>
                <a:cs typeface="Helvetica" panose="020B0604020202020204" pitchFamily="34" charset="0"/>
              </a:rPr>
              <a:t>Contributing code and bug fixes.</a:t>
            </a:r>
          </a:p>
          <a:p>
            <a:pPr>
              <a:lnSpc>
                <a:spcPct val="120000"/>
              </a:lnSpc>
            </a:pPr>
            <a:r>
              <a:rPr lang="en-US" sz="1500" dirty="0">
                <a:solidFill>
                  <a:schemeClr val="bg1"/>
                </a:solidFill>
                <a:latin typeface="Helvetica" panose="020B0604020202020204" pitchFamily="34" charset="0"/>
                <a:cs typeface="Helvetica" panose="020B0604020202020204" pitchFamily="34" charset="0"/>
              </a:rPr>
              <a:t>Participating in community mailing lists.</a:t>
            </a:r>
          </a:p>
          <a:p>
            <a:pPr>
              <a:lnSpc>
                <a:spcPct val="120000"/>
              </a:lnSpc>
            </a:pPr>
            <a:r>
              <a:rPr lang="en-US" sz="1500" dirty="0">
                <a:solidFill>
                  <a:schemeClr val="bg1"/>
                </a:solidFill>
                <a:latin typeface="Helvetica" panose="020B0604020202020204" pitchFamily="34" charset="0"/>
                <a:cs typeface="Helvetica" panose="020B0604020202020204" pitchFamily="34" charset="0"/>
              </a:rPr>
              <a:t>Sharing experience.</a:t>
            </a:r>
          </a:p>
        </p:txBody>
      </p:sp>
      <p:sp>
        <p:nvSpPr>
          <p:cNvPr id="6" name="TextBox 5">
            <a:extLst>
              <a:ext uri="{FF2B5EF4-FFF2-40B4-BE49-F238E27FC236}">
                <a16:creationId xmlns:a16="http://schemas.microsoft.com/office/drawing/2014/main" id="{501BF16D-1B60-42C1-92BC-C9AC3F08B261}"/>
              </a:ext>
            </a:extLst>
          </p:cNvPr>
          <p:cNvSpPr txBox="1"/>
          <p:nvPr/>
        </p:nvSpPr>
        <p:spPr>
          <a:xfrm>
            <a:off x="7666893" y="3567117"/>
            <a:ext cx="3686907" cy="646331"/>
          </a:xfrm>
          <a:prstGeom prst="rect">
            <a:avLst/>
          </a:prstGeom>
          <a:noFill/>
        </p:spPr>
        <p:txBody>
          <a:bodyPr wrap="none" rtlCol="0">
            <a:spAutoFit/>
          </a:bodyPr>
          <a:lstStyle/>
          <a:p>
            <a:r>
              <a:rPr lang="ja-JP" altLang="en-US" dirty="0"/>
              <a:t>修正する→ </a:t>
            </a:r>
            <a:r>
              <a:rPr lang="en-US" altLang="ja-JP" dirty="0"/>
              <a:t>Biz</a:t>
            </a:r>
            <a:r>
              <a:rPr lang="ja-JP" altLang="en-US" dirty="0"/>
              <a:t>に必要な作業</a:t>
            </a:r>
            <a:endParaRPr lang="en-US" altLang="ja-JP" dirty="0"/>
          </a:p>
          <a:p>
            <a:r>
              <a:rPr lang="en-US" dirty="0"/>
              <a:t>upstream</a:t>
            </a:r>
            <a:r>
              <a:rPr lang="ja-JP" altLang="en-US" dirty="0"/>
              <a:t>する→ </a:t>
            </a:r>
            <a:r>
              <a:rPr lang="en-US" altLang="ja-JP" dirty="0"/>
              <a:t>Biz</a:t>
            </a:r>
            <a:r>
              <a:rPr lang="ja-JP" altLang="en-US" dirty="0"/>
              <a:t>に必要な作業</a:t>
            </a:r>
            <a:r>
              <a:rPr lang="en-US" altLang="ja-JP" dirty="0"/>
              <a:t>?</a:t>
            </a:r>
            <a:endParaRPr lang="en-US" dirty="0"/>
          </a:p>
        </p:txBody>
      </p:sp>
    </p:spTree>
    <p:extLst>
      <p:ext uri="{BB962C8B-B14F-4D97-AF65-F5344CB8AC3E}">
        <p14:creationId xmlns:p14="http://schemas.microsoft.com/office/powerpoint/2010/main" val="22377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552450"/>
            <a:ext cx="10515600" cy="5624513"/>
          </a:xfrm>
        </p:spPr>
        <p:txBody>
          <a:bodyPr>
            <a:normAutofit fontScale="70000" lnSpcReduction="20000"/>
          </a:bodyPr>
          <a:lstStyle/>
          <a:p>
            <a:pPr>
              <a:lnSpc>
                <a:spcPct val="100000"/>
              </a:lnSpc>
            </a:pPr>
            <a:r>
              <a:rPr lang="en-US" altLang="ja-JP" dirty="0">
                <a:latin typeface="Helvetica" panose="020B0604020202020204" pitchFamily="34" charset="0"/>
                <a:cs typeface="Helvetica" panose="020B0604020202020204" pitchFamily="34" charset="0"/>
              </a:rPr>
              <a:t>Opportunity Assessment</a:t>
            </a:r>
          </a:p>
          <a:p>
            <a:pPr lvl="1">
              <a:lnSpc>
                <a:spcPct val="100000"/>
              </a:lnSpc>
            </a:pPr>
            <a:r>
              <a:rPr lang="en-US" dirty="0">
                <a:latin typeface="Helvetica" panose="020B0604020202020204" pitchFamily="34" charset="0"/>
                <a:cs typeface="Helvetica" panose="020B0604020202020204" pitchFamily="34" charset="0"/>
              </a:rPr>
              <a:t>It increases the general knowledge and commitment to open source within the company, as people start contributing and get involved in open source projects. They get a feeling of public utility and improve their personal reputation.</a:t>
            </a:r>
          </a:p>
          <a:p>
            <a:pPr lvl="1">
              <a:lnSpc>
                <a:spcPct val="100000"/>
              </a:lnSpc>
            </a:pPr>
            <a:r>
              <a:rPr lang="en-US" dirty="0">
                <a:latin typeface="Helvetica" panose="020B0604020202020204" pitchFamily="34" charset="0"/>
                <a:cs typeface="Helvetica" panose="020B0604020202020204" pitchFamily="34" charset="0"/>
              </a:rPr>
              <a:t>The company increases its visibility and reputation as contributions make their way through the contributed project. This shows that the company is actually involved in open source, contributes back, and promotes fairness and transparency.</a:t>
            </a:r>
          </a:p>
          <a:p>
            <a:pPr>
              <a:lnSpc>
                <a:spcPct val="100000"/>
              </a:lnSpc>
            </a:pPr>
            <a:endParaRPr lang="en-US" dirty="0">
              <a:latin typeface="Helvetica" panose="020B0604020202020204" pitchFamily="34" charset="0"/>
              <a:cs typeface="Helvetica" panose="020B0604020202020204" pitchFamily="34" charset="0"/>
            </a:endParaRPr>
          </a:p>
          <a:p>
            <a:pPr>
              <a:lnSpc>
                <a:spcPct val="100000"/>
              </a:lnSpc>
            </a:pPr>
            <a:r>
              <a:rPr lang="en-US" altLang="ja-JP" dirty="0">
                <a:latin typeface="Helvetica" panose="020B0604020202020204" pitchFamily="34" charset="0"/>
                <a:cs typeface="Helvetica" panose="020B0604020202020204" pitchFamily="34" charset="0"/>
              </a:rPr>
              <a:t>Progress Assessment</a:t>
            </a:r>
          </a:p>
          <a:p>
            <a:pPr lvl="1">
              <a:lnSpc>
                <a:spcPct val="100000"/>
              </a:lnSpc>
            </a:pPr>
            <a:r>
              <a:rPr lang="en-US" dirty="0">
                <a:latin typeface="Helvetica" panose="020B0604020202020204" pitchFamily="34" charset="0"/>
                <a:cs typeface="Helvetica" panose="020B0604020202020204" pitchFamily="34" charset="0"/>
              </a:rPr>
              <a:t>There is a clear and official path for people willing to contribute.</a:t>
            </a:r>
          </a:p>
          <a:p>
            <a:pPr lvl="1">
              <a:lnSpc>
                <a:spcPct val="100000"/>
              </a:lnSpc>
            </a:pPr>
            <a:r>
              <a:rPr lang="en-US" dirty="0">
                <a:latin typeface="Helvetica" panose="020B0604020202020204" pitchFamily="34" charset="0"/>
                <a:cs typeface="Helvetica" panose="020B0604020202020204" pitchFamily="34" charset="0"/>
              </a:rPr>
              <a:t> Developers are encouraged to contribute back to open source projects they use.</a:t>
            </a:r>
          </a:p>
          <a:p>
            <a:pPr lvl="1">
              <a:lnSpc>
                <a:spcPct val="100000"/>
              </a:lnSpc>
            </a:pPr>
            <a:r>
              <a:rPr lang="en-US" dirty="0">
                <a:latin typeface="Helvetica" panose="020B0604020202020204" pitchFamily="34" charset="0"/>
                <a:cs typeface="Helvetica" panose="020B0604020202020204" pitchFamily="34" charset="0"/>
              </a:rPr>
              <a:t> A process is in place to ensure legal compliance and security of contributions by developers.</a:t>
            </a:r>
            <a:br>
              <a:rPr lang="en-US" dirty="0">
                <a:latin typeface="Helvetica" panose="020B0604020202020204" pitchFamily="34" charset="0"/>
                <a:cs typeface="Helvetica" panose="020B0604020202020204" pitchFamily="34" charset="0"/>
              </a:rPr>
            </a:br>
            <a:endParaRPr lang="en-US" dirty="0">
              <a:latin typeface="Helvetica" panose="020B0604020202020204" pitchFamily="34" charset="0"/>
              <a:cs typeface="Helvetica" panose="020B0604020202020204" pitchFamily="34" charset="0"/>
            </a:endParaRPr>
          </a:p>
          <a:p>
            <a:pPr marL="457200" lvl="1" indent="0">
              <a:lnSpc>
                <a:spcPct val="100000"/>
              </a:lnSpc>
              <a:buNone/>
            </a:pPr>
            <a:r>
              <a:rPr lang="en-US" dirty="0">
                <a:latin typeface="Helvetica" panose="020B0604020202020204" pitchFamily="34" charset="0"/>
                <a:cs typeface="Helvetica" panose="020B0604020202020204" pitchFamily="34" charset="0"/>
              </a:rPr>
              <a:t>KPI: Volume of external contributions (code, mailing lists, issues..) by individual, team, or entity.</a:t>
            </a:r>
          </a:p>
          <a:p>
            <a:pPr lvl="1">
              <a:lnSpc>
                <a:spcPct val="100000"/>
              </a:lnSpc>
            </a:pPr>
            <a:endParaRPr lang="en-US" dirty="0">
              <a:latin typeface="Helvetica" panose="020B0604020202020204" pitchFamily="34" charset="0"/>
              <a:cs typeface="Helvetica" panose="020B0604020202020204" pitchFamily="34" charset="0"/>
            </a:endParaRPr>
          </a:p>
          <a:p>
            <a:pPr>
              <a:lnSpc>
                <a:spcPct val="100000"/>
              </a:lnSpc>
            </a:pPr>
            <a:r>
              <a:rPr lang="en-US" dirty="0">
                <a:latin typeface="Helvetica" panose="020B0604020202020204" pitchFamily="34" charset="0"/>
                <a:cs typeface="Helvetica" panose="020B0604020202020204" pitchFamily="34" charset="0"/>
              </a:rPr>
              <a:t>Tools</a:t>
            </a:r>
            <a:br>
              <a:rPr lang="en-US" dirty="0">
                <a:latin typeface="Helvetica" panose="020B0604020202020204" pitchFamily="34" charset="0"/>
                <a:cs typeface="Helvetica" panose="020B0604020202020204" pitchFamily="34" charset="0"/>
              </a:rPr>
            </a:br>
            <a:r>
              <a:rPr lang="en-US" dirty="0">
                <a:latin typeface="Helvetica" panose="020B0604020202020204" pitchFamily="34" charset="0"/>
                <a:cs typeface="Helvetica" panose="020B0604020202020204" pitchFamily="34" charset="0"/>
              </a:rPr>
              <a:t>It may be useful to follow contributions, both to keep track of what is contributed and to be able to communicate on the company’s effort.</a:t>
            </a:r>
          </a:p>
          <a:p>
            <a:pPr lvl="1">
              <a:lnSpc>
                <a:spcPct val="100000"/>
              </a:lnSpc>
            </a:pPr>
            <a:r>
              <a:rPr lang="en-US" dirty="0">
                <a:latin typeface="Helvetica" panose="020B0604020202020204" pitchFamily="34" charset="0"/>
                <a:cs typeface="Helvetica" panose="020B0604020202020204" pitchFamily="34" charset="0"/>
                <a:hlinkClick r:id="rId2"/>
              </a:rPr>
              <a:t>https://opensourceindex.io/</a:t>
            </a:r>
            <a:endParaRPr lang="en-US" dirty="0">
              <a:latin typeface="Helvetica" panose="020B0604020202020204" pitchFamily="34" charset="0"/>
              <a:cs typeface="Helvetica" panose="020B0604020202020204" pitchFamily="34" charset="0"/>
            </a:endParaRP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7886699" y="65914"/>
            <a:ext cx="3867151" cy="715899"/>
          </a:xfrm>
          <a:prstGeom prst="wedgeRoundRectCallout">
            <a:avLst>
              <a:gd name="adj1" fmla="val -37859"/>
              <a:gd name="adj2" fmla="val 6486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多くの人が参加すれば、社内のオープンソースに対する一般的な知識とコミットメントが高まる</a:t>
            </a:r>
            <a:endParaRPr lang="en-US" altLang="ja-JP" sz="1200" dirty="0">
              <a:latin typeface="+mn-ea"/>
            </a:endParaRPr>
          </a:p>
          <a:p>
            <a:r>
              <a:rPr lang="ja-JP" altLang="en-US" sz="1200" dirty="0">
                <a:latin typeface="+mn-ea"/>
              </a:rPr>
              <a:t>というところまで持っていくのは非常に難しい。</a:t>
            </a:r>
            <a:endParaRPr lang="en-US" sz="1200" dirty="0"/>
          </a:p>
        </p:txBody>
      </p:sp>
      <p:sp>
        <p:nvSpPr>
          <p:cNvPr id="5" name="Speech Bubble: Rectangle with Corners Rounded 4">
            <a:extLst>
              <a:ext uri="{FF2B5EF4-FFF2-40B4-BE49-F238E27FC236}">
                <a16:creationId xmlns:a16="http://schemas.microsoft.com/office/drawing/2014/main" id="{B065ED93-009B-4F0F-8042-F56278DE4570}"/>
              </a:ext>
            </a:extLst>
          </p:cNvPr>
          <p:cNvSpPr/>
          <p:nvPr/>
        </p:nvSpPr>
        <p:spPr>
          <a:xfrm>
            <a:off x="3584666" y="5949737"/>
            <a:ext cx="3408318" cy="454452"/>
          </a:xfrm>
          <a:prstGeom prst="wedgeRoundRectCallout">
            <a:avLst>
              <a:gd name="adj1" fmla="val -38621"/>
              <a:gd name="adj2" fmla="val -102441"/>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福地さんから紹介されたが、これを加えたい。</a:t>
            </a:r>
            <a:endParaRPr lang="en-US" sz="1200" dirty="0"/>
          </a:p>
        </p:txBody>
      </p:sp>
      <p:sp>
        <p:nvSpPr>
          <p:cNvPr id="6" name="Speech Bubble: Rectangle with Corners Rounded 5">
            <a:extLst>
              <a:ext uri="{FF2B5EF4-FFF2-40B4-BE49-F238E27FC236}">
                <a16:creationId xmlns:a16="http://schemas.microsoft.com/office/drawing/2014/main" id="{CF933C98-8651-4FAB-B2C6-4F64BEC58905}"/>
              </a:ext>
            </a:extLst>
          </p:cNvPr>
          <p:cNvSpPr/>
          <p:nvPr/>
        </p:nvSpPr>
        <p:spPr>
          <a:xfrm>
            <a:off x="7751717" y="2142909"/>
            <a:ext cx="3761013" cy="715899"/>
          </a:xfrm>
          <a:prstGeom prst="wedgeRoundRectCallout">
            <a:avLst>
              <a:gd name="adj1" fmla="val -20294"/>
              <a:gd name="adj2" fmla="val -65294"/>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これも、どこまで企業が認知されるかは非常に分かりづらい。一方で、</a:t>
            </a:r>
            <a:r>
              <a:rPr lang="en-US" altLang="ja-JP" sz="1200" dirty="0">
                <a:latin typeface="+mn-ea"/>
              </a:rPr>
              <a:t>1</a:t>
            </a:r>
            <a:r>
              <a:rPr lang="ja-JP" altLang="en-US" sz="1200" dirty="0">
                <a:latin typeface="+mn-ea"/>
              </a:rPr>
              <a:t>項目の個人の評価が</a:t>
            </a:r>
            <a:r>
              <a:rPr lang="en-US" altLang="ja-JP" sz="1200" dirty="0">
                <a:latin typeface="+mn-ea"/>
              </a:rPr>
              <a:t>OSS</a:t>
            </a:r>
            <a:r>
              <a:rPr lang="ja-JP" altLang="en-US" sz="1200" dirty="0">
                <a:latin typeface="+mn-ea"/>
              </a:rPr>
              <a:t>コミュニティで認知されるのは理解できる。</a:t>
            </a:r>
            <a:endParaRPr lang="en-US" sz="1200" dirty="0"/>
          </a:p>
        </p:txBody>
      </p:sp>
      <p:sp>
        <p:nvSpPr>
          <p:cNvPr id="7" name="Speech Bubble: Rectangle with Corners Rounded 6">
            <a:extLst>
              <a:ext uri="{FF2B5EF4-FFF2-40B4-BE49-F238E27FC236}">
                <a16:creationId xmlns:a16="http://schemas.microsoft.com/office/drawing/2014/main" id="{74FADBE3-A7C9-424F-8336-6369F5D1534F}"/>
              </a:ext>
            </a:extLst>
          </p:cNvPr>
          <p:cNvSpPr/>
          <p:nvPr/>
        </p:nvSpPr>
        <p:spPr>
          <a:xfrm>
            <a:off x="9502686" y="5364561"/>
            <a:ext cx="2251164" cy="715899"/>
          </a:xfrm>
          <a:prstGeom prst="wedgeRoundRectCallout">
            <a:avLst>
              <a:gd name="adj1" fmla="val -25323"/>
              <a:gd name="adj2" fmla="val -205186"/>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ja-JP" sz="1200" dirty="0"/>
              <a:t>3</a:t>
            </a:r>
            <a:r>
              <a:rPr lang="ja-JP" altLang="en-US" sz="1200" dirty="0"/>
              <a:t>つの</a:t>
            </a:r>
            <a:r>
              <a:rPr lang="en-US" altLang="ja-JP" sz="1200" dirty="0"/>
              <a:t>Progress</a:t>
            </a:r>
            <a:r>
              <a:rPr lang="ja-JP" altLang="en-US" sz="1200" dirty="0"/>
              <a:t>を計測する指標</a:t>
            </a:r>
            <a:endParaRPr lang="en-US" sz="1200" dirty="0"/>
          </a:p>
        </p:txBody>
      </p:sp>
      <p:sp>
        <p:nvSpPr>
          <p:cNvPr id="8" name="Speech Bubble: Rectangle with Corners Rounded 7">
            <a:extLst>
              <a:ext uri="{FF2B5EF4-FFF2-40B4-BE49-F238E27FC236}">
                <a16:creationId xmlns:a16="http://schemas.microsoft.com/office/drawing/2014/main" id="{4C9152BF-9D9C-4902-AB53-7D3D7D2A34FB}"/>
              </a:ext>
            </a:extLst>
          </p:cNvPr>
          <p:cNvSpPr/>
          <p:nvPr/>
        </p:nvSpPr>
        <p:spPr>
          <a:xfrm>
            <a:off x="6846950" y="4219904"/>
            <a:ext cx="2251164" cy="715899"/>
          </a:xfrm>
          <a:prstGeom prst="wedgeRoundRectCallout">
            <a:avLst>
              <a:gd name="adj1" fmla="val -72930"/>
              <a:gd name="adj2" fmla="val -113168"/>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ja-JP" sz="1200" dirty="0"/>
              <a:t>IP</a:t>
            </a:r>
            <a:r>
              <a:rPr lang="ja-JP" altLang="en-US" sz="1200" dirty="0"/>
              <a:t>に関する</a:t>
            </a:r>
            <a:r>
              <a:rPr lang="en-US" altLang="ja-JP" sz="1200" dirty="0"/>
              <a:t>Process</a:t>
            </a:r>
            <a:r>
              <a:rPr lang="ja-JP" altLang="en-US" sz="1200" dirty="0"/>
              <a:t>を追加して欲しい。</a:t>
            </a:r>
            <a:endParaRPr lang="en-US" sz="1200" dirty="0"/>
          </a:p>
        </p:txBody>
      </p:sp>
    </p:spTree>
    <p:extLst>
      <p:ext uri="{BB962C8B-B14F-4D97-AF65-F5344CB8AC3E}">
        <p14:creationId xmlns:p14="http://schemas.microsoft.com/office/powerpoint/2010/main" val="1926743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1162049"/>
            <a:ext cx="10515600" cy="5014914"/>
          </a:xfrm>
        </p:spPr>
        <p:txBody>
          <a:bodyPr>
            <a:normAutofit fontScale="85000" lnSpcReduction="20000"/>
          </a:bodyPr>
          <a:lstStyle/>
          <a:p>
            <a:pPr>
              <a:lnSpc>
                <a:spcPct val="100000"/>
              </a:lnSpc>
            </a:pPr>
            <a:r>
              <a:rPr lang="en-US" altLang="ja-JP" dirty="0">
                <a:latin typeface="Helvetica" panose="020B0604020202020204" pitchFamily="34" charset="0"/>
                <a:cs typeface="Helvetica" panose="020B0604020202020204" pitchFamily="34" charset="0"/>
              </a:rPr>
              <a:t>Recommendations</a:t>
            </a:r>
          </a:p>
          <a:p>
            <a:pPr lvl="1">
              <a:lnSpc>
                <a:spcPct val="100000"/>
              </a:lnSpc>
            </a:pPr>
            <a:r>
              <a:rPr lang="en-US" dirty="0">
                <a:latin typeface="Helvetica" panose="020B0604020202020204" pitchFamily="34" charset="0"/>
                <a:cs typeface="Helvetica" panose="020B0604020202020204" pitchFamily="34" charset="0"/>
              </a:rPr>
              <a:t>Allowing them time to write generic, well-tested bug fixes and features, and to contribute them back to the community.</a:t>
            </a:r>
          </a:p>
          <a:p>
            <a:pPr lvl="1">
              <a:lnSpc>
                <a:spcPct val="100000"/>
              </a:lnSpc>
            </a:pPr>
            <a:r>
              <a:rPr lang="en-US" dirty="0">
                <a:latin typeface="Helvetica" panose="020B0604020202020204" pitchFamily="34" charset="0"/>
                <a:cs typeface="Helvetica" panose="020B0604020202020204" pitchFamily="34" charset="0"/>
              </a:rPr>
              <a:t>Providing training to people about contributing back to open source communities. This is both about technical skills (improve your team’s knowledge) and community (belonging to the open source communities, code of conduct, etc.).</a:t>
            </a:r>
          </a:p>
          <a:p>
            <a:pPr lvl="1">
              <a:lnSpc>
                <a:spcPct val="100000"/>
              </a:lnSpc>
            </a:pPr>
            <a:r>
              <a:rPr lang="en-US" dirty="0">
                <a:latin typeface="Helvetica" panose="020B0604020202020204" pitchFamily="34" charset="0"/>
                <a:cs typeface="Helvetica" panose="020B0604020202020204" pitchFamily="34" charset="0"/>
              </a:rPr>
              <a:t>Provide training on legal, IP, technical issues, and set up a contact within the company to help with these topics if people have doubts.</a:t>
            </a:r>
          </a:p>
          <a:p>
            <a:pPr lvl="1">
              <a:lnSpc>
                <a:spcPct val="100000"/>
              </a:lnSpc>
            </a:pPr>
            <a:r>
              <a:rPr lang="en-US" dirty="0">
                <a:latin typeface="Helvetica" panose="020B0604020202020204" pitchFamily="34" charset="0"/>
                <a:cs typeface="Helvetica" panose="020B0604020202020204" pitchFamily="34" charset="0"/>
              </a:rPr>
              <a:t>Provide incentives for published work.</a:t>
            </a:r>
          </a:p>
          <a:p>
            <a:pPr lvl="1">
              <a:lnSpc>
                <a:spcPct val="100000"/>
              </a:lnSpc>
            </a:pPr>
            <a:r>
              <a:rPr lang="en-US" dirty="0">
                <a:latin typeface="Helvetica" panose="020B0604020202020204" pitchFamily="34" charset="0"/>
                <a:cs typeface="Helvetica" panose="020B0604020202020204" pitchFamily="34" charset="0"/>
              </a:rPr>
              <a:t>Note that contributions from the company/entity will reflect its code quality and involvement, so make sure your development team provides code that is good enough.</a:t>
            </a:r>
          </a:p>
          <a:p>
            <a:pPr>
              <a:lnSpc>
                <a:spcPct val="100000"/>
              </a:lnSpc>
            </a:pPr>
            <a:endParaRPr lang="en-US" dirty="0">
              <a:latin typeface="Helvetica" panose="020B0604020202020204" pitchFamily="34" charset="0"/>
              <a:cs typeface="Helvetica" panose="020B0604020202020204" pitchFamily="34" charset="0"/>
            </a:endParaRPr>
          </a:p>
          <a:p>
            <a:pPr>
              <a:lnSpc>
                <a:spcPct val="100000"/>
              </a:lnSpc>
            </a:pPr>
            <a:r>
              <a:rPr lang="en-US" altLang="ja-JP" dirty="0">
                <a:latin typeface="Helvetica" panose="020B0604020202020204" pitchFamily="34" charset="0"/>
                <a:cs typeface="Helvetica" panose="020B0604020202020204" pitchFamily="34" charset="0"/>
              </a:rPr>
              <a:t>Resources</a:t>
            </a:r>
          </a:p>
          <a:p>
            <a:pPr lvl="1">
              <a:lnSpc>
                <a:spcPct val="100000"/>
              </a:lnSpc>
            </a:pPr>
            <a:r>
              <a:rPr lang="en-US" dirty="0">
                <a:latin typeface="Helvetica" panose="020B0604020202020204" pitchFamily="34" charset="0"/>
                <a:cs typeface="Helvetica" panose="020B0604020202020204" pitchFamily="34" charset="0"/>
              </a:rPr>
              <a:t>The </a:t>
            </a:r>
            <a:r>
              <a:rPr lang="en-US" dirty="0">
                <a:latin typeface="Helvetica" panose="020B0604020202020204" pitchFamily="34" charset="0"/>
                <a:cs typeface="Helvetica" panose="020B0604020202020204" pitchFamily="34" charset="0"/>
                <a:hlinkClick r:id="rId2"/>
              </a:rPr>
              <a:t>CHAOSS</a:t>
            </a:r>
            <a:r>
              <a:rPr lang="en-US" dirty="0">
                <a:latin typeface="Helvetica" panose="020B0604020202020204" pitchFamily="34" charset="0"/>
                <a:cs typeface="Helvetica" panose="020B0604020202020204" pitchFamily="34" charset="0"/>
              </a:rPr>
              <a:t> initiative from the Linux Foundation has some tools and pointers about how to track contributions in development.</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7228115" y="167477"/>
            <a:ext cx="4798422" cy="1069140"/>
          </a:xfrm>
          <a:prstGeom prst="wedgeRoundRectCallout">
            <a:avLst>
              <a:gd name="adj1" fmla="val -119693"/>
              <a:gd name="adj2" fmla="val 6131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altLang="ja-JP" sz="1200" dirty="0">
                <a:latin typeface="+mn-ea"/>
              </a:rPr>
              <a:t>OSPO</a:t>
            </a:r>
            <a:r>
              <a:rPr lang="ja-JP" altLang="en-US" sz="1200" dirty="0">
                <a:latin typeface="+mn-ea"/>
              </a:rPr>
              <a:t>としてこれらを奨励するためには、どのような活動が必要かという視点も欲しい。</a:t>
            </a:r>
            <a:endParaRPr lang="en-US" altLang="ja-JP" sz="1200" dirty="0">
              <a:latin typeface="+mn-ea"/>
            </a:endParaRPr>
          </a:p>
          <a:p>
            <a:r>
              <a:rPr lang="ja-JP" altLang="en-US" sz="1200" dirty="0">
                <a:latin typeface="+mn-ea"/>
              </a:rPr>
              <a:t>例えば、“</a:t>
            </a:r>
            <a:r>
              <a:rPr lang="en-US" sz="1200" dirty="0">
                <a:latin typeface="+mn-ea"/>
                <a:cs typeface="Helvetica" panose="020B0604020202020204" pitchFamily="34" charset="0"/>
              </a:rPr>
              <a:t>Provide incentives for published work.” </a:t>
            </a:r>
            <a:r>
              <a:rPr lang="ja-JP" altLang="en-US" sz="1200" dirty="0">
                <a:latin typeface="+mn-ea"/>
                <a:cs typeface="Helvetica" panose="020B0604020202020204" pitchFamily="34" charset="0"/>
              </a:rPr>
              <a:t>の事例とか。</a:t>
            </a:r>
            <a:endParaRPr lang="en-US" sz="1200" dirty="0">
              <a:latin typeface="+mn-ea"/>
              <a:cs typeface="Helvetica" panose="020B0604020202020204" pitchFamily="34" charset="0"/>
            </a:endParaRPr>
          </a:p>
        </p:txBody>
      </p:sp>
      <p:sp>
        <p:nvSpPr>
          <p:cNvPr id="5" name="Speech Bubble: Rectangle with Corners Rounded 4">
            <a:extLst>
              <a:ext uri="{FF2B5EF4-FFF2-40B4-BE49-F238E27FC236}">
                <a16:creationId xmlns:a16="http://schemas.microsoft.com/office/drawing/2014/main" id="{B0AA10FC-7141-43DF-BBDD-0901C2B2C134}"/>
              </a:ext>
            </a:extLst>
          </p:cNvPr>
          <p:cNvSpPr/>
          <p:nvPr/>
        </p:nvSpPr>
        <p:spPr>
          <a:xfrm>
            <a:off x="8033131" y="4239777"/>
            <a:ext cx="3188390" cy="1069140"/>
          </a:xfrm>
          <a:prstGeom prst="wedgeRoundRectCallout">
            <a:avLst>
              <a:gd name="adj1" fmla="val -76520"/>
              <a:gd name="adj2" fmla="val -49965"/>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これをやると、どういう効果がある、という知見を共有すると面白いかも。</a:t>
            </a:r>
            <a:endParaRPr lang="en-US" altLang="ja-JP" sz="1200" dirty="0">
              <a:latin typeface="+mn-ea"/>
            </a:endParaRPr>
          </a:p>
          <a:p>
            <a:r>
              <a:rPr lang="en-US" altLang="ja-JP" sz="1200" dirty="0" err="1">
                <a:latin typeface="+mn-ea"/>
                <a:cs typeface="Helvetica" panose="020B0604020202020204" pitchFamily="34" charset="0"/>
              </a:rPr>
              <a:t>OpenChain</a:t>
            </a:r>
            <a:r>
              <a:rPr lang="en-US" altLang="ja-JP" sz="1200" dirty="0">
                <a:latin typeface="+mn-ea"/>
                <a:cs typeface="Helvetica" panose="020B0604020202020204" pitchFamily="34" charset="0"/>
              </a:rPr>
              <a:t> JWG</a:t>
            </a:r>
            <a:r>
              <a:rPr lang="ja-JP" altLang="en-US" sz="1200" dirty="0">
                <a:latin typeface="+mn-ea"/>
                <a:cs typeface="Helvetica" panose="020B0604020202020204" pitchFamily="34" charset="0"/>
              </a:rPr>
              <a:t>でやってみても。</a:t>
            </a:r>
            <a:endParaRPr lang="en-US" sz="1200" dirty="0">
              <a:latin typeface="+mn-ea"/>
              <a:cs typeface="Helvetica" panose="020B0604020202020204" pitchFamily="34" charset="0"/>
            </a:endParaRPr>
          </a:p>
        </p:txBody>
      </p:sp>
    </p:spTree>
    <p:extLst>
      <p:ext uri="{BB962C8B-B14F-4D97-AF65-F5344CB8AC3E}">
        <p14:creationId xmlns:p14="http://schemas.microsoft.com/office/powerpoint/2010/main" val="371876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8C957-972F-4F94-8B79-033945483AD3}"/>
              </a:ext>
            </a:extLst>
          </p:cNvPr>
          <p:cNvSpPr>
            <a:spLocks noGrp="1"/>
          </p:cNvSpPr>
          <p:nvPr>
            <p:ph type="title"/>
          </p:nvPr>
        </p:nvSpPr>
        <p:spPr/>
        <p:txBody>
          <a:bodyPr>
            <a:normAutofit/>
          </a:bodyPr>
          <a:lstStyle/>
          <a:p>
            <a:r>
              <a:rPr lang="en-US" altLang="ja-JP" sz="2800" dirty="0"/>
              <a:t>6.3 </a:t>
            </a:r>
            <a:r>
              <a:rPr lang="ja-JP" altLang="en-US" sz="2800" dirty="0"/>
              <a:t>オープンソースコミュニティに属する</a:t>
            </a:r>
            <a:endParaRPr lang="en-US" sz="2800" dirty="0"/>
          </a:p>
        </p:txBody>
      </p:sp>
      <p:sp>
        <p:nvSpPr>
          <p:cNvPr id="3" name="Content Placeholder 2">
            <a:extLst>
              <a:ext uri="{FF2B5EF4-FFF2-40B4-BE49-F238E27FC236}">
                <a16:creationId xmlns:a16="http://schemas.microsoft.com/office/drawing/2014/main" id="{DA5F3D11-CC26-4D5E-814E-FBE8A387C98D}"/>
              </a:ext>
            </a:extLst>
          </p:cNvPr>
          <p:cNvSpPr>
            <a:spLocks noGrp="1"/>
          </p:cNvSpPr>
          <p:nvPr>
            <p:ph idx="1"/>
          </p:nvPr>
        </p:nvSpPr>
        <p:spPr>
          <a:xfrm>
            <a:off x="838200" y="1690688"/>
            <a:ext cx="10515600" cy="953146"/>
          </a:xfrm>
          <a:solidFill>
            <a:schemeClr val="tx1">
              <a:lumMod val="75000"/>
              <a:lumOff val="25000"/>
            </a:schemeClr>
          </a:solidFill>
        </p:spPr>
        <p:txBody>
          <a:bodyPr>
            <a:normAutofit fontScale="47500" lnSpcReduction="20000"/>
          </a:bodyPr>
          <a:lstStyle/>
          <a:p>
            <a:pPr marL="0" indent="0">
              <a:lnSpc>
                <a:spcPct val="120000"/>
              </a:lnSpc>
              <a:buNone/>
            </a:pPr>
            <a:r>
              <a:rPr lang="en-US" dirty="0">
                <a:solidFill>
                  <a:schemeClr val="bg1"/>
                </a:solidFill>
                <a:latin typeface="Helvetica" panose="020B0604020202020204" pitchFamily="34" charset="0"/>
                <a:cs typeface="Helvetica" panose="020B0604020202020204" pitchFamily="34" charset="0"/>
              </a:rPr>
              <a:t> This activity is about developing among developers a feeling of belonging to the greater open source community. As with every community, people and entities have to participate and contribute back to the whole. It reinforces the links between practitioners and brings sustainability and activity to the ecosystem. On a more technical side, it allows choosing the priorities and roadmap of projects, improves the level of general knowledge and technical awareness.</a:t>
            </a:r>
            <a:endParaRPr lang="en-US" b="1" dirty="0">
              <a:solidFill>
                <a:schemeClr val="accent2"/>
              </a:solidFill>
              <a:latin typeface="Helvetica" panose="020B0604020202020204" pitchFamily="34" charset="0"/>
              <a:cs typeface="Helvetica" panose="020B0604020202020204" pitchFamily="34" charset="0"/>
            </a:endParaRPr>
          </a:p>
        </p:txBody>
      </p:sp>
      <p:sp>
        <p:nvSpPr>
          <p:cNvPr id="4" name="TextBox 3">
            <a:extLst>
              <a:ext uri="{FF2B5EF4-FFF2-40B4-BE49-F238E27FC236}">
                <a16:creationId xmlns:a16="http://schemas.microsoft.com/office/drawing/2014/main" id="{32B6DAFE-623F-4EF8-9BF9-C17DFB6182C4}"/>
              </a:ext>
            </a:extLst>
          </p:cNvPr>
          <p:cNvSpPr txBox="1"/>
          <p:nvPr/>
        </p:nvSpPr>
        <p:spPr>
          <a:xfrm>
            <a:off x="4598126" y="2697518"/>
            <a:ext cx="6755674" cy="523220"/>
          </a:xfrm>
          <a:prstGeom prst="rect">
            <a:avLst/>
          </a:prstGeom>
          <a:noFill/>
        </p:spPr>
        <p:txBody>
          <a:bodyPr wrap="square" rtlCol="0">
            <a:spAutoFit/>
          </a:bodyPr>
          <a:lstStyle/>
          <a:p>
            <a:r>
              <a:rPr lang="ja-JP" altLang="en-US" sz="1400" u="sng" dirty="0"/>
              <a:t>大きなプロジェクトの</a:t>
            </a:r>
            <a:r>
              <a:rPr lang="en-US" altLang="ja-JP" sz="1400" u="sng" dirty="0"/>
              <a:t>1</a:t>
            </a:r>
            <a:r>
              <a:rPr lang="ja-JP" altLang="en-US" sz="1400" u="sng" dirty="0"/>
              <a:t>員として活動することによって、開発者間同士のつながりを強化するだけでなく、その</a:t>
            </a:r>
            <a:r>
              <a:rPr lang="en-US" altLang="ja-JP" sz="1400" u="sng" dirty="0"/>
              <a:t>OSS</a:t>
            </a:r>
            <a:r>
              <a:rPr lang="ja-JP" altLang="en-US" sz="1400" u="sng" dirty="0"/>
              <a:t>への知識や理解が深まる</a:t>
            </a:r>
            <a:endParaRPr lang="en-US" sz="1400" u="sng" dirty="0"/>
          </a:p>
        </p:txBody>
      </p:sp>
      <p:sp>
        <p:nvSpPr>
          <p:cNvPr id="5" name="Content Placeholder 2">
            <a:extLst>
              <a:ext uri="{FF2B5EF4-FFF2-40B4-BE49-F238E27FC236}">
                <a16:creationId xmlns:a16="http://schemas.microsoft.com/office/drawing/2014/main" id="{1BF67E87-3FF9-4E81-A2C6-5894401E70B0}"/>
              </a:ext>
            </a:extLst>
          </p:cNvPr>
          <p:cNvSpPr txBox="1">
            <a:spLocks/>
          </p:cNvSpPr>
          <p:nvPr/>
        </p:nvSpPr>
        <p:spPr>
          <a:xfrm>
            <a:off x="838200" y="3274423"/>
            <a:ext cx="10515600" cy="3218451"/>
          </a:xfrm>
          <a:prstGeom prst="rect">
            <a:avLst/>
          </a:prstGeom>
          <a:solidFill>
            <a:schemeClr val="tx1">
              <a:lumMod val="75000"/>
              <a:lumOff val="25000"/>
            </a:schemeClr>
          </a:solidFill>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1500" dirty="0">
                <a:solidFill>
                  <a:schemeClr val="bg1"/>
                </a:solidFill>
                <a:latin typeface="Helvetica" panose="020B0604020202020204" pitchFamily="34" charset="0"/>
                <a:cs typeface="Helvetica" panose="020B0604020202020204" pitchFamily="34" charset="0"/>
              </a:rPr>
              <a:t>Identify events worth attending. </a:t>
            </a:r>
            <a:r>
              <a:rPr lang="en-US" sz="1500" b="1" dirty="0">
                <a:solidFill>
                  <a:schemeClr val="accent2"/>
                </a:solidFill>
                <a:latin typeface="Helvetica" panose="020B0604020202020204" pitchFamily="34" charset="0"/>
                <a:cs typeface="Helvetica" panose="020B0604020202020204" pitchFamily="34" charset="0"/>
              </a:rPr>
              <a:t>Connecting people</a:t>
            </a:r>
            <a:r>
              <a:rPr lang="en-US" sz="1500" dirty="0">
                <a:solidFill>
                  <a:schemeClr val="bg1"/>
                </a:solidFill>
                <a:latin typeface="Helvetica" panose="020B0604020202020204" pitchFamily="34" charset="0"/>
                <a:cs typeface="Helvetica" panose="020B0604020202020204" pitchFamily="34" charset="0"/>
              </a:rPr>
              <a:t>, </a:t>
            </a:r>
            <a:r>
              <a:rPr lang="en-US" sz="1500" b="1" dirty="0">
                <a:solidFill>
                  <a:schemeClr val="accent2"/>
                </a:solidFill>
                <a:latin typeface="Helvetica" panose="020B0604020202020204" pitchFamily="34" charset="0"/>
                <a:cs typeface="Helvetica" panose="020B0604020202020204" pitchFamily="34" charset="0"/>
              </a:rPr>
              <a:t>learning</a:t>
            </a:r>
            <a:r>
              <a:rPr lang="en-US" sz="1500" dirty="0">
                <a:solidFill>
                  <a:schemeClr val="bg1"/>
                </a:solidFill>
                <a:latin typeface="Helvetica" panose="020B0604020202020204" pitchFamily="34" charset="0"/>
                <a:cs typeface="Helvetica" panose="020B0604020202020204" pitchFamily="34" charset="0"/>
              </a:rPr>
              <a:t> about </a:t>
            </a:r>
            <a:r>
              <a:rPr lang="en-US" sz="1500" b="1" dirty="0">
                <a:solidFill>
                  <a:schemeClr val="accent2"/>
                </a:solidFill>
                <a:latin typeface="Helvetica" panose="020B0604020202020204" pitchFamily="34" charset="0"/>
                <a:cs typeface="Helvetica" panose="020B0604020202020204" pitchFamily="34" charset="0"/>
              </a:rPr>
              <a:t>new technologies </a:t>
            </a:r>
            <a:r>
              <a:rPr lang="en-US" sz="1500" dirty="0">
                <a:solidFill>
                  <a:schemeClr val="bg1"/>
                </a:solidFill>
                <a:latin typeface="Helvetica" panose="020B0604020202020204" pitchFamily="34" charset="0"/>
                <a:cs typeface="Helvetica" panose="020B0604020202020204" pitchFamily="34" charset="0"/>
              </a:rPr>
              <a:t>and </a:t>
            </a:r>
            <a:r>
              <a:rPr lang="en-US" sz="1500" b="1" dirty="0">
                <a:solidFill>
                  <a:schemeClr val="accent2"/>
                </a:solidFill>
                <a:latin typeface="Helvetica" panose="020B0604020202020204" pitchFamily="34" charset="0"/>
                <a:cs typeface="Helvetica" panose="020B0604020202020204" pitchFamily="34" charset="0"/>
              </a:rPr>
              <a:t>building a network </a:t>
            </a:r>
            <a:r>
              <a:rPr lang="en-US" sz="1500" dirty="0">
                <a:solidFill>
                  <a:schemeClr val="bg1"/>
                </a:solidFill>
                <a:latin typeface="Helvetica" panose="020B0604020202020204" pitchFamily="34" charset="0"/>
                <a:cs typeface="Helvetica" panose="020B0604020202020204" pitchFamily="34" charset="0"/>
              </a:rPr>
              <a:t>are key factors to get the full benefits of open-source.</a:t>
            </a:r>
          </a:p>
          <a:p>
            <a:pPr>
              <a:lnSpc>
                <a:spcPct val="120000"/>
              </a:lnSpc>
            </a:pPr>
            <a:r>
              <a:rPr lang="en-US" sz="1500" dirty="0">
                <a:solidFill>
                  <a:schemeClr val="bg1"/>
                </a:solidFill>
                <a:latin typeface="Helvetica" panose="020B0604020202020204" pitchFamily="34" charset="0"/>
                <a:cs typeface="Helvetica" panose="020B0604020202020204" pitchFamily="34" charset="0"/>
              </a:rPr>
              <a:t>Consider Foundation memberships. Open-source foundations and organizations are a key component of the open-source ecosystem. They provide technical and organizational resources to projects, and are a good neutral place for sponsors to discuss common issues and solutions, or work on standards.</a:t>
            </a:r>
          </a:p>
          <a:p>
            <a:pPr>
              <a:lnSpc>
                <a:spcPct val="120000"/>
              </a:lnSpc>
            </a:pPr>
            <a:r>
              <a:rPr lang="en-US" sz="1500" dirty="0">
                <a:solidFill>
                  <a:schemeClr val="bg1"/>
                </a:solidFill>
                <a:latin typeface="Helvetica" panose="020B0604020202020204" pitchFamily="34" charset="0"/>
                <a:cs typeface="Helvetica" panose="020B0604020202020204" pitchFamily="34" charset="0"/>
              </a:rPr>
              <a:t>Watch Working Groups. Working groups are neutral collaborative workspace where experts interact on a specific domain like IoT, modelling or science. They are a very efficient and cost-effective mechanism to tackle common, albeit domain-specific concerns together.</a:t>
            </a:r>
          </a:p>
          <a:p>
            <a:pPr>
              <a:lnSpc>
                <a:spcPct val="120000"/>
              </a:lnSpc>
            </a:pPr>
            <a:r>
              <a:rPr lang="en-US" sz="1500" dirty="0">
                <a:solidFill>
                  <a:schemeClr val="bg1"/>
                </a:solidFill>
                <a:latin typeface="Helvetica" panose="020B0604020202020204" pitchFamily="34" charset="0"/>
                <a:cs typeface="Helvetica" panose="020B0604020202020204" pitchFamily="34" charset="0"/>
              </a:rPr>
              <a:t>Budget participation. At the end of the journey, money is the enabler. Plan required expenses, allow people paid time for these activities, anticipate next moves, so the program doesn’t have to stop after a few months short of funding.</a:t>
            </a:r>
          </a:p>
        </p:txBody>
      </p:sp>
      <p:sp>
        <p:nvSpPr>
          <p:cNvPr id="6" name="Speech Bubble: Rectangle with Corners Rounded 5">
            <a:extLst>
              <a:ext uri="{FF2B5EF4-FFF2-40B4-BE49-F238E27FC236}">
                <a16:creationId xmlns:a16="http://schemas.microsoft.com/office/drawing/2014/main" id="{CB745499-CCBA-4C7B-9913-7DC747C65CF5}"/>
              </a:ext>
            </a:extLst>
          </p:cNvPr>
          <p:cNvSpPr/>
          <p:nvPr/>
        </p:nvSpPr>
        <p:spPr>
          <a:xfrm>
            <a:off x="8315324" y="4644091"/>
            <a:ext cx="3400425" cy="523221"/>
          </a:xfrm>
          <a:prstGeom prst="wedgeRoundRectCallout">
            <a:avLst>
              <a:gd name="adj1" fmla="val -25739"/>
              <a:gd name="adj2" fmla="val -232259"/>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t>重要</a:t>
            </a:r>
            <a:r>
              <a:rPr lang="en-US" altLang="ja-JP" sz="1200" dirty="0"/>
              <a:t>:</a:t>
            </a:r>
            <a:r>
              <a:rPr lang="ja-JP" altLang="en-US" sz="1200" dirty="0"/>
              <a:t> 参加する価値のあるイベントを特定する</a:t>
            </a:r>
            <a:endParaRPr lang="en-US" sz="1200" dirty="0"/>
          </a:p>
        </p:txBody>
      </p:sp>
    </p:spTree>
    <p:extLst>
      <p:ext uri="{BB962C8B-B14F-4D97-AF65-F5344CB8AC3E}">
        <p14:creationId xmlns:p14="http://schemas.microsoft.com/office/powerpoint/2010/main" val="3259216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B274D-BAFC-4C22-9482-A3D5A5476077}"/>
              </a:ext>
            </a:extLst>
          </p:cNvPr>
          <p:cNvSpPr>
            <a:spLocks noGrp="1"/>
          </p:cNvSpPr>
          <p:nvPr>
            <p:ph idx="1"/>
          </p:nvPr>
        </p:nvSpPr>
        <p:spPr>
          <a:xfrm>
            <a:off x="838200" y="806767"/>
            <a:ext cx="10515600" cy="5624513"/>
          </a:xfrm>
        </p:spPr>
        <p:txBody>
          <a:bodyPr>
            <a:normAutofit lnSpcReduction="10000"/>
          </a:bodyPr>
          <a:lstStyle/>
          <a:p>
            <a:pPr>
              <a:lnSpc>
                <a:spcPct val="100000"/>
              </a:lnSpc>
            </a:pPr>
            <a:r>
              <a:rPr lang="en-US" altLang="ja-JP" dirty="0">
                <a:latin typeface="Helvetica" panose="020B0604020202020204" pitchFamily="34" charset="0"/>
                <a:cs typeface="Helvetica" panose="020B0604020202020204" pitchFamily="34" charset="0"/>
              </a:rPr>
              <a:t>Opportunity Assessment</a:t>
            </a:r>
          </a:p>
          <a:p>
            <a:pPr lvl="1">
              <a:lnSpc>
                <a:spcPct val="100000"/>
              </a:lnSpc>
            </a:pPr>
            <a:r>
              <a:rPr lang="en-US" dirty="0">
                <a:latin typeface="Helvetica" panose="020B0604020202020204" pitchFamily="34" charset="0"/>
                <a:cs typeface="Helvetica" panose="020B0604020202020204" pitchFamily="34" charset="0"/>
              </a:rPr>
              <a:t>It is also a good way for companies to show their support to open-source values. Communicating about the company’s involvement is important both for the company’s reputation and for the open-source ecosystem.</a:t>
            </a:r>
          </a:p>
          <a:p>
            <a:pPr>
              <a:lnSpc>
                <a:spcPct val="100000"/>
              </a:lnSpc>
            </a:pPr>
            <a:r>
              <a:rPr lang="en-US" altLang="ja-JP" dirty="0">
                <a:latin typeface="Helvetica" panose="020B0604020202020204" pitchFamily="34" charset="0"/>
                <a:cs typeface="Helvetica" panose="020B0604020202020204" pitchFamily="34" charset="0"/>
              </a:rPr>
              <a:t>Progress Assessment</a:t>
            </a:r>
          </a:p>
          <a:p>
            <a:pPr lvl="1">
              <a:lnSpc>
                <a:spcPct val="100000"/>
              </a:lnSpc>
            </a:pPr>
            <a:r>
              <a:rPr lang="en-US" dirty="0">
                <a:latin typeface="Helvetica" panose="020B0604020202020204" pitchFamily="34" charset="0"/>
                <a:cs typeface="Helvetica" panose="020B0604020202020204" pitchFamily="34" charset="0"/>
              </a:rPr>
              <a:t>A list of events people could attend is drafted.</a:t>
            </a:r>
          </a:p>
          <a:p>
            <a:pPr lvl="1">
              <a:lnSpc>
                <a:spcPct val="100000"/>
              </a:lnSpc>
            </a:pPr>
            <a:r>
              <a:rPr lang="en-US" dirty="0">
                <a:latin typeface="Helvetica" panose="020B0604020202020204" pitchFamily="34" charset="0"/>
                <a:cs typeface="Helvetica" panose="020B0604020202020204" pitchFamily="34" charset="0"/>
              </a:rPr>
              <a:t> There is a monitoring of public talks given by team members.</a:t>
            </a:r>
          </a:p>
          <a:p>
            <a:pPr lvl="1">
              <a:lnSpc>
                <a:spcPct val="100000"/>
              </a:lnSpc>
            </a:pPr>
            <a:r>
              <a:rPr lang="en-US" dirty="0">
                <a:latin typeface="Helvetica" panose="020B0604020202020204" pitchFamily="34" charset="0"/>
                <a:cs typeface="Helvetica" panose="020B0604020202020204" pitchFamily="34" charset="0"/>
              </a:rPr>
              <a:t> People can submit events participation requests.</a:t>
            </a:r>
          </a:p>
          <a:p>
            <a:pPr lvl="1">
              <a:lnSpc>
                <a:spcPct val="100000"/>
              </a:lnSpc>
            </a:pPr>
            <a:r>
              <a:rPr lang="en-US" dirty="0">
                <a:latin typeface="Helvetica" panose="020B0604020202020204" pitchFamily="34" charset="0"/>
                <a:cs typeface="Helvetica" panose="020B0604020202020204" pitchFamily="34" charset="0"/>
              </a:rPr>
              <a:t> People can submit projects for sponsorship.</a:t>
            </a:r>
          </a:p>
          <a:p>
            <a:pPr>
              <a:lnSpc>
                <a:spcPct val="100000"/>
              </a:lnSpc>
            </a:pPr>
            <a:r>
              <a:rPr lang="en-US" dirty="0">
                <a:latin typeface="Helvetica" panose="020B0604020202020204" pitchFamily="34" charset="0"/>
                <a:cs typeface="Helvetica" panose="020B0604020202020204" pitchFamily="34" charset="0"/>
              </a:rPr>
              <a:t>Tools</a:t>
            </a:r>
          </a:p>
          <a:p>
            <a:pPr lvl="1">
              <a:lnSpc>
                <a:spcPct val="100000"/>
              </a:lnSpc>
            </a:pPr>
            <a:r>
              <a:rPr lang="en-US" dirty="0">
                <a:latin typeface="Helvetica" panose="020B0604020202020204" pitchFamily="34" charset="0"/>
                <a:cs typeface="Helvetica" panose="020B0604020202020204" pitchFamily="34" charset="0"/>
              </a:rPr>
              <a:t>At this stage, we cannot think of any tool relevant or concerned by this activity.</a:t>
            </a:r>
          </a:p>
        </p:txBody>
      </p:sp>
      <p:sp>
        <p:nvSpPr>
          <p:cNvPr id="4" name="Speech Bubble: Rectangle with Corners Rounded 3">
            <a:extLst>
              <a:ext uri="{FF2B5EF4-FFF2-40B4-BE49-F238E27FC236}">
                <a16:creationId xmlns:a16="http://schemas.microsoft.com/office/drawing/2014/main" id="{E65AD4DD-1C0E-4E61-A004-66B4172A0867}"/>
              </a:ext>
            </a:extLst>
          </p:cNvPr>
          <p:cNvSpPr/>
          <p:nvPr/>
        </p:nvSpPr>
        <p:spPr>
          <a:xfrm>
            <a:off x="7108723" y="65914"/>
            <a:ext cx="4645127" cy="839777"/>
          </a:xfrm>
          <a:prstGeom prst="wedgeRoundRectCallout">
            <a:avLst>
              <a:gd name="adj1" fmla="val -36283"/>
              <a:gd name="adj2" fmla="val 86643"/>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latin typeface="+mn-ea"/>
              </a:rPr>
              <a:t>企業がオープンソースの価値を高めることに貢献していることというのはよいことである。オープンソースの価値が高まっていくことは、オープンソースのエコシステムにも企業のレピュテーションにも重要、ということ。</a:t>
            </a:r>
            <a:endParaRPr lang="en-US" sz="1200" dirty="0"/>
          </a:p>
        </p:txBody>
      </p:sp>
      <p:sp>
        <p:nvSpPr>
          <p:cNvPr id="8" name="Speech Bubble: Rectangle with Corners Rounded 7">
            <a:extLst>
              <a:ext uri="{FF2B5EF4-FFF2-40B4-BE49-F238E27FC236}">
                <a16:creationId xmlns:a16="http://schemas.microsoft.com/office/drawing/2014/main" id="{08C6FD66-C114-457F-87FC-9622C1726196}"/>
              </a:ext>
            </a:extLst>
          </p:cNvPr>
          <p:cNvSpPr/>
          <p:nvPr/>
        </p:nvSpPr>
        <p:spPr>
          <a:xfrm>
            <a:off x="6462847" y="5844052"/>
            <a:ext cx="3867151" cy="839777"/>
          </a:xfrm>
          <a:prstGeom prst="wedgeRoundRectCallout">
            <a:avLst>
              <a:gd name="adj1" fmla="val -38760"/>
              <a:gd name="adj2" fmla="val -75130"/>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ja-JP" altLang="en-US" sz="1200" dirty="0"/>
              <a:t>参加すべきイベントとか、コミュニティとかを推奨するような仕組みがあってもいいかもね</a:t>
            </a:r>
            <a:endParaRPr lang="en-US" sz="1200" dirty="0"/>
          </a:p>
        </p:txBody>
      </p:sp>
    </p:spTree>
    <p:extLst>
      <p:ext uri="{BB962C8B-B14F-4D97-AF65-F5344CB8AC3E}">
        <p14:creationId xmlns:p14="http://schemas.microsoft.com/office/powerpoint/2010/main" val="3789445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TotalTime>
  <Words>3495</Words>
  <Application>Microsoft Office PowerPoint</Application>
  <PresentationFormat>Widescreen</PresentationFormat>
  <Paragraphs>214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游ゴシック</vt:lpstr>
      <vt:lpstr>游ゴシック Light</vt:lpstr>
      <vt:lpstr>Arial</vt:lpstr>
      <vt:lpstr>Calibri</vt:lpstr>
      <vt:lpstr>Calibri Light</vt:lpstr>
      <vt:lpstr>Helvetica</vt:lpstr>
      <vt:lpstr>Office Theme</vt:lpstr>
      <vt:lpstr>Open Source Good Governance Handbook 6章 Culture Goal Activities</vt:lpstr>
      <vt:lpstr>6.1 オープンソース開発のベストプラクティスを推進する</vt:lpstr>
      <vt:lpstr>PowerPoint Presentation</vt:lpstr>
      <vt:lpstr>PowerPoint Presentation</vt:lpstr>
      <vt:lpstr>6.2 オープンソースプロジェクトに貢献する</vt:lpstr>
      <vt:lpstr>PowerPoint Presentation</vt:lpstr>
      <vt:lpstr>PowerPoint Presentation</vt:lpstr>
      <vt:lpstr>6.3 オープンソースコミュニティに属する</vt:lpstr>
      <vt:lpstr>PowerPoint Presentation</vt:lpstr>
      <vt:lpstr>PowerPoint Presentation</vt:lpstr>
      <vt:lpstr>6.4 人事の視点</vt:lpstr>
      <vt:lpstr>PowerPoint Presentation</vt:lpstr>
      <vt:lpstr>PowerPoint Presentation</vt:lpstr>
      <vt:lpstr>PowerPoint Presentation</vt:lpstr>
      <vt:lpstr>6.5 アップストリーム ファースト</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Source Good Governance Handbook 6章 Culture Goal Activities</dc:title>
  <dc:creator>Kobota, Norio (SGC)</dc:creator>
  <cp:lastModifiedBy>Kobota, Norio (SGC)</cp:lastModifiedBy>
  <cp:revision>11</cp:revision>
  <dcterms:created xsi:type="dcterms:W3CDTF">2022-07-08T02:25:04Z</dcterms:created>
  <dcterms:modified xsi:type="dcterms:W3CDTF">2022-07-22T07:01:17Z</dcterms:modified>
</cp:coreProperties>
</file>