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83" r:id="rId2"/>
    <p:sldId id="269" r:id="rId3"/>
    <p:sldId id="278" r:id="rId4"/>
    <p:sldId id="284" r:id="rId5"/>
    <p:sldId id="285" r:id="rId6"/>
    <p:sldId id="287" r:id="rId7"/>
    <p:sldId id="286" r:id="rId8"/>
    <p:sldId id="288" r:id="rId9"/>
    <p:sldId id="289" r:id="rId10"/>
    <p:sldId id="290" r:id="rId11"/>
    <p:sldId id="292" r:id="rId12"/>
    <p:sldId id="282" r:id="rId13"/>
  </p:sldIdLst>
  <p:sldSz cx="9144000" cy="5143500" type="screen16x9"/>
  <p:notesSz cx="6858000" cy="9144000"/>
  <p:embeddedFontLst>
    <p:embeddedFont>
      <p:font typeface="游ゴシック" panose="020B0400000000000000" pitchFamily="50" charset="-128"/>
      <p:regular r:id="rId15"/>
      <p:bold r:id="rId16"/>
    </p:embeddedFont>
    <p:embeddedFont>
      <p:font typeface="游ゴシック Light" panose="020B0300000000000000" pitchFamily="50" charset="-128"/>
      <p:regular r:id="rId17"/>
    </p:embeddedFont>
    <p:embeddedFont>
      <p:font typeface="游ゴシック Medium" panose="020B0500000000000000" pitchFamily="50" charset="-128"/>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7A772-09E9-4C2A-B176-AD36725FE337}" v="27" dt="2024-09-10T07:01:55.13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27" autoAdjust="0"/>
  </p:normalViewPr>
  <p:slideViewPr>
    <p:cSldViewPr snapToGrid="0">
      <p:cViewPr varScale="1">
        <p:scale>
          <a:sx n="146" d="100"/>
          <a:sy n="146" d="100"/>
        </p:scale>
        <p:origin x="492" y="108"/>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53F7A772-09E9-4C2A-B176-AD36725FE337}"/>
    <pc:docChg chg="undo custSel addSld delSld modSld">
      <pc:chgData name="Kobota, Norio (SGC)" userId="b2c5a593-2010-47e7-8d2e-c47f718a432d" providerId="ADAL" clId="{53F7A772-09E9-4C2A-B176-AD36725FE337}" dt="2024-09-10T07:18:13.189" v="1353" actId="20577"/>
      <pc:docMkLst>
        <pc:docMk/>
      </pc:docMkLst>
      <pc:sldChg chg="modSp mod">
        <pc:chgData name="Kobota, Norio (SGC)" userId="b2c5a593-2010-47e7-8d2e-c47f718a432d" providerId="ADAL" clId="{53F7A772-09E9-4C2A-B176-AD36725FE337}" dt="2024-09-10T07:00:23.384" v="1336" actId="20577"/>
        <pc:sldMkLst>
          <pc:docMk/>
          <pc:sldMk cId="3246503138" sldId="283"/>
        </pc:sldMkLst>
        <pc:spChg chg="mod">
          <ac:chgData name="Kobota, Norio (SGC)" userId="b2c5a593-2010-47e7-8d2e-c47f718a432d" providerId="ADAL" clId="{53F7A772-09E9-4C2A-B176-AD36725FE337}" dt="2024-09-10T07:00:23.384" v="1336" actId="20577"/>
          <ac:spMkLst>
            <pc:docMk/>
            <pc:sldMk cId="3246503138" sldId="283"/>
            <ac:spMk id="11" creationId="{58446F7D-159C-4C26-A06F-DD905AE4ED62}"/>
          </ac:spMkLst>
        </pc:spChg>
      </pc:sldChg>
      <pc:sldChg chg="modSp mod">
        <pc:chgData name="Kobota, Norio (SGC)" userId="b2c5a593-2010-47e7-8d2e-c47f718a432d" providerId="ADAL" clId="{53F7A772-09E9-4C2A-B176-AD36725FE337}" dt="2024-09-10T06:33:30.485" v="1020"/>
        <pc:sldMkLst>
          <pc:docMk/>
          <pc:sldMk cId="405030441" sldId="284"/>
        </pc:sldMkLst>
        <pc:spChg chg="mod">
          <ac:chgData name="Kobota, Norio (SGC)" userId="b2c5a593-2010-47e7-8d2e-c47f718a432d" providerId="ADAL" clId="{53F7A772-09E9-4C2A-B176-AD36725FE337}" dt="2024-09-10T06:33:30.485" v="1020"/>
          <ac:spMkLst>
            <pc:docMk/>
            <pc:sldMk cId="405030441" sldId="284"/>
            <ac:spMk id="3" creationId="{1DF4C55E-6B67-302F-73F6-D104C5558029}"/>
          </ac:spMkLst>
        </pc:spChg>
      </pc:sldChg>
      <pc:sldChg chg="modSp mod">
        <pc:chgData name="Kobota, Norio (SGC)" userId="b2c5a593-2010-47e7-8d2e-c47f718a432d" providerId="ADAL" clId="{53F7A772-09E9-4C2A-B176-AD36725FE337}" dt="2024-09-10T05:28:45.556" v="59" actId="27636"/>
        <pc:sldMkLst>
          <pc:docMk/>
          <pc:sldMk cId="63951810" sldId="285"/>
        </pc:sldMkLst>
        <pc:spChg chg="mod">
          <ac:chgData name="Kobota, Norio (SGC)" userId="b2c5a593-2010-47e7-8d2e-c47f718a432d" providerId="ADAL" clId="{53F7A772-09E9-4C2A-B176-AD36725FE337}" dt="2024-09-10T05:28:45.556" v="59" actId="27636"/>
          <ac:spMkLst>
            <pc:docMk/>
            <pc:sldMk cId="63951810" sldId="285"/>
            <ac:spMk id="3" creationId="{1DF4C55E-6B67-302F-73F6-D104C5558029}"/>
          </ac:spMkLst>
        </pc:spChg>
      </pc:sldChg>
      <pc:sldChg chg="modSp new mod">
        <pc:chgData name="Kobota, Norio (SGC)" userId="b2c5a593-2010-47e7-8d2e-c47f718a432d" providerId="ADAL" clId="{53F7A772-09E9-4C2A-B176-AD36725FE337}" dt="2024-09-10T05:31:03.461" v="87" actId="2711"/>
        <pc:sldMkLst>
          <pc:docMk/>
          <pc:sldMk cId="622967305" sldId="286"/>
        </pc:sldMkLst>
        <pc:spChg chg="mod">
          <ac:chgData name="Kobota, Norio (SGC)" userId="b2c5a593-2010-47e7-8d2e-c47f718a432d" providerId="ADAL" clId="{53F7A772-09E9-4C2A-B176-AD36725FE337}" dt="2024-09-10T05:30:49.990" v="86" actId="403"/>
          <ac:spMkLst>
            <pc:docMk/>
            <pc:sldMk cId="622967305" sldId="286"/>
            <ac:spMk id="2" creationId="{EDB845FB-3619-8AD7-B89D-7D5C0ED06D1F}"/>
          </ac:spMkLst>
        </pc:spChg>
        <pc:spChg chg="mod">
          <ac:chgData name="Kobota, Norio (SGC)" userId="b2c5a593-2010-47e7-8d2e-c47f718a432d" providerId="ADAL" clId="{53F7A772-09E9-4C2A-B176-AD36725FE337}" dt="2024-09-10T05:31:03.461" v="87" actId="2711"/>
          <ac:spMkLst>
            <pc:docMk/>
            <pc:sldMk cId="622967305" sldId="286"/>
            <ac:spMk id="3" creationId="{DAF774BE-A904-17A5-7210-850468A87779}"/>
          </ac:spMkLst>
        </pc:spChg>
      </pc:sldChg>
      <pc:sldChg chg="modSp new mod">
        <pc:chgData name="Kobota, Norio (SGC)" userId="b2c5a593-2010-47e7-8d2e-c47f718a432d" providerId="ADAL" clId="{53F7A772-09E9-4C2A-B176-AD36725FE337}" dt="2024-09-10T07:18:13.189" v="1353" actId="20577"/>
        <pc:sldMkLst>
          <pc:docMk/>
          <pc:sldMk cId="308620288" sldId="287"/>
        </pc:sldMkLst>
        <pc:spChg chg="mod">
          <ac:chgData name="Kobota, Norio (SGC)" userId="b2c5a593-2010-47e7-8d2e-c47f718a432d" providerId="ADAL" clId="{53F7A772-09E9-4C2A-B176-AD36725FE337}" dt="2024-09-10T05:31:58.198" v="130" actId="20577"/>
          <ac:spMkLst>
            <pc:docMk/>
            <pc:sldMk cId="308620288" sldId="287"/>
            <ac:spMk id="2" creationId="{5678EB57-F3D4-C482-1992-B37D53E5D44F}"/>
          </ac:spMkLst>
        </pc:spChg>
        <pc:spChg chg="mod">
          <ac:chgData name="Kobota, Norio (SGC)" userId="b2c5a593-2010-47e7-8d2e-c47f718a432d" providerId="ADAL" clId="{53F7A772-09E9-4C2A-B176-AD36725FE337}" dt="2024-09-10T07:18:13.189" v="1353" actId="20577"/>
          <ac:spMkLst>
            <pc:docMk/>
            <pc:sldMk cId="308620288" sldId="287"/>
            <ac:spMk id="3" creationId="{5FE5D07A-4A2A-1741-B965-18D93DCC2FFF}"/>
          </ac:spMkLst>
        </pc:spChg>
      </pc:sldChg>
      <pc:sldChg chg="modSp new mod">
        <pc:chgData name="Kobota, Norio (SGC)" userId="b2c5a593-2010-47e7-8d2e-c47f718a432d" providerId="ADAL" clId="{53F7A772-09E9-4C2A-B176-AD36725FE337}" dt="2024-09-10T06:32:57.529" v="1017" actId="20577"/>
        <pc:sldMkLst>
          <pc:docMk/>
          <pc:sldMk cId="15648730" sldId="288"/>
        </pc:sldMkLst>
        <pc:spChg chg="mod">
          <ac:chgData name="Kobota, Norio (SGC)" userId="b2c5a593-2010-47e7-8d2e-c47f718a432d" providerId="ADAL" clId="{53F7A772-09E9-4C2A-B176-AD36725FE337}" dt="2024-09-10T06:31:36.221" v="880" actId="20577"/>
          <ac:spMkLst>
            <pc:docMk/>
            <pc:sldMk cId="15648730" sldId="288"/>
            <ac:spMk id="2" creationId="{9F2BC311-1439-20AE-9902-629A3B2454B1}"/>
          </ac:spMkLst>
        </pc:spChg>
        <pc:spChg chg="mod">
          <ac:chgData name="Kobota, Norio (SGC)" userId="b2c5a593-2010-47e7-8d2e-c47f718a432d" providerId="ADAL" clId="{53F7A772-09E9-4C2A-B176-AD36725FE337}" dt="2024-09-10T06:32:57.529" v="1017" actId="20577"/>
          <ac:spMkLst>
            <pc:docMk/>
            <pc:sldMk cId="15648730" sldId="288"/>
            <ac:spMk id="3" creationId="{E137565B-E58F-5680-3C9A-2853B668B41D}"/>
          </ac:spMkLst>
        </pc:spChg>
      </pc:sldChg>
      <pc:sldChg chg="add del">
        <pc:chgData name="Kobota, Norio (SGC)" userId="b2c5a593-2010-47e7-8d2e-c47f718a432d" providerId="ADAL" clId="{53F7A772-09E9-4C2A-B176-AD36725FE337}" dt="2024-09-10T05:47:45.775" v="824"/>
        <pc:sldMkLst>
          <pc:docMk/>
          <pc:sldMk cId="2413392854" sldId="288"/>
        </pc:sldMkLst>
      </pc:sldChg>
      <pc:sldChg chg="addSp modSp new mod">
        <pc:chgData name="Kobota, Norio (SGC)" userId="b2c5a593-2010-47e7-8d2e-c47f718a432d" providerId="ADAL" clId="{53F7A772-09E9-4C2A-B176-AD36725FE337}" dt="2024-09-10T07:02:07.116" v="1349" actId="1076"/>
        <pc:sldMkLst>
          <pc:docMk/>
          <pc:sldMk cId="1702514201" sldId="289"/>
        </pc:sldMkLst>
        <pc:spChg chg="mod">
          <ac:chgData name="Kobota, Norio (SGC)" userId="b2c5a593-2010-47e7-8d2e-c47f718a432d" providerId="ADAL" clId="{53F7A772-09E9-4C2A-B176-AD36725FE337}" dt="2024-09-10T06:36:42.473" v="1106" actId="20577"/>
          <ac:spMkLst>
            <pc:docMk/>
            <pc:sldMk cId="1702514201" sldId="289"/>
            <ac:spMk id="2" creationId="{96E133AF-E2B6-0374-6C43-953CA5A66974}"/>
          </ac:spMkLst>
        </pc:spChg>
        <pc:spChg chg="mod">
          <ac:chgData name="Kobota, Norio (SGC)" userId="b2c5a593-2010-47e7-8d2e-c47f718a432d" providerId="ADAL" clId="{53F7A772-09E9-4C2A-B176-AD36725FE337}" dt="2024-09-10T06:49:58.068" v="1256" actId="20577"/>
          <ac:spMkLst>
            <pc:docMk/>
            <pc:sldMk cId="1702514201" sldId="289"/>
            <ac:spMk id="3" creationId="{2F2890D9-F0C2-2DE1-CE78-E5B32CAB2C1B}"/>
          </ac:spMkLst>
        </pc:spChg>
        <pc:spChg chg="add mod">
          <ac:chgData name="Kobota, Norio (SGC)" userId="b2c5a593-2010-47e7-8d2e-c47f718a432d" providerId="ADAL" clId="{53F7A772-09E9-4C2A-B176-AD36725FE337}" dt="2024-09-10T07:02:07.116" v="1349" actId="1076"/>
          <ac:spMkLst>
            <pc:docMk/>
            <pc:sldMk cId="1702514201" sldId="289"/>
            <ac:spMk id="5" creationId="{D41A2E30-2195-8A1D-65BD-8582CB6C59F3}"/>
          </ac:spMkLst>
        </pc:spChg>
      </pc:sldChg>
      <pc:sldChg chg="addSp modSp add mod">
        <pc:chgData name="Kobota, Norio (SGC)" userId="b2c5a593-2010-47e7-8d2e-c47f718a432d" providerId="ADAL" clId="{53F7A772-09E9-4C2A-B176-AD36725FE337}" dt="2024-09-10T06:48:50.679" v="1249" actId="20577"/>
        <pc:sldMkLst>
          <pc:docMk/>
          <pc:sldMk cId="3143556164" sldId="290"/>
        </pc:sldMkLst>
        <pc:spChg chg="mod">
          <ac:chgData name="Kobota, Norio (SGC)" userId="b2c5a593-2010-47e7-8d2e-c47f718a432d" providerId="ADAL" clId="{53F7A772-09E9-4C2A-B176-AD36725FE337}" dt="2024-09-10T06:48:50.679" v="1249" actId="20577"/>
          <ac:spMkLst>
            <pc:docMk/>
            <pc:sldMk cId="3143556164" sldId="290"/>
            <ac:spMk id="3" creationId="{2F2890D9-F0C2-2DE1-CE78-E5B32CAB2C1B}"/>
          </ac:spMkLst>
        </pc:spChg>
        <pc:picChg chg="add">
          <ac:chgData name="Kobota, Norio (SGC)" userId="b2c5a593-2010-47e7-8d2e-c47f718a432d" providerId="ADAL" clId="{53F7A772-09E9-4C2A-B176-AD36725FE337}" dt="2024-09-10T06:48:23.382" v="1243"/>
          <ac:picMkLst>
            <pc:docMk/>
            <pc:sldMk cId="3143556164" sldId="290"/>
            <ac:picMk id="4" creationId="{08BC7151-FB44-D678-8FEE-BAF780A6DD94}"/>
          </ac:picMkLst>
        </pc:picChg>
      </pc:sldChg>
      <pc:sldChg chg="add del">
        <pc:chgData name="Kobota, Norio (SGC)" userId="b2c5a593-2010-47e7-8d2e-c47f718a432d" providerId="ADAL" clId="{53F7A772-09E9-4C2A-B176-AD36725FE337}" dt="2024-09-10T06:48:30.046" v="1245"/>
        <pc:sldMkLst>
          <pc:docMk/>
          <pc:sldMk cId="786575352" sldId="291"/>
        </pc:sldMkLst>
      </pc:sldChg>
      <pc:sldChg chg="new del">
        <pc:chgData name="Kobota, Norio (SGC)" userId="b2c5a593-2010-47e7-8d2e-c47f718a432d" providerId="ADAL" clId="{53F7A772-09E9-4C2A-B176-AD36725FE337}" dt="2024-09-10T06:50:19.012" v="1259" actId="47"/>
        <pc:sldMkLst>
          <pc:docMk/>
          <pc:sldMk cId="3792052945" sldId="291"/>
        </pc:sldMkLst>
      </pc:sldChg>
      <pc:sldChg chg="modSp add mod">
        <pc:chgData name="Kobota, Norio (SGC)" userId="b2c5a593-2010-47e7-8d2e-c47f718a432d" providerId="ADAL" clId="{53F7A772-09E9-4C2A-B176-AD36725FE337}" dt="2024-09-10T07:00:54.073" v="1340" actId="20577"/>
        <pc:sldMkLst>
          <pc:docMk/>
          <pc:sldMk cId="1923131756" sldId="292"/>
        </pc:sldMkLst>
        <pc:spChg chg="mod">
          <ac:chgData name="Kobota, Norio (SGC)" userId="b2c5a593-2010-47e7-8d2e-c47f718a432d" providerId="ADAL" clId="{53F7A772-09E9-4C2A-B176-AD36725FE337}" dt="2024-09-10T07:00:54.073" v="1340" actId="20577"/>
          <ac:spMkLst>
            <pc:docMk/>
            <pc:sldMk cId="1923131756" sldId="292"/>
            <ac:spMk id="3" creationId="{2F2890D9-F0C2-2DE1-CE78-E5B32CAB2C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游ゴシック Light" panose="020B0300000000000000" pitchFamily="50" charset="-128"/>
                <a:ea typeface="游ゴシック Light" panose="020B0300000000000000" pitchFamily="50" charset="-128"/>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游ゴシック Light" panose="020B0300000000000000" pitchFamily="50" charset="-128"/>
                <a:ea typeface="游ゴシック Light" panose="020B0300000000000000" pitchFamily="50" charset="-128"/>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noProof="0"/>
              <a:t>Click to edit Master subtitle style</a:t>
            </a:r>
            <a:endParaRPr lang="ja-JP" altLang="en-US" noProof="0"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ea"/>
                <a:ea typeface="+mj-ea"/>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noProof="0"/>
              <a:t>Click to edit Master title style</a:t>
            </a:r>
            <a:endParaRPr lang="ja-JP" altLang="en-US" noProof="0"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ea"/>
                <a:ea typeface="+mn-ea"/>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noProof="0"/>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n-ea"/>
                <a:ea typeface="+mn-ea"/>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r>
              <a:rPr lang="en-US" altLang="ja-JP" noProof="0"/>
              <a:t>Click to edit Master title style</a:t>
            </a:r>
            <a:endParaRPr lang="ja-JP" altLang="en-US" noProof="0"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游ゴシック Light" panose="020B0300000000000000" pitchFamily="50" charset="-128"/>
          <a:ea typeface="游ゴシック Light" panose="020B0300000000000000" pitchFamily="50" charset="-128"/>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hed.co/1ej46" TargetMode="External"/><Relationship Id="rId2" Type="http://schemas.openxmlformats.org/officeDocument/2006/relationships/hyperlink" Target="https://sched.co/1ejw6" TargetMode="External"/><Relationship Id="rId1" Type="http://schemas.openxmlformats.org/officeDocument/2006/relationships/slideLayout" Target="../slideLayouts/slideLayout2.xml"/><Relationship Id="rId5" Type="http://schemas.openxmlformats.org/officeDocument/2006/relationships/hyperlink" Target="https://sched.co/1ej6y" TargetMode="External"/><Relationship Id="rId4" Type="http://schemas.openxmlformats.org/officeDocument/2006/relationships/hyperlink" Target="https://sched.co/1ej5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ched.co/1i7BB" TargetMode="External"/><Relationship Id="rId2" Type="http://schemas.openxmlformats.org/officeDocument/2006/relationships/hyperlink" Target="https://events.linuxfoundation.org/soss-community-day-europe/program/schedule/" TargetMode="External"/><Relationship Id="rId1" Type="http://schemas.openxmlformats.org/officeDocument/2006/relationships/slideLayout" Target="../slideLayouts/slideLayout2.xml"/><Relationship Id="rId6" Type="http://schemas.openxmlformats.org/officeDocument/2006/relationships/hyperlink" Target="https://sched.co/1gb8I" TargetMode="External"/><Relationship Id="rId5" Type="http://schemas.openxmlformats.org/officeDocument/2006/relationships/hyperlink" Target="https://sched.co/1he8z" TargetMode="External"/><Relationship Id="rId4" Type="http://schemas.openxmlformats.org/officeDocument/2006/relationships/hyperlink" Target="https://sched.co/1gb7z"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slack.com/archives/C07CMQ3N4R4" TargetMode="External"/><Relationship Id="rId2" Type="http://schemas.openxmlformats.org/officeDocument/2006/relationships/hyperlink" Target="https://github.com/OpenChain-Project/SBOM-sg" TargetMode="External"/><Relationship Id="rId1" Type="http://schemas.openxmlformats.org/officeDocument/2006/relationships/slideLayout" Target="../slideLayouts/slideLayout2.xml"/><Relationship Id="rId5" Type="http://schemas.openxmlformats.org/officeDocument/2006/relationships/hyperlink" Target="https://www.google.com/calendar/event?eid=MWFna2lnOWdkNjU4ZXQwNm1ydDh1OHMzY2QgY18wOHNlYjYwOTVvZmp0ZnI1ZmpiNXRhYmdsNEBn&amp;ctz=UTC" TargetMode="External"/><Relationship Id="rId4" Type="http://schemas.openxmlformats.org/officeDocument/2006/relationships/hyperlink" Target="https://openchainproject.org/news/2024/07/30/sbom-study-group-kick-off-recor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lhrfedramp.gov1.qualtrics.com/jfe/form/SV_bdA0ElaK5iDJM2y" TargetMode="External"/><Relationship Id="rId2" Type="http://schemas.openxmlformats.org/officeDocument/2006/relationships/hyperlink" Target="https://www.cisa.gov/news-events/events/sbom-rama-fall-20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hed.co/1ej1I" TargetMode="External"/><Relationship Id="rId7" Type="http://schemas.openxmlformats.org/officeDocument/2006/relationships/hyperlink" Target="https://events.linuxfoundation.org/open-source-summit-europe/program/schedule/" TargetMode="External"/><Relationship Id="rId2" Type="http://schemas.openxmlformats.org/officeDocument/2006/relationships/hyperlink" Target="https://sched.co/1ejFH" TargetMode="External"/><Relationship Id="rId1" Type="http://schemas.openxmlformats.org/officeDocument/2006/relationships/slideLayout" Target="../slideLayouts/slideLayout2.xml"/><Relationship Id="rId6" Type="http://schemas.openxmlformats.org/officeDocument/2006/relationships/hyperlink" Target="https://sched.co/1ej2Q" TargetMode="External"/><Relationship Id="rId5" Type="http://schemas.openxmlformats.org/officeDocument/2006/relationships/hyperlink" Target="https://sched.co/1ej2H" TargetMode="External"/><Relationship Id="rId4" Type="http://schemas.openxmlformats.org/officeDocument/2006/relationships/hyperlink" Target="https://sched.co/1ej1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OpenChain Japan</a:t>
            </a:r>
            <a:br>
              <a:rPr kumimoji="1" lang="en-US" altLang="ja-JP" dirty="0"/>
            </a:br>
            <a:r>
              <a:rPr kumimoji="1" lang="en-US" altLang="ja-JP" dirty="0"/>
              <a:t>SBOM sub group</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33AF-E2B6-0374-6C43-953CA5A66974}"/>
              </a:ext>
            </a:extLst>
          </p:cNvPr>
          <p:cNvSpPr>
            <a:spLocks noGrp="1"/>
          </p:cNvSpPr>
          <p:nvPr>
            <p:ph type="title"/>
          </p:nvPr>
        </p:nvSpPr>
        <p:spPr/>
        <p:txBody>
          <a:bodyPr>
            <a:normAutofit/>
          </a:bodyPr>
          <a:lstStyle/>
          <a:p>
            <a:r>
              <a:rPr lang="en-US" altLang="ja-JP" sz="2400" dirty="0">
                <a:latin typeface="游ゴシック" panose="020B0400000000000000" pitchFamily="50" charset="-128"/>
                <a:ea typeface="游ゴシック" panose="020B0400000000000000" pitchFamily="50" charset="-128"/>
              </a:rPr>
              <a:t>Open Source Summit Europe</a:t>
            </a:r>
            <a:endParaRPr lang="en-US" sz="2400" dirty="0">
              <a:latin typeface="游ゴシック" panose="020B0400000000000000" pitchFamily="50" charset="-128"/>
              <a:ea typeface="游ゴシック" panose="020B0400000000000000" pitchFamily="50" charset="-128"/>
            </a:endParaRPr>
          </a:p>
        </p:txBody>
      </p:sp>
      <p:sp>
        <p:nvSpPr>
          <p:cNvPr id="3" name="Text Placeholder 2">
            <a:extLst>
              <a:ext uri="{FF2B5EF4-FFF2-40B4-BE49-F238E27FC236}">
                <a16:creationId xmlns:a16="http://schemas.microsoft.com/office/drawing/2014/main" id="{2F2890D9-F0C2-2DE1-CE78-E5B32CAB2C1B}"/>
              </a:ext>
            </a:extLst>
          </p:cNvPr>
          <p:cNvSpPr>
            <a:spLocks noGrp="1"/>
          </p:cNvSpPr>
          <p:nvPr>
            <p:ph type="body" idx="1"/>
          </p:nvPr>
        </p:nvSpPr>
        <p:spPr/>
        <p:txBody>
          <a:bodyPr>
            <a:normAutofit/>
          </a:bodyPr>
          <a:lstStyle/>
          <a:p>
            <a:pPr>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SBOM</a:t>
            </a:r>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9</a:t>
            </a:r>
            <a:r>
              <a:rPr lang="ja-JP" altLang="en-US" dirty="0">
                <a:latin typeface="游ゴシック" panose="020B0400000000000000" pitchFamily="50" charset="-128"/>
                <a:ea typeface="游ゴシック" panose="020B0400000000000000" pitchFamily="50" charset="-128"/>
              </a:rPr>
              <a:t>月</a:t>
            </a:r>
            <a:r>
              <a:rPr lang="en-US" altLang="ja-JP" dirty="0">
                <a:latin typeface="游ゴシック" panose="020B0400000000000000" pitchFamily="50" charset="-128"/>
                <a:ea typeface="游ゴシック" panose="020B0400000000000000" pitchFamily="50" charset="-128"/>
              </a:rPr>
              <a:t>17</a:t>
            </a:r>
            <a:r>
              <a:rPr lang="ja-JP" altLang="en-US" dirty="0">
                <a:latin typeface="游ゴシック" panose="020B0400000000000000" pitchFamily="50" charset="-128"/>
                <a:ea typeface="游ゴシック" panose="020B0400000000000000" pitchFamily="50" charset="-128"/>
              </a:rPr>
              <a:t>日</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Are You Ready For </a:t>
            </a:r>
            <a:r>
              <a:rPr lang="en-US" dirty="0" err="1">
                <a:latin typeface="游ゴシック" panose="020B0400000000000000" pitchFamily="50" charset="-128"/>
                <a:ea typeface="游ゴシック" panose="020B0400000000000000" pitchFamily="50" charset="-128"/>
              </a:rPr>
              <a:t>Scarthgap</a:t>
            </a:r>
            <a:r>
              <a:rPr lang="en-US" dirty="0">
                <a:latin typeface="游ゴシック" panose="020B0400000000000000" pitchFamily="50" charset="-128"/>
                <a:ea typeface="游ゴシック" panose="020B0400000000000000" pitchFamily="50" charset="-128"/>
              </a:rPr>
              <a:t>? Best Practices For The Latest </a:t>
            </a:r>
            <a:r>
              <a:rPr lang="en-US" dirty="0" err="1">
                <a:latin typeface="游ゴシック" panose="020B0400000000000000" pitchFamily="50" charset="-128"/>
                <a:ea typeface="游ゴシック" panose="020B0400000000000000" pitchFamily="50" charset="-128"/>
              </a:rPr>
              <a:t>Yocto</a:t>
            </a:r>
            <a:r>
              <a:rPr lang="en-US" dirty="0">
                <a:latin typeface="游ゴシック" panose="020B0400000000000000" pitchFamily="50" charset="-128"/>
                <a:ea typeface="游ゴシック" panose="020B0400000000000000" pitchFamily="50" charset="-128"/>
              </a:rPr>
              <a:t> Project LTS Release - Tim </a:t>
            </a:r>
            <a:r>
              <a:rPr lang="en-US" dirty="0" err="1">
                <a:latin typeface="游ゴシック" panose="020B0400000000000000" pitchFamily="50" charset="-128"/>
                <a:ea typeface="游ゴシック" panose="020B0400000000000000" pitchFamily="50" charset="-128"/>
              </a:rPr>
              <a:t>Orling</a:t>
            </a:r>
            <a:r>
              <a:rPr lang="en-US" dirty="0">
                <a:latin typeface="游ゴシック" panose="020B0400000000000000" pitchFamily="50" charset="-128"/>
                <a:ea typeface="游ゴシック" panose="020B0400000000000000" pitchFamily="50" charset="-128"/>
              </a:rPr>
              <a:t>, </a:t>
            </a:r>
            <a:r>
              <a:rPr lang="en-US" dirty="0" err="1">
                <a:latin typeface="游ゴシック" panose="020B0400000000000000" pitchFamily="50" charset="-128"/>
                <a:ea typeface="游ゴシック" panose="020B0400000000000000" pitchFamily="50" charset="-128"/>
              </a:rPr>
              <a:t>Konsulko</a:t>
            </a:r>
            <a:r>
              <a:rPr lang="en-US" dirty="0">
                <a:latin typeface="游ゴシック" panose="020B0400000000000000" pitchFamily="50" charset="-128"/>
                <a:ea typeface="游ゴシック" panose="020B0400000000000000" pitchFamily="50" charset="-128"/>
              </a:rPr>
              <a:t> Group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2"/>
              </a:rPr>
              <a:t>https://sched.co/1ejw6</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Planning for Retirement: How Can We Prepare for Software’s End-of-Life/End-of-Support Date? - Victoria Ontiveros, CISA &amp; Justin Murphy, DHS/CISA</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3"/>
              </a:rPr>
              <a:t>https://sched.co/1ej46</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SCA for Containers: The Good, the Bad, and the Truth - Arun </a:t>
            </a:r>
            <a:r>
              <a:rPr lang="en-US" dirty="0" err="1">
                <a:latin typeface="游ゴシック" panose="020B0400000000000000" pitchFamily="50" charset="-128"/>
                <a:ea typeface="游ゴシック" panose="020B0400000000000000" pitchFamily="50" charset="-128"/>
              </a:rPr>
              <a:t>Azhakesan</a:t>
            </a:r>
            <a:r>
              <a:rPr lang="en-US" dirty="0">
                <a:latin typeface="游ゴシック" panose="020B0400000000000000" pitchFamily="50" charset="-128"/>
                <a:ea typeface="游ゴシック" panose="020B0400000000000000" pitchFamily="50" charset="-128"/>
              </a:rPr>
              <a:t>, Siemens </a:t>
            </a:r>
            <a:r>
              <a:rPr lang="en-US" dirty="0" err="1">
                <a:latin typeface="游ゴシック" panose="020B0400000000000000" pitchFamily="50" charset="-128"/>
                <a:ea typeface="游ゴシック" panose="020B0400000000000000" pitchFamily="50" charset="-128"/>
              </a:rPr>
              <a:t>Healthineers</a:t>
            </a:r>
            <a:r>
              <a:rPr lang="en-US" dirty="0">
                <a:latin typeface="游ゴシック" panose="020B0400000000000000" pitchFamily="50" charset="-128"/>
                <a:ea typeface="游ゴシック" panose="020B0400000000000000" pitchFamily="50" charset="-128"/>
              </a:rPr>
              <a:t> &amp; Philippe </a:t>
            </a:r>
            <a:r>
              <a:rPr lang="en-US" dirty="0" err="1">
                <a:latin typeface="游ゴシック" panose="020B0400000000000000" pitchFamily="50" charset="-128"/>
                <a:ea typeface="游ゴシック" panose="020B0400000000000000" pitchFamily="50" charset="-128"/>
              </a:rPr>
              <a:t>Ombredanne</a:t>
            </a:r>
            <a:r>
              <a:rPr lang="en-US" dirty="0">
                <a:latin typeface="游ゴシック" panose="020B0400000000000000" pitchFamily="50" charset="-128"/>
                <a:ea typeface="游ゴシック" panose="020B0400000000000000" pitchFamily="50" charset="-128"/>
              </a:rPr>
              <a:t>, </a:t>
            </a:r>
            <a:r>
              <a:rPr lang="en-US" dirty="0" err="1">
                <a:latin typeface="游ゴシック" panose="020B0400000000000000" pitchFamily="50" charset="-128"/>
                <a:ea typeface="游ゴシック" panose="020B0400000000000000" pitchFamily="50" charset="-128"/>
              </a:rPr>
              <a:t>AboutCode</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4"/>
              </a:rPr>
              <a:t>https://sched.co/1ej58</a:t>
            </a:r>
            <a:endParaRPr lang="en-US" dirty="0">
              <a:latin typeface="游ゴシック" panose="020B0400000000000000" pitchFamily="50" charset="-128"/>
              <a:ea typeface="游ゴシック" panose="020B0400000000000000" pitchFamily="50" charset="-128"/>
            </a:endParaRPr>
          </a:p>
          <a:p>
            <a:pPr>
              <a:buFont typeface="Arial" panose="020B0604020202020204" pitchFamily="34" charset="0"/>
              <a:buChar char="•"/>
            </a:pPr>
            <a:r>
              <a:rPr lang="en-US" altLang="ja-JP" dirty="0">
                <a:latin typeface="游ゴシック" panose="020B0400000000000000" pitchFamily="50" charset="-128"/>
                <a:ea typeface="游ゴシック" panose="020B0400000000000000" pitchFamily="50" charset="-128"/>
              </a:rPr>
              <a:t>SBOM 9</a:t>
            </a:r>
            <a:r>
              <a:rPr lang="ja-JP" altLang="en-US" dirty="0">
                <a:latin typeface="游ゴシック" panose="020B0400000000000000" pitchFamily="50" charset="-128"/>
                <a:ea typeface="游ゴシック" panose="020B0400000000000000" pitchFamily="50" charset="-128"/>
              </a:rPr>
              <a:t>月</a:t>
            </a:r>
            <a:r>
              <a:rPr lang="en-US" altLang="ja-JP" dirty="0">
                <a:latin typeface="游ゴシック" panose="020B0400000000000000" pitchFamily="50" charset="-128"/>
                <a:ea typeface="游ゴシック" panose="020B0400000000000000" pitchFamily="50" charset="-128"/>
              </a:rPr>
              <a:t>18</a:t>
            </a:r>
            <a:r>
              <a:rPr lang="ja-JP" altLang="en-US" dirty="0">
                <a:latin typeface="游ゴシック" panose="020B0400000000000000" pitchFamily="50" charset="-128"/>
                <a:ea typeface="游ゴシック" panose="020B0400000000000000" pitchFamily="50" charset="-128"/>
              </a:rPr>
              <a:t>日</a:t>
            </a:r>
            <a:endParaRPr lang="en-US" altLang="ja-JP"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Advancing Transparency and Security in Software: A Deep Dive Into SPDXv3 - Alexios Zavras, Intel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5"/>
              </a:rPr>
              <a:t>https://sched.co/1ej6y</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endParaRPr 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14355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33AF-E2B6-0374-6C43-953CA5A66974}"/>
              </a:ext>
            </a:extLst>
          </p:cNvPr>
          <p:cNvSpPr>
            <a:spLocks noGrp="1"/>
          </p:cNvSpPr>
          <p:nvPr>
            <p:ph type="title"/>
          </p:nvPr>
        </p:nvSpPr>
        <p:spPr/>
        <p:txBody>
          <a:bodyPr>
            <a:normAutofit/>
          </a:bodyPr>
          <a:lstStyle/>
          <a:p>
            <a:r>
              <a:rPr lang="en-US" altLang="ja-JP" sz="2400" dirty="0">
                <a:latin typeface="游ゴシック" panose="020B0400000000000000" pitchFamily="50" charset="-128"/>
                <a:ea typeface="游ゴシック" panose="020B0400000000000000" pitchFamily="50" charset="-128"/>
              </a:rPr>
              <a:t>Open Source Summit Europe</a:t>
            </a:r>
            <a:endParaRPr lang="en-US" sz="2400" dirty="0">
              <a:latin typeface="游ゴシック" panose="020B0400000000000000" pitchFamily="50" charset="-128"/>
              <a:ea typeface="游ゴシック" panose="020B0400000000000000" pitchFamily="50" charset="-128"/>
            </a:endParaRPr>
          </a:p>
        </p:txBody>
      </p:sp>
      <p:sp>
        <p:nvSpPr>
          <p:cNvPr id="3" name="Text Placeholder 2">
            <a:extLst>
              <a:ext uri="{FF2B5EF4-FFF2-40B4-BE49-F238E27FC236}">
                <a16:creationId xmlns:a16="http://schemas.microsoft.com/office/drawing/2014/main" id="{2F2890D9-F0C2-2DE1-CE78-E5B32CAB2C1B}"/>
              </a:ext>
            </a:extLst>
          </p:cNvPr>
          <p:cNvSpPr>
            <a:spLocks noGrp="1"/>
          </p:cNvSpPr>
          <p:nvPr>
            <p:ph type="body" idx="1"/>
          </p:nvPr>
        </p:nvSpPr>
        <p:spPr/>
        <p:txBody>
          <a:bodyPr>
            <a:normAutofit/>
          </a:bodyPr>
          <a:lstStyle/>
          <a:p>
            <a:pPr>
              <a:buFont typeface="Arial" panose="020B0604020202020204" pitchFamily="34" charset="0"/>
              <a:buChar char="•"/>
            </a:pPr>
            <a:r>
              <a:rPr lang="en-US" altLang="ja-JP" dirty="0">
                <a:latin typeface="游ゴシック" panose="020B0400000000000000" pitchFamily="50" charset="-128"/>
                <a:ea typeface="游ゴシック" panose="020B0400000000000000" pitchFamily="50" charset="-128"/>
              </a:rPr>
              <a:t>SOSS Community Day</a:t>
            </a:r>
            <a:br>
              <a:rPr lang="en-US" altLang="ja-JP" dirty="0">
                <a:latin typeface="游ゴシック" panose="020B0400000000000000" pitchFamily="50" charset="-128"/>
                <a:ea typeface="游ゴシック" panose="020B0400000000000000" pitchFamily="50" charset="-128"/>
              </a:rPr>
            </a:br>
            <a:r>
              <a:rPr lang="en-US" altLang="ja-JP" dirty="0">
                <a:latin typeface="游ゴシック" panose="020B0400000000000000" pitchFamily="50" charset="-128"/>
                <a:ea typeface="游ゴシック" panose="020B0400000000000000" pitchFamily="50" charset="-128"/>
                <a:hlinkClick r:id="rId2"/>
              </a:rPr>
              <a:t>https://events.linuxfoundation.org/soss-community-day-europe/program/schedule/</a:t>
            </a:r>
            <a:endParaRPr lang="en-US" altLang="ja-JP"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altLang="ja-JP" dirty="0">
                <a:latin typeface="游ゴシック" panose="020B0400000000000000" pitchFamily="50" charset="-128"/>
                <a:ea typeface="游ゴシック" panose="020B0400000000000000" pitchFamily="50" charset="-128"/>
              </a:rPr>
              <a:t>CISA Update - </a:t>
            </a:r>
            <a:r>
              <a:rPr lang="en-US" altLang="ja-JP" dirty="0" err="1">
                <a:latin typeface="游ゴシック" panose="020B0400000000000000" pitchFamily="50" charset="-128"/>
                <a:ea typeface="游ゴシック" panose="020B0400000000000000" pitchFamily="50" charset="-128"/>
              </a:rPr>
              <a:t>Aeva</a:t>
            </a:r>
            <a:r>
              <a:rPr lang="en-US" altLang="ja-JP" dirty="0">
                <a:latin typeface="游ゴシック" panose="020B0400000000000000" pitchFamily="50" charset="-128"/>
                <a:ea typeface="游ゴシック" panose="020B0400000000000000" pitchFamily="50" charset="-128"/>
              </a:rPr>
              <a:t> Black, Section Chief, Open Source Security, CISA </a:t>
            </a:r>
            <a:br>
              <a:rPr lang="en-US" altLang="ja-JP" dirty="0">
                <a:latin typeface="游ゴシック" panose="020B0400000000000000" pitchFamily="50" charset="-128"/>
                <a:ea typeface="游ゴシック" panose="020B0400000000000000" pitchFamily="50" charset="-128"/>
              </a:rPr>
            </a:br>
            <a:r>
              <a:rPr lang="en-US" altLang="ja-JP" dirty="0">
                <a:latin typeface="游ゴシック" panose="020B0400000000000000" pitchFamily="50" charset="-128"/>
                <a:ea typeface="游ゴシック" panose="020B0400000000000000" pitchFamily="50" charset="-128"/>
                <a:hlinkClick r:id="rId3"/>
              </a:rPr>
              <a:t>https://sched.co/1i7BB</a:t>
            </a:r>
            <a:endParaRPr lang="en-US" altLang="ja-JP"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Finally! Automated End-to-End VEX Streams You Can Trust - Adolfo García </a:t>
            </a:r>
            <a:r>
              <a:rPr lang="en-US" dirty="0" err="1">
                <a:latin typeface="游ゴシック" panose="020B0400000000000000" pitchFamily="50" charset="-128"/>
                <a:ea typeface="游ゴシック" panose="020B0400000000000000" pitchFamily="50" charset="-128"/>
              </a:rPr>
              <a:t>Veytia</a:t>
            </a:r>
            <a:r>
              <a:rPr lang="en-US" dirty="0">
                <a:latin typeface="游ゴシック" panose="020B0400000000000000" pitchFamily="50" charset="-128"/>
                <a:ea typeface="游ゴシック" panose="020B0400000000000000" pitchFamily="50" charset="-128"/>
              </a:rPr>
              <a:t>, </a:t>
            </a:r>
            <a:r>
              <a:rPr lang="en-US" dirty="0" err="1">
                <a:latin typeface="游ゴシック" panose="020B0400000000000000" pitchFamily="50" charset="-128"/>
                <a:ea typeface="游ゴシック" panose="020B0400000000000000" pitchFamily="50" charset="-128"/>
              </a:rPr>
              <a:t>Stacklok</a:t>
            </a:r>
            <a:r>
              <a:rPr lang="en-US" dirty="0">
                <a:latin typeface="游ゴシック" panose="020B0400000000000000" pitchFamily="50" charset="-128"/>
                <a:ea typeface="游ゴシック" panose="020B0400000000000000" pitchFamily="50" charset="-128"/>
              </a:rPr>
              <a:t>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4"/>
              </a:rPr>
              <a:t>https://sched.co/1gb7z</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German National Guideline on SOSS-Lifecycle: Community Outreach - Damian Ludwig &amp; Andreas </a:t>
            </a:r>
            <a:r>
              <a:rPr lang="en-US" dirty="0" err="1">
                <a:latin typeface="游ゴシック" panose="020B0400000000000000" pitchFamily="50" charset="-128"/>
                <a:ea typeface="游ゴシック" panose="020B0400000000000000" pitchFamily="50" charset="-128"/>
              </a:rPr>
              <a:t>Neth</a:t>
            </a:r>
            <a:r>
              <a:rPr lang="en-US" dirty="0">
                <a:latin typeface="游ゴシック" panose="020B0400000000000000" pitchFamily="50" charset="-128"/>
                <a:ea typeface="游ゴシック" panose="020B0400000000000000" pitchFamily="50" charset="-128"/>
              </a:rPr>
              <a:t>, BSI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5"/>
              </a:rPr>
              <a:t>https://sched.co/1he8z</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The Current State of Open Source Security Compliance Tooling Is … Well, Sad. - Philippe </a:t>
            </a:r>
            <a:r>
              <a:rPr lang="en-US" dirty="0" err="1">
                <a:latin typeface="游ゴシック" panose="020B0400000000000000" pitchFamily="50" charset="-128"/>
                <a:ea typeface="游ゴシック" panose="020B0400000000000000" pitchFamily="50" charset="-128"/>
              </a:rPr>
              <a:t>Ombredanne</a:t>
            </a:r>
            <a:r>
              <a:rPr lang="en-US" dirty="0">
                <a:latin typeface="游ゴシック" panose="020B0400000000000000" pitchFamily="50" charset="-128"/>
                <a:ea typeface="游ゴシック" panose="020B0400000000000000" pitchFamily="50" charset="-128"/>
              </a:rPr>
              <a:t>, </a:t>
            </a:r>
            <a:r>
              <a:rPr lang="en-US" dirty="0" err="1">
                <a:latin typeface="游ゴシック" panose="020B0400000000000000" pitchFamily="50" charset="-128"/>
                <a:ea typeface="游ゴシック" panose="020B0400000000000000" pitchFamily="50" charset="-128"/>
              </a:rPr>
              <a:t>AboutCode</a:t>
            </a:r>
            <a:r>
              <a:rPr lang="en-US" dirty="0">
                <a:latin typeface="游ゴシック" panose="020B0400000000000000" pitchFamily="50" charset="-128"/>
                <a:ea typeface="游ゴシック" panose="020B0400000000000000" pitchFamily="50" charset="-128"/>
              </a:rPr>
              <a:t>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6"/>
              </a:rPr>
              <a:t>https://sched.co/1gb8I</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endParaRPr 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92313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en-US" dirty="0"/>
              <a:t>Anti-Trust Policy Notice</a:t>
            </a:r>
          </a:p>
        </p:txBody>
      </p:sp>
      <p:sp>
        <p:nvSpPr>
          <p:cNvPr id="158" name="Google Shape;158;p25"/>
          <p:cNvSpPr txBox="1">
            <a:spLocks noGrp="1"/>
          </p:cNvSpPr>
          <p:nvPr>
            <p:ph type="body" idx="1"/>
          </p:nvPr>
        </p:nvSpPr>
        <p:spPr/>
        <p:txBody>
          <a:bodyPr>
            <a:normAutofit/>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5775-C94E-2F21-6F5B-D2D101A6F2F2}"/>
              </a:ext>
            </a:extLst>
          </p:cNvPr>
          <p:cNvSpPr>
            <a:spLocks noGrp="1"/>
          </p:cNvSpPr>
          <p:nvPr>
            <p:ph type="title"/>
          </p:nvPr>
        </p:nvSpPr>
        <p:spPr/>
        <p:txBody>
          <a:bodyPr>
            <a:normAutofit/>
          </a:bodyPr>
          <a:lstStyle/>
          <a:p>
            <a:r>
              <a:rPr lang="en-US" sz="2400" dirty="0">
                <a:latin typeface="+mj-lt"/>
              </a:rPr>
              <a:t>Agenda</a:t>
            </a:r>
          </a:p>
        </p:txBody>
      </p:sp>
      <p:sp>
        <p:nvSpPr>
          <p:cNvPr id="3" name="Text Placeholder 2">
            <a:extLst>
              <a:ext uri="{FF2B5EF4-FFF2-40B4-BE49-F238E27FC236}">
                <a16:creationId xmlns:a16="http://schemas.microsoft.com/office/drawing/2014/main" id="{1DF4C55E-6B67-302F-73F6-D104C5558029}"/>
              </a:ext>
            </a:extLst>
          </p:cNvPr>
          <p:cNvSpPr>
            <a:spLocks noGrp="1"/>
          </p:cNvSpPr>
          <p:nvPr>
            <p:ph type="body" idx="1"/>
          </p:nvPr>
        </p:nvSpPr>
        <p:spPr/>
        <p:txBody>
          <a:bodyPr>
            <a:normAutofit/>
          </a:bodyPr>
          <a:lstStyle/>
          <a:p>
            <a:pPr>
              <a:buFont typeface="Arial" panose="020B0604020202020204" pitchFamily="34" charset="0"/>
              <a:buChar char="•"/>
            </a:pPr>
            <a:r>
              <a:rPr lang="en-US" sz="1600" dirty="0">
                <a:latin typeface="游ゴシック" panose="020B0400000000000000" pitchFamily="50" charset="-128"/>
                <a:ea typeface="游ゴシック" panose="020B0400000000000000" pitchFamily="50" charset="-128"/>
              </a:rPr>
              <a:t>Open Chain SBOM study group</a:t>
            </a:r>
            <a:r>
              <a:rPr lang="ja-JP" altLang="en-US" sz="1600" dirty="0"/>
              <a:t>発足</a:t>
            </a:r>
            <a:endParaRPr lang="en-US" altLang="ja-JP" sz="1600" dirty="0"/>
          </a:p>
          <a:p>
            <a:pPr>
              <a:buFont typeface="Arial" panose="020B0604020202020204" pitchFamily="34" charset="0"/>
              <a:buChar char="•"/>
            </a:pPr>
            <a:r>
              <a:rPr lang="en-US" altLang="ja-JP" sz="1600" dirty="0"/>
              <a:t>SPDX</a:t>
            </a:r>
            <a:r>
              <a:rPr lang="ja-JP" altLang="en-US" sz="1600" dirty="0"/>
              <a:t> </a:t>
            </a:r>
            <a:r>
              <a:rPr lang="en-US" altLang="ja-JP" sz="1600" dirty="0"/>
              <a:t>Asia</a:t>
            </a:r>
            <a:r>
              <a:rPr lang="ja-JP" altLang="en-US" sz="1600" dirty="0"/>
              <a:t> </a:t>
            </a:r>
            <a:r>
              <a:rPr lang="en-US" altLang="ja-JP" sz="1600" dirty="0"/>
              <a:t>Call – 2024/09/10</a:t>
            </a:r>
          </a:p>
          <a:p>
            <a:pPr>
              <a:buFont typeface="Arial" panose="020B0604020202020204" pitchFamily="34" charset="0"/>
              <a:buChar char="•"/>
            </a:pPr>
            <a:r>
              <a:rPr lang="en-US" altLang="ja-JP" sz="1600" dirty="0"/>
              <a:t>SBOM a Rama Fall 2024</a:t>
            </a:r>
          </a:p>
          <a:p>
            <a:pPr>
              <a:buFont typeface="Arial" panose="020B0604020202020204" pitchFamily="34" charset="0"/>
              <a:buChar char="•"/>
            </a:pPr>
            <a:r>
              <a:rPr lang="en-US" sz="1600" dirty="0">
                <a:latin typeface="游ゴシック" panose="020B0400000000000000" pitchFamily="50" charset="-128"/>
                <a:ea typeface="游ゴシック" panose="020B0400000000000000" pitchFamily="50" charset="-128"/>
              </a:rPr>
              <a:t>Open Source Summit Europe</a:t>
            </a:r>
            <a:endParaRPr lang="en-US" altLang="ja-JP" sz="1600" dirty="0"/>
          </a:p>
          <a:p>
            <a:pPr>
              <a:buFont typeface="Arial" panose="020B0604020202020204" pitchFamily="34" charset="0"/>
              <a:buChar char="•"/>
            </a:pPr>
            <a:endParaRPr lang="en-US" altLang="ja-JP" sz="1600" dirty="0"/>
          </a:p>
        </p:txBody>
      </p:sp>
    </p:spTree>
    <p:extLst>
      <p:ext uri="{BB962C8B-B14F-4D97-AF65-F5344CB8AC3E}">
        <p14:creationId xmlns:p14="http://schemas.microsoft.com/office/powerpoint/2010/main" val="4050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5775-C94E-2F21-6F5B-D2D101A6F2F2}"/>
              </a:ext>
            </a:extLst>
          </p:cNvPr>
          <p:cNvSpPr>
            <a:spLocks noGrp="1"/>
          </p:cNvSpPr>
          <p:nvPr>
            <p:ph type="title"/>
          </p:nvPr>
        </p:nvSpPr>
        <p:spPr/>
        <p:txBody>
          <a:bodyPr>
            <a:normAutofit/>
          </a:bodyPr>
          <a:lstStyle/>
          <a:p>
            <a:r>
              <a:rPr lang="en-US" altLang="ja-JP" sz="2400" dirty="0">
                <a:latin typeface="+mj-lt"/>
              </a:rPr>
              <a:t>OpenChain SBOM</a:t>
            </a:r>
            <a:r>
              <a:rPr lang="ja-JP" altLang="en-US" sz="2400" dirty="0">
                <a:latin typeface="+mj-lt"/>
              </a:rPr>
              <a:t> </a:t>
            </a:r>
            <a:r>
              <a:rPr lang="en-US" altLang="ja-JP" sz="2400" dirty="0">
                <a:latin typeface="+mj-lt"/>
              </a:rPr>
              <a:t>Study Group</a:t>
            </a:r>
            <a:r>
              <a:rPr lang="ja-JP" altLang="en-US" sz="2400" dirty="0">
                <a:latin typeface="+mj-lt"/>
              </a:rPr>
              <a:t>について</a:t>
            </a:r>
            <a:endParaRPr lang="en-US" sz="2400" dirty="0">
              <a:latin typeface="+mj-lt"/>
            </a:endParaRPr>
          </a:p>
        </p:txBody>
      </p:sp>
      <p:sp>
        <p:nvSpPr>
          <p:cNvPr id="3" name="Text Placeholder 2">
            <a:extLst>
              <a:ext uri="{FF2B5EF4-FFF2-40B4-BE49-F238E27FC236}">
                <a16:creationId xmlns:a16="http://schemas.microsoft.com/office/drawing/2014/main" id="{1DF4C55E-6B67-302F-73F6-D104C5558029}"/>
              </a:ext>
            </a:extLst>
          </p:cNvPr>
          <p:cNvSpPr>
            <a:spLocks noGrp="1"/>
          </p:cNvSpPr>
          <p:nvPr>
            <p:ph type="body" idx="1"/>
          </p:nvPr>
        </p:nvSpPr>
        <p:spPr>
          <a:xfrm>
            <a:off x="311700" y="1017800"/>
            <a:ext cx="8520600" cy="3599920"/>
          </a:xfrm>
        </p:spPr>
        <p:txBody>
          <a:bodyPr>
            <a:normAutofit lnSpcReduction="10000"/>
          </a:bodyPr>
          <a:lstStyle/>
          <a:p>
            <a:pPr>
              <a:lnSpc>
                <a:spcPct val="110000"/>
              </a:lnSpc>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OpenChain SBOM study group</a:t>
            </a:r>
            <a:r>
              <a:rPr lang="ja-JP" altLang="en-US" dirty="0"/>
              <a:t> 発足</a:t>
            </a:r>
            <a:br>
              <a:rPr lang="en-US" altLang="ja-JP" dirty="0"/>
            </a:br>
            <a:r>
              <a:rPr lang="en-US" altLang="ja-JP" dirty="0"/>
              <a:t>OpenChain</a:t>
            </a:r>
            <a:r>
              <a:rPr lang="ja-JP" altLang="en-US" dirty="0"/>
              <a:t> </a:t>
            </a:r>
            <a:r>
              <a:rPr lang="en-US" altLang="ja-JP" dirty="0"/>
              <a:t>Governing</a:t>
            </a:r>
            <a:r>
              <a:rPr lang="ja-JP" altLang="en-US" dirty="0"/>
              <a:t> </a:t>
            </a:r>
            <a:r>
              <a:rPr lang="en-US" altLang="ja-JP" dirty="0"/>
              <a:t>Board</a:t>
            </a:r>
            <a:r>
              <a:rPr lang="ja-JP" altLang="en-US" dirty="0"/>
              <a:t>で設立承認され、勉強会を不定期で開いていく事を決定。</a:t>
            </a:r>
            <a:r>
              <a:rPr lang="en-US" altLang="ja-JP" dirty="0"/>
              <a:t>(</a:t>
            </a:r>
            <a:r>
              <a:rPr lang="ja-JP" altLang="en-US" dirty="0"/>
              <a:t>もしかすると定期開催に変わるかもしれません</a:t>
            </a:r>
            <a:r>
              <a:rPr lang="en-US" altLang="ja-JP" dirty="0"/>
              <a:t>)</a:t>
            </a:r>
          </a:p>
          <a:p>
            <a:pPr lvl="1">
              <a:lnSpc>
                <a:spcPct val="110000"/>
              </a:lnSpc>
              <a:buFont typeface="Arial" panose="020B0604020202020204" pitchFamily="34" charset="0"/>
              <a:buChar char="•"/>
            </a:pPr>
            <a:r>
              <a:rPr lang="en-US" altLang="ja-JP" dirty="0">
                <a:latin typeface="+mn-ea"/>
                <a:ea typeface="+mn-ea"/>
              </a:rPr>
              <a:t>GitHub</a:t>
            </a:r>
            <a:br>
              <a:rPr lang="en-US" altLang="ja-JP" dirty="0">
                <a:latin typeface="+mn-ea"/>
                <a:ea typeface="+mn-ea"/>
              </a:rPr>
            </a:br>
            <a:r>
              <a:rPr lang="en-US" dirty="0">
                <a:latin typeface="游ゴシック" panose="020B0400000000000000" pitchFamily="50" charset="-128"/>
                <a:ea typeface="游ゴシック" panose="020B0400000000000000" pitchFamily="50" charset="-128"/>
                <a:hlinkClick r:id="rId2"/>
              </a:rPr>
              <a:t>https://github.com/OpenChain-Project/SBOM-sg</a:t>
            </a:r>
            <a:endParaRPr lang="en-US" dirty="0">
              <a:latin typeface="游ゴシック" panose="020B0400000000000000" pitchFamily="50" charset="-128"/>
              <a:ea typeface="游ゴシック" panose="020B0400000000000000" pitchFamily="50" charset="-128"/>
            </a:endParaRPr>
          </a:p>
          <a:p>
            <a:pPr lvl="1">
              <a:lnSpc>
                <a:spcPct val="110000"/>
              </a:lnSpc>
              <a:buFont typeface="Arial" panose="020B0604020202020204" pitchFamily="34" charset="0"/>
              <a:buChar char="•"/>
            </a:pPr>
            <a:r>
              <a:rPr lang="en-US" altLang="ja-JP" dirty="0">
                <a:latin typeface="+mn-ea"/>
                <a:ea typeface="+mn-ea"/>
              </a:rPr>
              <a:t>Slack</a:t>
            </a:r>
            <a:br>
              <a:rPr lang="en-US" altLang="ja-JP" dirty="0">
                <a:latin typeface="+mn-ea"/>
                <a:ea typeface="+mn-ea"/>
              </a:rPr>
            </a:br>
            <a:r>
              <a:rPr lang="en-US" altLang="ja-JP" dirty="0">
                <a:latin typeface="+mn-ea"/>
                <a:ea typeface="+mn-ea"/>
                <a:hlinkClick r:id="rId3"/>
              </a:rPr>
              <a:t>https://openchainproject.slack.com/archives/C07CMQ3N4R4</a:t>
            </a:r>
            <a:endParaRPr lang="en-US" altLang="ja-JP" dirty="0">
              <a:latin typeface="+mn-ea"/>
              <a:ea typeface="+mn-ea"/>
            </a:endParaRPr>
          </a:p>
          <a:p>
            <a:pPr lvl="1">
              <a:lnSpc>
                <a:spcPct val="110000"/>
              </a:lnSpc>
              <a:buFont typeface="Arial" panose="020B0604020202020204" pitchFamily="34" charset="0"/>
              <a:buChar char="•"/>
            </a:pPr>
            <a:r>
              <a:rPr lang="en-US" altLang="ja-JP" dirty="0">
                <a:latin typeface="+mn-ea"/>
                <a:ea typeface="+mn-ea"/>
              </a:rPr>
              <a:t>Kick-off Call 7/30</a:t>
            </a:r>
            <a:br>
              <a:rPr lang="en-US" altLang="ja-JP" dirty="0">
                <a:latin typeface="+mn-ea"/>
                <a:ea typeface="+mn-ea"/>
              </a:rPr>
            </a:br>
            <a:r>
              <a:rPr lang="en-US" altLang="ja-JP" dirty="0">
                <a:latin typeface="+mn-ea"/>
                <a:ea typeface="+mn-ea"/>
                <a:hlinkClick r:id="rId4"/>
              </a:rPr>
              <a:t>https://openchainproject.org/news/2024/07/30/sbom-study-group-kick-off-recording</a:t>
            </a:r>
            <a:br>
              <a:rPr lang="en-US" altLang="ja-JP" dirty="0">
                <a:latin typeface="+mn-ea"/>
                <a:ea typeface="+mn-ea"/>
              </a:rPr>
            </a:br>
            <a:r>
              <a:rPr lang="en-US" altLang="ja-JP" dirty="0">
                <a:latin typeface="+mn-ea"/>
                <a:ea typeface="+mn-ea"/>
              </a:rPr>
              <a:t>Shane</a:t>
            </a:r>
            <a:r>
              <a:rPr lang="ja-JP" altLang="en-US" dirty="0">
                <a:latin typeface="+mn-ea"/>
                <a:ea typeface="+mn-ea"/>
              </a:rPr>
              <a:t>から設立のお知らせ</a:t>
            </a:r>
            <a:br>
              <a:rPr lang="en-US" altLang="ja-JP" dirty="0">
                <a:latin typeface="+mn-ea"/>
                <a:ea typeface="+mn-ea"/>
              </a:rPr>
            </a:br>
            <a:r>
              <a:rPr lang="en-US" altLang="ja-JP" dirty="0">
                <a:latin typeface="+mn-ea"/>
                <a:ea typeface="+mn-ea"/>
              </a:rPr>
              <a:t>SPDX Lite</a:t>
            </a:r>
            <a:r>
              <a:rPr lang="ja-JP" altLang="en-US" dirty="0">
                <a:latin typeface="+mn-ea"/>
                <a:ea typeface="+mn-ea"/>
              </a:rPr>
              <a:t>の紹介</a:t>
            </a:r>
            <a:endParaRPr lang="en-US" altLang="ja-JP" dirty="0">
              <a:latin typeface="+mn-ea"/>
              <a:ea typeface="+mn-ea"/>
            </a:endParaRPr>
          </a:p>
          <a:p>
            <a:pPr lvl="1">
              <a:lnSpc>
                <a:spcPct val="110000"/>
              </a:lnSpc>
              <a:buFont typeface="Arial" panose="020B0604020202020204" pitchFamily="34" charset="0"/>
              <a:buChar char="•"/>
            </a:pPr>
            <a:r>
              <a:rPr lang="ja-JP" altLang="en-US" dirty="0">
                <a:latin typeface="+mn-ea"/>
                <a:ea typeface="+mn-ea"/>
              </a:rPr>
              <a:t>今後の予定</a:t>
            </a:r>
            <a:br>
              <a:rPr lang="en-US" altLang="ja-JP" dirty="0">
                <a:latin typeface="+mn-ea"/>
                <a:ea typeface="+mn-ea"/>
              </a:rPr>
            </a:br>
            <a:r>
              <a:rPr lang="en-US" altLang="ja-JP" dirty="0">
                <a:latin typeface="+mn-ea"/>
                <a:ea typeface="+mn-ea"/>
              </a:rPr>
              <a:t>9/25</a:t>
            </a:r>
            <a:r>
              <a:rPr lang="ja-JP" altLang="en-US" dirty="0">
                <a:latin typeface="+mn-ea"/>
                <a:ea typeface="+mn-ea"/>
              </a:rPr>
              <a:t> </a:t>
            </a:r>
            <a:r>
              <a:rPr lang="en-US" altLang="ja-JP" dirty="0">
                <a:latin typeface="+mn-ea"/>
                <a:ea typeface="+mn-ea"/>
              </a:rPr>
              <a:t>17:00 – </a:t>
            </a:r>
            <a:r>
              <a:rPr lang="ja-JP" altLang="en-US" dirty="0">
                <a:latin typeface="+mn-ea"/>
                <a:ea typeface="+mn-ea"/>
              </a:rPr>
              <a:t>第</a:t>
            </a:r>
            <a:r>
              <a:rPr lang="en-US" altLang="ja-JP" dirty="0">
                <a:latin typeface="+mn-ea"/>
                <a:ea typeface="+mn-ea"/>
              </a:rPr>
              <a:t>2</a:t>
            </a:r>
            <a:r>
              <a:rPr lang="ja-JP" altLang="en-US" dirty="0">
                <a:latin typeface="+mn-ea"/>
                <a:ea typeface="+mn-ea"/>
              </a:rPr>
              <a:t>回。</a:t>
            </a:r>
            <a:r>
              <a:rPr lang="en-US" altLang="ja-JP" dirty="0">
                <a:latin typeface="+mn-ea"/>
                <a:ea typeface="+mn-ea"/>
              </a:rPr>
              <a:t>Telco SBOM Guide</a:t>
            </a:r>
            <a:r>
              <a:rPr lang="ja-JP" altLang="en-US" dirty="0">
                <a:latin typeface="+mn-ea"/>
                <a:ea typeface="+mn-ea"/>
              </a:rPr>
              <a:t>の紹介 </a:t>
            </a:r>
            <a:r>
              <a:rPr lang="en-US" altLang="ja-JP" dirty="0">
                <a:latin typeface="+mn-ea"/>
                <a:ea typeface="+mn-ea"/>
              </a:rPr>
              <a:t>– by Marc-Etienne</a:t>
            </a:r>
            <a:br>
              <a:rPr lang="en-US" altLang="ja-JP" dirty="0">
                <a:latin typeface="+mn-ea"/>
                <a:ea typeface="+mn-ea"/>
              </a:rPr>
            </a:br>
            <a:r>
              <a:rPr lang="en-US" altLang="ja-JP" dirty="0">
                <a:latin typeface="+mn-ea"/>
                <a:ea typeface="+mn-ea"/>
                <a:hlinkClick r:id="rId5"/>
              </a:rPr>
              <a:t>https://www.google.com/calendar/event?eid=MWFna2lnOWdkNjU4ZXQwNm1ydDh1OHMzY2QgY18wOHNlYjYwOTVvZmp0ZnI1ZmpiNXRhYmdsNEBn&amp;ctz=UTC</a:t>
            </a:r>
            <a:endParaRPr lang="en-US" altLang="ja-JP" dirty="0">
              <a:latin typeface="+mn-ea"/>
              <a:ea typeface="+mn-ea"/>
            </a:endParaRPr>
          </a:p>
        </p:txBody>
      </p:sp>
    </p:spTree>
    <p:extLst>
      <p:ext uri="{BB962C8B-B14F-4D97-AF65-F5344CB8AC3E}">
        <p14:creationId xmlns:p14="http://schemas.microsoft.com/office/powerpoint/2010/main" val="6395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B57-F3D4-C482-1992-B37D53E5D44F}"/>
              </a:ext>
            </a:extLst>
          </p:cNvPr>
          <p:cNvSpPr>
            <a:spLocks noGrp="1"/>
          </p:cNvSpPr>
          <p:nvPr>
            <p:ph type="title"/>
          </p:nvPr>
        </p:nvSpPr>
        <p:spPr/>
        <p:txBody>
          <a:bodyPr>
            <a:normAutofit/>
          </a:bodyPr>
          <a:lstStyle/>
          <a:p>
            <a:r>
              <a:rPr lang="ja-JP" altLang="en-US" sz="2400" dirty="0"/>
              <a:t>議論の方向性</a:t>
            </a:r>
            <a:endParaRPr lang="en-US" sz="2400" dirty="0"/>
          </a:p>
        </p:txBody>
      </p:sp>
      <p:sp>
        <p:nvSpPr>
          <p:cNvPr id="3" name="Text Placeholder 2">
            <a:extLst>
              <a:ext uri="{FF2B5EF4-FFF2-40B4-BE49-F238E27FC236}">
                <a16:creationId xmlns:a16="http://schemas.microsoft.com/office/drawing/2014/main" id="{5FE5D07A-4A2A-1741-B965-18D93DCC2FFF}"/>
              </a:ext>
            </a:extLst>
          </p:cNvPr>
          <p:cNvSpPr>
            <a:spLocks noGrp="1"/>
          </p:cNvSpPr>
          <p:nvPr>
            <p:ph type="body" idx="1"/>
          </p:nvPr>
        </p:nvSpPr>
        <p:spPr>
          <a:xfrm>
            <a:off x="280350" y="1017800"/>
            <a:ext cx="8520600" cy="3449698"/>
          </a:xfrm>
        </p:spPr>
        <p:txBody>
          <a:bodyPr>
            <a:normAutofit fontScale="85000" lnSpcReduction="20000"/>
          </a:bodyPr>
          <a:lstStyle/>
          <a:p>
            <a:pPr marL="114300" indent="0">
              <a:lnSpc>
                <a:spcPct val="120000"/>
              </a:lnSpc>
              <a:spcAft>
                <a:spcPts val="600"/>
              </a:spcAft>
              <a:buNone/>
            </a:pPr>
            <a:r>
              <a:rPr lang="en-US" altLang="ja-JP" sz="1000" dirty="0">
                <a:latin typeface="游ゴシック" panose="020B0400000000000000" pitchFamily="50" charset="-128"/>
                <a:ea typeface="游ゴシック" panose="020B0400000000000000" pitchFamily="50" charset="-128"/>
              </a:rPr>
              <a:t>SBOM</a:t>
            </a:r>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sg</a:t>
            </a:r>
            <a:r>
              <a:rPr lang="ja-JP" altLang="en-US" sz="1000" dirty="0">
                <a:latin typeface="游ゴシック" panose="020B0400000000000000" pitchFamily="50" charset="-128"/>
                <a:ea typeface="游ゴシック" panose="020B0400000000000000" pitchFamily="50" charset="-128"/>
              </a:rPr>
              <a:t>では、</a:t>
            </a:r>
            <a:r>
              <a:rPr lang="en-US" altLang="ja-JP" sz="1000" dirty="0">
                <a:latin typeface="游ゴシック" panose="020B0400000000000000" pitchFamily="50" charset="-128"/>
                <a:ea typeface="游ゴシック" panose="020B0400000000000000" pitchFamily="50" charset="-128"/>
              </a:rPr>
              <a:t>SPDX, </a:t>
            </a:r>
            <a:r>
              <a:rPr lang="en-US" altLang="ja-JP" sz="1000" dirty="0" err="1">
                <a:latin typeface="游ゴシック" panose="020B0400000000000000" pitchFamily="50" charset="-128"/>
                <a:ea typeface="游ゴシック" panose="020B0400000000000000" pitchFamily="50" charset="-128"/>
              </a:rPr>
              <a:t>CycloneDX</a:t>
            </a:r>
            <a:r>
              <a:rPr lang="ja-JP" altLang="en-US" sz="1000" dirty="0">
                <a:latin typeface="游ゴシック" panose="020B0400000000000000" pitchFamily="50" charset="-128"/>
                <a:ea typeface="游ゴシック" panose="020B0400000000000000" pitchFamily="50" charset="-128"/>
              </a:rPr>
              <a:t>などフォーマットにとらわれず</a:t>
            </a:r>
            <a:r>
              <a:rPr lang="en-US" altLang="ja-JP" sz="1000" dirty="0">
                <a:latin typeface="游ゴシック" panose="020B0400000000000000" pitchFamily="50" charset="-128"/>
                <a:ea typeface="游ゴシック" panose="020B0400000000000000" pitchFamily="50" charset="-128"/>
              </a:rPr>
              <a:t>SBOM</a:t>
            </a:r>
            <a:r>
              <a:rPr lang="ja-JP" altLang="en-US" sz="1000" dirty="0">
                <a:latin typeface="游ゴシック" panose="020B0400000000000000" pitchFamily="50" charset="-128"/>
                <a:ea typeface="游ゴシック" panose="020B0400000000000000" pitchFamily="50" charset="-128"/>
              </a:rPr>
              <a:t>の使い方を主として議論していく。</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ja-JP" altLang="en-US" sz="1000" dirty="0">
                <a:latin typeface="游ゴシック" panose="020B0400000000000000" pitchFamily="50" charset="-128"/>
                <a:ea typeface="游ゴシック" panose="020B0400000000000000" pitchFamily="50" charset="-128"/>
              </a:rPr>
              <a:t>・ 抱えている課題の共有</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ja-JP" altLang="en-US" sz="1000" dirty="0">
                <a:latin typeface="游ゴシック" panose="020B0400000000000000" pitchFamily="50" charset="-128"/>
                <a:ea typeface="游ゴシック" panose="020B0400000000000000" pitchFamily="50" charset="-128"/>
              </a:rPr>
              <a:t>・ ベストプラクティスの共有</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SBOM</a:t>
            </a:r>
            <a:r>
              <a:rPr lang="ja-JP" altLang="en-US" sz="1000" dirty="0">
                <a:latin typeface="游ゴシック" panose="020B0400000000000000" pitchFamily="50" charset="-128"/>
                <a:ea typeface="游ゴシック" panose="020B0400000000000000" pitchFamily="50" charset="-128"/>
              </a:rPr>
              <a:t>に関係する活動紹介</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ja-JP" altLang="en-US" sz="1000" dirty="0">
                <a:latin typeface="游ゴシック" panose="020B0400000000000000" pitchFamily="50" charset="-128"/>
                <a:ea typeface="游ゴシック" panose="020B0400000000000000" pitchFamily="50" charset="-128"/>
              </a:rPr>
              <a:t>これらを行いながら、他の</a:t>
            </a:r>
            <a:r>
              <a:rPr lang="en-US" altLang="ja-JP" sz="1000" dirty="0">
                <a:latin typeface="游ゴシック" panose="020B0400000000000000" pitchFamily="50" charset="-128"/>
                <a:ea typeface="游ゴシック" panose="020B0400000000000000" pitchFamily="50" charset="-128"/>
              </a:rPr>
              <a:t>SBOM</a:t>
            </a:r>
            <a:r>
              <a:rPr lang="ja-JP" altLang="en-US" sz="1000" dirty="0">
                <a:latin typeface="游ゴシック" panose="020B0400000000000000" pitchFamily="50" charset="-128"/>
                <a:ea typeface="游ゴシック" panose="020B0400000000000000" pitchFamily="50" charset="-128"/>
              </a:rPr>
              <a:t>コミュニティ活動で足りていない部分の活動を行っていく予定。</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en-US" altLang="ja-JP" sz="1000">
                <a:latin typeface="游ゴシック" panose="020B0400000000000000" pitchFamily="50" charset="-128"/>
                <a:ea typeface="游ゴシック" panose="020B0400000000000000" pitchFamily="50" charset="-128"/>
              </a:rPr>
              <a:t>9/9</a:t>
            </a:r>
            <a:r>
              <a:rPr lang="ja-JP" altLang="en-US" sz="100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Japan SBOM sg</a:t>
            </a:r>
            <a:r>
              <a:rPr lang="ja-JP" altLang="en-US" sz="1000" dirty="0">
                <a:latin typeface="游ゴシック" panose="020B0400000000000000" pitchFamily="50" charset="-128"/>
                <a:ea typeface="游ゴシック" panose="020B0400000000000000" pitchFamily="50" charset="-128"/>
              </a:rPr>
              <a:t> </a:t>
            </a: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 セキュリティ分科会で話されたこと</a:t>
            </a:r>
            <a:endParaRPr lang="en-US" altLang="ja-JP" sz="1000" dirty="0">
              <a:latin typeface="游ゴシック" panose="020B0400000000000000" pitchFamily="50" charset="-128"/>
              <a:ea typeface="游ゴシック" panose="020B0400000000000000" pitchFamily="50" charset="-128"/>
            </a:endParaRPr>
          </a:p>
          <a:p>
            <a:pPr marL="114300" indent="0">
              <a:lnSpc>
                <a:spcPct val="120000"/>
              </a:lnSpc>
              <a:spcAft>
                <a:spcPts val="600"/>
              </a:spcAft>
              <a:buNone/>
            </a:pPr>
            <a:r>
              <a:rPr lang="en-US" altLang="ja-JP" sz="1000" dirty="0">
                <a:latin typeface="游ゴシック" panose="020B0400000000000000" pitchFamily="50" charset="-128"/>
                <a:ea typeface="游ゴシック" panose="020B0400000000000000" pitchFamily="50" charset="-128"/>
              </a:rPr>
              <a:t>(</a:t>
            </a:r>
            <a:r>
              <a:rPr lang="ja-JP" altLang="en-US" sz="1000" dirty="0">
                <a:latin typeface="游ゴシック" panose="020B0400000000000000" pitchFamily="50" charset="-128"/>
                <a:ea typeface="游ゴシック" panose="020B0400000000000000" pitchFamily="50" charset="-128"/>
              </a:rPr>
              <a:t>セキュリティ改善に</a:t>
            </a:r>
            <a:r>
              <a:rPr lang="en-US" altLang="ja-JP" sz="1000" dirty="0">
                <a:latin typeface="游ゴシック" panose="020B0400000000000000" pitchFamily="50" charset="-128"/>
                <a:ea typeface="游ゴシック" panose="020B0400000000000000" pitchFamily="50" charset="-128"/>
              </a:rPr>
              <a:t>) </a:t>
            </a:r>
            <a:r>
              <a:rPr lang="ja-JP" altLang="en-US" sz="1000" dirty="0">
                <a:latin typeface="游ゴシック" panose="020B0400000000000000" pitchFamily="50" charset="-128"/>
                <a:ea typeface="游ゴシック" panose="020B0400000000000000" pitchFamily="50" charset="-128"/>
              </a:rPr>
              <a:t>必要な情報をドラフトする</a:t>
            </a:r>
          </a:p>
          <a:p>
            <a:pPr>
              <a:lnSpc>
                <a:spcPct val="120000"/>
              </a:lnSpc>
              <a:spcAft>
                <a:spcPts val="600"/>
              </a:spcAft>
              <a:buFont typeface="Arial" panose="020B0604020202020204" pitchFamily="34" charset="0"/>
              <a:buChar char="•"/>
            </a:pPr>
            <a:r>
              <a:rPr lang="ja-JP" altLang="en-US" sz="1000" dirty="0">
                <a:latin typeface="游ゴシック" panose="020B0400000000000000" pitchFamily="50" charset="-128"/>
                <a:ea typeface="游ゴシック" panose="020B0400000000000000" pitchFamily="50" charset="-128"/>
              </a:rPr>
              <a:t>考えられる課題を列記</a:t>
            </a:r>
          </a:p>
          <a:p>
            <a:pPr>
              <a:lnSpc>
                <a:spcPct val="120000"/>
              </a:lnSpc>
              <a:spcAft>
                <a:spcPts val="600"/>
              </a:spcAft>
              <a:buFont typeface="Arial" panose="020B0604020202020204" pitchFamily="34" charset="0"/>
              <a:buChar char="•"/>
            </a:pPr>
            <a:r>
              <a:rPr lang="ja-JP" altLang="en-US" sz="1000" dirty="0">
                <a:latin typeface="游ゴシック" panose="020B0400000000000000" pitchFamily="50" charset="-128"/>
                <a:ea typeface="游ゴシック" panose="020B0400000000000000" pitchFamily="50" charset="-128"/>
              </a:rPr>
              <a:t>必要なミニマムエレメントを抽出</a:t>
            </a:r>
          </a:p>
          <a:p>
            <a:pPr>
              <a:lnSpc>
                <a:spcPct val="120000"/>
              </a:lnSpc>
              <a:spcAft>
                <a:spcPts val="600"/>
              </a:spcAft>
              <a:buFont typeface="Arial" panose="020B0604020202020204" pitchFamily="34" charset="0"/>
              <a:buChar char="•"/>
            </a:pPr>
            <a:r>
              <a:rPr lang="ja-JP" altLang="en-US" sz="1000" dirty="0">
                <a:latin typeface="游ゴシック" panose="020B0400000000000000" pitchFamily="50" charset="-128"/>
                <a:ea typeface="游ゴシック" panose="020B0400000000000000" pitchFamily="50" charset="-128"/>
              </a:rPr>
              <a:t>必要な情報を何に使うのか、どのタイミングで利用するのか等の運用面を図示もしくはスライドなどにまとめる</a:t>
            </a:r>
          </a:p>
          <a:p>
            <a:pPr>
              <a:lnSpc>
                <a:spcPct val="120000"/>
              </a:lnSpc>
              <a:spcAft>
                <a:spcPts val="600"/>
              </a:spcAft>
              <a:buFont typeface="Arial" panose="020B0604020202020204" pitchFamily="34" charset="0"/>
              <a:buChar char="•"/>
            </a:pPr>
            <a:r>
              <a:rPr lang="ja-JP" altLang="en-US" sz="1000" dirty="0">
                <a:latin typeface="游ゴシック" panose="020B0400000000000000" pitchFamily="50" charset="-128"/>
                <a:ea typeface="游ゴシック" panose="020B0400000000000000" pitchFamily="50" charset="-128"/>
              </a:rPr>
              <a:t>利用時の疑問を纏める</a:t>
            </a:r>
            <a:br>
              <a:rPr lang="en-US" altLang="ja-JP" sz="1000" dirty="0">
                <a:latin typeface="游ゴシック" panose="020B0400000000000000" pitchFamily="50" charset="-128"/>
                <a:ea typeface="游ゴシック" panose="020B0400000000000000" pitchFamily="50" charset="-128"/>
              </a:rPr>
            </a:br>
            <a:r>
              <a:rPr lang="en-US" altLang="ja-JP" sz="1000" dirty="0">
                <a:latin typeface="游ゴシック" panose="020B0400000000000000" pitchFamily="50" charset="-128"/>
                <a:ea typeface="游ゴシック" panose="020B0400000000000000" pitchFamily="50" charset="-128"/>
              </a:rPr>
              <a:t>CSAF</a:t>
            </a:r>
            <a:r>
              <a:rPr lang="ja-JP" altLang="en-US" sz="1000" dirty="0">
                <a:latin typeface="游ゴシック" panose="020B0400000000000000" pitchFamily="50" charset="-128"/>
                <a:ea typeface="游ゴシック" panose="020B0400000000000000" pitchFamily="50" charset="-128"/>
              </a:rPr>
              <a:t>と</a:t>
            </a:r>
            <a:r>
              <a:rPr lang="en-US" altLang="ja-JP" sz="1000" dirty="0">
                <a:latin typeface="游ゴシック" panose="020B0400000000000000" pitchFamily="50" charset="-128"/>
                <a:ea typeface="游ゴシック" panose="020B0400000000000000" pitchFamily="50" charset="-128"/>
              </a:rPr>
              <a:t>VEX</a:t>
            </a:r>
            <a:r>
              <a:rPr lang="ja-JP" altLang="en-US" sz="1000" dirty="0">
                <a:latin typeface="游ゴシック" panose="020B0400000000000000" pitchFamily="50" charset="-128"/>
                <a:ea typeface="游ゴシック" panose="020B0400000000000000" pitchFamily="50" charset="-128"/>
              </a:rPr>
              <a:t>ってどういうときにどちらを使うべきなのよ</a:t>
            </a:r>
            <a:r>
              <a:rPr lang="en-US" altLang="ja-JP" sz="1000" dirty="0">
                <a:latin typeface="游ゴシック" panose="020B0400000000000000" pitchFamily="50" charset="-128"/>
                <a:ea typeface="游ゴシック" panose="020B0400000000000000" pitchFamily="50" charset="-128"/>
              </a:rPr>
              <a:t>? SBOM</a:t>
            </a:r>
            <a:r>
              <a:rPr lang="ja-JP" altLang="en-US" sz="1000" dirty="0">
                <a:latin typeface="游ゴシック" panose="020B0400000000000000" pitchFamily="50" charset="-128"/>
                <a:ea typeface="游ゴシック" panose="020B0400000000000000" pitchFamily="50" charset="-128"/>
              </a:rPr>
              <a:t>との整合性を考えると</a:t>
            </a:r>
            <a:r>
              <a:rPr lang="en-US" altLang="ja-JP" sz="1000" dirty="0">
                <a:latin typeface="游ゴシック" panose="020B0400000000000000" pitchFamily="50" charset="-128"/>
                <a:ea typeface="游ゴシック" panose="020B0400000000000000" pitchFamily="50" charset="-128"/>
              </a:rPr>
              <a:t>VEX</a:t>
            </a:r>
            <a:r>
              <a:rPr lang="ja-JP" altLang="en-US" sz="1000" dirty="0">
                <a:latin typeface="游ゴシック" panose="020B0400000000000000" pitchFamily="50" charset="-128"/>
                <a:ea typeface="游ゴシック" panose="020B0400000000000000" pitchFamily="50" charset="-128"/>
              </a:rPr>
              <a:t>なんだけど、今使われてるのは</a:t>
            </a:r>
            <a:r>
              <a:rPr lang="en-US" altLang="ja-JP" sz="1000" dirty="0">
                <a:latin typeface="游ゴシック" panose="020B0400000000000000" pitchFamily="50" charset="-128"/>
                <a:ea typeface="游ゴシック" panose="020B0400000000000000" pitchFamily="50" charset="-128"/>
              </a:rPr>
              <a:t>CSAF</a:t>
            </a:r>
            <a:r>
              <a:rPr lang="ja-JP" altLang="en-US" sz="1000" dirty="0">
                <a:latin typeface="游ゴシック" panose="020B0400000000000000" pitchFamily="50" charset="-128"/>
                <a:ea typeface="游ゴシック" panose="020B0400000000000000" pitchFamily="50" charset="-128"/>
              </a:rPr>
              <a:t>だよねなど。</a:t>
            </a:r>
            <a:br>
              <a:rPr lang="ja-JP" altLang="en-US" sz="1000" dirty="0">
                <a:latin typeface="游ゴシック" panose="020B0400000000000000" pitchFamily="50" charset="-128"/>
                <a:ea typeface="游ゴシック" panose="020B0400000000000000" pitchFamily="50" charset="-128"/>
              </a:rPr>
            </a:br>
            <a:endParaRPr lang="en-US" altLang="ja-JP" sz="10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086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45FB-3619-8AD7-B89D-7D5C0ED06D1F}"/>
              </a:ext>
            </a:extLst>
          </p:cNvPr>
          <p:cNvSpPr>
            <a:spLocks noGrp="1"/>
          </p:cNvSpPr>
          <p:nvPr>
            <p:ph type="title"/>
          </p:nvPr>
        </p:nvSpPr>
        <p:spPr/>
        <p:txBody>
          <a:bodyPr>
            <a:normAutofit/>
          </a:bodyPr>
          <a:lstStyle/>
          <a:p>
            <a:r>
              <a:rPr lang="en-US" altLang="ja-JP" sz="2400" dirty="0"/>
              <a:t>SPDX</a:t>
            </a:r>
            <a:r>
              <a:rPr lang="ja-JP" altLang="en-US" sz="2400" dirty="0"/>
              <a:t> </a:t>
            </a:r>
            <a:r>
              <a:rPr lang="en-US" altLang="ja-JP" sz="2400" dirty="0"/>
              <a:t>Asia Call</a:t>
            </a:r>
            <a:endParaRPr lang="en-US" sz="2400" dirty="0"/>
          </a:p>
        </p:txBody>
      </p:sp>
      <p:sp>
        <p:nvSpPr>
          <p:cNvPr id="3" name="Text Placeholder 2">
            <a:extLst>
              <a:ext uri="{FF2B5EF4-FFF2-40B4-BE49-F238E27FC236}">
                <a16:creationId xmlns:a16="http://schemas.microsoft.com/office/drawing/2014/main" id="{DAF774BE-A904-17A5-7210-850468A87779}"/>
              </a:ext>
            </a:extLst>
          </p:cNvPr>
          <p:cNvSpPr>
            <a:spLocks noGrp="1"/>
          </p:cNvSpPr>
          <p:nvPr>
            <p:ph type="body" idx="1"/>
          </p:nvPr>
        </p:nvSpPr>
        <p:spPr>
          <a:xfrm>
            <a:off x="311700" y="1109696"/>
            <a:ext cx="8520600" cy="3339000"/>
          </a:xfrm>
        </p:spPr>
        <p:txBody>
          <a:bodyPr/>
          <a:lstStyle/>
          <a:p>
            <a:pPr marL="114300" indent="0">
              <a:buNone/>
            </a:pPr>
            <a:r>
              <a:rPr lang="en-US" dirty="0">
                <a:latin typeface="游ゴシック" panose="020B0400000000000000" pitchFamily="50" charset="-128"/>
                <a:ea typeface="游ゴシック" panose="020B0400000000000000" pitchFamily="50" charset="-128"/>
              </a:rPr>
              <a:t># SPDX Tech Team Japan Meeting 2024-09-09</a:t>
            </a:r>
          </a:p>
          <a:p>
            <a:pPr marL="114300" indent="0">
              <a:buNone/>
            </a:pPr>
            <a:endParaRPr lang="en-US" dirty="0">
              <a:latin typeface="游ゴシック" panose="020B0400000000000000" pitchFamily="50" charset="-128"/>
              <a:ea typeface="游ゴシック" panose="020B0400000000000000" pitchFamily="50" charset="-128"/>
            </a:endParaRPr>
          </a:p>
          <a:p>
            <a:pPr marL="114300" indent="0">
              <a:buNone/>
            </a:pPr>
            <a:r>
              <a:rPr lang="en-US" dirty="0">
                <a:latin typeface="游ゴシック" panose="020B0400000000000000" pitchFamily="50" charset="-128"/>
                <a:ea typeface="游ゴシック" panose="020B0400000000000000" pitchFamily="50" charset="-128"/>
              </a:rPr>
              <a:t>## Attendees</a:t>
            </a:r>
          </a:p>
          <a:p>
            <a:pPr marL="114300" indent="0">
              <a:buNone/>
            </a:pPr>
            <a:r>
              <a:rPr lang="en-US" dirty="0">
                <a:latin typeface="游ゴシック" panose="020B0400000000000000" pitchFamily="50" charset="-128"/>
                <a:ea typeface="游ゴシック" panose="020B0400000000000000" pitchFamily="50" charset="-128"/>
              </a:rPr>
              <a:t>- Norio Kobota</a:t>
            </a:r>
          </a:p>
          <a:p>
            <a:pPr marL="114300" indent="0">
              <a:buNone/>
            </a:pPr>
            <a:r>
              <a:rPr lang="en-US" dirty="0">
                <a:latin typeface="游ゴシック" panose="020B0400000000000000" pitchFamily="50" charset="-128"/>
                <a:ea typeface="游ゴシック" panose="020B0400000000000000" pitchFamily="50" charset="-128"/>
              </a:rPr>
              <a:t>- Nobuyuki Tanaka</a:t>
            </a:r>
          </a:p>
          <a:p>
            <a:pPr marL="114300" indent="0">
              <a:buNone/>
            </a:pPr>
            <a:r>
              <a:rPr lang="en-US" dirty="0">
                <a:latin typeface="游ゴシック" panose="020B0400000000000000" pitchFamily="50" charset="-128"/>
                <a:ea typeface="游ゴシック" panose="020B0400000000000000" pitchFamily="50" charset="-128"/>
              </a:rPr>
              <a:t>- Takashi Ninjouji</a:t>
            </a:r>
          </a:p>
          <a:p>
            <a:pPr marL="114300" indent="0">
              <a:buNone/>
            </a:pPr>
            <a:r>
              <a:rPr lang="en-US" dirty="0">
                <a:latin typeface="游ゴシック" panose="020B0400000000000000" pitchFamily="50" charset="-128"/>
                <a:ea typeface="游ゴシック" panose="020B0400000000000000" pitchFamily="50" charset="-128"/>
              </a:rPr>
              <a:t>- Yoshiyuki Ito</a:t>
            </a:r>
          </a:p>
          <a:p>
            <a:pPr marL="114300" indent="0">
              <a:buNone/>
            </a:pPr>
            <a:endParaRPr lang="en-US" dirty="0">
              <a:latin typeface="游ゴシック" panose="020B0400000000000000" pitchFamily="50" charset="-128"/>
              <a:ea typeface="游ゴシック" panose="020B0400000000000000" pitchFamily="50" charset="-128"/>
            </a:endParaRPr>
          </a:p>
          <a:p>
            <a:pPr marL="114300" indent="0">
              <a:buNone/>
            </a:pPr>
            <a:r>
              <a:rPr lang="en-US" dirty="0">
                <a:latin typeface="游ゴシック" panose="020B0400000000000000" pitchFamily="50" charset="-128"/>
                <a:ea typeface="游ゴシック" panose="020B0400000000000000" pitchFamily="50" charset="-128"/>
              </a:rPr>
              <a:t>## Notes</a:t>
            </a:r>
          </a:p>
          <a:p>
            <a:pPr marL="114300" indent="0">
              <a:buNone/>
            </a:pPr>
            <a:r>
              <a:rPr lang="en-US" dirty="0">
                <a:latin typeface="游ゴシック" panose="020B0400000000000000" pitchFamily="50" charset="-128"/>
                <a:ea typeface="游ゴシック" panose="020B0400000000000000" pitchFamily="50" charset="-128"/>
              </a:rPr>
              <a:t>- Tooling for generating SPDX 3.0 - Lite profile?  Not yet</a:t>
            </a:r>
          </a:p>
          <a:p>
            <a:pPr marL="114300" indent="0">
              <a:buNone/>
            </a:pPr>
            <a:r>
              <a:rPr lang="en-US" dirty="0">
                <a:latin typeface="游ゴシック" panose="020B0400000000000000" pitchFamily="50" charset="-128"/>
                <a:ea typeface="游ゴシック" panose="020B0400000000000000" pitchFamily="50" charset="-128"/>
              </a:rPr>
              <a:t>- Kate to find room for SPDX meeting on Tuesday</a:t>
            </a:r>
          </a:p>
          <a:p>
            <a:pPr marL="114300" indent="0">
              <a:buNone/>
            </a:pPr>
            <a:r>
              <a:rPr lang="en-US" dirty="0">
                <a:latin typeface="游ゴシック" panose="020B0400000000000000" pitchFamily="50" charset="-128"/>
                <a:ea typeface="游ゴシック" panose="020B0400000000000000" pitchFamily="50" charset="-128"/>
              </a:rPr>
              <a:t>- Translation plans to be settled on in Vienna</a:t>
            </a:r>
          </a:p>
          <a:p>
            <a:pPr marL="114300" indent="0">
              <a:buNone/>
            </a:pPr>
            <a:r>
              <a:rPr lang="en-US" dirty="0">
                <a:latin typeface="游ゴシック" panose="020B0400000000000000" pitchFamily="50" charset="-128"/>
                <a:ea typeface="游ゴシック" panose="020B0400000000000000" pitchFamily="50" charset="-128"/>
              </a:rPr>
              <a:t>- OpenChain having an SBOM study group</a:t>
            </a:r>
          </a:p>
          <a:p>
            <a:pPr marL="114300" indent="0">
              <a:buNone/>
            </a:pPr>
            <a:r>
              <a:rPr lang="en-US" dirty="0">
                <a:latin typeface="游ゴシック" panose="020B0400000000000000" pitchFamily="50" charset="-128"/>
                <a:ea typeface="游ゴシック" panose="020B0400000000000000" pitchFamily="50" charset="-128"/>
              </a:rPr>
              <a:t>- CISA SBOM-a-</a:t>
            </a:r>
            <a:r>
              <a:rPr lang="en-US" dirty="0" err="1">
                <a:latin typeface="游ゴシック" panose="020B0400000000000000" pitchFamily="50" charset="-128"/>
                <a:ea typeface="游ゴシック" panose="020B0400000000000000" pitchFamily="50" charset="-128"/>
              </a:rPr>
              <a:t>rama</a:t>
            </a:r>
            <a:r>
              <a:rPr lang="en-US" dirty="0">
                <a:latin typeface="游ゴシック" panose="020B0400000000000000" pitchFamily="50" charset="-128"/>
                <a:ea typeface="游ゴシック" panose="020B0400000000000000" pitchFamily="50" charset="-128"/>
              </a:rPr>
              <a:t> discussion - Crawl/Walk/Run in the document</a:t>
            </a:r>
          </a:p>
        </p:txBody>
      </p:sp>
    </p:spTree>
    <p:extLst>
      <p:ext uri="{BB962C8B-B14F-4D97-AF65-F5344CB8AC3E}">
        <p14:creationId xmlns:p14="http://schemas.microsoft.com/office/powerpoint/2010/main" val="62296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C311-1439-20AE-9902-629A3B2454B1}"/>
              </a:ext>
            </a:extLst>
          </p:cNvPr>
          <p:cNvSpPr>
            <a:spLocks noGrp="1"/>
          </p:cNvSpPr>
          <p:nvPr>
            <p:ph type="title"/>
          </p:nvPr>
        </p:nvSpPr>
        <p:spPr/>
        <p:txBody>
          <a:bodyPr>
            <a:normAutofit/>
          </a:bodyPr>
          <a:lstStyle/>
          <a:p>
            <a:r>
              <a:rPr lang="en-US" sz="2400" dirty="0">
                <a:latin typeface="游ゴシック" panose="020B0400000000000000" pitchFamily="50" charset="-128"/>
                <a:ea typeface="游ゴシック" panose="020B0400000000000000" pitchFamily="50" charset="-128"/>
              </a:rPr>
              <a:t>SBOM a Rama Fall 2024</a:t>
            </a:r>
          </a:p>
        </p:txBody>
      </p:sp>
      <p:sp>
        <p:nvSpPr>
          <p:cNvPr id="3" name="Text Placeholder 2">
            <a:extLst>
              <a:ext uri="{FF2B5EF4-FFF2-40B4-BE49-F238E27FC236}">
                <a16:creationId xmlns:a16="http://schemas.microsoft.com/office/drawing/2014/main" id="{E137565B-E58F-5680-3C9A-2853B668B41D}"/>
              </a:ext>
            </a:extLst>
          </p:cNvPr>
          <p:cNvSpPr>
            <a:spLocks noGrp="1"/>
          </p:cNvSpPr>
          <p:nvPr>
            <p:ph type="body" idx="1"/>
          </p:nvPr>
        </p:nvSpPr>
        <p:spPr/>
        <p:txBody>
          <a:bodyPr/>
          <a:lstStyle/>
          <a:p>
            <a:pPr marL="114300" indent="0">
              <a:buNone/>
            </a:pPr>
            <a:r>
              <a:rPr lang="en-US" dirty="0">
                <a:latin typeface="游ゴシック" panose="020B0400000000000000" pitchFamily="50" charset="-128"/>
                <a:ea typeface="游ゴシック" panose="020B0400000000000000" pitchFamily="50" charset="-128"/>
                <a:hlinkClick r:id="rId2"/>
              </a:rPr>
              <a:t>https://www.cisa.gov/news-events/events/sbom-rama-fall-2024</a:t>
            </a:r>
            <a:endParaRPr lang="en-US" dirty="0">
              <a:latin typeface="游ゴシック" panose="020B0400000000000000" pitchFamily="50" charset="-128"/>
              <a:ea typeface="游ゴシック" panose="020B0400000000000000" pitchFamily="50" charset="-128"/>
            </a:endParaRPr>
          </a:p>
          <a:p>
            <a:pPr marL="114300" indent="0">
              <a:buNone/>
            </a:pPr>
            <a:endParaRPr lang="en-US" dirty="0">
              <a:latin typeface="游ゴシック" panose="020B0400000000000000" pitchFamily="50" charset="-128"/>
              <a:ea typeface="游ゴシック" panose="020B0400000000000000" pitchFamily="50" charset="-128"/>
            </a:endParaRPr>
          </a:p>
          <a:p>
            <a:pPr marL="114300" indent="0">
              <a:buNone/>
            </a:pPr>
            <a:r>
              <a:rPr lang="en-US" dirty="0">
                <a:latin typeface="游ゴシック" panose="020B0400000000000000" pitchFamily="50" charset="-128"/>
                <a:ea typeface="游ゴシック" panose="020B0400000000000000" pitchFamily="50" charset="-128"/>
              </a:rPr>
              <a:t>Registration</a:t>
            </a:r>
          </a:p>
          <a:p>
            <a:pPr marL="114300" indent="0">
              <a:buNone/>
            </a:pPr>
            <a:r>
              <a:rPr lang="en-US" dirty="0">
                <a:latin typeface="游ゴシック" panose="020B0400000000000000" pitchFamily="50" charset="-128"/>
                <a:ea typeface="游ゴシック" panose="020B0400000000000000" pitchFamily="50" charset="-128"/>
                <a:hlinkClick r:id="rId3"/>
              </a:rPr>
              <a:t>https://inlhrfedramp.gov1.qualtrics.com/jfe/form/SV_bdA0ElaK5iDJM2y</a:t>
            </a:r>
            <a:endParaRPr lang="en-US" dirty="0">
              <a:latin typeface="游ゴシック" panose="020B0400000000000000" pitchFamily="50" charset="-128"/>
              <a:ea typeface="游ゴシック" panose="020B0400000000000000" pitchFamily="50" charset="-128"/>
            </a:endParaRPr>
          </a:p>
          <a:p>
            <a:pPr marL="114300" indent="0">
              <a:buNone/>
            </a:pPr>
            <a:r>
              <a:rPr lang="en-US" dirty="0">
                <a:latin typeface="游ゴシック" panose="020B0400000000000000" pitchFamily="50" charset="-128"/>
                <a:ea typeface="游ゴシック" panose="020B0400000000000000" pitchFamily="50" charset="-128"/>
              </a:rPr>
              <a:t>Virtual </a:t>
            </a:r>
            <a:r>
              <a:rPr lang="ja-JP" altLang="en-US" dirty="0">
                <a:latin typeface="游ゴシック" panose="020B0400000000000000" pitchFamily="50" charset="-128"/>
                <a:ea typeface="游ゴシック" panose="020B0400000000000000" pitchFamily="50" charset="-128"/>
              </a:rPr>
              <a:t>参加できるので興味がある方はご登録ください。</a:t>
            </a:r>
            <a:r>
              <a:rPr lang="en-US" altLang="ja-JP" dirty="0">
                <a:latin typeface="游ゴシック" panose="020B0400000000000000" pitchFamily="50" charset="-128"/>
                <a:ea typeface="游ゴシック" panose="020B0400000000000000" pitchFamily="50" charset="-128"/>
              </a:rPr>
              <a:t>(</a:t>
            </a:r>
            <a:r>
              <a:rPr lang="ja-JP" altLang="en-US" dirty="0">
                <a:latin typeface="游ゴシック" panose="020B0400000000000000" pitchFamily="50" charset="-128"/>
                <a:ea typeface="游ゴシック" panose="020B0400000000000000" pitchFamily="50" charset="-128"/>
              </a:rPr>
              <a:t>ただし、日本時間だと徹夜になります</a:t>
            </a:r>
            <a:r>
              <a:rPr lang="en-US" altLang="ja-JP" dirty="0">
                <a:latin typeface="游ゴシック" panose="020B0400000000000000" pitchFamily="50" charset="-128"/>
                <a:ea typeface="游ゴシック" panose="020B0400000000000000" pitchFamily="50" charset="-128"/>
              </a:rPr>
              <a:t>)</a:t>
            </a:r>
            <a:endParaRPr 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564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33AF-E2B6-0374-6C43-953CA5A66974}"/>
              </a:ext>
            </a:extLst>
          </p:cNvPr>
          <p:cNvSpPr>
            <a:spLocks noGrp="1"/>
          </p:cNvSpPr>
          <p:nvPr>
            <p:ph type="title"/>
          </p:nvPr>
        </p:nvSpPr>
        <p:spPr/>
        <p:txBody>
          <a:bodyPr>
            <a:normAutofit/>
          </a:bodyPr>
          <a:lstStyle/>
          <a:p>
            <a:r>
              <a:rPr lang="en-US" altLang="ja-JP" sz="2400" dirty="0">
                <a:latin typeface="游ゴシック" panose="020B0400000000000000" pitchFamily="50" charset="-128"/>
                <a:ea typeface="游ゴシック" panose="020B0400000000000000" pitchFamily="50" charset="-128"/>
              </a:rPr>
              <a:t>Open Source Summit Europe</a:t>
            </a:r>
            <a:endParaRPr lang="en-US" sz="2400" dirty="0">
              <a:latin typeface="游ゴシック" panose="020B0400000000000000" pitchFamily="50" charset="-128"/>
              <a:ea typeface="游ゴシック" panose="020B0400000000000000" pitchFamily="50" charset="-128"/>
            </a:endParaRPr>
          </a:p>
        </p:txBody>
      </p:sp>
      <p:sp>
        <p:nvSpPr>
          <p:cNvPr id="3" name="Text Placeholder 2">
            <a:extLst>
              <a:ext uri="{FF2B5EF4-FFF2-40B4-BE49-F238E27FC236}">
                <a16:creationId xmlns:a16="http://schemas.microsoft.com/office/drawing/2014/main" id="{2F2890D9-F0C2-2DE1-CE78-E5B32CAB2C1B}"/>
              </a:ext>
            </a:extLst>
          </p:cNvPr>
          <p:cNvSpPr>
            <a:spLocks noGrp="1"/>
          </p:cNvSpPr>
          <p:nvPr>
            <p:ph type="body" idx="1"/>
          </p:nvPr>
        </p:nvSpPr>
        <p:spPr/>
        <p:txBody>
          <a:bodyPr>
            <a:normAutofit/>
          </a:bodyPr>
          <a:lstStyle/>
          <a:p>
            <a:pPr>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SBOM</a:t>
            </a:r>
            <a:r>
              <a:rPr lang="ja-JP" altLang="en-US" dirty="0">
                <a:latin typeface="游ゴシック" panose="020B0400000000000000" pitchFamily="50" charset="-128"/>
                <a:ea typeface="游ゴシック" panose="020B0400000000000000" pitchFamily="50" charset="-128"/>
              </a:rPr>
              <a:t> </a:t>
            </a:r>
            <a:r>
              <a:rPr lang="en-US" altLang="ja-JP" dirty="0">
                <a:latin typeface="游ゴシック" panose="020B0400000000000000" pitchFamily="50" charset="-128"/>
                <a:ea typeface="游ゴシック" panose="020B0400000000000000" pitchFamily="50" charset="-128"/>
              </a:rPr>
              <a:t>9</a:t>
            </a:r>
            <a:r>
              <a:rPr lang="ja-JP" altLang="en-US" dirty="0">
                <a:latin typeface="游ゴシック" panose="020B0400000000000000" pitchFamily="50" charset="-128"/>
                <a:ea typeface="游ゴシック" panose="020B0400000000000000" pitchFamily="50" charset="-128"/>
              </a:rPr>
              <a:t>月</a:t>
            </a:r>
            <a:r>
              <a:rPr lang="en-US" altLang="ja-JP" dirty="0">
                <a:latin typeface="游ゴシック" panose="020B0400000000000000" pitchFamily="50" charset="-128"/>
                <a:ea typeface="游ゴシック" panose="020B0400000000000000" pitchFamily="50" charset="-128"/>
              </a:rPr>
              <a:t>16</a:t>
            </a:r>
            <a:r>
              <a:rPr lang="ja-JP" altLang="en-US" dirty="0">
                <a:latin typeface="游ゴシック" panose="020B0400000000000000" pitchFamily="50" charset="-128"/>
                <a:ea typeface="游ゴシック" panose="020B0400000000000000" pitchFamily="50" charset="-128"/>
              </a:rPr>
              <a:t>日</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Application of the Upcoming SPDX Safety Profile - Nicole </a:t>
            </a:r>
            <a:r>
              <a:rPr lang="en-US" dirty="0" err="1">
                <a:latin typeface="游ゴシック" panose="020B0400000000000000" pitchFamily="50" charset="-128"/>
                <a:ea typeface="游ゴシック" panose="020B0400000000000000" pitchFamily="50" charset="-128"/>
              </a:rPr>
              <a:t>Pappler</a:t>
            </a:r>
            <a:r>
              <a:rPr lang="en-US" dirty="0">
                <a:latin typeface="游ゴシック" panose="020B0400000000000000" pitchFamily="50" charset="-128"/>
                <a:ea typeface="游ゴシック" panose="020B0400000000000000" pitchFamily="50" charset="-128"/>
              </a:rPr>
              <a:t>, AlektoMetis.com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2"/>
              </a:rPr>
              <a:t>https://sched.co/1ejFH</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SBOM Implementation Reality - from Crawl to Walk, the SPDX Lite Profile for the First Step - Norio Kobota, Sony </a:t>
            </a:r>
            <a:r>
              <a:rPr lang="en-US" dirty="0" err="1">
                <a:latin typeface="游ゴシック" panose="020B0400000000000000" pitchFamily="50" charset="-128"/>
                <a:ea typeface="游ゴシック" panose="020B0400000000000000" pitchFamily="50" charset="-128"/>
              </a:rPr>
              <a:t>Gorup</a:t>
            </a:r>
            <a:r>
              <a:rPr lang="en-US" dirty="0">
                <a:latin typeface="游ゴシック" panose="020B0400000000000000" pitchFamily="50" charset="-128"/>
                <a:ea typeface="游ゴシック" panose="020B0400000000000000" pitchFamily="50" charset="-128"/>
              </a:rPr>
              <a:t> Corporation &amp; Takashi Ninjouji, Toshiba Corporation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3"/>
              </a:rPr>
              <a:t>https://sched.co/1ej1I</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What's Happening in Japan? - the Current Situation of SBOM - Ayumi Watanabe, Hitachi Solutions, Ltd.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4"/>
              </a:rPr>
              <a:t>https://sched.co/1ej1y</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Open Questions - Alexios Zavras, Intel</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5"/>
              </a:rPr>
              <a:t>https://sched.co/1ej2H</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r>
              <a:rPr lang="en-US" dirty="0">
                <a:latin typeface="游ゴシック" panose="020B0400000000000000" pitchFamily="50" charset="-128"/>
                <a:ea typeface="游ゴシック" panose="020B0400000000000000" pitchFamily="50" charset="-128"/>
              </a:rPr>
              <a:t>How Did You Cook It? About Honda’s AOSP-Based IVI(in-Vehicle Infotainment) System - Yuichi Kusakabe, Honda Motor Co., Ltd. </a:t>
            </a:r>
            <a:br>
              <a:rPr lang="en-US" dirty="0">
                <a:latin typeface="游ゴシック" panose="020B0400000000000000" pitchFamily="50" charset="-128"/>
                <a:ea typeface="游ゴシック" panose="020B0400000000000000" pitchFamily="50" charset="-128"/>
              </a:rPr>
            </a:br>
            <a:r>
              <a:rPr lang="en-US" dirty="0">
                <a:latin typeface="游ゴシック" panose="020B0400000000000000" pitchFamily="50" charset="-128"/>
                <a:ea typeface="游ゴシック" panose="020B0400000000000000" pitchFamily="50" charset="-128"/>
                <a:hlinkClick r:id="rId6"/>
              </a:rPr>
              <a:t>https://sched.co/1ej2Q</a:t>
            </a:r>
            <a:endParaRPr lang="en-US" dirty="0">
              <a:latin typeface="游ゴシック" panose="020B0400000000000000" pitchFamily="50" charset="-128"/>
              <a:ea typeface="游ゴシック" panose="020B0400000000000000" pitchFamily="50" charset="-128"/>
            </a:endParaRPr>
          </a:p>
          <a:p>
            <a:pPr lvl="1">
              <a:buFont typeface="Arial" panose="020B0604020202020204" pitchFamily="34" charset="0"/>
              <a:buChar char="•"/>
            </a:pPr>
            <a:endParaRPr lang="en-US" dirty="0">
              <a:latin typeface="游ゴシック" panose="020B0400000000000000" pitchFamily="50" charset="-128"/>
              <a:ea typeface="游ゴシック" panose="020B0400000000000000" pitchFamily="50" charset="-128"/>
            </a:endParaRPr>
          </a:p>
        </p:txBody>
      </p:sp>
      <p:sp>
        <p:nvSpPr>
          <p:cNvPr id="5" name="TextBox 4">
            <a:extLst>
              <a:ext uri="{FF2B5EF4-FFF2-40B4-BE49-F238E27FC236}">
                <a16:creationId xmlns:a16="http://schemas.microsoft.com/office/drawing/2014/main" id="{D41A2E30-2195-8A1D-65BD-8582CB6C59F3}"/>
              </a:ext>
            </a:extLst>
          </p:cNvPr>
          <p:cNvSpPr txBox="1"/>
          <p:nvPr/>
        </p:nvSpPr>
        <p:spPr>
          <a:xfrm>
            <a:off x="311700" y="834348"/>
            <a:ext cx="7219037" cy="307777"/>
          </a:xfrm>
          <a:prstGeom prst="rect">
            <a:avLst/>
          </a:prstGeom>
          <a:noFill/>
        </p:spPr>
        <p:txBody>
          <a:bodyPr wrap="square">
            <a:spAutoFit/>
          </a:bodyPr>
          <a:lstStyle/>
          <a:p>
            <a:r>
              <a:rPr lang="en-US" dirty="0">
                <a:latin typeface="游ゴシック" panose="020B0400000000000000" pitchFamily="50" charset="-128"/>
                <a:ea typeface="游ゴシック" panose="020B0400000000000000" pitchFamily="50" charset="-128"/>
                <a:hlinkClick r:id="rId7"/>
              </a:rPr>
              <a:t>https://events.linuxfoundation.org/open-source-summit-europe/program/schedule/</a:t>
            </a:r>
            <a:endParaRPr 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70251420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FF3C6618-3AB2-4CEF-883B-568A4F87FEF7}" vid="{E31E13ED-F397-4C5E-B5F3-49AD6374574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f8e20e6-048a-4bad-a26b-318dd1cd4d47}" enabled="1" method="Privileged" siteId="{66c65d8a-9158-4521-a2d8-664963db48e4}" removed="0"/>
</clbl:labelList>
</file>

<file path=docProps/app.xml><?xml version="1.0" encoding="utf-8"?>
<Properties xmlns="http://schemas.openxmlformats.org/officeDocument/2006/extended-properties" xmlns:vt="http://schemas.openxmlformats.org/officeDocument/2006/docPropsVTypes">
  <Template>OpenChainJWG-Template</Template>
  <TotalTime>147</TotalTime>
  <Words>1229</Words>
  <Application>Microsoft Office PowerPoint</Application>
  <PresentationFormat>On-screen Show (16:9)</PresentationFormat>
  <Paragraphs>76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游ゴシック Medium</vt:lpstr>
      <vt:lpstr>游ゴシック Light</vt:lpstr>
      <vt:lpstr>Arial</vt:lpstr>
      <vt:lpstr>游ゴシック</vt:lpstr>
      <vt:lpstr>Linux Foundation EU Theme 2023</vt:lpstr>
      <vt:lpstr>OpenChain Japan SBOM sub group</vt:lpstr>
      <vt:lpstr>Anti-Trust Policy Notice</vt:lpstr>
      <vt:lpstr>独占禁止法順守ポリシー (Antitrust Policy)</vt:lpstr>
      <vt:lpstr>Agenda</vt:lpstr>
      <vt:lpstr>OpenChain SBOM Study Groupについて</vt:lpstr>
      <vt:lpstr>議論の方向性</vt:lpstr>
      <vt:lpstr>SPDX Asia Call</vt:lpstr>
      <vt:lpstr>SBOM a Rama Fall 2024</vt:lpstr>
      <vt:lpstr>Open Source Summit Europe</vt:lpstr>
      <vt:lpstr>Open Source Summit Europe</vt:lpstr>
      <vt:lpstr>Open Source Summit Europe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Japan SBOM sub group</dc:title>
  <dc:creator>Kobota, Norio (SGC)</dc:creator>
  <cp:lastModifiedBy>Kobota, Norio (SGC)</cp:lastModifiedBy>
  <cp:revision>1</cp:revision>
  <dcterms:created xsi:type="dcterms:W3CDTF">2024-09-10T04:50:42Z</dcterms:created>
  <dcterms:modified xsi:type="dcterms:W3CDTF">2024-09-10T07:18:13Z</dcterms:modified>
</cp:coreProperties>
</file>