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7508" autoAdjust="0"/>
  </p:normalViewPr>
  <p:slideViewPr>
    <p:cSldViewPr snapToGrid="0">
      <p:cViewPr varScale="1">
        <p:scale>
          <a:sx n="98" d="100"/>
          <a:sy n="98" d="100"/>
        </p:scale>
        <p:origin x="9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91F5B5-8003-472C-8A7E-59AED64D17E8}" type="datetimeFigureOut">
              <a:rPr kumimoji="1" lang="ja-JP" altLang="en-US" smtClean="0"/>
              <a:t>2022/9/16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164A1-B963-4255-A019-8D1993804CCB}" type="slidenum">
              <a:rPr kumimoji="1" lang="ja-JP" altLang="en-US" smtClean="0"/>
              <a:t>‹#›</a:t>
            </a:fld>
            <a:endParaRPr kumimoji="1" lang="ja-JP" altLang="en-US"/>
          </a:p>
        </p:txBody>
      </p:sp>
    </p:spTree>
    <p:extLst>
      <p:ext uri="{BB962C8B-B14F-4D97-AF65-F5344CB8AC3E}">
        <p14:creationId xmlns:p14="http://schemas.microsoft.com/office/powerpoint/2010/main" val="910224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lab.ow2.org/ggi/ggi-castalia/-/issues/3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utreach.eclipse.foundation/hubfs/EuropeanOpenSourceWhitePaper-June2021.pdf"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ec.europa.eu/info/sites/default/files/en_ec_open_source_strategy_2020-2023.pdf" TargetMode="External"/><Relationship Id="rId4" Type="http://schemas.openxmlformats.org/officeDocument/2006/relationships/hyperlink" Target="https://ec.europa.eu/info/departments/informatics/open-source-software-strategy_en#opensourcesoftwarestrateg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lab.ow2.org/ggi/ggi-castalia/-/issues/16"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lab.ow2.org/ggi/ggi-castalia/-/issues/34"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lab.ow2.org/ggi/ggi-castalia/-/issues/3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opensourcerers.org/2021/08/09/a-promer-on-digital-sovereignty/" TargetMode="External"/><Relationship Id="rId7" Type="http://schemas.openxmlformats.org/officeDocument/2006/relationships/hyperlink" Target="https://www.unicef.org/innovation/stories/open-source-digital-sovereignty"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joinup.ec.europa.eu/collection/open-source-observatory-osor" TargetMode="External"/><Relationship Id="rId5" Type="http://schemas.openxmlformats.org/officeDocument/2006/relationships/hyperlink" Target="https://superuser.openstack.org/articles/the-role-of-open-source-in-digital-sovereignty-openinfra-live-recap/" TargetMode="External"/><Relationship Id="rId4" Type="http://schemas.openxmlformats.org/officeDocument/2006/relationships/hyperlink" Target="https://www.opensourcerers.org/2021/08/16/a-primer-on-digital-sovereignty-open-sourc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lab.ow2.org/ggi/ggi-castalia/-/issues/36"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c.europa.eu/info/sites/default/files/en_ec_open_source_strategy_2020-2023.pdf" TargetMode="External"/><Relationship Id="rId3" Type="http://schemas.openxmlformats.org/officeDocument/2006/relationships/hyperlink" Target="https://www.techrepublic.com/article/4-innovations-we-owe-to-open-source/" TargetMode="External"/><Relationship Id="rId7" Type="http://schemas.openxmlformats.org/officeDocument/2006/relationships/hyperlink" Target="https://ec.europa.eu/info/departments/informatics/open-source-software-strategy_en#opensourcesoftwarestrateg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threefivetwo.com/blog/can-open-source-innovation-work-in-the-enterprise" TargetMode="External"/><Relationship Id="rId5" Type="http://schemas.openxmlformats.org/officeDocument/2006/relationships/hyperlink" Target="https://www.raconteur.net/technology/cloud/open-source-technology/" TargetMode="External"/><Relationship Id="rId4" Type="http://schemas.openxmlformats.org/officeDocument/2006/relationships/hyperlink" Target="https://dirkriehle.com/publications/2019-selected/the-innovations-of-open-sour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英語については主要なところ（と私が考えたところ）を抜粋しています。その中でも特に重要だ思ったところ気になったところには黄色で色を付けています。ノートの日本語訳に関しては抜粋ではなく</a:t>
            </a:r>
            <a:r>
              <a:rPr kumimoji="1" lang="en-US" altLang="ja-JP" dirty="0" err="1"/>
              <a:t>github</a:t>
            </a:r>
            <a:r>
              <a:rPr kumimoji="1" lang="ja-JP" altLang="en-US" dirty="0"/>
              <a:t>にあるものすべて転記してます。（なので英語と日本語は</a:t>
            </a:r>
            <a:r>
              <a:rPr kumimoji="1" lang="en-US" altLang="ja-JP" dirty="0"/>
              <a:t>1</a:t>
            </a:r>
            <a:r>
              <a:rPr kumimoji="1" lang="ja-JP" altLang="en-US" dirty="0"/>
              <a:t>対</a:t>
            </a:r>
            <a:r>
              <a:rPr kumimoji="1" lang="en-US" altLang="ja-JP" dirty="0"/>
              <a:t>1</a:t>
            </a:r>
            <a:r>
              <a:rPr kumimoji="1" lang="ja-JP" altLang="en-US" dirty="0"/>
              <a:t>には対応しません。）</a:t>
            </a:r>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2</a:t>
            </a:fld>
            <a:endParaRPr kumimoji="1" lang="ja-JP" altLang="en-US"/>
          </a:p>
        </p:txBody>
      </p:sp>
    </p:spTree>
    <p:extLst>
      <p:ext uri="{BB962C8B-B14F-4D97-AF65-F5344CB8AC3E}">
        <p14:creationId xmlns:p14="http://schemas.microsoft.com/office/powerpoint/2010/main" val="3101732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デジタルトランスフォーメーション</a:t>
            </a:r>
            <a:r>
              <a:rPr lang="en-US" altLang="ja-JP" b="1" dirty="0"/>
              <a:t>(DX)</a:t>
            </a:r>
            <a:r>
              <a:rPr lang="ja-JP" altLang="en-US" b="1" dirty="0"/>
              <a:t>を可能にするオープンソース</a:t>
            </a:r>
          </a:p>
          <a:p>
            <a:r>
              <a:rPr lang="en-US" altLang="ja-JP" dirty="0"/>
              <a:t>GitLab</a:t>
            </a:r>
            <a:r>
              <a:rPr lang="ja-JP" altLang="en-US" dirty="0"/>
              <a:t>の問題へのリンク</a:t>
            </a:r>
            <a:r>
              <a:rPr lang="en-US" altLang="ja-JP" dirty="0"/>
              <a:t>: </a:t>
            </a:r>
            <a:r>
              <a:rPr lang="en-US" altLang="ja-JP" dirty="0">
                <a:hlinkClick r:id="rId3"/>
              </a:rPr>
              <a:t>https://gitlab.ow2.org/ggi/ggi-castalia/-/issues/37</a:t>
            </a:r>
            <a:r>
              <a:rPr lang="ja-JP" altLang="en-US" dirty="0"/>
              <a:t>。</a:t>
            </a:r>
          </a:p>
          <a:p>
            <a:r>
              <a:rPr lang="ja-JP" altLang="en-US" b="1" dirty="0"/>
              <a:t>説明</a:t>
            </a:r>
          </a:p>
          <a:p>
            <a:r>
              <a:rPr lang="ja-JP" altLang="en-US" dirty="0"/>
              <a:t>「デジタルトランスフォーメーションとは、デジタル技術を導入して、サービスやビジネスを変革することです。デジタルでないプロセスや手動のプロセスをデジタルプロセスに置き換えたり、古いデジタル技術を新しいデジタル技術に置き換えたりします。」</a:t>
            </a:r>
            <a:r>
              <a:rPr lang="en-US" altLang="ja-JP" dirty="0"/>
              <a:t>(</a:t>
            </a:r>
            <a:r>
              <a:rPr lang="ja-JP" altLang="en-US" dirty="0"/>
              <a:t>ウィキペディアより</a:t>
            </a:r>
            <a:r>
              <a:rPr lang="en-US" altLang="ja-JP" dirty="0"/>
              <a:t>)</a:t>
            </a:r>
          </a:p>
          <a:p>
            <a:r>
              <a:rPr lang="en-US" altLang="ja-JP" dirty="0"/>
              <a:t>DX</a:t>
            </a:r>
            <a:r>
              <a:rPr lang="ja-JP" altLang="en-US" dirty="0"/>
              <a:t>の最も進んだ組織が、ビジネス、</a:t>
            </a:r>
            <a:r>
              <a:rPr lang="en-US" altLang="ja-JP" dirty="0"/>
              <a:t>IT</a:t>
            </a:r>
            <a:r>
              <a:rPr lang="ja-JP" altLang="en-US" dirty="0"/>
              <a:t>、財務を通じて変化を推進し、デジタルを定着させるとき、彼らは再検討する。</a:t>
            </a:r>
          </a:p>
          <a:p>
            <a:pPr>
              <a:buFont typeface="Arial" panose="020B0604020202020204" pitchFamily="34" charset="0"/>
              <a:buChar char="•"/>
            </a:pPr>
            <a:r>
              <a:rPr lang="ja-JP" altLang="en-US" dirty="0"/>
              <a:t>ビジネスモデル</a:t>
            </a:r>
            <a:r>
              <a:rPr lang="en-US" altLang="ja-JP" dirty="0"/>
              <a:t>: </a:t>
            </a:r>
            <a:r>
              <a:rPr lang="ja-JP" altLang="en-US" dirty="0"/>
              <a:t>サービスとしてのエコシステム、</a:t>
            </a:r>
            <a:r>
              <a:rPr lang="en-US" altLang="ja-JP" dirty="0"/>
              <a:t>SaaS</a:t>
            </a:r>
            <a:r>
              <a:rPr lang="ja-JP" altLang="en-US" dirty="0"/>
              <a:t>によるバリューチェーン。</a:t>
            </a:r>
          </a:p>
          <a:p>
            <a:pPr>
              <a:buFont typeface="Arial" panose="020B0604020202020204" pitchFamily="34" charset="0"/>
              <a:buChar char="•"/>
            </a:pPr>
            <a:r>
              <a:rPr lang="ja-JP" altLang="en-US" dirty="0"/>
              <a:t>財務</a:t>
            </a:r>
            <a:r>
              <a:rPr lang="en-US" altLang="ja-JP" dirty="0"/>
              <a:t>: </a:t>
            </a:r>
            <a:r>
              <a:rPr lang="ja-JP" altLang="en-US" dirty="0"/>
              <a:t>運用</a:t>
            </a:r>
            <a:r>
              <a:rPr lang="en-US" altLang="ja-JP" dirty="0"/>
              <a:t>/</a:t>
            </a:r>
            <a:r>
              <a:rPr lang="ja-JP" altLang="en-US" dirty="0"/>
              <a:t>設備投資、人材、アウトソーシング。</a:t>
            </a:r>
          </a:p>
          <a:p>
            <a:pPr>
              <a:buFont typeface="Arial" panose="020B0604020202020204" pitchFamily="34" charset="0"/>
              <a:buChar char="•"/>
            </a:pPr>
            <a:r>
              <a:rPr lang="en-US" altLang="ja-JP" dirty="0"/>
              <a:t>IT: </a:t>
            </a:r>
            <a:r>
              <a:rPr lang="ja-JP" altLang="en-US" dirty="0"/>
              <a:t>革新、レガシー</a:t>
            </a:r>
            <a:r>
              <a:rPr lang="en-US" altLang="ja-JP" dirty="0"/>
              <a:t>/</a:t>
            </a:r>
            <a:r>
              <a:rPr lang="ja-JP" altLang="en-US" dirty="0"/>
              <a:t>資産の近代化。</a:t>
            </a:r>
          </a:p>
          <a:p>
            <a:r>
              <a:rPr lang="ja-JP" altLang="en-US" dirty="0"/>
              <a:t>オープンソースは</a:t>
            </a:r>
            <a:r>
              <a:rPr lang="en-US" altLang="ja-JP" dirty="0"/>
              <a:t>DX</a:t>
            </a:r>
            <a:r>
              <a:rPr lang="ja-JP" altLang="en-US" dirty="0"/>
              <a:t>の中心にある。</a:t>
            </a:r>
          </a:p>
          <a:p>
            <a:pPr>
              <a:buFont typeface="Arial" panose="020B0604020202020204" pitchFamily="34" charset="0"/>
              <a:buChar char="•"/>
            </a:pPr>
            <a:r>
              <a:rPr lang="ja-JP" altLang="en-US" dirty="0"/>
              <a:t>技術、アジャイルプラクティス、製品管理。</a:t>
            </a:r>
          </a:p>
          <a:p>
            <a:pPr>
              <a:buFont typeface="Arial" panose="020B0604020202020204" pitchFamily="34" charset="0"/>
              <a:buChar char="•"/>
            </a:pPr>
            <a:r>
              <a:rPr lang="ja-JP" altLang="en-US" dirty="0"/>
              <a:t>人</a:t>
            </a:r>
            <a:r>
              <a:rPr lang="en-US" altLang="ja-JP" dirty="0"/>
              <a:t>: </a:t>
            </a:r>
            <a:r>
              <a:rPr lang="ja-JP" altLang="en-US" dirty="0"/>
              <a:t>コラボレーション、オープンなコミュニケーション、開発</a:t>
            </a:r>
            <a:r>
              <a:rPr lang="en-US" altLang="ja-JP" dirty="0"/>
              <a:t>/</a:t>
            </a:r>
            <a:r>
              <a:rPr lang="ja-JP" altLang="en-US" dirty="0"/>
              <a:t>意思決定サイクル。</a:t>
            </a:r>
          </a:p>
          <a:p>
            <a:pPr>
              <a:buFont typeface="Arial" panose="020B0604020202020204" pitchFamily="34" charset="0"/>
              <a:buChar char="•"/>
            </a:pPr>
            <a:r>
              <a:rPr lang="ja-JP" altLang="en-US" dirty="0"/>
              <a:t>ビジネスモデル</a:t>
            </a:r>
            <a:r>
              <a:rPr lang="en-US" altLang="ja-JP" dirty="0"/>
              <a:t>: </a:t>
            </a:r>
            <a:r>
              <a:rPr lang="ja-JP" altLang="en-US" dirty="0"/>
              <a:t>トライ</a:t>
            </a:r>
            <a:r>
              <a:rPr lang="en-US" altLang="ja-JP" dirty="0"/>
              <a:t>&amp;</a:t>
            </a:r>
            <a:r>
              <a:rPr lang="ja-JP" altLang="en-US" dirty="0"/>
              <a:t>バイ、オープンイノベーション。</a:t>
            </a:r>
          </a:p>
          <a:p>
            <a:r>
              <a:rPr lang="ja-JP" altLang="en-US" dirty="0"/>
              <a:t>競争力の観点から見ると、最も目に見えるプロセスは、おそらく顧客体験に直接影響を与えるプロセスです。そして、大企業だけでなく、新興企業も、まったく前例のない顧客体験を提供することによって、顧客の期待を劇的に変えたことを認識しなければならない。</a:t>
            </a:r>
          </a:p>
          <a:p>
            <a:r>
              <a:rPr lang="ja-JP" altLang="en-US" dirty="0"/>
              <a:t>顧客体験だけでなく、企業内の他のすべてのプロセスも、完全に</a:t>
            </a:r>
            <a:r>
              <a:rPr lang="en-US" altLang="ja-JP" dirty="0"/>
              <a:t>IT</a:t>
            </a:r>
            <a:r>
              <a:rPr lang="ja-JP" altLang="en-US" dirty="0"/>
              <a:t>に依存しています。すべての企業が</a:t>
            </a:r>
            <a:r>
              <a:rPr lang="en-US" altLang="ja-JP" dirty="0"/>
              <a:t>IT</a:t>
            </a:r>
            <a:r>
              <a:rPr lang="ja-JP" altLang="en-US" dirty="0"/>
              <a:t>を変革する必要があります。これが</a:t>
            </a:r>
            <a:r>
              <a:rPr lang="en-US" altLang="ja-JP" dirty="0"/>
              <a:t>DX</a:t>
            </a:r>
            <a:r>
              <a:rPr lang="ja-JP" altLang="en-US" dirty="0"/>
              <a:t>です。まだそれを実行していない企業は今、できるだけ早く</a:t>
            </a:r>
            <a:r>
              <a:rPr lang="en-US" altLang="ja-JP" dirty="0"/>
              <a:t>DX</a:t>
            </a:r>
            <a:r>
              <a:rPr lang="ja-JP" altLang="en-US" dirty="0"/>
              <a:t>を達成しなければならない。さもなければ、市場から消え去ってしまうリスクがある。</a:t>
            </a:r>
            <a:r>
              <a:rPr lang="en-US" altLang="ja-JP" dirty="0"/>
              <a:t>DX</a:t>
            </a:r>
            <a:r>
              <a:rPr lang="ja-JP" altLang="en-US" dirty="0"/>
              <a:t>は生き残るための条件だ。リスクが非常に高いため、企業は</a:t>
            </a:r>
            <a:r>
              <a:rPr lang="en-US" altLang="ja-JP" dirty="0"/>
              <a:t>DX</a:t>
            </a:r>
            <a:r>
              <a:rPr lang="ja-JP" altLang="en-US" dirty="0"/>
              <a:t>をサプライヤーに完全に任せることはできない。すべての企業が自社の</a:t>
            </a:r>
            <a:r>
              <a:rPr lang="en-US" altLang="ja-JP" dirty="0"/>
              <a:t>IT</a:t>
            </a:r>
            <a:r>
              <a:rPr lang="ja-JP" altLang="en-US" dirty="0"/>
              <a:t>を手に入れなければならないということは、オープンソースソフトウェアがなければ</a:t>
            </a:r>
            <a:r>
              <a:rPr lang="en-US" altLang="ja-JP" dirty="0"/>
              <a:t>IT</a:t>
            </a:r>
            <a:r>
              <a:rPr lang="ja-JP" altLang="en-US" dirty="0"/>
              <a:t>は存在しないため、すべての企業がオープンソースソフトウェアを手に入れなければならないということだ。</a:t>
            </a:r>
          </a:p>
          <a:p>
            <a:r>
              <a:rPr lang="en-US" altLang="ja-JP" dirty="0"/>
              <a:t>DX</a:t>
            </a:r>
            <a:r>
              <a:rPr lang="ja-JP" altLang="en-US" dirty="0"/>
              <a:t>には、次のようなメリットが期待されます。</a:t>
            </a:r>
          </a:p>
          <a:p>
            <a:pPr>
              <a:buFont typeface="Arial" panose="020B0604020202020204" pitchFamily="34" charset="0"/>
              <a:buChar char="•"/>
            </a:pPr>
            <a:r>
              <a:rPr lang="ja-JP" altLang="en-US" dirty="0"/>
              <a:t>コア・プロセスの合理化、自動化、リアルタイム化。</a:t>
            </a:r>
          </a:p>
          <a:p>
            <a:pPr>
              <a:buFont typeface="Arial" panose="020B0604020202020204" pitchFamily="34" charset="0"/>
              <a:buChar char="•"/>
            </a:pPr>
            <a:r>
              <a:rPr lang="ja-JP" altLang="en-US" dirty="0"/>
              <a:t>競合他社の変化への迅速な対応を可能にします。</a:t>
            </a:r>
          </a:p>
          <a:p>
            <a:pPr>
              <a:buFont typeface="Arial" panose="020B0604020202020204" pitchFamily="34" charset="0"/>
              <a:buChar char="•"/>
            </a:pPr>
            <a:r>
              <a:rPr lang="ja-JP" altLang="en-US" dirty="0"/>
              <a:t>人工知能とビッグデータを活用する。</a:t>
            </a:r>
          </a:p>
          <a:p>
            <a:r>
              <a:rPr lang="ja-JP" altLang="en-US" b="1" dirty="0"/>
              <a:t>オポチュニティの評価</a:t>
            </a:r>
          </a:p>
          <a:p>
            <a:r>
              <a:rPr lang="en-US" altLang="ja-JP" dirty="0"/>
              <a:t>DX</a:t>
            </a:r>
            <a:r>
              <a:rPr lang="ja-JP" altLang="en-US" dirty="0"/>
              <a:t>は以下の方法で管理できる。</a:t>
            </a:r>
          </a:p>
          <a:p>
            <a:pPr>
              <a:buFont typeface="Arial" panose="020B0604020202020204" pitchFamily="34" charset="0"/>
              <a:buChar char="•"/>
            </a:pPr>
            <a:r>
              <a:rPr lang="en-US" altLang="ja-JP" dirty="0"/>
              <a:t>IT</a:t>
            </a:r>
            <a:r>
              <a:rPr lang="ja-JP" altLang="en-US" dirty="0"/>
              <a:t>のセグメント</a:t>
            </a:r>
            <a:r>
              <a:rPr lang="en-US" altLang="ja-JP" dirty="0"/>
              <a:t>: </a:t>
            </a:r>
            <a:r>
              <a:rPr lang="ja-JP" altLang="en-US" dirty="0"/>
              <a:t>生産</a:t>
            </a:r>
            <a:r>
              <a:rPr lang="en-US" altLang="ja-JP" dirty="0"/>
              <a:t>IT</a:t>
            </a:r>
            <a:r>
              <a:rPr lang="ja-JP" altLang="en-US" dirty="0"/>
              <a:t>、ビジネスサポート</a:t>
            </a:r>
            <a:r>
              <a:rPr lang="en-US" altLang="ja-JP" dirty="0"/>
              <a:t>IT (CRM</a:t>
            </a:r>
            <a:r>
              <a:rPr lang="ja-JP" altLang="en-US" dirty="0"/>
              <a:t>、請求、調達</a:t>
            </a:r>
            <a:r>
              <a:rPr lang="en-US" altLang="ja-JP" dirty="0"/>
              <a:t>...)</a:t>
            </a:r>
            <a:r>
              <a:rPr lang="ja-JP" altLang="en-US" dirty="0"/>
              <a:t>、サポート</a:t>
            </a:r>
            <a:r>
              <a:rPr lang="en-US" altLang="ja-JP" dirty="0"/>
              <a:t>IT (</a:t>
            </a:r>
            <a:r>
              <a:rPr lang="ja-JP" altLang="en-US" dirty="0"/>
              <a:t>人事、財務、会計</a:t>
            </a:r>
            <a:r>
              <a:rPr lang="en-US" altLang="ja-JP" dirty="0"/>
              <a:t>...)</a:t>
            </a:r>
            <a:r>
              <a:rPr lang="ja-JP" altLang="en-US" dirty="0"/>
              <a:t>、ビッグデータ。</a:t>
            </a:r>
          </a:p>
          <a:p>
            <a:pPr>
              <a:buFont typeface="Arial" panose="020B0604020202020204" pitchFamily="34" charset="0"/>
              <a:buChar char="•"/>
            </a:pPr>
            <a:r>
              <a:rPr lang="en-US" altLang="ja-JP" dirty="0"/>
              <a:t>IT</a:t>
            </a:r>
            <a:r>
              <a:rPr lang="ja-JP" altLang="en-US" dirty="0"/>
              <a:t>を支える技術やプロセスの種類</a:t>
            </a:r>
            <a:r>
              <a:rPr lang="en-US" altLang="ja-JP" dirty="0"/>
              <a:t>: </a:t>
            </a:r>
            <a:r>
              <a:rPr lang="ja-JP" altLang="en-US" dirty="0"/>
              <a:t>インフラストラクチャ </a:t>
            </a:r>
            <a:r>
              <a:rPr lang="en-US" altLang="ja-JP" dirty="0"/>
              <a:t>(</a:t>
            </a:r>
            <a:r>
              <a:rPr lang="ja-JP" altLang="en-US" dirty="0"/>
              <a:t>クラウド</a:t>
            </a:r>
            <a:r>
              <a:rPr lang="en-US" altLang="ja-JP" dirty="0"/>
              <a:t>) </a:t>
            </a:r>
            <a:r>
              <a:rPr lang="ja-JP" altLang="en-US" dirty="0"/>
              <a:t>、人工知能、プロセス</a:t>
            </a:r>
            <a:r>
              <a:rPr lang="en-US" altLang="ja-JP" dirty="0"/>
              <a:t>(Make-or-Buy</a:t>
            </a:r>
            <a:r>
              <a:rPr lang="ja-JP" altLang="en-US" dirty="0"/>
              <a:t>、</a:t>
            </a:r>
            <a:r>
              <a:rPr lang="en-US" altLang="ja-JP" dirty="0" err="1"/>
              <a:t>DevSecOps</a:t>
            </a:r>
            <a:r>
              <a:rPr lang="ja-JP" altLang="en-US" dirty="0"/>
              <a:t>、</a:t>
            </a:r>
            <a:r>
              <a:rPr lang="en-US" altLang="ja-JP" dirty="0"/>
              <a:t>SaaS)</a:t>
            </a:r>
            <a:r>
              <a:rPr lang="ja-JP" altLang="en-US" dirty="0"/>
              <a:t>。</a:t>
            </a:r>
          </a:p>
          <a:p>
            <a:r>
              <a:rPr lang="en-US" altLang="ja-JP" dirty="0"/>
              <a:t>IT</a:t>
            </a:r>
            <a:r>
              <a:rPr lang="ja-JP" altLang="en-US" dirty="0"/>
              <a:t>の特定のセグメントや技術にオープンソースを導入すると、そのセグメントや技術に手をつけたいと思うことが明らかになります。なぜなら、</a:t>
            </a:r>
            <a:r>
              <a:rPr lang="en-US" altLang="ja-JP" dirty="0"/>
              <a:t>IT</a:t>
            </a:r>
            <a:r>
              <a:rPr lang="ja-JP" altLang="en-US" dirty="0"/>
              <a:t>の特定のセグメントや技術が企業の競争力にとって重要であると評価したからです。競合他社との比較だけでなく、他の業界との比較や、顧客体験や市場ソリューションの面での主要プレーヤーとの比較で、自社の地位を評価することが重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11</a:t>
            </a:fld>
            <a:endParaRPr kumimoji="1" lang="ja-JP" altLang="en-US"/>
          </a:p>
        </p:txBody>
      </p:sp>
    </p:spTree>
    <p:extLst>
      <p:ext uri="{BB962C8B-B14F-4D97-AF65-F5344CB8AC3E}">
        <p14:creationId xmlns:p14="http://schemas.microsoft.com/office/powerpoint/2010/main" val="5688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進捗評価</a:t>
            </a:r>
          </a:p>
          <a:p>
            <a:pPr>
              <a:buFont typeface="+mj-lt"/>
              <a:buAutoNum type="arabicPeriod"/>
            </a:pPr>
            <a:r>
              <a:rPr lang="ja-JP" altLang="en-US" dirty="0"/>
              <a:t>レベル</a:t>
            </a:r>
            <a:r>
              <a:rPr lang="en-US" altLang="ja-JP" dirty="0"/>
              <a:t>1: </a:t>
            </a:r>
            <a:r>
              <a:rPr lang="ja-JP" altLang="en-US" dirty="0"/>
              <a:t>状況評価</a:t>
            </a:r>
          </a:p>
          <a:p>
            <a:pPr>
              <a:buFont typeface="Arial" panose="020B0604020202020204" pitchFamily="34" charset="0"/>
              <a:buChar char="•"/>
            </a:pPr>
            <a:r>
              <a:rPr lang="ja-JP" altLang="en-US" dirty="0"/>
              <a:t>私は以下を確認しました。 </a:t>
            </a:r>
          </a:p>
          <a:p>
            <a:pPr marL="742950" lvl="1" indent="-285750">
              <a:buFont typeface="Arial" panose="020B0604020202020204" pitchFamily="34" charset="0"/>
              <a:buChar char="•"/>
            </a:pPr>
            <a:r>
              <a:rPr lang="ja-JP" altLang="en-US" dirty="0"/>
              <a:t>私の会社の競争力にとって重要な</a:t>
            </a:r>
            <a:r>
              <a:rPr lang="en-US" altLang="ja-JP" dirty="0"/>
              <a:t>IT</a:t>
            </a:r>
            <a:r>
              <a:rPr lang="ja-JP" altLang="en-US" dirty="0"/>
              <a:t>部門</a:t>
            </a:r>
          </a:p>
          <a:p>
            <a:pPr marL="742950" lvl="1" indent="-285750">
              <a:buFont typeface="Arial" panose="020B0604020202020204" pitchFamily="34" charset="0"/>
              <a:buChar char="•"/>
            </a:pPr>
            <a:r>
              <a:rPr lang="ja-JP" altLang="en-US" dirty="0"/>
              <a:t>アプリケーション開発に必要なオープンソース技術は、これらの分野である。</a:t>
            </a:r>
            <a:br>
              <a:rPr lang="ja-JP" altLang="en-US" dirty="0"/>
            </a:br>
            <a:r>
              <a:rPr lang="ja-JP" altLang="en-US" dirty="0"/>
              <a:t>そこで私はこう決心した。</a:t>
            </a:r>
          </a:p>
          <a:p>
            <a:pPr marL="742950" lvl="1" indent="-285750">
              <a:buFont typeface="Arial" panose="020B0604020202020204" pitchFamily="34" charset="0"/>
              <a:buChar char="•"/>
            </a:pPr>
            <a:r>
              <a:rPr lang="ja-JP" altLang="en-US" dirty="0"/>
              <a:t>プロジェクトの開発を社内で管理したいセグメントと</a:t>
            </a:r>
          </a:p>
          <a:p>
            <a:pPr marL="742950" lvl="1" indent="-285750">
              <a:buFont typeface="Arial" panose="020B0604020202020204" pitchFamily="34" charset="0"/>
              <a:buChar char="•"/>
            </a:pPr>
            <a:r>
              <a:rPr lang="ja-JP" altLang="en-US" dirty="0"/>
              <a:t>社内の専門知識を構築するために必要なオープンソース技術についてです。</a:t>
            </a:r>
          </a:p>
          <a:p>
            <a:pPr>
              <a:buFont typeface="+mj-lt"/>
              <a:buAutoNum type="arabicPeriod" startAt="2"/>
            </a:pPr>
            <a:r>
              <a:rPr lang="ja-JP" altLang="en-US" dirty="0"/>
              <a:t>レベル</a:t>
            </a:r>
            <a:r>
              <a:rPr lang="en-US" altLang="ja-JP" dirty="0"/>
              <a:t>2: </a:t>
            </a:r>
            <a:r>
              <a:rPr lang="ja-JP" altLang="en-US" dirty="0"/>
              <a:t>契約</a:t>
            </a:r>
          </a:p>
          <a:p>
            <a:pPr>
              <a:buFont typeface="Arial" panose="020B0604020202020204" pitchFamily="34" charset="0"/>
              <a:buChar char="•"/>
            </a:pPr>
            <a:r>
              <a:rPr lang="ja-JP" altLang="en-US" dirty="0"/>
              <a:t>社内で使用されている一部のオープンソース技術については、複数の開発者がトレーニングを受けており、オープンソースコミュニティから重要な貢献者として認められています。一部のセグメントでは、オープンソース技術に基づくプロジェクトが開始されている。</a:t>
            </a:r>
          </a:p>
          <a:p>
            <a:pPr>
              <a:buFont typeface="+mj-lt"/>
              <a:buAutoNum type="arabicPeriod" startAt="3"/>
            </a:pPr>
            <a:r>
              <a:rPr lang="ja-JP" altLang="en-US" dirty="0"/>
              <a:t>レベル</a:t>
            </a:r>
            <a:r>
              <a:rPr lang="en-US" altLang="ja-JP" dirty="0"/>
              <a:t>3: </a:t>
            </a:r>
            <a:r>
              <a:rPr lang="ja-JP" altLang="en-US" dirty="0"/>
              <a:t>一般化</a:t>
            </a:r>
          </a:p>
          <a:p>
            <a:pPr>
              <a:buFont typeface="Arial" panose="020B0604020202020204" pitchFamily="34" charset="0"/>
              <a:buChar char="•"/>
            </a:pPr>
            <a:r>
              <a:rPr lang="ja-JP" altLang="en-US" dirty="0"/>
              <a:t>すべてのプロジェクトについて、プロジェクトの開始段階でオープンソースの代替案が体系的に調査されている。プロジェクトチームがこのようなオープンソースの代替案を研究しやすくするために、中央の予算と</a:t>
            </a:r>
            <a:r>
              <a:rPr lang="en-US" altLang="ja-JP" dirty="0"/>
              <a:t>IT</a:t>
            </a:r>
            <a:r>
              <a:rPr lang="ja-JP" altLang="en-US" dirty="0"/>
              <a:t>部門でホストされる中央のアーキテクトチームがプロジェクトへの支援に専念しています。</a:t>
            </a:r>
          </a:p>
          <a:p>
            <a:r>
              <a:rPr lang="en-US" altLang="ja-JP" b="1" dirty="0"/>
              <a:t>KPI</a:t>
            </a:r>
            <a:r>
              <a:rPr lang="en-US" altLang="ja-JP" dirty="0"/>
              <a:t>:</a:t>
            </a:r>
          </a:p>
          <a:p>
            <a:pPr>
              <a:buFont typeface="Arial" panose="020B0604020202020204" pitchFamily="34" charset="0"/>
              <a:buChar char="•"/>
            </a:pPr>
            <a:r>
              <a:rPr lang="en-US" altLang="ja-JP" dirty="0"/>
              <a:t>KPI 1. </a:t>
            </a:r>
            <a:r>
              <a:rPr lang="ja-JP" altLang="en-US" dirty="0"/>
              <a:t>オープンソースの代替案を調査した比率</a:t>
            </a:r>
            <a:r>
              <a:rPr lang="en-US" altLang="ja-JP" dirty="0"/>
              <a:t>: (</a:t>
            </a:r>
            <a:r>
              <a:rPr lang="ja-JP" altLang="en-US" dirty="0"/>
              <a:t>プロジェクト数</a:t>
            </a:r>
            <a:r>
              <a:rPr lang="en-US" altLang="ja-JP" dirty="0"/>
              <a:t>/</a:t>
            </a:r>
            <a:r>
              <a:rPr lang="ja-JP" altLang="en-US" dirty="0"/>
              <a:t>プロジェクト総数</a:t>
            </a:r>
            <a:r>
              <a:rPr lang="en-US" altLang="ja-JP" dirty="0"/>
              <a:t>) </a:t>
            </a:r>
            <a:r>
              <a:rPr lang="ja-JP" altLang="en-US" dirty="0"/>
              <a:t>。</a:t>
            </a:r>
          </a:p>
          <a:p>
            <a:pPr>
              <a:buFont typeface="Arial" panose="020B0604020202020204" pitchFamily="34" charset="0"/>
              <a:buChar char="•"/>
            </a:pPr>
            <a:r>
              <a:rPr lang="en-US" altLang="ja-JP" dirty="0"/>
              <a:t>KPI 2. </a:t>
            </a:r>
            <a:r>
              <a:rPr lang="ja-JP" altLang="en-US" dirty="0"/>
              <a:t>オープンソースの選択肢を選択した比率</a:t>
            </a:r>
            <a:r>
              <a:rPr lang="en-US" altLang="ja-JP" dirty="0"/>
              <a:t>: (</a:t>
            </a:r>
            <a:r>
              <a:rPr lang="ja-JP" altLang="en-US" dirty="0"/>
              <a:t>プロジェクト数</a:t>
            </a:r>
            <a:r>
              <a:rPr lang="en-US" altLang="ja-JP" dirty="0"/>
              <a:t>/</a:t>
            </a:r>
            <a:r>
              <a:rPr lang="ja-JP" altLang="en-US" dirty="0"/>
              <a:t>プロジェクト総数</a:t>
            </a:r>
            <a:r>
              <a:rPr lang="en-US" altLang="ja-JP" dirty="0"/>
              <a:t>) </a:t>
            </a:r>
            <a:r>
              <a:rPr lang="ja-JP" altLang="en-US" dirty="0"/>
              <a:t>。</a:t>
            </a:r>
          </a:p>
          <a:p>
            <a:r>
              <a:rPr lang="ja-JP" altLang="en-US" b="1" dirty="0"/>
              <a:t>推奨事項</a:t>
            </a:r>
          </a:p>
          <a:p>
            <a:r>
              <a:rPr lang="ja-JP" altLang="en-US" dirty="0"/>
              <a:t>見出し以上に、</a:t>
            </a:r>
            <a:r>
              <a:rPr lang="en-US" altLang="ja-JP" dirty="0"/>
              <a:t>DX</a:t>
            </a:r>
            <a:r>
              <a:rPr lang="ja-JP" altLang="en-US" dirty="0"/>
              <a:t>はいくつかの根本的な変化を伴う考え方であり、これは組織のトップレベルの層からも </a:t>
            </a:r>
            <a:r>
              <a:rPr lang="en-US" altLang="ja-JP" dirty="0"/>
              <a:t>(</a:t>
            </a:r>
            <a:r>
              <a:rPr lang="ja-JP" altLang="en-US" dirty="0"/>
              <a:t>あるいは主に</a:t>
            </a:r>
            <a:r>
              <a:rPr lang="en-US" altLang="ja-JP" dirty="0"/>
              <a:t>) </a:t>
            </a:r>
            <a:r>
              <a:rPr lang="ja-JP" altLang="en-US" dirty="0"/>
              <a:t>来るべきです。経営陣は、イニシアチブを推進し、新しいアイデアを生み出し、リスクを管理し、新しい概念に適合するように既存の手順を更新する可能性がある。</a:t>
            </a:r>
          </a:p>
          <a:p>
            <a:r>
              <a:rPr lang="ja-JP" altLang="en-US" dirty="0"/>
              <a:t>情熱は成功の大きな要因だ。この分野の主要な企業が開発した手段の</a:t>
            </a:r>
            <a:r>
              <a:rPr lang="en-US" altLang="ja-JP" dirty="0"/>
              <a:t>1</a:t>
            </a:r>
            <a:r>
              <a:rPr lang="ja-JP" altLang="en-US" dirty="0"/>
              <a:t>つは、人々が</a:t>
            </a:r>
            <a:r>
              <a:rPr lang="en-US" altLang="ja-JP" dirty="0"/>
              <a:t>DX</a:t>
            </a:r>
            <a:r>
              <a:rPr lang="ja-JP" altLang="en-US" dirty="0"/>
              <a:t>に関するアイデアを提出し、自由に作業できる新しいアイデアのためのオープンスペースを設けることだ。経営者はそのようなイニシアティブを奨励すべきである。</a:t>
            </a:r>
          </a:p>
          <a:p>
            <a:r>
              <a:rPr lang="ja-JP" altLang="en-US" b="1" dirty="0"/>
              <a:t>リソース</a:t>
            </a:r>
          </a:p>
          <a:p>
            <a:pPr>
              <a:buFont typeface="Arial" panose="020B0604020202020204" pitchFamily="34" charset="0"/>
              <a:buChar char="•"/>
            </a:pPr>
            <a:r>
              <a:rPr lang="en-US" altLang="ja-JP" dirty="0">
                <a:hlinkClick r:id="rId3"/>
              </a:rPr>
              <a:t>Eclipse </a:t>
            </a:r>
            <a:r>
              <a:rPr lang="en-US" altLang="ja-JP" dirty="0" err="1">
                <a:hlinkClick r:id="rId3"/>
              </a:rPr>
              <a:t>Foundation:Enabling</a:t>
            </a:r>
            <a:r>
              <a:rPr lang="en-US" altLang="ja-JP" dirty="0">
                <a:hlinkClick r:id="rId3"/>
              </a:rPr>
              <a:t> Digital Transformation in Europe Through Global Open Source Collaboration (Eclipse Foundation:</a:t>
            </a:r>
            <a:r>
              <a:rPr lang="ja-JP" altLang="en-US" dirty="0">
                <a:hlinkClick r:id="rId3"/>
              </a:rPr>
              <a:t>グローバル・オープン・ソース・コラボレーションによるヨーロッパのデジタル変革の実現</a:t>
            </a:r>
            <a:r>
              <a:rPr lang="en-US" altLang="ja-JP" dirty="0">
                <a:hlinkClick r:id="rId3"/>
              </a:rPr>
              <a:t>)</a:t>
            </a:r>
            <a:r>
              <a:rPr lang="ja-JP" altLang="en-US" dirty="0"/>
              <a:t>。</a:t>
            </a:r>
          </a:p>
          <a:p>
            <a:pPr>
              <a:buFont typeface="Arial" panose="020B0604020202020204" pitchFamily="34" charset="0"/>
              <a:buChar char="•"/>
            </a:pPr>
            <a:r>
              <a:rPr lang="ja-JP" altLang="en-US" dirty="0">
                <a:hlinkClick r:id="rId4"/>
              </a:rPr>
              <a:t>ヨーロッパ</a:t>
            </a:r>
            <a:r>
              <a:rPr lang="en-US" altLang="ja-JP" dirty="0">
                <a:hlinkClick r:id="rId4"/>
              </a:rPr>
              <a:t>:</a:t>
            </a:r>
            <a:r>
              <a:rPr lang="ja-JP" altLang="en-US" dirty="0">
                <a:hlinkClick r:id="rId4"/>
              </a:rPr>
              <a:t>オープンソースソフトウェア戦略</a:t>
            </a:r>
            <a:r>
              <a:rPr lang="ja-JP" altLang="en-US" dirty="0"/>
              <a:t>。</a:t>
            </a:r>
          </a:p>
          <a:p>
            <a:pPr>
              <a:buFont typeface="Arial" panose="020B0604020202020204" pitchFamily="34" charset="0"/>
              <a:buChar char="•"/>
            </a:pPr>
            <a:r>
              <a:rPr lang="ja-JP" altLang="en-US" dirty="0">
                <a:hlinkClick r:id="rId5"/>
              </a:rPr>
              <a:t>ヨーロッパ</a:t>
            </a:r>
            <a:r>
              <a:rPr lang="en-US" altLang="ja-JP" dirty="0">
                <a:hlinkClick r:id="rId5"/>
              </a:rPr>
              <a:t>:</a:t>
            </a:r>
            <a:r>
              <a:rPr lang="ja-JP" altLang="en-US" dirty="0">
                <a:hlinkClick r:id="rId5"/>
              </a:rPr>
              <a:t>オープンソース・ソフトウェア戦略</a:t>
            </a:r>
            <a:r>
              <a:rPr lang="en-US" altLang="ja-JP" dirty="0">
                <a:hlinkClick r:id="rId5"/>
              </a:rPr>
              <a:t>2020-2023</a:t>
            </a:r>
            <a:r>
              <a:rPr lang="ja-JP" altLang="en-US" dirty="0">
                <a:hlinkClick r:id="rId5"/>
              </a:rPr>
              <a:t>年</a:t>
            </a:r>
            <a:r>
              <a:rPr lang="ja-JP" altLang="en-US"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12</a:t>
            </a:fld>
            <a:endParaRPr kumimoji="1" lang="ja-JP" altLang="en-US"/>
          </a:p>
        </p:txBody>
      </p:sp>
    </p:spTree>
    <p:extLst>
      <p:ext uri="{BB962C8B-B14F-4D97-AF65-F5344CB8AC3E}">
        <p14:creationId xmlns:p14="http://schemas.microsoft.com/office/powerpoint/2010/main" val="312514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企業のオープンソース・ガバナンス戦略の策定</a:t>
            </a:r>
          </a:p>
          <a:p>
            <a:r>
              <a:rPr lang="en-US" altLang="ja-JP" dirty="0"/>
              <a:t>GitLab</a:t>
            </a:r>
            <a:r>
              <a:rPr lang="ja-JP" altLang="en-US" dirty="0"/>
              <a:t>の問題へのリンク</a:t>
            </a:r>
            <a:r>
              <a:rPr lang="en-US" altLang="ja-JP" dirty="0"/>
              <a:t>: </a:t>
            </a:r>
            <a:r>
              <a:rPr lang="en-US" altLang="ja-JP" dirty="0">
                <a:hlinkClick r:id="rId3"/>
              </a:rPr>
              <a:t>https://gitlab.ow2.org/ggi/ggi-castalia/-/issues/16</a:t>
            </a:r>
            <a:r>
              <a:rPr lang="ja-JP" altLang="en-US" dirty="0"/>
              <a:t>。</a:t>
            </a:r>
          </a:p>
          <a:p>
            <a:r>
              <a:rPr lang="ja-JP" altLang="en-US" b="1" dirty="0"/>
              <a:t>説明</a:t>
            </a:r>
          </a:p>
          <a:p>
            <a:r>
              <a:rPr lang="ja-JP" altLang="en-US" dirty="0"/>
              <a:t>社内のオープンソースガバナンスのためのハイレベルな戦略を定義することで、社内での利用と外部へのコントリビューションや関与の両方に対するアプローチの一貫性と可視性が確保される。明確で確立されたビジョンとリーダーシップを提供することで、会社のコミュニケーションをより効果的なものにします。</a:t>
            </a:r>
          </a:p>
          <a:p>
            <a:r>
              <a:rPr lang="ja-JP" altLang="en-US" dirty="0"/>
              <a:t>オープンソースへの移行には多くの利点があるだけでなく、義務や企業文化の変化も伴います。それはビジネスモデルに影響を与え、組織が価値とオファーを提示する方法に影響を与え、顧客や競合他社に対する立場に影響を与える可能性がある。</a:t>
            </a:r>
          </a:p>
          <a:p>
            <a:r>
              <a:rPr lang="ja-JP" altLang="en-US" dirty="0"/>
              <a:t>このアクティビティには、次のタスクが含まれます。</a:t>
            </a:r>
          </a:p>
          <a:p>
            <a:r>
              <a:rPr lang="en-US" altLang="ja-JP" dirty="0"/>
              <a:t>OSS</a:t>
            </a:r>
            <a:r>
              <a:rPr lang="ja-JP" altLang="en-US" dirty="0"/>
              <a:t>オフィサーを設置し、 </a:t>
            </a:r>
            <a:r>
              <a:rPr lang="en-US" altLang="ja-JP" dirty="0"/>
              <a:t>(</a:t>
            </a:r>
            <a:r>
              <a:rPr lang="ja-JP" altLang="en-US" dirty="0"/>
              <a:t>トップ</a:t>
            </a:r>
            <a:r>
              <a:rPr lang="en-US" altLang="ja-JP" dirty="0"/>
              <a:t>) </a:t>
            </a:r>
            <a:r>
              <a:rPr lang="ja-JP" altLang="en-US" dirty="0"/>
              <a:t>マネジメントがスポンサーとなって支援する。</a:t>
            </a:r>
          </a:p>
          <a:p>
            <a:r>
              <a:rPr lang="ja-JP" altLang="en-US" dirty="0"/>
              <a:t>オープンソースの明確なロードマップを設定して公開し、目標と期待される利点を明記する。</a:t>
            </a:r>
          </a:p>
          <a:p>
            <a:r>
              <a:rPr lang="ja-JP" altLang="en-US" dirty="0"/>
              <a:t>確実に、経営トップ全員が、それを認識し、それにしたがって行動するようにする。</a:t>
            </a:r>
          </a:p>
          <a:p>
            <a:r>
              <a:rPr lang="ja-JP" altLang="en-US" dirty="0"/>
              <a:t>社内での</a:t>
            </a:r>
            <a:r>
              <a:rPr lang="en-US" altLang="ja-JP" dirty="0"/>
              <a:t>OSS</a:t>
            </a:r>
            <a:r>
              <a:rPr lang="ja-JP" altLang="en-US" dirty="0"/>
              <a:t>の推進</a:t>
            </a:r>
            <a:r>
              <a:rPr lang="en-US" altLang="ja-JP" dirty="0"/>
              <a:t>: OSS</a:t>
            </a:r>
            <a:r>
              <a:rPr lang="ja-JP" altLang="en-US" dirty="0"/>
              <a:t>の利用を促進し、社内での取り組みや知識レベルを高める。</a:t>
            </a:r>
          </a:p>
          <a:p>
            <a:r>
              <a:rPr lang="ja-JP" altLang="en-US" dirty="0"/>
              <a:t>社外での</a:t>
            </a:r>
            <a:r>
              <a:rPr lang="en-US" altLang="ja-JP" dirty="0"/>
              <a:t>OSS</a:t>
            </a:r>
            <a:r>
              <a:rPr lang="ja-JP" altLang="en-US" dirty="0"/>
              <a:t>の推進</a:t>
            </a:r>
            <a:r>
              <a:rPr lang="en-US" altLang="ja-JP" dirty="0"/>
              <a:t>: </a:t>
            </a:r>
            <a:r>
              <a:rPr lang="ja-JP" altLang="en-US" dirty="0"/>
              <a:t>公式声明やコミュニケーション、</a:t>
            </a:r>
            <a:r>
              <a:rPr lang="en-US" altLang="ja-JP" dirty="0"/>
              <a:t>OSS</a:t>
            </a:r>
            <a:r>
              <a:rPr lang="ja-JP" altLang="en-US" dirty="0"/>
              <a:t>イニシアティブへの目に見える関与を通じて。</a:t>
            </a:r>
          </a:p>
          <a:p>
            <a:r>
              <a:rPr lang="ja-JP" altLang="en-US" dirty="0"/>
              <a:t>明確で一貫性のある戦略を定義し、公開し、実施することは、社内のすべての人々の賛同を得て、チームからのさらなる取り組みを容易にするのにも役立ちます。</a:t>
            </a:r>
          </a:p>
          <a:p>
            <a:r>
              <a:rPr lang="ja-JP" altLang="en-US" b="1" dirty="0"/>
              <a:t>オポチュニティの評価</a:t>
            </a:r>
          </a:p>
          <a:p>
            <a:r>
              <a:rPr lang="ja-JP" altLang="en-US" dirty="0"/>
              <a:t>次のような場合は、このアクティビティに取り組むことをお勧めします。</a:t>
            </a:r>
          </a:p>
          <a:p>
            <a:r>
              <a:rPr lang="ja-JP" altLang="en-US" dirty="0"/>
              <a:t>経営陣は協調的な取り組みをしておらず、オープンソースは依然として場当たり的なソリューションと見なされている。</a:t>
            </a:r>
          </a:p>
          <a:p>
            <a:r>
              <a:rPr lang="ja-JP" altLang="en-US" dirty="0"/>
              <a:t>社内イニシアティブはすでに存在していますが、上層部まで浸透していません。</a:t>
            </a:r>
          </a:p>
          <a:p>
            <a:r>
              <a:rPr lang="ja-JP" altLang="en-US" dirty="0"/>
              <a:t>この取り組みはかなり前に開始されたが、多くの障害に直面しており、まだ期待した結果が得られていない。</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3</a:t>
            </a:fld>
            <a:endParaRPr kumimoji="1" lang="ja-JP" altLang="en-US"/>
          </a:p>
        </p:txBody>
      </p:sp>
    </p:spTree>
    <p:extLst>
      <p:ext uri="{BB962C8B-B14F-4D97-AF65-F5344CB8AC3E}">
        <p14:creationId xmlns:p14="http://schemas.microsoft.com/office/powerpoint/2010/main" val="735243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進捗評価</a:t>
            </a:r>
          </a:p>
          <a:p>
            <a:r>
              <a:rPr lang="ja-JP" altLang="en-US" dirty="0"/>
              <a:t>次の</a:t>
            </a:r>
            <a:r>
              <a:rPr lang="ja-JP" altLang="en-US" b="1" dirty="0"/>
              <a:t>検証ポイント</a:t>
            </a:r>
            <a:r>
              <a:rPr lang="ja-JP" altLang="en-US" dirty="0"/>
              <a:t>は、このアクティビティの進捗状況を示しています。</a:t>
            </a:r>
          </a:p>
          <a:p>
            <a:r>
              <a:rPr lang="ja-JP" altLang="en-US" dirty="0"/>
              <a:t>同社にはオープンソースのガバナンスに関する明確な憲章がある。 憲章は以下を含むべきである。 </a:t>
            </a:r>
          </a:p>
          <a:p>
            <a:pPr lvl="1"/>
            <a:r>
              <a:rPr lang="ja-JP" altLang="en-US" dirty="0"/>
              <a:t>何を達成すべきか</a:t>
            </a:r>
          </a:p>
          <a:p>
            <a:pPr lvl="1"/>
            <a:r>
              <a:rPr lang="ja-JP" altLang="en-US" dirty="0"/>
              <a:t>誰のためにやっているのか</a:t>
            </a:r>
          </a:p>
          <a:p>
            <a:pPr lvl="1"/>
            <a:r>
              <a:rPr lang="ja-JP" altLang="en-US" dirty="0"/>
              <a:t>戦略家の力が何であるのか、そして何ではないのか。</a:t>
            </a:r>
          </a:p>
          <a:p>
            <a:r>
              <a:rPr lang="ja-JP" altLang="en-US" dirty="0"/>
              <a:t>オープンソースのロードマップは広く公開されており、企業全体で受け入れられています。</a:t>
            </a:r>
          </a:p>
          <a:p>
            <a:r>
              <a:rPr lang="ja-JP" altLang="en-US" b="1" dirty="0"/>
              <a:t>推奨事項</a:t>
            </a:r>
          </a:p>
          <a:p>
            <a:r>
              <a:rPr lang="ja-JP" altLang="en-US" dirty="0"/>
              <a:t>社内のオープンソースガバナンスを定義し、監視するために、人とプロセスのグループを設定します。</a:t>
            </a:r>
          </a:p>
          <a:p>
            <a:r>
              <a:rPr lang="ja-JP" altLang="en-US" dirty="0"/>
              <a:t>トップレベルの経営陣がオープンソースの取り組みに明確に関与していることを確認する。</a:t>
            </a:r>
          </a:p>
          <a:p>
            <a:r>
              <a:rPr lang="ja-JP" altLang="en-US" dirty="0"/>
              <a:t>組織内のオープンソース戦略についてコミュニケーションを取り、それを主要な関心事とし、企業の真のコミットメントとする。</a:t>
            </a:r>
          </a:p>
          <a:p>
            <a:r>
              <a:rPr lang="ja-JP" altLang="en-US" dirty="0"/>
              <a:t>開発チームから管理およびインフラストラクチャ担当者に至るまで、すべての人がロードマップと戦略を十分に理解していることを確認します。</a:t>
            </a:r>
          </a:p>
          <a:p>
            <a:r>
              <a:rPr lang="ja-JP" altLang="en-US" dirty="0"/>
              <a:t>進捗状況を伝えることで、組織がコミットメントに関してどのような状況にあるのかを把握できるようにする。定期的な更新とインジケーターを発行します。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4</a:t>
            </a:fld>
            <a:endParaRPr kumimoji="1" lang="ja-JP" altLang="en-US"/>
          </a:p>
        </p:txBody>
      </p:sp>
    </p:spTree>
    <p:extLst>
      <p:ext uri="{BB962C8B-B14F-4D97-AF65-F5344CB8AC3E}">
        <p14:creationId xmlns:p14="http://schemas.microsoft.com/office/powerpoint/2010/main" val="9037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C</a:t>
            </a:r>
            <a:r>
              <a:rPr lang="ja-JP" altLang="en-US" b="1" dirty="0"/>
              <a:t>レベルの意識</a:t>
            </a:r>
          </a:p>
          <a:p>
            <a:r>
              <a:rPr lang="en-US" altLang="ja-JP" dirty="0"/>
              <a:t>GitLab</a:t>
            </a:r>
            <a:r>
              <a:rPr lang="ja-JP" altLang="en-US" dirty="0"/>
              <a:t>の問題へのリンク</a:t>
            </a:r>
            <a:r>
              <a:rPr lang="en-US" altLang="ja-JP" dirty="0"/>
              <a:t>: </a:t>
            </a:r>
            <a:r>
              <a:rPr lang="en-US" altLang="ja-JP" dirty="0">
                <a:hlinkClick r:id="rId3"/>
              </a:rPr>
              <a:t>https://gitlab.ow2.org/ggi/ggi-castalia/-/issues/34</a:t>
            </a:r>
            <a:r>
              <a:rPr lang="ja-JP" altLang="en-US" dirty="0"/>
              <a:t>。</a:t>
            </a:r>
          </a:p>
          <a:p>
            <a:r>
              <a:rPr lang="ja-JP" altLang="en-US" b="1" dirty="0"/>
              <a:t>説明</a:t>
            </a:r>
          </a:p>
          <a:p>
            <a:r>
              <a:rPr lang="ja-JP" altLang="en-US" dirty="0"/>
              <a:t>組織のオープンソースイニシアティブは、オープンソースの</a:t>
            </a:r>
            <a:r>
              <a:rPr lang="en-US" altLang="ja-JP" dirty="0"/>
              <a:t>DNA</a:t>
            </a:r>
            <a:r>
              <a:rPr lang="ja-JP" altLang="en-US" dirty="0"/>
              <a:t>を企業の戦略と内部作業に統合することによって、最高レベルで実施された場合にのみ、その戦略的利益をもたらすことができる。上級幹部や経営陣が関与していなければ、このようなコミットメントはあり得ない。トレーニングとオープンソースの考え方は、社内外のポリシー、意思決定、および全体的な戦略を形成する人々にも拡張される必要があります。</a:t>
            </a:r>
          </a:p>
          <a:p>
            <a:r>
              <a:rPr lang="ja-JP" altLang="en-US" dirty="0"/>
              <a:t>このコミットメントは、実践的な改善、考え方の変化、新しいイニシアチブが、労働者からより熱心な参加を得て、ヒエラルキーからの一貫した、善意に満ちた、持続可能な支援を受けることを確実にする。それは外部のアクターが組織をどう見るかを形作り、評判やエコシステムの利益をもたらします。また、中長期的にイニシアチブとそのメリットを確立する手段でもあります。</a:t>
            </a:r>
          </a:p>
          <a:p>
            <a:r>
              <a:rPr lang="ja-JP" altLang="en-US" b="1" dirty="0"/>
              <a:t>オポチュニティの評価</a:t>
            </a:r>
          </a:p>
          <a:p>
            <a:r>
              <a:rPr lang="ja-JP" altLang="en-US" dirty="0"/>
              <a:t>このアクティビティは、次の場合に不可欠になります。</a:t>
            </a:r>
          </a:p>
          <a:p>
            <a:r>
              <a:rPr lang="ja-JP" altLang="en-US" dirty="0"/>
              <a:t>組織はオープンソース管理に関連するグローバルな目標を設定しているが、達成するのに苦労している。十分な知識と上層部からの明確なコミットメントがなければ、このイニシアチブが何かを達成することはできないだろう。</a:t>
            </a:r>
          </a:p>
          <a:p>
            <a:r>
              <a:rPr lang="ja-JP" altLang="en-US" dirty="0"/>
              <a:t>イニシアチブは既に開始され、進行していますが、階層の上位レベルでは適切にフォローされていません。</a:t>
            </a:r>
          </a:p>
          <a:p>
            <a:r>
              <a:rPr lang="ja-JP" altLang="en-US" dirty="0"/>
              <a:t>願わくば、オープンソースを場当たり的に利用する以外には、さまざまなチームとそれがもたらす文化的変化を考慮して、一貫性のあるよく考えられたアプローチが必要であることが明らかになるはずだ。</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5</a:t>
            </a:fld>
            <a:endParaRPr kumimoji="1" lang="ja-JP" altLang="en-US"/>
          </a:p>
        </p:txBody>
      </p:sp>
    </p:spTree>
    <p:extLst>
      <p:ext uri="{BB962C8B-B14F-4D97-AF65-F5344CB8AC3E}">
        <p14:creationId xmlns:p14="http://schemas.microsoft.com/office/powerpoint/2010/main" val="2345900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進捗評価</a:t>
            </a:r>
          </a:p>
          <a:p>
            <a:r>
              <a:rPr lang="ja-JP" altLang="en-US" dirty="0"/>
              <a:t>次の</a:t>
            </a:r>
            <a:r>
              <a:rPr lang="ja-JP" altLang="en-US" b="1" dirty="0"/>
              <a:t>検証ポイント</a:t>
            </a:r>
            <a:r>
              <a:rPr lang="ja-JP" altLang="en-US" dirty="0"/>
              <a:t>は、このアクティビティの進捗状況を示しています。</a:t>
            </a:r>
          </a:p>
          <a:p>
            <a:r>
              <a:rPr lang="ja-JP" altLang="en-US" dirty="0"/>
              <a:t>全社的に統一されたオープンソース戦略を設定し、スコープが明確であることを保証する権限を与えられたガバナンスオフィス</a:t>
            </a:r>
            <a:r>
              <a:rPr lang="en-US" altLang="ja-JP" dirty="0"/>
              <a:t>/</a:t>
            </a:r>
            <a:r>
              <a:rPr lang="ja-JP" altLang="en-US" dirty="0"/>
              <a:t>オフィサーがいます。</a:t>
            </a:r>
          </a:p>
          <a:p>
            <a:r>
              <a:rPr lang="ja-JP" altLang="en-US" dirty="0"/>
              <a:t>階層構造から</a:t>
            </a:r>
            <a:r>
              <a:rPr lang="en-US" altLang="ja-JP" dirty="0"/>
              <a:t>OSS</a:t>
            </a:r>
            <a:r>
              <a:rPr lang="ja-JP" altLang="en-US" dirty="0"/>
              <a:t>戦略への明確で拘束力のあるコミットメントがある。</a:t>
            </a:r>
          </a:p>
          <a:p>
            <a:r>
              <a:rPr lang="ja-JP" altLang="en-US" dirty="0"/>
              <a:t>プログラムへのコミットメントについての階層による透明なコミュニケーションがある。</a:t>
            </a:r>
          </a:p>
          <a:p>
            <a:r>
              <a:rPr lang="ja-JP" altLang="en-US" dirty="0"/>
              <a:t>この階層は、オープン・ソース・ソフトウェアについて説明するために使用できます。それはその約束に対して要請され、挑戦されることができる。</a:t>
            </a:r>
          </a:p>
          <a:p>
            <a:r>
              <a:rPr lang="ja-JP" altLang="en-US" dirty="0"/>
              <a:t>その計画のための適切な予算と資金がある。</a:t>
            </a:r>
          </a:p>
          <a:p>
            <a:r>
              <a:rPr lang="ja-JP" altLang="en-US" b="1" dirty="0"/>
              <a:t>推奨事項</a:t>
            </a:r>
          </a:p>
          <a:p>
            <a:r>
              <a:rPr lang="ja-JP" altLang="en-US" dirty="0"/>
              <a:t>このアクティビティに関連するアクションの例を次に示します。</a:t>
            </a:r>
          </a:p>
          <a:p>
            <a:r>
              <a:rPr lang="en-US" altLang="ja-JP" dirty="0"/>
              <a:t>OSS</a:t>
            </a:r>
            <a:r>
              <a:rPr lang="ja-JP" altLang="en-US" dirty="0"/>
              <a:t>を</a:t>
            </a:r>
            <a:r>
              <a:rPr lang="en-US" altLang="ja-JP" dirty="0"/>
              <a:t>C</a:t>
            </a:r>
            <a:r>
              <a:rPr lang="ja-JP" altLang="en-US" dirty="0"/>
              <a:t>レベルの管理者に理解してもらうためのトレーニングを実施します。</a:t>
            </a:r>
          </a:p>
          <a:p>
            <a:r>
              <a:rPr lang="en-US" altLang="ja-JP" dirty="0"/>
              <a:t>OSS</a:t>
            </a:r>
            <a:r>
              <a:rPr lang="ja-JP" altLang="en-US" dirty="0"/>
              <a:t>の使用と戦略について、明示的で実用的な承認を得る。</a:t>
            </a:r>
          </a:p>
          <a:p>
            <a:r>
              <a:rPr lang="ja-JP" altLang="en-US" dirty="0"/>
              <a:t>内部コミュニケーションで</a:t>
            </a:r>
            <a:r>
              <a:rPr lang="en-US" altLang="ja-JP" dirty="0"/>
              <a:t>OSS</a:t>
            </a:r>
            <a:r>
              <a:rPr lang="ja-JP" altLang="en-US" dirty="0"/>
              <a:t>プログラムに明示的に言及し、承認する。</a:t>
            </a:r>
          </a:p>
          <a:p>
            <a:r>
              <a:rPr lang="ja-JP" altLang="en-US" dirty="0"/>
              <a:t>パブリック・コミュニケーションで</a:t>
            </a:r>
            <a:r>
              <a:rPr lang="en-US" altLang="ja-JP" dirty="0"/>
              <a:t>OSS</a:t>
            </a:r>
            <a:r>
              <a:rPr lang="ja-JP" altLang="en-US" dirty="0"/>
              <a:t>プログラムに明示的に言及し、承認する。</a:t>
            </a:r>
          </a:p>
          <a:p>
            <a:r>
              <a:rPr lang="ja-JP" altLang="en-US" dirty="0"/>
              <a:t>オープンソースは、 </a:t>
            </a:r>
            <a:r>
              <a:rPr lang="ja-JP" altLang="en-US" i="1" dirty="0"/>
              <a:t>企業文化</a:t>
            </a:r>
            <a:r>
              <a:rPr lang="ja-JP" altLang="en-US" dirty="0"/>
              <a:t> を形成する </a:t>
            </a:r>
            <a:r>
              <a:rPr lang="ja-JP" altLang="en-US" i="1" dirty="0"/>
              <a:t>戦略的なイネーブラー</a:t>
            </a:r>
            <a:r>
              <a:rPr lang="ja-JP" altLang="en-US" dirty="0"/>
              <a:t> だ。これはどういう意味ですか</a:t>
            </a:r>
            <a:r>
              <a:rPr lang="en-US" altLang="ja-JP" dirty="0"/>
              <a:t>?</a:t>
            </a:r>
          </a:p>
          <a:p>
            <a:r>
              <a:rPr lang="ja-JP" altLang="en-US" dirty="0"/>
              <a:t>オープンソースは、サプライヤーを混乱させ、ソフトウェア取得コストを削減するメカニズムとして活用できます。 </a:t>
            </a:r>
          </a:p>
          <a:p>
            <a:pPr lvl="1"/>
            <a:r>
              <a:rPr lang="ja-JP" altLang="en-US" dirty="0"/>
              <a:t>オープンソースは </a:t>
            </a:r>
            <a:r>
              <a:rPr lang="ja-JP" altLang="en-US" i="1" dirty="0"/>
              <a:t>ソフトウェアアセットマネージャー</a:t>
            </a:r>
            <a:r>
              <a:rPr lang="ja-JP" altLang="en-US" dirty="0"/>
              <a:t> や </a:t>
            </a:r>
            <a:r>
              <a:rPr lang="ja-JP" altLang="en-US" i="1" dirty="0"/>
              <a:t>購買部門</a:t>
            </a:r>
            <a:r>
              <a:rPr lang="ja-JP" altLang="en-US" dirty="0"/>
              <a:t> の管轄下に置くべきだろうか</a:t>
            </a:r>
            <a:r>
              <a:rPr lang="en-US" altLang="ja-JP" dirty="0"/>
              <a:t>?</a:t>
            </a:r>
          </a:p>
          <a:p>
            <a:r>
              <a:rPr lang="ja-JP" altLang="en-US" dirty="0"/>
              <a:t>オープンソース・ライセンスは、オープンソースの恩恵をもたらす自由を保証しているが、同時に </a:t>
            </a:r>
            <a:r>
              <a:rPr lang="ja-JP" altLang="en-US" i="1" dirty="0"/>
              <a:t>義務</a:t>
            </a:r>
            <a:r>
              <a:rPr lang="ja-JP" altLang="en-US" dirty="0"/>
              <a:t> も負っている。責任が適切に果たされなければ、組織に法的リスク、商業的リスク、イメージリスクをもたらす可能性がある。 </a:t>
            </a:r>
          </a:p>
          <a:p>
            <a:pPr lvl="1"/>
            <a:r>
              <a:rPr lang="ja-JP" altLang="en-US" dirty="0"/>
              <a:t>ライセンス条件は、機密を保持する必要があるコード領域を可視化しますか。</a:t>
            </a:r>
          </a:p>
          <a:p>
            <a:pPr lvl="1"/>
            <a:r>
              <a:rPr lang="ja-JP" altLang="en-US" dirty="0"/>
              <a:t>組織の特許ポートフォリオに影響しますか</a:t>
            </a:r>
            <a:r>
              <a:rPr lang="en-US" altLang="ja-JP" dirty="0"/>
              <a:t>?</a:t>
            </a:r>
          </a:p>
          <a:p>
            <a:pPr lvl="1"/>
            <a:r>
              <a:rPr lang="ja-JP" altLang="en-US" dirty="0"/>
              <a:t>プロジェクトチームはこのテーマについてどのように訓練され、サポートされるべきか</a:t>
            </a:r>
            <a:r>
              <a:rPr lang="en-US" altLang="ja-JP" dirty="0"/>
              <a:t>?</a:t>
            </a:r>
          </a:p>
          <a:p>
            <a:r>
              <a:rPr lang="ja-JP" altLang="en-US" dirty="0"/>
              <a:t>オープンソースの最大の価値は、外部のオープンソースプロジェクトに再び貢献することにある。 </a:t>
            </a:r>
          </a:p>
          <a:p>
            <a:pPr lvl="1"/>
            <a:r>
              <a:rPr lang="ja-JP" altLang="en-US" dirty="0"/>
              <a:t>私の会社はどのようにしてこれを奨励 </a:t>
            </a:r>
            <a:r>
              <a:rPr lang="en-US" altLang="ja-JP" dirty="0"/>
              <a:t>(</a:t>
            </a:r>
            <a:r>
              <a:rPr lang="ja-JP" altLang="en-US" dirty="0"/>
              <a:t>そして追跡</a:t>
            </a:r>
            <a:r>
              <a:rPr lang="en-US" altLang="ja-JP" dirty="0"/>
              <a:t>) </a:t>
            </a:r>
            <a:r>
              <a:rPr lang="ja-JP" altLang="en-US" dirty="0"/>
              <a:t>すべきでしょうか</a:t>
            </a:r>
            <a:r>
              <a:rPr lang="en-US" altLang="ja-JP" dirty="0"/>
              <a:t>?</a:t>
            </a:r>
          </a:p>
          <a:p>
            <a:pPr lvl="1"/>
            <a:r>
              <a:rPr lang="ja-JP" altLang="en-US" dirty="0"/>
              <a:t>開発者は</a:t>
            </a:r>
            <a:r>
              <a:rPr lang="en-US" altLang="ja-JP" dirty="0"/>
              <a:t>GitHub</a:t>
            </a:r>
            <a:r>
              <a:rPr lang="ja-JP" altLang="en-US" dirty="0"/>
              <a:t>、</a:t>
            </a:r>
            <a:r>
              <a:rPr lang="en-US" altLang="ja-JP" dirty="0"/>
              <a:t>GitLab</a:t>
            </a:r>
            <a:r>
              <a:rPr lang="ja-JP" altLang="en-US" dirty="0"/>
              <a:t>、</a:t>
            </a:r>
            <a:r>
              <a:rPr lang="en-US" altLang="ja-JP" dirty="0"/>
              <a:t>Slack</a:t>
            </a:r>
            <a:r>
              <a:rPr lang="ja-JP" altLang="en-US" dirty="0"/>
              <a:t>、</a:t>
            </a:r>
            <a:r>
              <a:rPr lang="en-US" altLang="ja-JP" dirty="0"/>
              <a:t>Discord</a:t>
            </a:r>
            <a:r>
              <a:rPr lang="ja-JP" altLang="en-US" dirty="0"/>
              <a:t>、</a:t>
            </a:r>
            <a:r>
              <a:rPr lang="en-US" altLang="ja-JP" dirty="0"/>
              <a:t>Telegram</a:t>
            </a:r>
            <a:r>
              <a:rPr lang="ja-JP" altLang="en-US" dirty="0"/>
              <a:t>、またはオープンソースプロジェクトが習慣的に使用しているその他のツールをどのように使用すべきですか。</a:t>
            </a:r>
          </a:p>
          <a:p>
            <a:pPr lvl="1"/>
            <a:r>
              <a:rPr lang="ja-JP" altLang="en-US" dirty="0"/>
              <a:t>オープンソースは会社の人事ポリシーに影響を与えますか</a:t>
            </a:r>
            <a:r>
              <a:rPr lang="en-US" altLang="ja-JP" dirty="0"/>
              <a:t>?</a:t>
            </a:r>
          </a:p>
          <a:p>
            <a:r>
              <a:rPr lang="ja-JP" altLang="en-US" dirty="0"/>
              <a:t>もちろん、貢献することだけがすべてではありません。私自身のオープンソースプロジェクトはどうでしょうか</a:t>
            </a:r>
            <a:r>
              <a:rPr lang="en-US" altLang="ja-JP" dirty="0"/>
              <a:t>? </a:t>
            </a:r>
          </a:p>
          <a:p>
            <a:pPr lvl="1"/>
            <a:r>
              <a:rPr lang="ja-JP" altLang="en-US" dirty="0"/>
              <a:t>私は </a:t>
            </a:r>
            <a:r>
              <a:rPr lang="ja-JP" altLang="en-US" i="1" dirty="0"/>
              <a:t>オープン</a:t>
            </a:r>
            <a:r>
              <a:rPr lang="ja-JP" altLang="en-US" dirty="0"/>
              <a:t> イノベーションを行う準備ができていますか</a:t>
            </a:r>
            <a:r>
              <a:rPr lang="en-US" altLang="ja-JP" dirty="0"/>
              <a:t>?</a:t>
            </a:r>
          </a:p>
          <a:p>
            <a:pPr lvl="1"/>
            <a:r>
              <a:rPr lang="ja-JP" altLang="en-US" dirty="0"/>
              <a:t>プロジェクトでは、</a:t>
            </a:r>
            <a:r>
              <a:rPr lang="ja-JP" altLang="en-US" i="1" dirty="0"/>
              <a:t>受け取った</a:t>
            </a:r>
            <a:r>
              <a:rPr lang="ja-JP" altLang="en-US" dirty="0"/>
              <a:t> 貢献をどのように管理しますか</a:t>
            </a:r>
            <a:r>
              <a:rPr lang="en-US" altLang="ja-JP" dirty="0"/>
              <a:t>?</a:t>
            </a:r>
          </a:p>
          <a:p>
            <a:pPr lvl="1"/>
            <a:r>
              <a:rPr lang="ja-JP" altLang="en-US" dirty="0"/>
              <a:t>特定のプロジェクトのためのコミュニティを育成するために努力を費やすべきでしょうか</a:t>
            </a:r>
            <a:r>
              <a:rPr lang="en-US" altLang="ja-JP" dirty="0"/>
              <a:t>?</a:t>
            </a:r>
          </a:p>
          <a:p>
            <a:pPr lvl="1"/>
            <a:r>
              <a:rPr lang="ja-JP" altLang="en-US" dirty="0"/>
              <a:t>私はどのようにコミュニティをリードすべきか、コミュニティのメンバーはどのような役割を持つべきか</a:t>
            </a:r>
            <a:r>
              <a:rPr lang="en-US" altLang="ja-JP" dirty="0"/>
              <a:t>?</a:t>
            </a:r>
          </a:p>
          <a:p>
            <a:pPr lvl="1"/>
            <a:r>
              <a:rPr lang="ja-JP" altLang="en-US" dirty="0"/>
              <a:t>ロードマップの決定をコミュニティに譲る準備はできていますか</a:t>
            </a:r>
            <a:r>
              <a:rPr lang="en-US" altLang="ja-JP" dirty="0"/>
              <a:t>?</a:t>
            </a:r>
          </a:p>
          <a:p>
            <a:pPr lvl="1"/>
            <a:r>
              <a:rPr lang="ja-JP" altLang="en-US" dirty="0"/>
              <a:t>オープンソースは、企業チーム間のサイロ化を減らすための貴重なツールになるだろうか。</a:t>
            </a:r>
          </a:p>
          <a:p>
            <a:pPr lvl="1"/>
            <a:r>
              <a:rPr lang="ja-JP" altLang="en-US" dirty="0"/>
              <a:t>ある企業から別の企業へのオープンソースの転送を処理する必要がありますか。</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6</a:t>
            </a:fld>
            <a:endParaRPr kumimoji="1" lang="ja-JP" altLang="en-US"/>
          </a:p>
        </p:txBody>
      </p:sp>
    </p:spTree>
    <p:extLst>
      <p:ext uri="{BB962C8B-B14F-4D97-AF65-F5344CB8AC3E}">
        <p14:creationId xmlns:p14="http://schemas.microsoft.com/office/powerpoint/2010/main" val="44684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オープンソースとデジタル主権</a:t>
            </a:r>
          </a:p>
          <a:p>
            <a:r>
              <a:rPr lang="en-US" altLang="ja-JP" dirty="0"/>
              <a:t>GitLab</a:t>
            </a:r>
            <a:r>
              <a:rPr lang="ja-JP" altLang="en-US" dirty="0"/>
              <a:t>の問題へのリンク</a:t>
            </a:r>
            <a:r>
              <a:rPr lang="en-US" altLang="ja-JP" dirty="0"/>
              <a:t>: </a:t>
            </a:r>
            <a:r>
              <a:rPr lang="en-US" altLang="ja-JP" dirty="0">
                <a:hlinkClick r:id="rId3"/>
              </a:rPr>
              <a:t>https://gitlab.ow2.org/ggi/ggi-castalia/-/issues/35</a:t>
            </a:r>
            <a:r>
              <a:rPr lang="ja-JP" altLang="en-US" dirty="0"/>
              <a:t>。</a:t>
            </a:r>
          </a:p>
          <a:p>
            <a:r>
              <a:rPr lang="ja-JP" altLang="en-US" b="1" dirty="0"/>
              <a:t>説明</a:t>
            </a:r>
          </a:p>
          <a:p>
            <a:r>
              <a:rPr lang="ja-JP" altLang="en-US" dirty="0"/>
              <a:t>デジタル主権とは、以下のように定義できます。</a:t>
            </a:r>
          </a:p>
          <a:p>
            <a:r>
              <a:rPr lang="ja-JP" altLang="en-US" dirty="0"/>
              <a:t>「個人や組織がデジタル世界で自らの役割を独立して、意図的に、そして安全に遂行する能力と機会。」 </a:t>
            </a:r>
            <a:r>
              <a:rPr lang="en-US" altLang="ja-JP" dirty="0"/>
              <a:t>— Competence Centre for Public IT, Germany</a:t>
            </a:r>
          </a:p>
          <a:p>
            <a:r>
              <a:rPr lang="ja-JP" altLang="en-US" dirty="0"/>
              <a:t>事業を適切に運営するためには、企業は他のパートナー、サービス、製品、ツールに依存する必要があります。これらの依存関係の結びつきと制約を見直すことで、組織は外部要因への依存を評価し、制御することができ、その結果、自律性と回復力が向上する。</a:t>
            </a:r>
          </a:p>
          <a:p>
            <a:r>
              <a:rPr lang="ja-JP" altLang="en-US" dirty="0"/>
              <a:t>例として、ベンダーロックインは、組織のプロセスと付加価値を妨げる可能性のある依存性の強い要因であるため、回避する必要があります。オープンソースは、このロックから抜け出す方法の</a:t>
            </a:r>
            <a:r>
              <a:rPr lang="en-US" altLang="ja-JP" dirty="0"/>
              <a:t>1</a:t>
            </a:r>
            <a:r>
              <a:rPr lang="ja-JP" altLang="en-US" dirty="0"/>
              <a:t>つです。オープンソースはデジタル主権において重要な役割を果たしており、ソリューション、プロバイダー、インテグレーターの選択の幅を広げ、</a:t>
            </a:r>
            <a:r>
              <a:rPr lang="en-US" altLang="ja-JP" dirty="0"/>
              <a:t>IT</a:t>
            </a:r>
            <a:r>
              <a:rPr lang="ja-JP" altLang="en-US" dirty="0"/>
              <a:t>ロードマップの管理を強化している。</a:t>
            </a:r>
          </a:p>
          <a:p>
            <a:r>
              <a:rPr lang="ja-JP" altLang="en-US" dirty="0"/>
              <a:t>デジタル主権は信頼の問題ではないことに注意する必要があります。パートナーやプロバイダーを信頼する必要がありますが、強制的な契約や負担ではなく、相互の同意と承認に基づいている場合は、関係がさらに向上します。</a:t>
            </a:r>
          </a:p>
          <a:p>
            <a:r>
              <a:rPr lang="ja-JP" altLang="en-US" dirty="0"/>
              <a:t>デジタル主権が強化されることには、次のような利点がある。</a:t>
            </a:r>
          </a:p>
          <a:p>
            <a:r>
              <a:rPr lang="ja-JP" altLang="en-US" dirty="0"/>
              <a:t>組織が制約なしに自ら選択できる能力を向上させる。</a:t>
            </a:r>
          </a:p>
          <a:p>
            <a:r>
              <a:rPr lang="ja-JP" altLang="en-US" dirty="0"/>
              <a:t>外部の関係者や要因に関する企業の回復力を向上させる。</a:t>
            </a:r>
          </a:p>
          <a:p>
            <a:r>
              <a:rPr lang="ja-JP" altLang="en-US" dirty="0"/>
              <a:t>パートナーやサービスプロバイダとの交渉における立場を改善する。</a:t>
            </a:r>
          </a:p>
          <a:p>
            <a:r>
              <a:rPr lang="ja-JP" altLang="en-US" b="1" dirty="0"/>
              <a:t>オポチュニティの評価</a:t>
            </a:r>
          </a:p>
          <a:p>
            <a:r>
              <a:rPr lang="ja-JP" altLang="en-US" dirty="0"/>
              <a:t>ソリューションから離れることの難しさ</a:t>
            </a:r>
            <a:r>
              <a:rPr lang="en-US" altLang="ja-JP" dirty="0"/>
              <a:t>/</a:t>
            </a:r>
            <a:r>
              <a:rPr lang="ja-JP" altLang="en-US" dirty="0"/>
              <a:t>コストの高さ</a:t>
            </a:r>
            <a:r>
              <a:rPr lang="en-US" altLang="ja-JP" dirty="0"/>
              <a:t>?</a:t>
            </a:r>
          </a:p>
          <a:p>
            <a:r>
              <a:rPr lang="ja-JP" altLang="en-US" dirty="0"/>
              <a:t>ソリューションプロバイダーは、サービスに不要な条件を課すことができますか</a:t>
            </a:r>
            <a:r>
              <a:rPr lang="en-US" altLang="ja-JP" dirty="0"/>
              <a:t>(</a:t>
            </a:r>
            <a:r>
              <a:rPr lang="ja-JP" altLang="en-US" dirty="0"/>
              <a:t>ライセンスの変更、契約の更新など</a:t>
            </a:r>
            <a:r>
              <a:rPr lang="en-US" altLang="ja-JP" dirty="0"/>
              <a:t>)</a:t>
            </a:r>
            <a:r>
              <a:rPr lang="ja-JP" altLang="en-US" dirty="0"/>
              <a:t>。</a:t>
            </a:r>
          </a:p>
          <a:p>
            <a:r>
              <a:rPr lang="ja-JP" altLang="en-US" dirty="0"/>
              <a:t>我々に選択肢がないという理由だけで、ソリューションプロバイダーは一方的に価格を上げることができるのでしょうか。</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7</a:t>
            </a:fld>
            <a:endParaRPr kumimoji="1" lang="ja-JP" altLang="en-US"/>
          </a:p>
        </p:txBody>
      </p:sp>
    </p:spTree>
    <p:extLst>
      <p:ext uri="{BB962C8B-B14F-4D97-AF65-F5344CB8AC3E}">
        <p14:creationId xmlns:p14="http://schemas.microsoft.com/office/powerpoint/2010/main" val="4205378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進捗評価</a:t>
            </a:r>
          </a:p>
          <a:p>
            <a:r>
              <a:rPr lang="ja-JP" altLang="en-US" dirty="0"/>
              <a:t>次の</a:t>
            </a:r>
            <a:r>
              <a:rPr lang="ja-JP" altLang="en-US" b="1" dirty="0"/>
              <a:t>検証ポイント</a:t>
            </a:r>
            <a:r>
              <a:rPr lang="ja-JP" altLang="en-US" dirty="0"/>
              <a:t>は、このアクティビティの進捗状況を示しています。</a:t>
            </a:r>
          </a:p>
          <a:p>
            <a:r>
              <a:rPr lang="ja-JP" altLang="en-US" dirty="0"/>
              <a:t>組織の提供者とパートナーに対する重要な依存関係の評価がある。</a:t>
            </a:r>
          </a:p>
          <a:p>
            <a:r>
              <a:rPr lang="ja-JP" altLang="en-US" dirty="0"/>
              <a:t>これらの識別された依存関係のバックアップ計画があります。</a:t>
            </a:r>
          </a:p>
          <a:p>
            <a:r>
              <a:rPr lang="ja-JP" altLang="en-US" dirty="0"/>
              <a:t>新しいソリューションが調査されるとき、デジタル主権のための規定要件があります。</a:t>
            </a:r>
          </a:p>
          <a:p>
            <a:r>
              <a:rPr lang="ja-JP" altLang="en-US" b="1" dirty="0"/>
              <a:t>推奨事項</a:t>
            </a:r>
          </a:p>
          <a:p>
            <a:r>
              <a:rPr lang="ja-JP" altLang="en-US" dirty="0"/>
              <a:t>サービスプロバイダーとサードパーティのエンティティからの主要な依存関係リスクを特定します。</a:t>
            </a:r>
          </a:p>
          <a:p>
            <a:r>
              <a:rPr lang="ja-JP" altLang="en-US" dirty="0"/>
              <a:t>重要なサービスに代わるオープンソースの選択肢のリストを維持する。</a:t>
            </a:r>
          </a:p>
          <a:p>
            <a:r>
              <a:rPr lang="ja-JP" altLang="en-US" dirty="0"/>
              <a:t>エンティティ内で使用される新しいツールとサービスを選択するときに、デジタル主権の必要性を示す要件を追加します。</a:t>
            </a:r>
          </a:p>
          <a:p>
            <a:r>
              <a:rPr lang="ja-JP" altLang="en-US" b="1" dirty="0"/>
              <a:t>リソース</a:t>
            </a:r>
          </a:p>
          <a:p>
            <a:r>
              <a:rPr lang="en-US" altLang="ja-JP" dirty="0">
                <a:hlinkClick r:id="rId3"/>
              </a:rPr>
              <a:t>A Primer on Digital Sovereignty &amp; Open Source: part I</a:t>
            </a:r>
            <a:r>
              <a:rPr lang="ja-JP" altLang="en-US" dirty="0"/>
              <a:t>および</a:t>
            </a:r>
            <a:r>
              <a:rPr lang="en-US" altLang="ja-JP" dirty="0">
                <a:hlinkClick r:id="rId4"/>
              </a:rPr>
              <a:t>A Primer on Digital Sovereignty &amp; Open Source: part II</a:t>
            </a:r>
            <a:r>
              <a:rPr lang="ja-JP" altLang="en-US" dirty="0"/>
              <a:t>、</a:t>
            </a:r>
            <a:r>
              <a:rPr lang="en-US" altLang="ja-JP" dirty="0"/>
              <a:t>Open-</a:t>
            </a:r>
            <a:r>
              <a:rPr lang="en-US" altLang="ja-JP" dirty="0" err="1"/>
              <a:t>Sourcerers</a:t>
            </a:r>
            <a:r>
              <a:rPr lang="ja-JP" altLang="en-US" dirty="0"/>
              <a:t>ウェブサイトより。</a:t>
            </a:r>
          </a:p>
          <a:p>
            <a:r>
              <a:rPr lang="en-US" altLang="ja-JP" dirty="0"/>
              <a:t>superuser.openstack.org</a:t>
            </a:r>
            <a:r>
              <a:rPr lang="ja-JP" altLang="en-US" dirty="0"/>
              <a:t>の</a:t>
            </a:r>
            <a:r>
              <a:rPr lang="en-US" altLang="ja-JP" dirty="0">
                <a:hlinkClick r:id="rId5"/>
              </a:rPr>
              <a:t>The Role of Open Source in Digital Sovereignty</a:t>
            </a:r>
            <a:r>
              <a:rPr lang="ja-JP" altLang="en-US" dirty="0"/>
              <a:t>に関する優れた記事。以下に抜粋します。 デジタル主権は</a:t>
            </a:r>
            <a:r>
              <a:rPr lang="en-US" altLang="ja-JP" dirty="0"/>
              <a:t>21</a:t>
            </a:r>
            <a:r>
              <a:rPr lang="ja-JP" altLang="en-US" dirty="0"/>
              <a:t>世紀、特に欧州にとって重要な関心事である。オープンソースは、誰もが必要な技術にアクセスできるようにするだけでなく、それらのソリューションが成功するために必要なガバナンスの透明性と相互運用性を提供することによって、デジタル主権を実現する上で大きな役割を果たします。</a:t>
            </a:r>
          </a:p>
          <a:p>
            <a:r>
              <a:rPr lang="ja-JP" altLang="en-US" dirty="0"/>
              <a:t>デジタル主権についての</a:t>
            </a:r>
            <a:r>
              <a:rPr lang="en-US" altLang="ja-JP" dirty="0"/>
              <a:t>EU</a:t>
            </a:r>
            <a:r>
              <a:rPr lang="ja-JP" altLang="en-US" dirty="0"/>
              <a:t>の見解、</a:t>
            </a:r>
            <a:r>
              <a:rPr lang="en-US" altLang="ja-JP" dirty="0">
                <a:hlinkClick r:id="rId6"/>
              </a:rPr>
              <a:t>Open Source Observatory (OSOR)</a:t>
            </a:r>
            <a:r>
              <a:rPr lang="en-US" altLang="ja-JP" dirty="0"/>
              <a:t>: Open Source,</a:t>
            </a:r>
            <a:r>
              <a:rPr lang="ja-JP" altLang="en-US" dirty="0"/>
              <a:t>デジタル主権と相互運用性</a:t>
            </a:r>
            <a:r>
              <a:rPr lang="en-US" altLang="ja-JP" dirty="0"/>
              <a:t>: </a:t>
            </a:r>
            <a:r>
              <a:rPr lang="ja-JP" altLang="en-US" dirty="0"/>
              <a:t>ベルリン宣言より。</a:t>
            </a:r>
          </a:p>
          <a:p>
            <a:r>
              <a:rPr lang="ja-JP" altLang="en-US" dirty="0">
                <a:hlinkClick r:id="rId7"/>
              </a:rPr>
              <a:t>デジタル主権のためのオープンソース</a:t>
            </a:r>
            <a:r>
              <a:rPr lang="ja-JP" altLang="en-US" dirty="0"/>
              <a:t>に関するユニセフの立場。</a:t>
            </a:r>
          </a:p>
          <a:p>
            <a:endParaRPr kumimoji="1" lang="ja-JP" altLang="en-US" dirty="0"/>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8</a:t>
            </a:fld>
            <a:endParaRPr kumimoji="1" lang="ja-JP" altLang="en-US"/>
          </a:p>
        </p:txBody>
      </p:sp>
    </p:spTree>
    <p:extLst>
      <p:ext uri="{BB962C8B-B14F-4D97-AF65-F5344CB8AC3E}">
        <p14:creationId xmlns:p14="http://schemas.microsoft.com/office/powerpoint/2010/main" val="343796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イノベーションを可能にするオープンソース</a:t>
            </a:r>
          </a:p>
          <a:p>
            <a:r>
              <a:rPr lang="en-US" altLang="ja-JP" dirty="0"/>
              <a:t>GitLab</a:t>
            </a:r>
            <a:r>
              <a:rPr lang="ja-JP" altLang="en-US" dirty="0"/>
              <a:t>の問題へのリンク</a:t>
            </a:r>
            <a:r>
              <a:rPr lang="en-US" altLang="ja-JP" dirty="0"/>
              <a:t>: </a:t>
            </a:r>
            <a:r>
              <a:rPr lang="en-US" altLang="ja-JP" dirty="0">
                <a:hlinkClick r:id="rId3"/>
              </a:rPr>
              <a:t>https://gitlab.ow2.org/ggi/ggi-castalia/-/issues/36</a:t>
            </a:r>
            <a:r>
              <a:rPr lang="ja-JP" altLang="en-US" dirty="0"/>
              <a:t>。</a:t>
            </a:r>
          </a:p>
          <a:p>
            <a:br>
              <a:rPr lang="en-US" altLang="ja-JP" b="1" dirty="0"/>
            </a:br>
            <a:r>
              <a:rPr lang="ja-JP" altLang="en-US" b="1" dirty="0"/>
              <a:t>説明</a:t>
            </a:r>
          </a:p>
          <a:p>
            <a:r>
              <a:rPr lang="ja-JP" altLang="en-US" dirty="0"/>
              <a:t>イノベーションとは、新しい商品やサービスの導入、または商品やサービスの提供における改善につながるアイデアの実践的な実施である。</a:t>
            </a:r>
          </a:p>
          <a:p>
            <a:r>
              <a:rPr lang="en-US" altLang="ja-JP" dirty="0"/>
              <a:t>— </a:t>
            </a:r>
            <a:r>
              <a:rPr lang="ja-JP" altLang="en-US" dirty="0"/>
              <a:t>ジョセフ・</a:t>
            </a:r>
            <a:r>
              <a:rPr lang="en-US" altLang="ja-JP" dirty="0"/>
              <a:t>A</a:t>
            </a:r>
            <a:r>
              <a:rPr lang="ja-JP" altLang="en-US" dirty="0"/>
              <a:t>・シュンペーター</a:t>
            </a:r>
          </a:p>
          <a:p>
            <a:r>
              <a:rPr lang="ja-JP" altLang="en-US" dirty="0"/>
              <a:t>オープンソースは、多様性、コラボレーション、アイデアの流暢な交換を通じて、イノベーションの重要な要素になる可能性があります。さまざまなバックグラウンドや分野の人々がさまざまな視点を持ち、既知の問題に対して新しい、改善された、あるいは破壊的な回答を提供することがあります。さまざまな意見に耳を傾け、プロジェクトやトピックに関するオープンなコラボレーションを積極的に促進することで、イノベーションを実現することができます。</a:t>
            </a:r>
          </a:p>
          <a:p>
            <a:r>
              <a:rPr lang="ja-JP" altLang="en-US" dirty="0"/>
              <a:t>同様に、オープンスタンダードの作成と実装に参加することは、企業の日常業務を改善するための優れたプラクティスとアイデアの大きな推進力となります。また、企業が必要な場所と内容に対してイノベーションを推進し、影響を与えることができ、グローバルな認知度と評判を高めることができます。</a:t>
            </a:r>
          </a:p>
          <a:p>
            <a:r>
              <a:rPr lang="ja-JP" altLang="en-US" dirty="0"/>
              <a:t>イノベーションを通じて、オープンソースは企業が販売する商品やサービスを変革するだけでなく、企業が繁栄したいと考えるエコシステム全体を創造したり修正したりすることを可能にする。</a:t>
            </a:r>
          </a:p>
          <a:p>
            <a:r>
              <a:rPr lang="ja-JP" altLang="en-US" dirty="0"/>
              <a:t>一例として、</a:t>
            </a:r>
            <a:r>
              <a:rPr lang="en-US" altLang="ja-JP" dirty="0"/>
              <a:t>Android</a:t>
            </a:r>
            <a:r>
              <a:rPr lang="ja-JP" altLang="en-US" dirty="0"/>
              <a:t>をオープンソースとしてリリースすることで、</a:t>
            </a:r>
            <a:r>
              <a:rPr lang="en-US" altLang="ja-JP" dirty="0"/>
              <a:t>Google</a:t>
            </a:r>
            <a:r>
              <a:rPr lang="ja-JP" altLang="en-US" dirty="0"/>
              <a:t>は何十万もの企業を招待して、このオープンソース技術に基づいた独自のサービスを構築しています。このようにして</a:t>
            </a:r>
            <a:r>
              <a:rPr lang="en-US" altLang="ja-JP" dirty="0"/>
              <a:t>Google</a:t>
            </a:r>
            <a:r>
              <a:rPr lang="ja-JP" altLang="en-US" dirty="0"/>
              <a:t>は、すべての参加者が利益を得ることができる全体のエコシステムを作り出している。もちろん、自らの意思でエコシステムを構築できるほど強力な企業はほとんどない。しかし、このようなエコシステムを構築するために企業間で提携した例は数多くあります。</a:t>
            </a:r>
          </a:p>
          <a:p>
            <a:br>
              <a:rPr lang="en-US" altLang="ja-JP" b="1" dirty="0"/>
            </a:br>
            <a:r>
              <a:rPr lang="ja-JP" altLang="en-US" b="1" dirty="0"/>
              <a:t>オポチュニティの評価</a:t>
            </a:r>
          </a:p>
          <a:p>
            <a:r>
              <a:rPr lang="ja-JP" altLang="en-US" dirty="0"/>
              <a:t>顧客、パートナー、競合他社が使用している標準や技術から離れすぎることは企業にとって危険であることが多いため、競合他社、パートナー、顧客と比較して自社の立場を評価することが重要です。イノベーションとは明らかに異なることを意味するが、異なるものはあまりにも大きな範囲を表すべきではない</a:t>
            </a:r>
            <a:r>
              <a:rPr lang="en-US" altLang="ja-JP" dirty="0"/>
              <a:t>;</a:t>
            </a:r>
            <a:r>
              <a:rPr lang="ja-JP" altLang="en-US" dirty="0"/>
              <a:t>そうしないと、エコシステムの他の企業によるソフトウェア開発や、エコシステムが提供するビジネスの勢いから利益を得ることができません。</a:t>
            </a:r>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9</a:t>
            </a:fld>
            <a:endParaRPr kumimoji="1" lang="ja-JP" altLang="en-US"/>
          </a:p>
        </p:txBody>
      </p:sp>
    </p:spTree>
    <p:extLst>
      <p:ext uri="{BB962C8B-B14F-4D97-AF65-F5344CB8AC3E}">
        <p14:creationId xmlns:p14="http://schemas.microsoft.com/office/powerpoint/2010/main" val="3084807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進捗評価</a:t>
            </a:r>
          </a:p>
          <a:p>
            <a:r>
              <a:rPr lang="ja-JP" altLang="en-US" dirty="0"/>
              <a:t>次の</a:t>
            </a:r>
            <a:r>
              <a:rPr lang="ja-JP" altLang="en-US" b="1" dirty="0"/>
              <a:t>検証ポイント</a:t>
            </a:r>
            <a:r>
              <a:rPr lang="ja-JP" altLang="en-US" dirty="0"/>
              <a:t>は、このアクティビティの進捗状況を示しています。</a:t>
            </a:r>
          </a:p>
          <a:p>
            <a:pPr>
              <a:buFont typeface="Arial" panose="020B0604020202020204" pitchFamily="34" charset="0"/>
              <a:buChar char="•"/>
            </a:pPr>
            <a:r>
              <a:rPr lang="ja-JP" altLang="en-US" dirty="0"/>
              <a:t>ビジネスに影響を与える技術 </a:t>
            </a:r>
            <a:r>
              <a:rPr lang="en-US" altLang="ja-JP" dirty="0"/>
              <a:t>(</a:t>
            </a:r>
            <a:r>
              <a:rPr lang="ja-JP" altLang="en-US" dirty="0"/>
              <a:t>およびそれを開発するオープンソースコミュニティー</a:t>
            </a:r>
            <a:r>
              <a:rPr lang="en-US" altLang="ja-JP" dirty="0"/>
              <a:t>) </a:t>
            </a:r>
            <a:r>
              <a:rPr lang="ja-JP" altLang="en-US" dirty="0"/>
              <a:t>が特定されている。</a:t>
            </a:r>
          </a:p>
          <a:p>
            <a:pPr>
              <a:buFont typeface="Arial" panose="020B0604020202020204" pitchFamily="34" charset="0"/>
              <a:buChar char="•"/>
            </a:pPr>
            <a:r>
              <a:rPr lang="ja-JP" altLang="en-US" dirty="0"/>
              <a:t>これらのオープンソースコミュニティの進捗と出版物は監視されており、リリースが公開される前に彼らの戦略を知ることさえある。</a:t>
            </a:r>
          </a:p>
          <a:p>
            <a:pPr>
              <a:buFont typeface="Arial" panose="020B0604020202020204" pitchFamily="34" charset="0"/>
              <a:buChar char="•"/>
            </a:pPr>
            <a:r>
              <a:rPr lang="ja-JP" altLang="en-US" dirty="0"/>
              <a:t>組織の従業員は、これらのオープンソースコミュニティ </a:t>
            </a:r>
            <a:r>
              <a:rPr lang="en-US" altLang="ja-JP" dirty="0"/>
              <a:t>(</a:t>
            </a:r>
            <a:r>
              <a:rPr lang="ja-JP" altLang="en-US" dirty="0"/>
              <a:t>一部</a:t>
            </a:r>
            <a:r>
              <a:rPr lang="en-US" altLang="ja-JP" dirty="0"/>
              <a:t>) </a:t>
            </a:r>
            <a:r>
              <a:rPr lang="ja-JP" altLang="en-US" dirty="0"/>
              <a:t>のメンバーであり、コードのラインを提供し、これらのコミュニティのガバナンス組織に参加することによって、ロードマップと技術的な選択に影響を与えます。</a:t>
            </a:r>
          </a:p>
          <a:p>
            <a:r>
              <a:rPr lang="ja-JP" altLang="en-US" b="1" dirty="0"/>
              <a:t>推奨事項</a:t>
            </a:r>
          </a:p>
          <a:p>
            <a:r>
              <a:rPr lang="ja-JP" altLang="en-US" dirty="0"/>
              <a:t>ビジネスの実行に必要なすべてのテクノロジーのうち、次のものを特定する必要があります。</a:t>
            </a:r>
          </a:p>
          <a:p>
            <a:pPr>
              <a:buFont typeface="Arial" panose="020B0604020202020204" pitchFamily="34" charset="0"/>
              <a:buChar char="•"/>
            </a:pPr>
            <a:r>
              <a:rPr lang="ja-JP" altLang="en-US" dirty="0"/>
              <a:t>競合他社と同じ技術や</a:t>
            </a:r>
          </a:p>
          <a:p>
            <a:pPr>
              <a:buFont typeface="Arial" panose="020B0604020202020204" pitchFamily="34" charset="0"/>
              <a:buChar char="•"/>
            </a:pPr>
            <a:r>
              <a:rPr lang="ja-JP" altLang="en-US" dirty="0"/>
              <a:t>自社に固有のテクノロジ。</a:t>
            </a:r>
          </a:p>
          <a:p>
            <a:r>
              <a:rPr lang="ja-JP" altLang="en-US" dirty="0"/>
              <a:t>新しいテクノロジーに関する最新情報を入手できます。オープンソースはこの</a:t>
            </a:r>
            <a:r>
              <a:rPr lang="en-US" altLang="ja-JP" dirty="0"/>
              <a:t>10</a:t>
            </a:r>
            <a:r>
              <a:rPr lang="ja-JP" altLang="en-US" dirty="0"/>
              <a:t>年間イノベーションを推進しており、日々の強力なツールの多くがそこから生まれている</a:t>
            </a:r>
            <a:r>
              <a:rPr lang="en-US" altLang="ja-JP" dirty="0"/>
              <a:t>(</a:t>
            </a:r>
            <a:r>
              <a:rPr lang="ja-JP" altLang="en-US" dirty="0"/>
              <a:t>「</a:t>
            </a:r>
            <a:r>
              <a:rPr lang="en-US" altLang="ja-JP" dirty="0"/>
              <a:t>Docker</a:t>
            </a:r>
            <a:r>
              <a:rPr lang="ja-JP" altLang="en-US" dirty="0"/>
              <a:t>」 「</a:t>
            </a:r>
            <a:r>
              <a:rPr lang="en-US" altLang="ja-JP" dirty="0"/>
              <a:t>Kubernetes</a:t>
            </a:r>
            <a:r>
              <a:rPr lang="ja-JP" altLang="en-US" dirty="0"/>
              <a:t>」 「</a:t>
            </a:r>
            <a:r>
              <a:rPr lang="en-US" altLang="ja-JP" dirty="0"/>
              <a:t>Apache Big Data</a:t>
            </a:r>
            <a:r>
              <a:rPr lang="ja-JP" altLang="en-US" dirty="0"/>
              <a:t>」 プロジェクト 「</a:t>
            </a:r>
            <a:r>
              <a:rPr lang="en-US" altLang="ja-JP" dirty="0"/>
              <a:t>Linux</a:t>
            </a:r>
            <a:r>
              <a:rPr lang="ja-JP" altLang="en-US" dirty="0"/>
              <a:t>」 を思い浮かべてほしい。</a:t>
            </a:r>
            <a:r>
              <a:rPr lang="en-US" altLang="ja-JP" dirty="0"/>
              <a:t>)</a:t>
            </a:r>
            <a:r>
              <a:rPr lang="ja-JP" altLang="en-US" dirty="0"/>
              <a:t>。すべてを知る必要はありませんが、興味深い新しいトレンドを特定するためには、最新技術を十分に知る必要があります。</a:t>
            </a:r>
          </a:p>
          <a:p>
            <a:r>
              <a:rPr lang="ja-JP" altLang="en-US" dirty="0"/>
              <a:t>人々が革新的なアイデアを提出し、それを前進させることを許可し、奨励する。可能であれば、これらのイニシアティブにリソースを投入し、それらを成長させます。新しいアイデアやトレンドを創造し、促進する人々の情熱と意志に頼りましょう。</a:t>
            </a:r>
          </a:p>
          <a:p>
            <a:r>
              <a:rPr lang="ja-JP" altLang="en-US" b="1" dirty="0"/>
              <a:t>リソース</a:t>
            </a:r>
          </a:p>
          <a:p>
            <a:pPr>
              <a:buFont typeface="Arial" panose="020B0604020202020204" pitchFamily="34" charset="0"/>
              <a:buChar char="•"/>
            </a:pPr>
            <a:r>
              <a:rPr lang="ja-JP" altLang="en-US" dirty="0">
                <a:hlinkClick r:id="rId3"/>
              </a:rPr>
              <a:t>オープンソースのおかげで</a:t>
            </a:r>
            <a:r>
              <a:rPr lang="en-US" altLang="ja-JP" dirty="0">
                <a:hlinkClick r:id="rId3"/>
              </a:rPr>
              <a:t>4</a:t>
            </a:r>
            <a:r>
              <a:rPr lang="ja-JP" altLang="en-US" dirty="0">
                <a:hlinkClick r:id="rId3"/>
              </a:rPr>
              <a:t>つのイノベーションが生まれました</a:t>
            </a:r>
            <a:r>
              <a:rPr lang="ja-JP" altLang="en-US" dirty="0"/>
              <a:t>。</a:t>
            </a:r>
          </a:p>
          <a:p>
            <a:pPr>
              <a:buFont typeface="Arial" panose="020B0604020202020204" pitchFamily="34" charset="0"/>
              <a:buChar char="•"/>
            </a:pPr>
            <a:r>
              <a:rPr lang="en-US" altLang="ja-JP" dirty="0">
                <a:hlinkClick r:id="rId4"/>
              </a:rPr>
              <a:t>The Innovations of Open Source</a:t>
            </a:r>
            <a:r>
              <a:rPr lang="ja-JP" altLang="en-US" dirty="0"/>
              <a:t> </a:t>
            </a:r>
            <a:r>
              <a:rPr lang="en-US" altLang="ja-JP" dirty="0"/>
              <a:t>Dirk Riehle</a:t>
            </a:r>
            <a:r>
              <a:rPr lang="ja-JP" altLang="en-US" dirty="0"/>
              <a:t>教授による。</a:t>
            </a:r>
          </a:p>
          <a:p>
            <a:pPr>
              <a:buFont typeface="Arial" panose="020B0604020202020204" pitchFamily="34" charset="0"/>
              <a:buChar char="•"/>
            </a:pPr>
            <a:r>
              <a:rPr lang="ja-JP" altLang="en-US" dirty="0">
                <a:hlinkClick r:id="rId5"/>
              </a:rPr>
              <a:t>技術革新を可能にするオープンソース技術</a:t>
            </a:r>
            <a:r>
              <a:rPr lang="ja-JP" altLang="en-US" dirty="0"/>
              <a:t>。</a:t>
            </a:r>
          </a:p>
          <a:p>
            <a:pPr>
              <a:buFont typeface="Arial" panose="020B0604020202020204" pitchFamily="34" charset="0"/>
              <a:buChar char="•"/>
            </a:pPr>
            <a:r>
              <a:rPr lang="ja-JP" altLang="en-US" dirty="0">
                <a:hlinkClick r:id="rId6"/>
              </a:rPr>
              <a:t>オープンソースのイノベーションは企業で機能するか</a:t>
            </a:r>
            <a:r>
              <a:rPr lang="en-US" altLang="ja-JP" dirty="0">
                <a:hlinkClick r:id="rId6"/>
              </a:rPr>
              <a:t>?</a:t>
            </a:r>
            <a:r>
              <a:rPr lang="ja-JP" altLang="en-US" dirty="0"/>
              <a:t>。</a:t>
            </a:r>
          </a:p>
          <a:p>
            <a:pPr>
              <a:buFont typeface="Arial" panose="020B0604020202020204" pitchFamily="34" charset="0"/>
              <a:buChar char="•"/>
            </a:pPr>
            <a:r>
              <a:rPr lang="ja-JP" altLang="en-US" dirty="0">
                <a:hlinkClick r:id="rId7"/>
              </a:rPr>
              <a:t>ヨーロッパ</a:t>
            </a:r>
            <a:r>
              <a:rPr lang="en-US" altLang="ja-JP" dirty="0">
                <a:hlinkClick r:id="rId7"/>
              </a:rPr>
              <a:t>: </a:t>
            </a:r>
            <a:r>
              <a:rPr lang="ja-JP" altLang="en-US" dirty="0">
                <a:hlinkClick r:id="rId7"/>
              </a:rPr>
              <a:t>オープンソースソフトウェア戦略</a:t>
            </a:r>
            <a:r>
              <a:rPr lang="ja-JP" altLang="en-US" dirty="0"/>
              <a:t>。</a:t>
            </a:r>
          </a:p>
          <a:p>
            <a:pPr>
              <a:buFont typeface="Arial" panose="020B0604020202020204" pitchFamily="34" charset="0"/>
              <a:buChar char="•"/>
            </a:pPr>
            <a:r>
              <a:rPr lang="ja-JP" altLang="en-US" dirty="0">
                <a:hlinkClick r:id="rId8"/>
              </a:rPr>
              <a:t>ヨーロッパ</a:t>
            </a:r>
            <a:r>
              <a:rPr lang="en-US" altLang="ja-JP" dirty="0">
                <a:hlinkClick r:id="rId8"/>
              </a:rPr>
              <a:t>: </a:t>
            </a:r>
            <a:r>
              <a:rPr lang="ja-JP" altLang="en-US" dirty="0">
                <a:hlinkClick r:id="rId8"/>
              </a:rPr>
              <a:t>オープンソースソフトウェア戦略 </a:t>
            </a:r>
            <a:r>
              <a:rPr lang="en-US" altLang="ja-JP" dirty="0">
                <a:hlinkClick r:id="rId8"/>
              </a:rPr>
              <a:t>2020-2023</a:t>
            </a:r>
            <a:r>
              <a:rPr lang="ja-JP" altLang="en-US" dirty="0">
                <a:hlinkClick r:id="rId8"/>
              </a:rPr>
              <a:t>年</a:t>
            </a:r>
            <a:r>
              <a:rPr lang="ja-JP" altLang="en-US" dirty="0"/>
              <a:t>。</a:t>
            </a:r>
          </a:p>
        </p:txBody>
      </p:sp>
      <p:sp>
        <p:nvSpPr>
          <p:cNvPr id="4" name="スライド番号プレースホルダー 3"/>
          <p:cNvSpPr>
            <a:spLocks noGrp="1"/>
          </p:cNvSpPr>
          <p:nvPr>
            <p:ph type="sldNum" sz="quarter" idx="5"/>
          </p:nvPr>
        </p:nvSpPr>
        <p:spPr/>
        <p:txBody>
          <a:bodyPr/>
          <a:lstStyle/>
          <a:p>
            <a:fld id="{548164A1-B963-4255-A019-8D1993804CCB}" type="slidenum">
              <a:rPr kumimoji="1" lang="ja-JP" altLang="en-US" smtClean="0"/>
              <a:t>10</a:t>
            </a:fld>
            <a:endParaRPr kumimoji="1" lang="ja-JP" altLang="en-US"/>
          </a:p>
        </p:txBody>
      </p:sp>
    </p:spTree>
    <p:extLst>
      <p:ext uri="{BB962C8B-B14F-4D97-AF65-F5344CB8AC3E}">
        <p14:creationId xmlns:p14="http://schemas.microsoft.com/office/powerpoint/2010/main" val="2616274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F19360-2BBC-4BEF-B105-DE13F2E6903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798B70-8B00-46FE-83B9-A24610256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1929CF5-0CDF-4371-B96A-B6936674F201}"/>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FA5D0748-FF62-42B0-83EC-1E3DE84C57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A8DBEC-2F30-41D2-80E5-138584D25B95}"/>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343257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6746F7-F532-409A-9AE9-7E834ECFEC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3C5BCEB-99D9-4D9F-AE41-252C6BD958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35CA1D-A16B-44A5-BD8B-3BFE499E8A6D}"/>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3254B90A-4BD1-4883-AC66-7B45064F53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0A08D0-1356-41A6-8F5E-B976E5A9657F}"/>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973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AC4FCD-4E97-4B22-B020-CC2660A46EA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A87075E-67C1-447D-9427-E539F5899D3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7F8941-994E-4BE9-B70A-0FDB164F03F9}"/>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29F94F79-94C7-4971-9710-501F8688C7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1D95C8-CF75-4497-B2E1-B4F8463F1ABF}"/>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280959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05DD76-5AB0-4694-A717-BC55834329C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C2EA31-ADA5-4FCC-91D3-449347520D4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1914D5-D3D1-4D51-B46B-55D0DA443226}"/>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7C407E50-D97F-4BB8-BB61-0B7FD83265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F7DB7F-EE6A-424A-B79A-8D43B54D5206}"/>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78284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09F0CB-890F-4F0F-8B6E-2440F10C31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028FED-36D9-4C98-B602-BD1CDA99C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A00CA3C-27ED-4F86-8A55-17506F6E5163}"/>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0A86497E-AAE9-4583-8760-A7D98B1726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35F7E0-BFC2-443A-BAD7-B21B2C634B47}"/>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145534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2364A-B876-4B1E-9540-4A5F2EA4B3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1BEC22-955B-4278-A6CD-0A1CD1E88D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D8416BE-50C8-4408-9399-958190B384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A9B7103-3490-40F6-A7C7-520548B34EB9}"/>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6" name="フッター プレースホルダー 5">
            <a:extLst>
              <a:ext uri="{FF2B5EF4-FFF2-40B4-BE49-F238E27FC236}">
                <a16:creationId xmlns:a16="http://schemas.microsoft.com/office/drawing/2014/main" id="{DBF77255-A1F9-42B1-A78C-B7176725E0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0D3A58-13B8-410D-91B8-AE3B568A5752}"/>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180338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B9334-FF4D-48F5-B09D-83A8E160E9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E196F1-C19B-425D-9AC6-A344BB046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0A1BC62-C31F-4B7D-9FAC-5E659B9858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732B61-96E7-451C-BFF4-59516115C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BF16618-943C-4436-BA49-4A4342E535E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9032102-A545-4F1F-94C9-D20130D75D41}"/>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8" name="フッター プレースホルダー 7">
            <a:extLst>
              <a:ext uri="{FF2B5EF4-FFF2-40B4-BE49-F238E27FC236}">
                <a16:creationId xmlns:a16="http://schemas.microsoft.com/office/drawing/2014/main" id="{F7D285E0-28AB-443A-A943-C58A0A88F27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3AD7F0-FD13-47D1-972F-EB19A7A5A88E}"/>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284611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769E29-2969-4BE8-A8DE-59D82F562D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94816E-1FA3-4508-95DC-FD76C97BE977}"/>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4" name="フッター プレースホルダー 3">
            <a:extLst>
              <a:ext uri="{FF2B5EF4-FFF2-40B4-BE49-F238E27FC236}">
                <a16:creationId xmlns:a16="http://schemas.microsoft.com/office/drawing/2014/main" id="{4F412760-6618-4D12-A650-423F54F0263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5EA2FC-0878-4922-8BDB-3F4AC3A7FA0E}"/>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124882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E56095-4713-4126-AE3D-8053C5BF6213}"/>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3" name="フッター プレースホルダー 2">
            <a:extLst>
              <a:ext uri="{FF2B5EF4-FFF2-40B4-BE49-F238E27FC236}">
                <a16:creationId xmlns:a16="http://schemas.microsoft.com/office/drawing/2014/main" id="{163435F8-5826-4794-9A45-F5385700A7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F9AB9C-7BFA-4849-8058-685FCF7DF8FC}"/>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206088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744127-1355-43A0-ACFF-CF52C27F10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DC9EE3-3829-4943-9B1D-64670212C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7F41E8-C371-4E3C-AE5E-ABB4F5E61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85DF77-70B0-41AC-8CEA-BFD874A724C4}"/>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6" name="フッター プレースホルダー 5">
            <a:extLst>
              <a:ext uri="{FF2B5EF4-FFF2-40B4-BE49-F238E27FC236}">
                <a16:creationId xmlns:a16="http://schemas.microsoft.com/office/drawing/2014/main" id="{24819F86-2D40-469B-9934-A89F8D606F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D5389A-BE17-4152-90B2-2B502E76037C}"/>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161499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ACB1C7-E430-4402-BBB0-03F64E3870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55869C-8A0D-4EC7-8034-CDE99E116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437856-9BE9-4DD6-8B38-FA9C79CB0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3C5943-6B2B-4CD4-A994-BB48B59AF0CF}"/>
              </a:ext>
            </a:extLst>
          </p:cNvPr>
          <p:cNvSpPr>
            <a:spLocks noGrp="1"/>
          </p:cNvSpPr>
          <p:nvPr>
            <p:ph type="dt" sz="half" idx="10"/>
          </p:nvPr>
        </p:nvSpPr>
        <p:spPr/>
        <p:txBody>
          <a:bodyPr/>
          <a:lstStyle/>
          <a:p>
            <a:fld id="{17BBC4AD-C41F-45DC-BC27-034FB8D0CEE3}" type="datetimeFigureOut">
              <a:rPr kumimoji="1" lang="ja-JP" altLang="en-US" smtClean="0"/>
              <a:t>2022/9/16</a:t>
            </a:fld>
            <a:endParaRPr kumimoji="1" lang="ja-JP" altLang="en-US"/>
          </a:p>
        </p:txBody>
      </p:sp>
      <p:sp>
        <p:nvSpPr>
          <p:cNvPr id="6" name="フッター プレースホルダー 5">
            <a:extLst>
              <a:ext uri="{FF2B5EF4-FFF2-40B4-BE49-F238E27FC236}">
                <a16:creationId xmlns:a16="http://schemas.microsoft.com/office/drawing/2014/main" id="{4189D4CC-8AC3-4E26-ACD2-84700A0D4A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4FC695-A5C3-477A-810C-CD0B4D88EB02}"/>
              </a:ext>
            </a:extLst>
          </p:cNvPr>
          <p:cNvSpPr>
            <a:spLocks noGrp="1"/>
          </p:cNvSpPr>
          <p:nvPr>
            <p:ph type="sldNum" sz="quarter" idx="12"/>
          </p:nvPr>
        </p:nvSpPr>
        <p:spPr/>
        <p:txBody>
          <a:body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94050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49D6F3F-2776-4964-B5E1-354AF4B80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C97251-349F-4498-8A5B-CB2B1031E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EF9175-11CB-411D-B894-EDBB52DED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BC4AD-C41F-45DC-BC27-034FB8D0CEE3}" type="datetimeFigureOut">
              <a:rPr kumimoji="1" lang="ja-JP" altLang="en-US" smtClean="0"/>
              <a:t>2022/9/16</a:t>
            </a:fld>
            <a:endParaRPr kumimoji="1" lang="ja-JP" altLang="en-US"/>
          </a:p>
        </p:txBody>
      </p:sp>
      <p:sp>
        <p:nvSpPr>
          <p:cNvPr id="5" name="フッター プレースホルダー 4">
            <a:extLst>
              <a:ext uri="{FF2B5EF4-FFF2-40B4-BE49-F238E27FC236}">
                <a16:creationId xmlns:a16="http://schemas.microsoft.com/office/drawing/2014/main" id="{82BC3748-F9DF-4834-9C50-3B0B9DF165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4874E5-0AAD-456F-B6CB-DE37AC3088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CCE63-3DDB-4BBF-978E-7987C0772640}" type="slidenum">
              <a:rPr kumimoji="1" lang="ja-JP" altLang="en-US" smtClean="0"/>
              <a:t>‹#›</a:t>
            </a:fld>
            <a:endParaRPr kumimoji="1" lang="ja-JP" altLang="en-US"/>
          </a:p>
        </p:txBody>
      </p:sp>
    </p:spTree>
    <p:extLst>
      <p:ext uri="{BB962C8B-B14F-4D97-AF65-F5344CB8AC3E}">
        <p14:creationId xmlns:p14="http://schemas.microsoft.com/office/powerpoint/2010/main" val="1767878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0ACEF8-2B9D-45DE-BA65-6D86A9BA8AB9}"/>
              </a:ext>
            </a:extLst>
          </p:cNvPr>
          <p:cNvSpPr>
            <a:spLocks noGrp="1"/>
          </p:cNvSpPr>
          <p:nvPr>
            <p:ph type="ctrTitle"/>
          </p:nvPr>
        </p:nvSpPr>
        <p:spPr/>
        <p:txBody>
          <a:bodyPr/>
          <a:lstStyle/>
          <a:p>
            <a:r>
              <a:rPr lang="en-US" altLang="ja-JP" dirty="0">
                <a:latin typeface="Arial" panose="020B0604020202020204" pitchFamily="34" charset="0"/>
                <a:cs typeface="Arial" panose="020B0604020202020204" pitchFamily="34" charset="0"/>
              </a:rPr>
              <a:t>Strategy goal activities</a:t>
            </a:r>
            <a:endParaRPr kumimoji="1" lang="ja-JP" altLang="en-US" dirty="0">
              <a:latin typeface="Arial" panose="020B0604020202020204" pitchFamily="34" charset="0"/>
              <a:cs typeface="Arial" panose="020B0604020202020204" pitchFamily="34" charset="0"/>
            </a:endParaRPr>
          </a:p>
        </p:txBody>
      </p:sp>
      <p:sp>
        <p:nvSpPr>
          <p:cNvPr id="3" name="字幕 2">
            <a:extLst>
              <a:ext uri="{FF2B5EF4-FFF2-40B4-BE49-F238E27FC236}">
                <a16:creationId xmlns:a16="http://schemas.microsoft.com/office/drawing/2014/main" id="{E1E6BAD5-A401-4C39-9C2C-1AD53558D6C0}"/>
              </a:ext>
            </a:extLst>
          </p:cNvPr>
          <p:cNvSpPr>
            <a:spLocks noGrp="1"/>
          </p:cNvSpPr>
          <p:nvPr>
            <p:ph type="subTitle" idx="1"/>
          </p:nvPr>
        </p:nvSpPr>
        <p:spPr/>
        <p:txBody>
          <a:bodyPr/>
          <a:lstStyle/>
          <a:p>
            <a:endParaRPr kumimoji="1" lang="en-US" altLang="ja-JP" dirty="0"/>
          </a:p>
          <a:p>
            <a:r>
              <a:rPr lang="ja-JP" altLang="en-US" dirty="0"/>
              <a:t>小泉 悟</a:t>
            </a:r>
            <a:endParaRPr lang="en-US" altLang="ja-JP" dirty="0"/>
          </a:p>
          <a:p>
            <a:r>
              <a:rPr lang="ja-JP" altLang="en-US" dirty="0"/>
              <a:t>オリンパス（株）</a:t>
            </a:r>
            <a:endParaRPr lang="en-US" altLang="ja-JP" dirty="0"/>
          </a:p>
        </p:txBody>
      </p:sp>
    </p:spTree>
    <p:extLst>
      <p:ext uri="{BB962C8B-B14F-4D97-AF65-F5344CB8AC3E}">
        <p14:creationId xmlns:p14="http://schemas.microsoft.com/office/powerpoint/2010/main" val="350474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A87C4-EF78-4A30-A5E6-CE8ED7DC286D}"/>
              </a:ext>
            </a:extLst>
          </p:cNvPr>
          <p:cNvSpPr>
            <a:spLocks noGrp="1"/>
          </p:cNvSpPr>
          <p:nvPr>
            <p:ph type="title"/>
          </p:nvPr>
        </p:nvSpPr>
        <p:spPr>
          <a:xfrm>
            <a:off x="838200" y="365125"/>
            <a:ext cx="10515600" cy="772559"/>
          </a:xfrm>
        </p:spPr>
        <p:txBody>
          <a:bodyPr>
            <a:normAutofit fontScale="90000"/>
          </a:bodyPr>
          <a:lstStyle/>
          <a:p>
            <a:r>
              <a:rPr lang="en-US" altLang="ja-JP" dirty="0">
                <a:latin typeface="Arial" panose="020B0604020202020204" pitchFamily="34" charset="0"/>
                <a:cs typeface="Arial" panose="020B0604020202020204" pitchFamily="34" charset="0"/>
              </a:rPr>
              <a:t>Open source enabling innovation</a:t>
            </a:r>
            <a:r>
              <a:rPr lang="ja-JP" altLang="en-US" dirty="0">
                <a:latin typeface="Arial" panose="020B0604020202020204" pitchFamily="34" charset="0"/>
                <a:cs typeface="Arial" panose="020B0604020202020204" pitchFamily="34" charset="0"/>
              </a:rPr>
              <a:t>（続き）</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508BFD3-F767-407B-BEFA-D32FAC147DFC}"/>
              </a:ext>
            </a:extLst>
          </p:cNvPr>
          <p:cNvSpPr>
            <a:spLocks noGrp="1"/>
          </p:cNvSpPr>
          <p:nvPr>
            <p:ph idx="1"/>
          </p:nvPr>
        </p:nvSpPr>
        <p:spPr>
          <a:xfrm>
            <a:off x="838200" y="1137684"/>
            <a:ext cx="10515600" cy="5039279"/>
          </a:xfrm>
        </p:spPr>
        <p:txBody>
          <a:bodyPr>
            <a:noAutofit/>
          </a:bodyPr>
          <a:lstStyle/>
          <a:p>
            <a:pPr marL="0" indent="0">
              <a:buNone/>
            </a:pPr>
            <a:r>
              <a:rPr kumimoji="1" lang="en-US" altLang="ja-JP" sz="1600" b="1" dirty="0">
                <a:latin typeface="Arial" panose="020B0604020202020204" pitchFamily="34" charset="0"/>
                <a:cs typeface="Arial" panose="020B0604020202020204" pitchFamily="34" charset="0"/>
              </a:rPr>
              <a:t>Progress Assessment</a:t>
            </a:r>
          </a:p>
          <a:p>
            <a:pPr marL="0" indent="0">
              <a:buNone/>
            </a:pPr>
            <a:r>
              <a:rPr kumimoji="1" lang="en-US" altLang="ja-JP" sz="1600" dirty="0">
                <a:latin typeface="Arial" panose="020B0604020202020204" pitchFamily="34" charset="0"/>
                <a:cs typeface="Arial" panose="020B0604020202020204" pitchFamily="34" charset="0"/>
              </a:rPr>
              <a:t>The following verification points demonstrate progress in this activity:</a:t>
            </a:r>
          </a:p>
          <a:p>
            <a:r>
              <a:rPr kumimoji="1" lang="en-US" altLang="ja-JP" sz="1600" dirty="0">
                <a:latin typeface="Arial" panose="020B0604020202020204" pitchFamily="34" charset="0"/>
                <a:cs typeface="Arial" panose="020B0604020202020204" pitchFamily="34" charset="0"/>
              </a:rPr>
              <a:t> The technologies -- and open source communities that develop them -- that have an impact on the business have been identified.</a:t>
            </a:r>
          </a:p>
          <a:p>
            <a:r>
              <a:rPr kumimoji="1" lang="en-US" altLang="ja-JP" sz="1600" dirty="0">
                <a:latin typeface="Arial" panose="020B0604020202020204" pitchFamily="34" charset="0"/>
                <a:cs typeface="Arial" panose="020B0604020202020204" pitchFamily="34" charset="0"/>
              </a:rPr>
              <a:t> The progress and publications of these open source communities are monitored -- I am even aware of their strategy before the releases are made public.</a:t>
            </a:r>
          </a:p>
          <a:p>
            <a:r>
              <a:rPr kumimoji="1" lang="en-US" altLang="ja-JP" sz="1600" dirty="0">
                <a:latin typeface="Arial" panose="020B0604020202020204" pitchFamily="34" charset="0"/>
                <a:cs typeface="Arial" panose="020B0604020202020204" pitchFamily="34" charset="0"/>
              </a:rPr>
              <a:t> Employees of the </a:t>
            </a:r>
            <a:r>
              <a:rPr kumimoji="1" lang="en-US" altLang="ja-JP" sz="1600" dirty="0" err="1">
                <a:latin typeface="Arial" panose="020B0604020202020204" pitchFamily="34" charset="0"/>
                <a:cs typeface="Arial" panose="020B0604020202020204" pitchFamily="34" charset="0"/>
              </a:rPr>
              <a:t>organisation</a:t>
            </a:r>
            <a:r>
              <a:rPr kumimoji="1" lang="en-US" altLang="ja-JP" sz="1600" dirty="0">
                <a:latin typeface="Arial" panose="020B0604020202020204" pitchFamily="34" charset="0"/>
                <a:cs typeface="Arial" panose="020B0604020202020204" pitchFamily="34" charset="0"/>
              </a:rPr>
              <a:t> are members of (some of) these open source communities and influence their roadmaps and technical choices by contributing lines of codes and participating in the governance bodies of these communities.</a:t>
            </a:r>
          </a:p>
          <a:p>
            <a:pPr marL="0" indent="0">
              <a:buNone/>
            </a:pPr>
            <a:r>
              <a:rPr kumimoji="1" lang="en-US" altLang="ja-JP" sz="1600" b="1" dirty="0">
                <a:latin typeface="Arial" panose="020B0604020202020204" pitchFamily="34" charset="0"/>
                <a:cs typeface="Arial" panose="020B0604020202020204" pitchFamily="34" charset="0"/>
              </a:rPr>
              <a:t>Recommendations</a:t>
            </a:r>
          </a:p>
          <a:p>
            <a:pPr marL="0" indent="0">
              <a:buNone/>
            </a:pPr>
            <a:r>
              <a:rPr kumimoji="1" lang="en-US" altLang="ja-JP" sz="1600" dirty="0">
                <a:latin typeface="Arial" panose="020B0604020202020204" pitchFamily="34" charset="0"/>
                <a:cs typeface="Arial" panose="020B0604020202020204" pitchFamily="34" charset="0"/>
              </a:rPr>
              <a:t>Out of all the technologies that are necessary to run your business, you should identify:</a:t>
            </a:r>
          </a:p>
          <a:p>
            <a:pPr marL="0" indent="0">
              <a:buNone/>
            </a:pPr>
            <a:r>
              <a:rPr kumimoji="1" lang="en-US" altLang="ja-JP" sz="1600" dirty="0">
                <a:highlight>
                  <a:srgbClr val="FFFF00"/>
                </a:highlight>
                <a:latin typeface="Arial" panose="020B0604020202020204" pitchFamily="34" charset="0"/>
                <a:cs typeface="Arial" panose="020B0604020202020204" pitchFamily="34" charset="0"/>
              </a:rPr>
              <a:t>the technologies that could be the same as your competitors,</a:t>
            </a:r>
          </a:p>
          <a:p>
            <a:pPr marL="0" indent="0">
              <a:buNone/>
            </a:pPr>
            <a:r>
              <a:rPr kumimoji="1" lang="en-US" altLang="ja-JP" sz="1600" dirty="0">
                <a:highlight>
                  <a:srgbClr val="FFFF00"/>
                </a:highlight>
                <a:latin typeface="Arial" panose="020B0604020202020204" pitchFamily="34" charset="0"/>
                <a:cs typeface="Arial" panose="020B0604020202020204" pitchFamily="34" charset="0"/>
              </a:rPr>
              <a:t>the technologies that should be specific to your company.</a:t>
            </a:r>
          </a:p>
          <a:p>
            <a:pPr marL="0" indent="0">
              <a:buNone/>
            </a:pPr>
            <a:r>
              <a:rPr kumimoji="1" lang="en-US" altLang="ja-JP" sz="1600" dirty="0">
                <a:latin typeface="Arial" panose="020B0604020202020204" pitchFamily="34" charset="0"/>
                <a:cs typeface="Arial" panose="020B0604020202020204" pitchFamily="34" charset="0"/>
              </a:rPr>
              <a:t>Stay up-to-date on emerging technologies. Open source has been driving innovation for the last decade, and many day-to-day powerful tools come from there. No need to know everything about everything, but one should know enough of the state of the art to identify interesting new trends.</a:t>
            </a:r>
          </a:p>
          <a:p>
            <a:pPr marL="0" indent="0">
              <a:buNone/>
            </a:pPr>
            <a:r>
              <a:rPr kumimoji="1" lang="en-US" altLang="ja-JP" sz="1600" dirty="0">
                <a:latin typeface="Arial" panose="020B0604020202020204" pitchFamily="34" charset="0"/>
                <a:cs typeface="Arial" panose="020B0604020202020204" pitchFamily="34" charset="0"/>
              </a:rPr>
              <a:t>Allow, and encourage, people to submit innovative ideas, and to bring them forward. If possible, spend resources on these initiatives and make them grow. Rely on people's passion and will to create and foster emerging ideas and trends.</a:t>
            </a:r>
          </a:p>
          <a:p>
            <a:pPr marL="0" indent="0">
              <a:buNone/>
            </a:pPr>
            <a:endParaRPr kumimoji="1" lang="en-US" altLang="ja-JP" sz="1600" dirty="0">
              <a:latin typeface="Arial" panose="020B0604020202020204" pitchFamily="34" charset="0"/>
              <a:cs typeface="Arial" panose="020B0604020202020204" pitchFamily="34" charset="0"/>
            </a:endParaRPr>
          </a:p>
          <a:p>
            <a:pPr marL="0" indent="0">
              <a:buNone/>
            </a:pPr>
            <a:r>
              <a:rPr kumimoji="1" lang="en-US" altLang="ja-JP" sz="1600" b="1" dirty="0">
                <a:latin typeface="Arial" panose="020B0604020202020204" pitchFamily="34" charset="0"/>
                <a:cs typeface="Arial" panose="020B0604020202020204" pitchFamily="34" charset="0"/>
              </a:rPr>
              <a:t>Resources</a:t>
            </a:r>
          </a:p>
          <a:p>
            <a:r>
              <a:rPr kumimoji="1" lang="en-US" altLang="ja-JP" sz="1600" dirty="0">
                <a:latin typeface="Arial" panose="020B0604020202020204" pitchFamily="34" charset="0"/>
                <a:cs typeface="Arial" panose="020B0604020202020204" pitchFamily="34" charset="0"/>
              </a:rPr>
              <a:t>4 innovations we owe to open source.</a:t>
            </a:r>
          </a:p>
          <a:p>
            <a:r>
              <a:rPr kumimoji="1" lang="en-US" altLang="ja-JP" sz="1600" dirty="0">
                <a:latin typeface="Arial" panose="020B0604020202020204" pitchFamily="34" charset="0"/>
                <a:cs typeface="Arial" panose="020B0604020202020204" pitchFamily="34" charset="0"/>
              </a:rPr>
              <a:t>The Innovations of Open Source, from Professor Dirk Riehle.</a:t>
            </a:r>
          </a:p>
          <a:p>
            <a:r>
              <a:rPr kumimoji="1" lang="en-US" altLang="ja-JP" sz="1600" dirty="0">
                <a:latin typeface="Arial" panose="020B0604020202020204" pitchFamily="34" charset="0"/>
                <a:cs typeface="Arial" panose="020B0604020202020204" pitchFamily="34" charset="0"/>
              </a:rPr>
              <a:t>Open source technology, enabling innovation.</a:t>
            </a:r>
          </a:p>
          <a:p>
            <a:r>
              <a:rPr kumimoji="1" lang="en-US" altLang="ja-JP" sz="1600" dirty="0">
                <a:latin typeface="Arial" panose="020B0604020202020204" pitchFamily="34" charset="0"/>
                <a:cs typeface="Arial" panose="020B0604020202020204" pitchFamily="34" charset="0"/>
              </a:rPr>
              <a:t>Can Open Source Innovation Work in the Enterprise?.</a:t>
            </a:r>
          </a:p>
          <a:p>
            <a:r>
              <a:rPr kumimoji="1" lang="en-US" altLang="ja-JP" sz="1600" dirty="0">
                <a:latin typeface="Arial" panose="020B0604020202020204" pitchFamily="34" charset="0"/>
                <a:cs typeface="Arial" panose="020B0604020202020204" pitchFamily="34" charset="0"/>
              </a:rPr>
              <a:t>Europe: Open source software strategy.</a:t>
            </a:r>
          </a:p>
          <a:p>
            <a:r>
              <a:rPr kumimoji="1" lang="en-US" altLang="ja-JP" sz="1600" dirty="0">
                <a:latin typeface="Arial" panose="020B0604020202020204" pitchFamily="34" charset="0"/>
                <a:cs typeface="Arial" panose="020B0604020202020204" pitchFamily="34" charset="0"/>
              </a:rPr>
              <a:t>Europe: Open source software strategy 2020-2023.</a:t>
            </a:r>
          </a:p>
          <a:p>
            <a:pPr marL="0" indent="0">
              <a:buNone/>
            </a:pPr>
            <a:endParaRPr kumimoji="1" lang="ja-JP"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96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2A50F-4CE5-45CC-95D1-F95E63166468}"/>
              </a:ext>
            </a:extLst>
          </p:cNvPr>
          <p:cNvSpPr>
            <a:spLocks noGrp="1"/>
          </p:cNvSpPr>
          <p:nvPr>
            <p:ph type="title"/>
          </p:nvPr>
        </p:nvSpPr>
        <p:spPr>
          <a:xfrm>
            <a:off x="838200" y="365126"/>
            <a:ext cx="10515600" cy="666232"/>
          </a:xfrm>
        </p:spPr>
        <p:txBody>
          <a:bodyPr>
            <a:normAutofit fontScale="90000"/>
          </a:bodyPr>
          <a:lstStyle/>
          <a:p>
            <a:r>
              <a:rPr lang="en-US" altLang="ja-JP" dirty="0">
                <a:latin typeface="Arial" panose="020B0604020202020204" pitchFamily="34" charset="0"/>
                <a:cs typeface="Arial" panose="020B0604020202020204" pitchFamily="34" charset="0"/>
              </a:rPr>
              <a:t>Open source enabling digital transformation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412153-D7F6-4D2A-98FD-F4539B0CC82A}"/>
              </a:ext>
            </a:extLst>
          </p:cNvPr>
          <p:cNvSpPr>
            <a:spLocks noGrp="1"/>
          </p:cNvSpPr>
          <p:nvPr>
            <p:ph idx="1"/>
          </p:nvPr>
        </p:nvSpPr>
        <p:spPr>
          <a:xfrm>
            <a:off x="838200" y="1031358"/>
            <a:ext cx="10515600" cy="5145605"/>
          </a:xfrm>
        </p:spPr>
        <p:txBody>
          <a:bodyPr>
            <a:noAutofit/>
          </a:bodyPr>
          <a:lstStyle/>
          <a:p>
            <a:pPr marL="0" indent="0">
              <a:buNone/>
            </a:pPr>
            <a:r>
              <a:rPr kumimoji="1" lang="en-US" altLang="ja-JP" sz="1600" b="1" dirty="0">
                <a:latin typeface="Arial" panose="020B0604020202020204" pitchFamily="34" charset="0"/>
                <a:cs typeface="Arial" panose="020B0604020202020204" pitchFamily="34" charset="0"/>
              </a:rPr>
              <a:t>Description</a:t>
            </a:r>
          </a:p>
          <a:p>
            <a:pPr marL="0" indent="0">
              <a:buNone/>
            </a:pPr>
            <a:r>
              <a:rPr kumimoji="1" lang="en-US" altLang="ja-JP" sz="1600" dirty="0">
                <a:latin typeface="Arial" panose="020B0604020202020204" pitchFamily="34" charset="0"/>
                <a:cs typeface="Arial" panose="020B0604020202020204" pitchFamily="34" charset="0"/>
              </a:rPr>
              <a:t>When the most advanced </a:t>
            </a:r>
            <a:r>
              <a:rPr kumimoji="1" lang="en-US" altLang="ja-JP" sz="1600" dirty="0" err="1">
                <a:latin typeface="Arial" panose="020B0604020202020204" pitchFamily="34" charset="0"/>
                <a:cs typeface="Arial" panose="020B0604020202020204" pitchFamily="34" charset="0"/>
              </a:rPr>
              <a:t>organisations</a:t>
            </a:r>
            <a:r>
              <a:rPr kumimoji="1" lang="en-US" altLang="ja-JP" sz="1600" dirty="0">
                <a:latin typeface="Arial" panose="020B0604020202020204" pitchFamily="34" charset="0"/>
                <a:cs typeface="Arial" panose="020B0604020202020204" pitchFamily="34" charset="0"/>
              </a:rPr>
              <a:t> in Digital Transformation jointly drive change through their Business, IT and Finance to anchor digital in the way, they reconsider:</a:t>
            </a:r>
          </a:p>
          <a:p>
            <a:pPr marL="0" indent="0">
              <a:buNone/>
            </a:pPr>
            <a:r>
              <a:rPr kumimoji="1" lang="en-US" altLang="ja-JP" sz="1600" dirty="0">
                <a:highlight>
                  <a:srgbClr val="FFFF00"/>
                </a:highlight>
                <a:latin typeface="Arial" panose="020B0604020202020204" pitchFamily="34" charset="0"/>
                <a:cs typeface="Arial" panose="020B0604020202020204" pitchFamily="34" charset="0"/>
              </a:rPr>
              <a:t>Open source is at the heart of digital transformation:</a:t>
            </a:r>
          </a:p>
          <a:p>
            <a:r>
              <a:rPr kumimoji="1" lang="en-US" altLang="ja-JP" sz="1600" dirty="0">
                <a:latin typeface="Arial" panose="020B0604020202020204" pitchFamily="34" charset="0"/>
                <a:cs typeface="Arial" panose="020B0604020202020204" pitchFamily="34" charset="0"/>
              </a:rPr>
              <a:t>Technologies, Agile practices, product management.</a:t>
            </a:r>
          </a:p>
          <a:p>
            <a:r>
              <a:rPr kumimoji="1" lang="en-US" altLang="ja-JP" sz="1600" dirty="0">
                <a:latin typeface="Arial" panose="020B0604020202020204" pitchFamily="34" charset="0"/>
                <a:cs typeface="Arial" panose="020B0604020202020204" pitchFamily="34" charset="0"/>
              </a:rPr>
              <a:t>People: collaboration, open communication, development/decision cycle.</a:t>
            </a:r>
          </a:p>
          <a:p>
            <a:r>
              <a:rPr kumimoji="1" lang="en-US" altLang="ja-JP" sz="1600" dirty="0">
                <a:latin typeface="Arial" panose="020B0604020202020204" pitchFamily="34" charset="0"/>
                <a:cs typeface="Arial" panose="020B0604020202020204" pitchFamily="34" charset="0"/>
              </a:rPr>
              <a:t>Business models: try &amp; buy, open innovation.</a:t>
            </a:r>
          </a:p>
          <a:p>
            <a:pPr marL="0" indent="0">
              <a:buNone/>
            </a:pPr>
            <a:r>
              <a:rPr kumimoji="1" lang="en-US" altLang="ja-JP" sz="1600" dirty="0">
                <a:latin typeface="Arial" panose="020B0604020202020204" pitchFamily="34" charset="0"/>
                <a:cs typeface="Arial" panose="020B0604020202020204" pitchFamily="34" charset="0"/>
              </a:rPr>
              <a:t>In terms of competitiveness, the most visible processes are probably the processes that directly impact the </a:t>
            </a:r>
            <a:r>
              <a:rPr kumimoji="1" lang="en-US" altLang="ja-JP" sz="1600" dirty="0">
                <a:highlight>
                  <a:srgbClr val="FFFF00"/>
                </a:highlight>
                <a:latin typeface="Arial" panose="020B0604020202020204" pitchFamily="34" charset="0"/>
                <a:cs typeface="Arial" panose="020B0604020202020204" pitchFamily="34" charset="0"/>
              </a:rPr>
              <a:t>customer experience</a:t>
            </a:r>
            <a:r>
              <a:rPr kumimoji="1" lang="en-US" altLang="ja-JP" sz="1600" dirty="0">
                <a:latin typeface="Arial" panose="020B0604020202020204" pitchFamily="34" charset="0"/>
                <a:cs typeface="Arial" panose="020B0604020202020204" pitchFamily="34" charset="0"/>
              </a:rPr>
              <a:t>.  And we have to recognize that the big players, as well as start-up companies, by delivering totally unprecedented customer experience, drastically changed customer expectations.</a:t>
            </a:r>
          </a:p>
          <a:p>
            <a:pPr marL="0" indent="0">
              <a:buNone/>
            </a:pPr>
            <a:r>
              <a:rPr kumimoji="1" lang="en-US" altLang="ja-JP" sz="1600" dirty="0">
                <a:highlight>
                  <a:srgbClr val="FFFF00"/>
                </a:highlight>
                <a:latin typeface="Arial" panose="020B0604020202020204" pitchFamily="34" charset="0"/>
                <a:cs typeface="Arial" panose="020B0604020202020204" pitchFamily="34" charset="0"/>
              </a:rPr>
              <a:t>Digital Transformation is a condition for survival</a:t>
            </a:r>
            <a:r>
              <a:rPr kumimoji="1" lang="en-US" altLang="ja-JP" sz="1600" dirty="0">
                <a:latin typeface="Arial" panose="020B0604020202020204" pitchFamily="34" charset="0"/>
                <a:cs typeface="Arial" panose="020B0604020202020204" pitchFamily="34" charset="0"/>
              </a:rPr>
              <a:t>.  Since the stakes are so high, a company cannot entirely leave the digital transformation to a supplier.  Every company has to get hands on with its IT, which means that every company has to get hands on with open source software because </a:t>
            </a:r>
            <a:r>
              <a:rPr kumimoji="1" lang="en-US" altLang="ja-JP" sz="1600" dirty="0">
                <a:highlight>
                  <a:srgbClr val="FFFF00"/>
                </a:highlight>
                <a:latin typeface="Arial" panose="020B0604020202020204" pitchFamily="34" charset="0"/>
                <a:cs typeface="Arial" panose="020B0604020202020204" pitchFamily="34" charset="0"/>
              </a:rPr>
              <a:t>there is no IT without open source software.</a:t>
            </a:r>
          </a:p>
          <a:p>
            <a:pPr marL="0" indent="0">
              <a:buNone/>
            </a:pPr>
            <a:r>
              <a:rPr kumimoji="1" lang="en-US" altLang="ja-JP" sz="1600" b="1" dirty="0">
                <a:latin typeface="Arial" panose="020B0604020202020204" pitchFamily="34" charset="0"/>
                <a:cs typeface="Arial" panose="020B0604020202020204" pitchFamily="34" charset="0"/>
              </a:rPr>
              <a:t>Opportunity Assessment</a:t>
            </a:r>
          </a:p>
          <a:p>
            <a:pPr marL="0" indent="0">
              <a:buNone/>
            </a:pPr>
            <a:r>
              <a:rPr kumimoji="1" lang="en-US" altLang="ja-JP" sz="1600" dirty="0">
                <a:latin typeface="Arial" panose="020B0604020202020204" pitchFamily="34" charset="0"/>
                <a:cs typeface="Arial" panose="020B0604020202020204" pitchFamily="34" charset="0"/>
              </a:rPr>
              <a:t>Digital transformation could be managed by:</a:t>
            </a:r>
          </a:p>
          <a:p>
            <a:pPr marL="0" indent="0">
              <a:buNone/>
            </a:pPr>
            <a:r>
              <a:rPr kumimoji="1" lang="en-US" altLang="ja-JP" sz="1600" dirty="0">
                <a:latin typeface="Arial" panose="020B0604020202020204" pitchFamily="34" charset="0"/>
                <a:cs typeface="Arial" panose="020B0604020202020204" pitchFamily="34" charset="0"/>
              </a:rPr>
              <a:t>Segment of the IT : Production IT, Business Support IT (CRM, billing, procurement…), Support IT (HR, Finance, accounting...), Big Data.</a:t>
            </a:r>
          </a:p>
          <a:p>
            <a:pPr marL="0" indent="0">
              <a:buNone/>
            </a:pPr>
            <a:r>
              <a:rPr kumimoji="1" lang="en-US" altLang="ja-JP" sz="1600" dirty="0">
                <a:latin typeface="Arial" panose="020B0604020202020204" pitchFamily="34" charset="0"/>
                <a:cs typeface="Arial" panose="020B0604020202020204" pitchFamily="34" charset="0"/>
              </a:rPr>
              <a:t>Type of technology or process supporting the IT: Infrastructure (cloud), Artificial Intelligence, Processes (Make-or-Buy, </a:t>
            </a:r>
            <a:r>
              <a:rPr kumimoji="1" lang="en-US" altLang="ja-JP" sz="1600" dirty="0" err="1">
                <a:latin typeface="Arial" panose="020B0604020202020204" pitchFamily="34" charset="0"/>
                <a:cs typeface="Arial" panose="020B0604020202020204" pitchFamily="34" charset="0"/>
              </a:rPr>
              <a:t>DevSecOps</a:t>
            </a:r>
            <a:r>
              <a:rPr kumimoji="1" lang="en-US" altLang="ja-JP" sz="1600" dirty="0">
                <a:latin typeface="Arial" panose="020B0604020202020204" pitchFamily="34" charset="0"/>
                <a:cs typeface="Arial" panose="020B0604020202020204" pitchFamily="34" charset="0"/>
              </a:rPr>
              <a:t>, SaaS).</a:t>
            </a:r>
          </a:p>
          <a:p>
            <a:pPr marL="0" indent="0">
              <a:buNone/>
            </a:pPr>
            <a:endParaRPr kumimoji="1" lang="ja-JP" altLang="en-US" sz="1600" dirty="0">
              <a:latin typeface="Arial" panose="020B0604020202020204" pitchFamily="34" charset="0"/>
              <a:cs typeface="Arial" panose="020B0604020202020204" pitchFamily="34" charset="0"/>
            </a:endParaRPr>
          </a:p>
        </p:txBody>
      </p:sp>
      <p:sp>
        <p:nvSpPr>
          <p:cNvPr id="5" name="吹き出し: 角を丸めた四角形 4">
            <a:extLst>
              <a:ext uri="{FF2B5EF4-FFF2-40B4-BE49-F238E27FC236}">
                <a16:creationId xmlns:a16="http://schemas.microsoft.com/office/drawing/2014/main" id="{5FE5BB07-CCD4-49B3-A032-48AAC922A963}"/>
              </a:ext>
            </a:extLst>
          </p:cNvPr>
          <p:cNvSpPr/>
          <p:nvPr/>
        </p:nvSpPr>
        <p:spPr>
          <a:xfrm>
            <a:off x="7096033" y="1827499"/>
            <a:ext cx="3334508" cy="702701"/>
          </a:xfrm>
          <a:prstGeom prst="wedgeRoundRectCallout">
            <a:avLst>
              <a:gd name="adj1" fmla="val -84651"/>
              <a:gd name="adj2" fmla="val 541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ここは使えるかも</a:t>
            </a:r>
          </a:p>
        </p:txBody>
      </p:sp>
      <p:sp>
        <p:nvSpPr>
          <p:cNvPr id="6" name="吹き出し: 角を丸めた四角形 5">
            <a:extLst>
              <a:ext uri="{FF2B5EF4-FFF2-40B4-BE49-F238E27FC236}">
                <a16:creationId xmlns:a16="http://schemas.microsoft.com/office/drawing/2014/main" id="{8DF0BD80-D257-4E0C-B5D3-71F5C3E66F7D}"/>
              </a:ext>
            </a:extLst>
          </p:cNvPr>
          <p:cNvSpPr/>
          <p:nvPr/>
        </p:nvSpPr>
        <p:spPr>
          <a:xfrm>
            <a:off x="4303947" y="4871659"/>
            <a:ext cx="4459339" cy="702701"/>
          </a:xfrm>
          <a:prstGeom prst="wedgeRoundRectCallout">
            <a:avLst>
              <a:gd name="adj1" fmla="val -71889"/>
              <a:gd name="adj2" fmla="val -2557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これは前の項目と同じノリか</a:t>
            </a:r>
          </a:p>
        </p:txBody>
      </p:sp>
      <p:sp>
        <p:nvSpPr>
          <p:cNvPr id="7" name="吹き出し: 角を丸めた四角形 6">
            <a:extLst>
              <a:ext uri="{FF2B5EF4-FFF2-40B4-BE49-F238E27FC236}">
                <a16:creationId xmlns:a16="http://schemas.microsoft.com/office/drawing/2014/main" id="{3BE31BD7-8333-41EC-9BD3-58B4E5DC8BC7}"/>
              </a:ext>
            </a:extLst>
          </p:cNvPr>
          <p:cNvSpPr/>
          <p:nvPr/>
        </p:nvSpPr>
        <p:spPr>
          <a:xfrm>
            <a:off x="6533617" y="5664762"/>
            <a:ext cx="4459339" cy="702701"/>
          </a:xfrm>
          <a:prstGeom prst="wedgeRoundRectCallout">
            <a:avLst>
              <a:gd name="adj1" fmla="val -67220"/>
              <a:gd name="adj2" fmla="val -796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（感想）</a:t>
            </a:r>
            <a:r>
              <a:rPr kumimoji="1" lang="en-US" altLang="ja-JP" dirty="0">
                <a:solidFill>
                  <a:schemeClr val="tx1"/>
                </a:solidFill>
                <a:latin typeface="+mj-ea"/>
                <a:ea typeface="+mj-ea"/>
              </a:rPr>
              <a:t>OSPO</a:t>
            </a:r>
            <a:r>
              <a:rPr kumimoji="1" lang="ja-JP" altLang="en-US" dirty="0">
                <a:solidFill>
                  <a:schemeClr val="tx1"/>
                </a:solidFill>
                <a:latin typeface="+mj-ea"/>
                <a:ea typeface="+mj-ea"/>
              </a:rPr>
              <a:t>がここまで関わるのか</a:t>
            </a:r>
          </a:p>
        </p:txBody>
      </p:sp>
      <p:sp>
        <p:nvSpPr>
          <p:cNvPr id="8" name="吹き出し: 四角形 7">
            <a:extLst>
              <a:ext uri="{FF2B5EF4-FFF2-40B4-BE49-F238E27FC236}">
                <a16:creationId xmlns:a16="http://schemas.microsoft.com/office/drawing/2014/main" id="{41241C36-0588-47AE-9078-54F2553F0C25}"/>
              </a:ext>
            </a:extLst>
          </p:cNvPr>
          <p:cNvSpPr/>
          <p:nvPr/>
        </p:nvSpPr>
        <p:spPr>
          <a:xfrm>
            <a:off x="6096000" y="2651707"/>
            <a:ext cx="5713379" cy="2610957"/>
          </a:xfrm>
          <a:prstGeom prst="wedgeRectCallout">
            <a:avLst>
              <a:gd name="adj1" fmla="val -64071"/>
              <a:gd name="adj2" fmla="val -36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その場で出た意見</a:t>
            </a:r>
            <a:endParaRPr kumimoji="1" lang="en-US" altLang="ja-JP" b="1" dirty="0">
              <a:latin typeface="BIZ UDPゴシック" panose="020B0400000000000000" pitchFamily="50" charset="-128"/>
              <a:ea typeface="BIZ UDPゴシック" panose="020B0400000000000000" pitchFamily="50" charset="-128"/>
            </a:endParaRPr>
          </a:p>
          <a:p>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ここはソフトウェアとしての</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について言っているのではなく、活動としての</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を言っていると考えると良いのでは（一部微妙な項目もありますが、、、）</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DX</a:t>
            </a:r>
            <a:r>
              <a:rPr kumimoji="1" lang="ja-JP" altLang="en-US" dirty="0">
                <a:latin typeface="BIZ UDPゴシック" panose="020B0400000000000000" pitchFamily="50" charset="-128"/>
                <a:ea typeface="BIZ UDPゴシック" panose="020B0400000000000000" pitchFamily="50" charset="-128"/>
              </a:rPr>
              <a:t>に重要なことは、以下に列挙する項目であるが、すべて</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の世界ですでに実現している</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ベストプラクティスがある」みたいな（後で思いつきましたが、</a:t>
            </a:r>
            <a:r>
              <a:rPr kumimoji="1" lang="en-US" altLang="ja-JP" u="sng" dirty="0">
                <a:latin typeface="BIZ UDPゴシック" panose="020B0400000000000000" pitchFamily="50" charset="-128"/>
                <a:ea typeface="BIZ UDPゴシック" panose="020B0400000000000000" pitchFamily="50" charset="-128"/>
              </a:rPr>
              <a:t>DX</a:t>
            </a:r>
            <a:r>
              <a:rPr lang="ja-JP" altLang="en-US" u="sng" dirty="0">
                <a:latin typeface="BIZ UDPゴシック" panose="020B0400000000000000" pitchFamily="50" charset="-128"/>
                <a:ea typeface="BIZ UDPゴシック" panose="020B0400000000000000" pitchFamily="50" charset="-128"/>
              </a:rPr>
              <a:t>に</a:t>
            </a:r>
            <a:r>
              <a:rPr kumimoji="1" lang="ja-JP" altLang="en-US" u="sng" dirty="0">
                <a:latin typeface="BIZ UDPゴシック" panose="020B0400000000000000" pitchFamily="50" charset="-128"/>
                <a:ea typeface="BIZ UDPゴシック" panose="020B0400000000000000" pitchFamily="50" charset="-128"/>
              </a:rPr>
              <a:t>大事なことはすべて</a:t>
            </a:r>
            <a:r>
              <a:rPr kumimoji="1" lang="en-US" altLang="ja-JP" u="sng" dirty="0">
                <a:latin typeface="BIZ UDPゴシック" panose="020B0400000000000000" pitchFamily="50" charset="-128"/>
                <a:ea typeface="BIZ UDPゴシック" panose="020B0400000000000000" pitchFamily="50" charset="-128"/>
              </a:rPr>
              <a:t>OSS</a:t>
            </a:r>
            <a:r>
              <a:rPr kumimoji="1" lang="ja-JP" altLang="en-US" u="sng" dirty="0">
                <a:latin typeface="BIZ UDPゴシック" panose="020B0400000000000000" pitchFamily="50" charset="-128"/>
                <a:ea typeface="BIZ UDPゴシック" panose="020B0400000000000000" pitchFamily="50" charset="-128"/>
              </a:rPr>
              <a:t>で学んだ</a:t>
            </a:r>
            <a:r>
              <a:rPr kumimoji="1" lang="ja-JP" altLang="en-US" dirty="0">
                <a:latin typeface="BIZ UDPゴシック" panose="020B0400000000000000" pitchFamily="50" charset="-128"/>
                <a:ea typeface="BIZ UDPゴシック" panose="020B0400000000000000" pitchFamily="50" charset="-128"/>
              </a:rPr>
              <a:t>、とかどうでしょう）</a:t>
            </a: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7388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2A50F-4CE5-45CC-95D1-F95E63166468}"/>
              </a:ext>
            </a:extLst>
          </p:cNvPr>
          <p:cNvSpPr>
            <a:spLocks noGrp="1"/>
          </p:cNvSpPr>
          <p:nvPr>
            <p:ph type="title"/>
          </p:nvPr>
        </p:nvSpPr>
        <p:spPr>
          <a:xfrm>
            <a:off x="838200" y="365126"/>
            <a:ext cx="10515600" cy="666232"/>
          </a:xfrm>
        </p:spPr>
        <p:txBody>
          <a:bodyPr>
            <a:normAutofit/>
          </a:bodyPr>
          <a:lstStyle/>
          <a:p>
            <a:r>
              <a:rPr lang="en-US" altLang="ja-JP" sz="3200" dirty="0">
                <a:latin typeface="Arial" panose="020B0604020202020204" pitchFamily="34" charset="0"/>
                <a:cs typeface="Arial" panose="020B0604020202020204" pitchFamily="34" charset="0"/>
              </a:rPr>
              <a:t>Open source enabling digital transformation</a:t>
            </a:r>
            <a:r>
              <a:rPr lang="ja-JP" altLang="en-US" sz="3200" dirty="0">
                <a:latin typeface="Arial" panose="020B0604020202020204" pitchFamily="34" charset="0"/>
                <a:cs typeface="Arial" panose="020B0604020202020204" pitchFamily="34" charset="0"/>
              </a:rPr>
              <a:t>（続き）</a:t>
            </a:r>
            <a:endParaRPr kumimoji="1" lang="ja-JP" altLang="en-US" sz="3200"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21412153-D7F6-4D2A-98FD-F4539B0CC82A}"/>
              </a:ext>
            </a:extLst>
          </p:cNvPr>
          <p:cNvSpPr>
            <a:spLocks noGrp="1"/>
          </p:cNvSpPr>
          <p:nvPr>
            <p:ph idx="1"/>
          </p:nvPr>
        </p:nvSpPr>
        <p:spPr>
          <a:xfrm>
            <a:off x="838200" y="1031358"/>
            <a:ext cx="10515600" cy="5145605"/>
          </a:xfrm>
        </p:spPr>
        <p:txBody>
          <a:bodyPr>
            <a:noAutofit/>
          </a:bodyPr>
          <a:lstStyle/>
          <a:p>
            <a:pPr marL="0" indent="0">
              <a:buNone/>
            </a:pPr>
            <a:r>
              <a:rPr kumimoji="1" lang="en-US" altLang="ja-JP" sz="1600" b="1" dirty="0">
                <a:latin typeface="Arial" panose="020B0604020202020204" pitchFamily="34" charset="0"/>
                <a:cs typeface="Arial" panose="020B0604020202020204" pitchFamily="34" charset="0"/>
              </a:rPr>
              <a:t>Progress Assessment</a:t>
            </a:r>
          </a:p>
          <a:p>
            <a:pPr marL="0" indent="0">
              <a:buNone/>
            </a:pPr>
            <a:r>
              <a:rPr kumimoji="1" lang="en-US" altLang="ja-JP" sz="1600" dirty="0">
                <a:latin typeface="Arial" panose="020B0604020202020204" pitchFamily="34" charset="0"/>
                <a:cs typeface="Arial" panose="020B0604020202020204" pitchFamily="34" charset="0"/>
              </a:rPr>
              <a:t>Level 1: Situation assessment</a:t>
            </a:r>
          </a:p>
          <a:p>
            <a:pPr marL="0" indent="0">
              <a:buNone/>
            </a:pPr>
            <a:r>
              <a:rPr kumimoji="1" lang="en-US" altLang="ja-JP" sz="1600" dirty="0">
                <a:latin typeface="Arial" panose="020B0604020202020204" pitchFamily="34" charset="0"/>
                <a:cs typeface="Arial" panose="020B0604020202020204" pitchFamily="34" charset="0"/>
              </a:rPr>
              <a:t>Level 2: Engagement</a:t>
            </a:r>
          </a:p>
          <a:p>
            <a:pPr marL="0" indent="0">
              <a:buNone/>
            </a:pPr>
            <a:r>
              <a:rPr kumimoji="1" lang="en-US" altLang="ja-JP" sz="1600" dirty="0">
                <a:latin typeface="Arial" panose="020B0604020202020204" pitchFamily="34" charset="0"/>
                <a:cs typeface="Arial" panose="020B0604020202020204" pitchFamily="34" charset="0"/>
              </a:rPr>
              <a:t>Level 3: Generalization</a:t>
            </a:r>
          </a:p>
          <a:p>
            <a:pPr marL="0" indent="0">
              <a:buNone/>
            </a:pPr>
            <a:r>
              <a:rPr kumimoji="1" lang="en-US" altLang="ja-JP" sz="1600" dirty="0">
                <a:latin typeface="Arial" panose="020B0604020202020204" pitchFamily="34" charset="0"/>
                <a:cs typeface="Arial" panose="020B0604020202020204" pitchFamily="34" charset="0"/>
              </a:rPr>
              <a:t>For all projects, an open source alternative is systematically being investigated during the inception stage of the project.  To make it easier for the project team to study such open source alternative, a central budget, and a central team of architects, hosted in the IT Department, is dedicated to providing assistance to the projects.</a:t>
            </a:r>
          </a:p>
          <a:p>
            <a:pPr marL="0" indent="0">
              <a:buNone/>
            </a:pPr>
            <a:r>
              <a:rPr kumimoji="1" lang="en-US" altLang="ja-JP" sz="1600" dirty="0">
                <a:latin typeface="Arial" panose="020B0604020202020204" pitchFamily="34" charset="0"/>
                <a:cs typeface="Arial" panose="020B0604020202020204" pitchFamily="34" charset="0"/>
              </a:rPr>
              <a:t>KPIs:</a:t>
            </a:r>
          </a:p>
          <a:p>
            <a:pPr marL="0" indent="0">
              <a:buNone/>
            </a:pPr>
            <a:r>
              <a:rPr kumimoji="1" lang="en-US" altLang="ja-JP" sz="1600" dirty="0">
                <a:latin typeface="Arial" panose="020B0604020202020204" pitchFamily="34" charset="0"/>
                <a:cs typeface="Arial" panose="020B0604020202020204" pitchFamily="34" charset="0"/>
              </a:rPr>
              <a:t>KPI 1. Ratio for which an open source alternative was investigated: (Number of projects / Total number of projects).</a:t>
            </a:r>
          </a:p>
          <a:p>
            <a:pPr marL="0" indent="0">
              <a:buNone/>
            </a:pPr>
            <a:r>
              <a:rPr kumimoji="1" lang="en-US" altLang="ja-JP" sz="1600" dirty="0">
                <a:latin typeface="Arial" panose="020B0604020202020204" pitchFamily="34" charset="0"/>
                <a:cs typeface="Arial" panose="020B0604020202020204" pitchFamily="34" charset="0"/>
              </a:rPr>
              <a:t>KPI 2. Ratio for which the open source alternative was chosen: (Number of projects / Total number of projects).</a:t>
            </a:r>
          </a:p>
          <a:p>
            <a:pPr marL="0" indent="0">
              <a:buNone/>
            </a:pPr>
            <a:r>
              <a:rPr kumimoji="1" lang="en-US" altLang="ja-JP" sz="1600" b="1" dirty="0">
                <a:latin typeface="Arial" panose="020B0604020202020204" pitchFamily="34" charset="0"/>
                <a:cs typeface="Arial" panose="020B0604020202020204" pitchFamily="34" charset="0"/>
              </a:rPr>
              <a:t>Recommendations</a:t>
            </a:r>
          </a:p>
          <a:p>
            <a:pPr marL="0" indent="0">
              <a:buNone/>
            </a:pPr>
            <a:r>
              <a:rPr kumimoji="1" lang="en-US" altLang="ja-JP" sz="1600" dirty="0">
                <a:latin typeface="Arial" panose="020B0604020202020204" pitchFamily="34" charset="0"/>
                <a:cs typeface="Arial" panose="020B0604020202020204" pitchFamily="34" charset="0"/>
              </a:rPr>
              <a:t>Beyond the headline, Digital Transformation is a mindset that involves some fundamental changes, and this should also (or even </a:t>
            </a:r>
            <a:r>
              <a:rPr kumimoji="1" lang="en-US" altLang="ja-JP" sz="1600" dirty="0">
                <a:highlight>
                  <a:srgbClr val="FFFF00"/>
                </a:highlight>
                <a:latin typeface="Arial" panose="020B0604020202020204" pitchFamily="34" charset="0"/>
                <a:cs typeface="Arial" panose="020B0604020202020204" pitchFamily="34" charset="0"/>
              </a:rPr>
              <a:t>mainly) come from the top-level layers of the </a:t>
            </a:r>
            <a:r>
              <a:rPr kumimoji="1" lang="en-US" altLang="ja-JP" sz="1600" dirty="0" err="1">
                <a:highlight>
                  <a:srgbClr val="FFFF00"/>
                </a:highlight>
                <a:latin typeface="Arial" panose="020B0604020202020204" pitchFamily="34" charset="0"/>
                <a:cs typeface="Arial" panose="020B0604020202020204" pitchFamily="34" charset="0"/>
              </a:rPr>
              <a:t>organisation</a:t>
            </a:r>
            <a:r>
              <a:rPr kumimoji="1" lang="en-US" altLang="ja-JP" sz="1600" dirty="0">
                <a:latin typeface="Arial" panose="020B0604020202020204" pitchFamily="34" charset="0"/>
                <a:cs typeface="Arial" panose="020B0604020202020204" pitchFamily="34" charset="0"/>
              </a:rPr>
              <a:t>. Management shall promote initiatives, new ideas, manage risks, and potentially update existing procedures to make them fit new concepts.</a:t>
            </a:r>
          </a:p>
          <a:p>
            <a:pPr marL="0" indent="0">
              <a:buNone/>
            </a:pPr>
            <a:r>
              <a:rPr kumimoji="1" lang="en-US" altLang="ja-JP" sz="1600" dirty="0">
                <a:latin typeface="Arial" panose="020B0604020202020204" pitchFamily="34" charset="0"/>
                <a:cs typeface="Arial" panose="020B0604020202020204" pitchFamily="34" charset="0"/>
              </a:rPr>
              <a:t>Passion is a huge factor of success. One of the means developed by key players in the field is to set up open spaces for new ideas, where people can submit, and freely work on, their ideas about digital transformation. Management should encourage such initiatives.</a:t>
            </a:r>
          </a:p>
          <a:p>
            <a:pPr marL="0" indent="0">
              <a:buNone/>
            </a:pPr>
            <a:r>
              <a:rPr kumimoji="1" lang="en-US" altLang="ja-JP" sz="1600" b="1" dirty="0">
                <a:latin typeface="Arial" panose="020B0604020202020204" pitchFamily="34" charset="0"/>
                <a:cs typeface="Arial" panose="020B0604020202020204" pitchFamily="34" charset="0"/>
              </a:rPr>
              <a:t>Resources</a:t>
            </a:r>
          </a:p>
          <a:p>
            <a:pPr marL="0" indent="0">
              <a:buNone/>
            </a:pPr>
            <a:r>
              <a:rPr kumimoji="1" lang="en-US" altLang="ja-JP" sz="1600" dirty="0">
                <a:latin typeface="Arial" panose="020B0604020202020204" pitchFamily="34" charset="0"/>
                <a:cs typeface="Arial" panose="020B0604020202020204" pitchFamily="34" charset="0"/>
              </a:rPr>
              <a:t>Eclipse Foundation: Enabling Digital Transformation in Europe Through Global Open Source Collaboration.</a:t>
            </a:r>
          </a:p>
          <a:p>
            <a:pPr marL="0" indent="0">
              <a:buNone/>
            </a:pPr>
            <a:r>
              <a:rPr kumimoji="1" lang="en-US" altLang="ja-JP" sz="1600" dirty="0">
                <a:latin typeface="Arial" panose="020B0604020202020204" pitchFamily="34" charset="0"/>
                <a:cs typeface="Arial" panose="020B0604020202020204" pitchFamily="34" charset="0"/>
              </a:rPr>
              <a:t>Europe: Open source software strategy.</a:t>
            </a:r>
          </a:p>
          <a:p>
            <a:pPr marL="0" indent="0">
              <a:buNone/>
            </a:pPr>
            <a:r>
              <a:rPr kumimoji="1" lang="en-US" altLang="ja-JP" sz="1600" dirty="0">
                <a:latin typeface="Arial" panose="020B0604020202020204" pitchFamily="34" charset="0"/>
                <a:cs typeface="Arial" panose="020B0604020202020204" pitchFamily="34" charset="0"/>
              </a:rPr>
              <a:t>Europe: Open source software strategy 2020-2023.</a:t>
            </a:r>
          </a:p>
          <a:p>
            <a:pPr marL="0" indent="0">
              <a:buNone/>
            </a:pPr>
            <a:endParaRPr kumimoji="1" lang="en-US" altLang="ja-JP" sz="1600" dirty="0">
              <a:latin typeface="Arial" panose="020B0604020202020204" pitchFamily="34" charset="0"/>
              <a:cs typeface="Arial" panose="020B0604020202020204" pitchFamily="34" charset="0"/>
            </a:endParaRPr>
          </a:p>
          <a:p>
            <a:pPr marL="0" indent="0">
              <a:buNone/>
            </a:pPr>
            <a:endParaRPr kumimoji="1" lang="ja-JP" altLang="en-US" sz="1600" dirty="0">
              <a:latin typeface="Arial" panose="020B0604020202020204" pitchFamily="34" charset="0"/>
              <a:cs typeface="Arial" panose="020B0604020202020204" pitchFamily="34" charset="0"/>
            </a:endParaRPr>
          </a:p>
        </p:txBody>
      </p:sp>
      <p:sp>
        <p:nvSpPr>
          <p:cNvPr id="8" name="吹き出し: 角を丸めた四角形 7">
            <a:extLst>
              <a:ext uri="{FF2B5EF4-FFF2-40B4-BE49-F238E27FC236}">
                <a16:creationId xmlns:a16="http://schemas.microsoft.com/office/drawing/2014/main" id="{B322E095-1474-43CE-B15C-227EDD3B9B7D}"/>
              </a:ext>
            </a:extLst>
          </p:cNvPr>
          <p:cNvSpPr/>
          <p:nvPr/>
        </p:nvSpPr>
        <p:spPr>
          <a:xfrm>
            <a:off x="6197402" y="2800189"/>
            <a:ext cx="4459339" cy="702701"/>
          </a:xfrm>
          <a:prstGeom prst="wedgeRoundRectCallout">
            <a:avLst>
              <a:gd name="adj1" fmla="val -58167"/>
              <a:gd name="adj2" fmla="val 52301"/>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？？？デジタル主権では？？？</a:t>
            </a:r>
          </a:p>
        </p:txBody>
      </p:sp>
    </p:spTree>
    <p:extLst>
      <p:ext uri="{BB962C8B-B14F-4D97-AF65-F5344CB8AC3E}">
        <p14:creationId xmlns:p14="http://schemas.microsoft.com/office/powerpoint/2010/main" val="350797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73C665-3D43-4502-833D-FD1D6E875D62}"/>
              </a:ext>
            </a:extLst>
          </p:cNvPr>
          <p:cNvSpPr>
            <a:spLocks noGrp="1"/>
          </p:cNvSpPr>
          <p:nvPr>
            <p:ph type="title"/>
          </p:nvPr>
        </p:nvSpPr>
        <p:spPr/>
        <p:txBody>
          <a:bodyPr/>
          <a:lstStyle/>
          <a:p>
            <a:r>
              <a:rPr kumimoji="1" lang="ja-JP" altLang="en-US" dirty="0"/>
              <a:t>最初に</a:t>
            </a:r>
          </a:p>
        </p:txBody>
      </p:sp>
      <p:sp>
        <p:nvSpPr>
          <p:cNvPr id="3" name="コンテンツ プレースホルダー 2">
            <a:extLst>
              <a:ext uri="{FF2B5EF4-FFF2-40B4-BE49-F238E27FC236}">
                <a16:creationId xmlns:a16="http://schemas.microsoft.com/office/drawing/2014/main" id="{A52BA628-D654-4FF0-9C08-AC77C4A01706}"/>
              </a:ext>
            </a:extLst>
          </p:cNvPr>
          <p:cNvSpPr>
            <a:spLocks noGrp="1"/>
          </p:cNvSpPr>
          <p:nvPr>
            <p:ph idx="1"/>
          </p:nvPr>
        </p:nvSpPr>
        <p:spPr/>
        <p:txBody>
          <a:bodyPr/>
          <a:lstStyle/>
          <a:p>
            <a:pPr marL="0" indent="0">
              <a:buNone/>
            </a:pPr>
            <a:r>
              <a:rPr kumimoji="1" lang="ja-JP" altLang="en-US" dirty="0"/>
              <a:t>おことわり</a:t>
            </a:r>
            <a:endParaRPr kumimoji="1" lang="en-US" altLang="ja-JP" dirty="0"/>
          </a:p>
          <a:p>
            <a:pPr marL="0" indent="0">
              <a:buNone/>
            </a:pPr>
            <a:endParaRPr lang="en-US" altLang="ja-JP" dirty="0"/>
          </a:p>
          <a:p>
            <a:pPr marL="0" indent="0" algn="r">
              <a:buNone/>
            </a:pPr>
            <a:r>
              <a:rPr kumimoji="1" lang="ja-JP" altLang="en-US" sz="800" dirty="0">
                <a:latin typeface="+mj-ea"/>
                <a:ea typeface="+mj-ea"/>
              </a:rPr>
              <a:t>パトラッシュ、ぼくもうつかれたよ</a:t>
            </a:r>
            <a:endParaRPr kumimoji="1" lang="en-US" altLang="ja-JP" sz="800" dirty="0">
              <a:latin typeface="+mj-ea"/>
              <a:ea typeface="+mj-ea"/>
            </a:endParaRPr>
          </a:p>
          <a:p>
            <a:pPr marL="0" indent="0" algn="r">
              <a:buNone/>
            </a:pPr>
            <a:endParaRPr lang="en-US" altLang="ja-JP" sz="800" dirty="0">
              <a:latin typeface="+mj-ea"/>
              <a:ea typeface="+mj-ea"/>
            </a:endParaRPr>
          </a:p>
          <a:p>
            <a:pPr marL="0" indent="0">
              <a:buNone/>
            </a:pPr>
            <a:endParaRPr lang="en-US" altLang="ja-JP" sz="800" dirty="0"/>
          </a:p>
          <a:p>
            <a:pPr marL="0" indent="0">
              <a:buNone/>
            </a:pPr>
            <a:endParaRPr lang="en-US" altLang="ja-JP" sz="800" dirty="0"/>
          </a:p>
          <a:p>
            <a:pPr marL="0" indent="0">
              <a:buNone/>
            </a:pPr>
            <a:endParaRPr lang="en-US" altLang="ja-JP" sz="800" dirty="0"/>
          </a:p>
          <a:p>
            <a:pPr marL="0" indent="0">
              <a:buNone/>
            </a:pPr>
            <a:endParaRPr lang="en-US" altLang="ja-JP" sz="800" dirty="0"/>
          </a:p>
          <a:p>
            <a:pPr marL="0" indent="0">
              <a:buNone/>
            </a:pPr>
            <a:endParaRPr lang="en-US" altLang="ja-JP" sz="800" dirty="0"/>
          </a:p>
          <a:p>
            <a:pPr marL="0" indent="0">
              <a:buNone/>
            </a:pPr>
            <a:endParaRPr lang="en-US" altLang="ja-JP" sz="800" dirty="0">
              <a:solidFill>
                <a:srgbClr val="00B050"/>
              </a:solidFill>
            </a:endParaRPr>
          </a:p>
          <a:p>
            <a:pPr marL="0" indent="0">
              <a:buNone/>
            </a:pPr>
            <a:endParaRPr lang="en-US" altLang="ja-JP" sz="800" dirty="0">
              <a:solidFill>
                <a:srgbClr val="00B050"/>
              </a:solidFill>
            </a:endParaRPr>
          </a:p>
          <a:p>
            <a:pPr marL="0" indent="0">
              <a:buNone/>
            </a:pPr>
            <a:endParaRPr lang="en-US" altLang="ja-JP" sz="800" dirty="0">
              <a:solidFill>
                <a:srgbClr val="00B050"/>
              </a:solidFill>
            </a:endParaRPr>
          </a:p>
          <a:p>
            <a:pPr marL="0" indent="0">
              <a:buNone/>
            </a:pPr>
            <a:r>
              <a:rPr lang="en-US" altLang="ja-JP" sz="800" dirty="0">
                <a:solidFill>
                  <a:srgbClr val="00B050"/>
                </a:solidFill>
              </a:rPr>
              <a:t>DX</a:t>
            </a:r>
            <a:r>
              <a:rPr lang="ja-JP" altLang="en-US" sz="800" dirty="0">
                <a:solidFill>
                  <a:srgbClr val="00B050"/>
                </a:solidFill>
              </a:rPr>
              <a:t>のところで</a:t>
            </a:r>
            <a:br>
              <a:rPr lang="en-US" altLang="ja-JP" sz="800" dirty="0">
                <a:solidFill>
                  <a:srgbClr val="00B050"/>
                </a:solidFill>
              </a:rPr>
            </a:br>
            <a:r>
              <a:rPr lang="en-US" altLang="ja-JP" sz="800" dirty="0">
                <a:solidFill>
                  <a:srgbClr val="00B050"/>
                </a:solidFill>
              </a:rPr>
              <a:t>OK I'm fine with that. Now the question is how to translate this into an actionable activity?</a:t>
            </a:r>
          </a:p>
          <a:p>
            <a:pPr marL="0" indent="0">
              <a:buNone/>
            </a:pPr>
            <a:r>
              <a:rPr kumimoji="1" lang="ja-JP" altLang="en-US" sz="800" dirty="0">
                <a:solidFill>
                  <a:srgbClr val="00B050"/>
                </a:solidFill>
                <a:latin typeface="+mj-ea"/>
                <a:ea typeface="+mj-ea"/>
              </a:rPr>
              <a:t>なんてコメントを見つけましたので、私の疑問の半分はそれなりに一般的なのだろうと思います。</a:t>
            </a:r>
          </a:p>
        </p:txBody>
      </p:sp>
    </p:spTree>
    <p:extLst>
      <p:ext uri="{BB962C8B-B14F-4D97-AF65-F5344CB8AC3E}">
        <p14:creationId xmlns:p14="http://schemas.microsoft.com/office/powerpoint/2010/main" val="297062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A2BAA-CA7E-4710-9CEF-71E95FB776E2}"/>
              </a:ext>
            </a:extLst>
          </p:cNvPr>
          <p:cNvSpPr>
            <a:spLocks noGrp="1"/>
          </p:cNvSpPr>
          <p:nvPr>
            <p:ph type="title"/>
          </p:nvPr>
        </p:nvSpPr>
        <p:spPr>
          <a:xfrm>
            <a:off x="838200" y="365125"/>
            <a:ext cx="10515600" cy="646379"/>
          </a:xfrm>
        </p:spPr>
        <p:txBody>
          <a:bodyPr>
            <a:normAutofit/>
          </a:bodyPr>
          <a:lstStyle/>
          <a:p>
            <a:r>
              <a:rPr lang="en-US" altLang="ja-JP" sz="3200" dirty="0">
                <a:latin typeface="Arial" panose="020B0604020202020204" pitchFamily="34" charset="0"/>
                <a:cs typeface="Arial" panose="020B0604020202020204" pitchFamily="34" charset="0"/>
              </a:rPr>
              <a:t>Setup a strategy for corporate open source governance</a:t>
            </a:r>
            <a:endParaRPr kumimoji="1" lang="ja-JP" altLang="en-US" sz="3200"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F9F22D70-EF52-4C58-B9AC-3A1C565D39C7}"/>
              </a:ext>
            </a:extLst>
          </p:cNvPr>
          <p:cNvSpPr>
            <a:spLocks noGrp="1"/>
          </p:cNvSpPr>
          <p:nvPr>
            <p:ph idx="1"/>
          </p:nvPr>
        </p:nvSpPr>
        <p:spPr>
          <a:xfrm>
            <a:off x="838200" y="1205713"/>
            <a:ext cx="10515600" cy="4971250"/>
          </a:xfrm>
        </p:spPr>
        <p:txBody>
          <a:bodyPr>
            <a:normAutofit fontScale="55000" lnSpcReduction="20000"/>
          </a:bodyPr>
          <a:lstStyle/>
          <a:p>
            <a:pPr marL="0" indent="0">
              <a:buNone/>
            </a:pPr>
            <a:r>
              <a:rPr lang="en-US" altLang="ja-JP" b="1" dirty="0"/>
              <a:t>Description</a:t>
            </a:r>
          </a:p>
          <a:p>
            <a:pPr marL="0" indent="0">
              <a:buNone/>
            </a:pPr>
            <a:r>
              <a:rPr lang="en-US" altLang="ja-JP" dirty="0"/>
              <a:t>The shift towards open source brings with it numerous benefits, as well as some duties and a change in the company's culture. It can impact business models and influence the manner in which an </a:t>
            </a:r>
            <a:r>
              <a:rPr lang="en-US" altLang="ja-JP" dirty="0" err="1"/>
              <a:t>organisation</a:t>
            </a:r>
            <a:r>
              <a:rPr lang="en-US" altLang="ja-JP" dirty="0"/>
              <a:t> presents its value and offer, and in its position towards its customers and competitors.</a:t>
            </a:r>
          </a:p>
          <a:p>
            <a:pPr marL="0" indent="0">
              <a:buNone/>
            </a:pPr>
            <a:r>
              <a:rPr lang="en-US" altLang="ja-JP" dirty="0"/>
              <a:t>This activity includes the following tasks:</a:t>
            </a:r>
          </a:p>
          <a:p>
            <a:r>
              <a:rPr lang="en-US" altLang="ja-JP" dirty="0"/>
              <a:t>Set up an OSS Officer, </a:t>
            </a:r>
            <a:r>
              <a:rPr lang="en-US" altLang="ja-JP" dirty="0">
                <a:highlight>
                  <a:srgbClr val="FFFF00"/>
                </a:highlight>
              </a:rPr>
              <a:t>with (top) management sponsoring and backing</a:t>
            </a:r>
            <a:r>
              <a:rPr lang="en-US" altLang="ja-JP" dirty="0"/>
              <a:t>.</a:t>
            </a:r>
          </a:p>
          <a:p>
            <a:r>
              <a:rPr lang="en-US" altLang="ja-JP" dirty="0"/>
              <a:t>Make sure that </a:t>
            </a:r>
            <a:r>
              <a:rPr lang="en-US" altLang="ja-JP" dirty="0">
                <a:highlight>
                  <a:srgbClr val="FFFF00"/>
                </a:highlight>
              </a:rPr>
              <a:t>all top-level management knows about it and acts in accordance with it</a:t>
            </a:r>
            <a:r>
              <a:rPr lang="en-US" altLang="ja-JP" dirty="0"/>
              <a:t>.</a:t>
            </a:r>
          </a:p>
          <a:p>
            <a:r>
              <a:rPr lang="en-US" altLang="ja-JP" dirty="0"/>
              <a:t>Promote OSS </a:t>
            </a:r>
            <a:r>
              <a:rPr lang="en-US" altLang="ja-JP" dirty="0">
                <a:highlight>
                  <a:srgbClr val="FFFF00"/>
                </a:highlight>
              </a:rPr>
              <a:t>outside</a:t>
            </a:r>
            <a:r>
              <a:rPr lang="en-US" altLang="ja-JP" dirty="0"/>
              <a:t> the company: through official statements and communication, and visible involvement in OSS initiatives.</a:t>
            </a:r>
          </a:p>
          <a:p>
            <a:r>
              <a:rPr lang="en-US" altLang="ja-JP" dirty="0"/>
              <a:t>Defining, publishing and enforcing a clear and consistent strategy also helps buy-in from all people within the company and eases further initiatives from teams.</a:t>
            </a:r>
          </a:p>
          <a:p>
            <a:pPr marL="0" indent="0">
              <a:buNone/>
            </a:pPr>
            <a:endParaRPr lang="en-US" altLang="ja-JP" b="1" dirty="0"/>
          </a:p>
          <a:p>
            <a:pPr marL="0" indent="0">
              <a:buNone/>
            </a:pPr>
            <a:r>
              <a:rPr lang="en-US" altLang="ja-JP" b="1" dirty="0"/>
              <a:t>Opportunity Assessment</a:t>
            </a:r>
          </a:p>
          <a:p>
            <a:pPr marL="0" indent="0">
              <a:buNone/>
            </a:pPr>
            <a:r>
              <a:rPr lang="en-US" altLang="ja-JP" dirty="0"/>
              <a:t>It's a good time to work on this activity if:</a:t>
            </a:r>
          </a:p>
          <a:p>
            <a:r>
              <a:rPr lang="en-US" altLang="ja-JP" dirty="0"/>
              <a:t>There is no coordinated effort from management, and open source is still seen as an ad-hoc solution.</a:t>
            </a:r>
          </a:p>
          <a:p>
            <a:r>
              <a:rPr lang="en-US" altLang="ja-JP" dirty="0"/>
              <a:t>There are already in-house initiatives, but they don't penetrate up to the upper levels of management.</a:t>
            </a:r>
          </a:p>
          <a:p>
            <a:r>
              <a:rPr lang="en-US" altLang="ja-JP" dirty="0"/>
              <a:t>The initiative was started some time ago but faces many obstacles, and still doesn't yield the expected results.</a:t>
            </a:r>
          </a:p>
          <a:p>
            <a:pPr marL="0" indent="0">
              <a:buNone/>
            </a:pPr>
            <a:endParaRPr kumimoji="1" lang="ja-JP" altLang="en-US" dirty="0"/>
          </a:p>
        </p:txBody>
      </p:sp>
      <p:sp>
        <p:nvSpPr>
          <p:cNvPr id="4" name="吹き出し: 角を丸めた四角形 3">
            <a:extLst>
              <a:ext uri="{FF2B5EF4-FFF2-40B4-BE49-F238E27FC236}">
                <a16:creationId xmlns:a16="http://schemas.microsoft.com/office/drawing/2014/main" id="{CF4652FB-11D5-47A4-99B0-6469C3B9EA75}"/>
              </a:ext>
            </a:extLst>
          </p:cNvPr>
          <p:cNvSpPr/>
          <p:nvPr/>
        </p:nvSpPr>
        <p:spPr>
          <a:xfrm>
            <a:off x="8292231" y="667893"/>
            <a:ext cx="2939072" cy="702701"/>
          </a:xfrm>
          <a:prstGeom prst="wedgeRoundRectCallout">
            <a:avLst>
              <a:gd name="adj1" fmla="val -49524"/>
              <a:gd name="adj2" fmla="val 7014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これは恒例のライセンス遵守だろうけど、、、</a:t>
            </a:r>
          </a:p>
        </p:txBody>
      </p:sp>
      <p:sp>
        <p:nvSpPr>
          <p:cNvPr id="5" name="吹き出し: 角を丸めた四角形 4">
            <a:extLst>
              <a:ext uri="{FF2B5EF4-FFF2-40B4-BE49-F238E27FC236}">
                <a16:creationId xmlns:a16="http://schemas.microsoft.com/office/drawing/2014/main" id="{A26330EF-2AEE-4D12-AAC4-B6940D3374ED}"/>
              </a:ext>
            </a:extLst>
          </p:cNvPr>
          <p:cNvSpPr/>
          <p:nvPr/>
        </p:nvSpPr>
        <p:spPr>
          <a:xfrm>
            <a:off x="1866305" y="757258"/>
            <a:ext cx="4459339" cy="702701"/>
          </a:xfrm>
          <a:prstGeom prst="wedgeRoundRectCallout">
            <a:avLst>
              <a:gd name="adj1" fmla="val -11548"/>
              <a:gd name="adj2" fmla="val 7737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インパクトがあるから、だから何？</a:t>
            </a:r>
            <a:endParaRPr kumimoji="1" lang="en-US" altLang="ja-JP" dirty="0">
              <a:solidFill>
                <a:schemeClr val="tx1"/>
              </a:solidFill>
              <a:latin typeface="+mj-ea"/>
              <a:ea typeface="+mj-ea"/>
            </a:endParaRPr>
          </a:p>
          <a:p>
            <a:pPr algn="ctr"/>
            <a:r>
              <a:rPr lang="ja-JP" altLang="en-US" dirty="0">
                <a:solidFill>
                  <a:schemeClr val="tx1"/>
                </a:solidFill>
                <a:latin typeface="+mj-ea"/>
                <a:ea typeface="+mj-ea"/>
              </a:rPr>
              <a:t>インパクトに備えるために戦略が必要？</a:t>
            </a:r>
            <a:endParaRPr kumimoji="1" lang="ja-JP" altLang="en-US" dirty="0">
              <a:solidFill>
                <a:schemeClr val="tx1"/>
              </a:solidFill>
              <a:latin typeface="+mj-ea"/>
              <a:ea typeface="+mj-ea"/>
            </a:endParaRPr>
          </a:p>
        </p:txBody>
      </p:sp>
      <p:sp>
        <p:nvSpPr>
          <p:cNvPr id="13" name="吹き出し: 角を丸めた四角形 12">
            <a:extLst>
              <a:ext uri="{FF2B5EF4-FFF2-40B4-BE49-F238E27FC236}">
                <a16:creationId xmlns:a16="http://schemas.microsoft.com/office/drawing/2014/main" id="{72998B92-F0E1-459C-A0FB-457C5F8D2FE6}"/>
              </a:ext>
            </a:extLst>
          </p:cNvPr>
          <p:cNvSpPr/>
          <p:nvPr/>
        </p:nvSpPr>
        <p:spPr>
          <a:xfrm>
            <a:off x="6096000" y="3796395"/>
            <a:ext cx="4459339" cy="702701"/>
          </a:xfrm>
          <a:prstGeom prst="wedgeRoundRectCallout">
            <a:avLst>
              <a:gd name="adj1" fmla="val -64918"/>
              <a:gd name="adj2" fmla="val 11658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今までとノリが違うような、、、</a:t>
            </a:r>
          </a:p>
        </p:txBody>
      </p:sp>
    </p:spTree>
    <p:extLst>
      <p:ext uri="{BB962C8B-B14F-4D97-AF65-F5344CB8AC3E}">
        <p14:creationId xmlns:p14="http://schemas.microsoft.com/office/powerpoint/2010/main" val="22573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430768-E88E-45C1-BF08-578588C8CF42}"/>
              </a:ext>
            </a:extLst>
          </p:cNvPr>
          <p:cNvSpPr>
            <a:spLocks noGrp="1"/>
          </p:cNvSpPr>
          <p:nvPr>
            <p:ph type="title"/>
          </p:nvPr>
        </p:nvSpPr>
        <p:spPr>
          <a:xfrm>
            <a:off x="838200" y="365125"/>
            <a:ext cx="10515600" cy="699587"/>
          </a:xfrm>
        </p:spPr>
        <p:txBody>
          <a:bodyPr>
            <a:noAutofit/>
          </a:bodyPr>
          <a:lstStyle/>
          <a:p>
            <a:r>
              <a:rPr lang="en-US" altLang="ja-JP" sz="3200" dirty="0">
                <a:latin typeface="Arial" panose="020B0604020202020204" pitchFamily="34" charset="0"/>
                <a:cs typeface="Arial" panose="020B0604020202020204" pitchFamily="34" charset="0"/>
              </a:rPr>
              <a:t>Setup a strategy for corporate open source governance</a:t>
            </a:r>
            <a:r>
              <a:rPr lang="ja-JP" altLang="en-US" sz="3200" dirty="0">
                <a:latin typeface="Arial" panose="020B0604020202020204" pitchFamily="34" charset="0"/>
                <a:cs typeface="Arial" panose="020B0604020202020204" pitchFamily="34" charset="0"/>
              </a:rPr>
              <a:t>（続き）</a:t>
            </a:r>
            <a:endParaRPr kumimoji="1" lang="ja-JP" altLang="en-US" sz="3200" dirty="0"/>
          </a:p>
        </p:txBody>
      </p:sp>
      <p:sp>
        <p:nvSpPr>
          <p:cNvPr id="3" name="コンテンツ プレースホルダー 2">
            <a:extLst>
              <a:ext uri="{FF2B5EF4-FFF2-40B4-BE49-F238E27FC236}">
                <a16:creationId xmlns:a16="http://schemas.microsoft.com/office/drawing/2014/main" id="{83B0AED8-2580-4FA0-8836-CD750B51A4A2}"/>
              </a:ext>
            </a:extLst>
          </p:cNvPr>
          <p:cNvSpPr>
            <a:spLocks noGrp="1"/>
          </p:cNvSpPr>
          <p:nvPr>
            <p:ph idx="1"/>
          </p:nvPr>
        </p:nvSpPr>
        <p:spPr>
          <a:xfrm>
            <a:off x="838200" y="1064712"/>
            <a:ext cx="10515600" cy="5112251"/>
          </a:xfrm>
        </p:spPr>
        <p:txBody>
          <a:bodyPr>
            <a:normAutofit fontScale="77500" lnSpcReduction="20000"/>
          </a:bodyPr>
          <a:lstStyle/>
          <a:p>
            <a:pPr marL="0" indent="0">
              <a:buNone/>
            </a:pPr>
            <a:r>
              <a:rPr lang="en-US" altLang="ja-JP" b="1" dirty="0"/>
              <a:t>Progress Assessment</a:t>
            </a:r>
          </a:p>
          <a:p>
            <a:r>
              <a:rPr lang="en-US" altLang="ja-JP" dirty="0"/>
              <a:t>There is a clear open source governance charter for the company. The charter should contain: </a:t>
            </a:r>
          </a:p>
          <a:p>
            <a:pPr lvl="1"/>
            <a:r>
              <a:rPr lang="en-US" altLang="ja-JP" dirty="0"/>
              <a:t>what to achieve,</a:t>
            </a:r>
          </a:p>
          <a:p>
            <a:pPr lvl="1"/>
            <a:r>
              <a:rPr lang="en-US" altLang="ja-JP" dirty="0"/>
              <a:t>who we do this for,</a:t>
            </a:r>
          </a:p>
          <a:p>
            <a:pPr lvl="1"/>
            <a:r>
              <a:rPr lang="en-US" altLang="ja-JP" dirty="0"/>
              <a:t>what the power of the strategist(s) is and what not.</a:t>
            </a:r>
          </a:p>
          <a:p>
            <a:pPr marL="0" indent="0">
              <a:buNone/>
            </a:pPr>
            <a:r>
              <a:rPr lang="en-US" altLang="ja-JP" b="1" dirty="0"/>
              <a:t>Recommendations</a:t>
            </a:r>
          </a:p>
          <a:p>
            <a:r>
              <a:rPr lang="en-US" altLang="ja-JP" dirty="0"/>
              <a:t>Set up </a:t>
            </a:r>
            <a:r>
              <a:rPr lang="en-US" altLang="ja-JP" dirty="0">
                <a:highlight>
                  <a:srgbClr val="FFFF00"/>
                </a:highlight>
              </a:rPr>
              <a:t>a group </a:t>
            </a:r>
            <a:r>
              <a:rPr lang="en-US" altLang="ja-JP" dirty="0"/>
              <a:t>of people and </a:t>
            </a:r>
            <a:r>
              <a:rPr lang="en-US" altLang="ja-JP" dirty="0">
                <a:highlight>
                  <a:srgbClr val="FFFF00"/>
                </a:highlight>
              </a:rPr>
              <a:t>processes</a:t>
            </a:r>
            <a:r>
              <a:rPr lang="en-US" altLang="ja-JP" dirty="0"/>
              <a:t> to define and </a:t>
            </a:r>
            <a:r>
              <a:rPr lang="en-US" altLang="ja-JP" dirty="0">
                <a:highlight>
                  <a:srgbClr val="FFFF00"/>
                </a:highlight>
              </a:rPr>
              <a:t>monitor</a:t>
            </a:r>
            <a:r>
              <a:rPr lang="en-US" altLang="ja-JP" dirty="0"/>
              <a:t> open source governance within the company.</a:t>
            </a:r>
          </a:p>
          <a:p>
            <a:r>
              <a:rPr lang="en-US" altLang="ja-JP" dirty="0"/>
              <a:t>Ensure there is a clear commitment from the </a:t>
            </a:r>
            <a:r>
              <a:rPr lang="en-US" altLang="ja-JP" dirty="0">
                <a:highlight>
                  <a:srgbClr val="FFFF00"/>
                </a:highlight>
              </a:rPr>
              <a:t>top-level management </a:t>
            </a:r>
            <a:r>
              <a:rPr lang="en-US" altLang="ja-JP" dirty="0"/>
              <a:t>to the open source initiatives.</a:t>
            </a:r>
          </a:p>
          <a:p>
            <a:r>
              <a:rPr lang="en-US" altLang="ja-JP" dirty="0"/>
              <a:t>Communicate about the open source strategy within the </a:t>
            </a:r>
            <a:r>
              <a:rPr lang="en-US" altLang="ja-JP" dirty="0" err="1"/>
              <a:t>organisation</a:t>
            </a:r>
            <a:r>
              <a:rPr lang="en-US" altLang="ja-JP" dirty="0"/>
              <a:t>, make it a major concern and a true corporate commitment.</a:t>
            </a:r>
          </a:p>
          <a:p>
            <a:r>
              <a:rPr lang="en-US" altLang="ja-JP" dirty="0"/>
              <a:t>Ensure that the roadmap and strategy is well understood by everybody, from development teams to management and infrastructure staff.</a:t>
            </a:r>
          </a:p>
          <a:p>
            <a:r>
              <a:rPr lang="en-US" altLang="ja-JP" dirty="0">
                <a:highlight>
                  <a:srgbClr val="FFFF00"/>
                </a:highlight>
              </a:rPr>
              <a:t>Communicate on its progress</a:t>
            </a:r>
            <a:r>
              <a:rPr lang="en-US" altLang="ja-JP" dirty="0"/>
              <a:t>, so people know where the </a:t>
            </a:r>
            <a:r>
              <a:rPr lang="en-US" altLang="ja-JP" dirty="0" err="1"/>
              <a:t>organisation</a:t>
            </a:r>
            <a:r>
              <a:rPr lang="en-US" altLang="ja-JP" dirty="0"/>
              <a:t> is regarding its commitment. Publish regular updates and indicators.</a:t>
            </a:r>
          </a:p>
          <a:p>
            <a:endParaRPr kumimoji="1" lang="ja-JP" altLang="en-US" dirty="0"/>
          </a:p>
        </p:txBody>
      </p:sp>
    </p:spTree>
    <p:extLst>
      <p:ext uri="{BB962C8B-B14F-4D97-AF65-F5344CB8AC3E}">
        <p14:creationId xmlns:p14="http://schemas.microsoft.com/office/powerpoint/2010/main" val="112456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30BC50-385B-4902-8778-8B5F79153C61}"/>
              </a:ext>
            </a:extLst>
          </p:cNvPr>
          <p:cNvSpPr>
            <a:spLocks noGrp="1"/>
          </p:cNvSpPr>
          <p:nvPr>
            <p:ph type="title"/>
          </p:nvPr>
        </p:nvSpPr>
        <p:spPr>
          <a:xfrm>
            <a:off x="838200" y="365125"/>
            <a:ext cx="10515600" cy="699587"/>
          </a:xfrm>
        </p:spPr>
        <p:txBody>
          <a:bodyPr/>
          <a:lstStyle/>
          <a:p>
            <a:r>
              <a:rPr lang="en-US" altLang="ja-JP" dirty="0">
                <a:latin typeface="Arial" panose="020B0604020202020204" pitchFamily="34" charset="0"/>
                <a:cs typeface="Arial" panose="020B0604020202020204" pitchFamily="34" charset="0"/>
              </a:rPr>
              <a:t>C-Level awareness</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88EEBB6D-0C55-42CF-B437-B91A6F7915F7}"/>
              </a:ext>
            </a:extLst>
          </p:cNvPr>
          <p:cNvSpPr>
            <a:spLocks noGrp="1"/>
          </p:cNvSpPr>
          <p:nvPr>
            <p:ph idx="1"/>
          </p:nvPr>
        </p:nvSpPr>
        <p:spPr>
          <a:xfrm>
            <a:off x="838200" y="1064712"/>
            <a:ext cx="10515600" cy="5112251"/>
          </a:xfrm>
        </p:spPr>
        <p:txBody>
          <a:bodyPr>
            <a:normAutofit fontScale="62500" lnSpcReduction="20000"/>
          </a:bodyPr>
          <a:lstStyle/>
          <a:p>
            <a:pPr marL="0" indent="0">
              <a:buNone/>
            </a:pPr>
            <a:r>
              <a:rPr lang="en-US" altLang="ja-JP" b="1" dirty="0"/>
              <a:t>Description</a:t>
            </a:r>
          </a:p>
          <a:p>
            <a:pPr marL="0" indent="0">
              <a:buNone/>
            </a:pPr>
            <a:r>
              <a:rPr lang="en-US" altLang="ja-JP" dirty="0"/>
              <a:t>The open source initiative of the </a:t>
            </a:r>
            <a:r>
              <a:rPr lang="en-US" altLang="ja-JP" dirty="0" err="1"/>
              <a:t>organisation</a:t>
            </a:r>
            <a:r>
              <a:rPr lang="en-US" altLang="ja-JP" dirty="0"/>
              <a:t> will yield its strategic benefits only if it is enforced at its highest levels by integrating the open source DNA into the company's strategy and internal working. </a:t>
            </a:r>
            <a:r>
              <a:rPr lang="en-US" altLang="ja-JP" dirty="0">
                <a:highlight>
                  <a:srgbClr val="FFFF00"/>
                </a:highlight>
              </a:rPr>
              <a:t>Such commitment cannot happen if higher-level executives and top management are not themselves a part of it</a:t>
            </a:r>
            <a:r>
              <a:rPr lang="en-US" altLang="ja-JP" dirty="0"/>
              <a:t>. The training and open source mindset must also be extended to those who shape the policies, decisions and overall strategy, both inside and outside the company.</a:t>
            </a:r>
          </a:p>
          <a:p>
            <a:pPr marL="0" indent="0">
              <a:buNone/>
            </a:pPr>
            <a:r>
              <a:rPr lang="en-US" altLang="ja-JP" dirty="0"/>
              <a:t>This commitment ensures that practical improvements, mindset changes and new initiatives are met with consistent, benevolent and sustainable support from the hierarchy, bringing in more fervent participation from workers. It shapes how external actors see the </a:t>
            </a:r>
            <a:r>
              <a:rPr lang="en-US" altLang="ja-JP" dirty="0" err="1"/>
              <a:t>organisation</a:t>
            </a:r>
            <a:r>
              <a:rPr lang="en-US" altLang="ja-JP" dirty="0"/>
              <a:t>, bringing in reputational and ecosystem benefits. It is also a means to establish the initiative and its benefits in the mid and long term.</a:t>
            </a:r>
          </a:p>
          <a:p>
            <a:pPr marL="0" indent="0">
              <a:buNone/>
            </a:pPr>
            <a:r>
              <a:rPr lang="en-US" altLang="ja-JP" b="1" dirty="0"/>
              <a:t>Opportunity Assessment</a:t>
            </a:r>
          </a:p>
          <a:p>
            <a:pPr marL="0" indent="0">
              <a:buNone/>
            </a:pPr>
            <a:r>
              <a:rPr lang="en-US" altLang="ja-JP" dirty="0"/>
              <a:t>This activity becomes essential if/when:</a:t>
            </a:r>
          </a:p>
          <a:p>
            <a:r>
              <a:rPr lang="en-US" altLang="ja-JP" dirty="0"/>
              <a:t>The </a:t>
            </a:r>
            <a:r>
              <a:rPr lang="en-US" altLang="ja-JP" dirty="0" err="1"/>
              <a:t>organisation</a:t>
            </a:r>
            <a:r>
              <a:rPr lang="en-US" altLang="ja-JP" dirty="0"/>
              <a:t> has set global goals relevant to open source management, but struggles to achieve them. It is unlikely that the initiative can achieve anything without good knowledge and a clear commitment from higher-level executives.</a:t>
            </a:r>
          </a:p>
          <a:p>
            <a:r>
              <a:rPr lang="en-US" altLang="ja-JP" dirty="0"/>
              <a:t>The initiative has already started and is making progress, but the higher levels of the hierarchy do not follow it up properly.</a:t>
            </a:r>
          </a:p>
          <a:p>
            <a:pPr marL="0" indent="0">
              <a:buNone/>
            </a:pPr>
            <a:r>
              <a:rPr lang="en-US" altLang="ja-JP" dirty="0"/>
              <a:t>Hopefully, it should become evident that anything but ad hoc usage of open source requires a consistent and well-thought approach, given the range of teams and cultural change it can bring.</a:t>
            </a:r>
          </a:p>
          <a:p>
            <a:endParaRPr kumimoji="1" lang="ja-JP" altLang="en-US" dirty="0"/>
          </a:p>
        </p:txBody>
      </p:sp>
      <p:sp>
        <p:nvSpPr>
          <p:cNvPr id="4" name="吹き出し: 角を丸めた四角形 3">
            <a:extLst>
              <a:ext uri="{FF2B5EF4-FFF2-40B4-BE49-F238E27FC236}">
                <a16:creationId xmlns:a16="http://schemas.microsoft.com/office/drawing/2014/main" id="{9A9C9E31-98EE-4EB2-86D7-65E1AD577153}"/>
              </a:ext>
            </a:extLst>
          </p:cNvPr>
          <p:cNvSpPr/>
          <p:nvPr/>
        </p:nvSpPr>
        <p:spPr>
          <a:xfrm>
            <a:off x="6588690" y="137787"/>
            <a:ext cx="3682652" cy="699588"/>
          </a:xfrm>
          <a:prstGeom prst="wedgeRoundRectCallout">
            <a:avLst>
              <a:gd name="adj1" fmla="val -68792"/>
              <a:gd name="adj2" fmla="val 41014"/>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「気付き」？忖度したか？</a:t>
            </a:r>
            <a:endParaRPr lang="en-US" altLang="ja-JP" dirty="0">
              <a:solidFill>
                <a:schemeClr val="tx1"/>
              </a:solidFill>
            </a:endParaRPr>
          </a:p>
        </p:txBody>
      </p:sp>
      <p:sp>
        <p:nvSpPr>
          <p:cNvPr id="5" name="吹き出し: 角を丸めた四角形 4">
            <a:extLst>
              <a:ext uri="{FF2B5EF4-FFF2-40B4-BE49-F238E27FC236}">
                <a16:creationId xmlns:a16="http://schemas.microsoft.com/office/drawing/2014/main" id="{2F1454E5-EF71-45E0-8183-4D2C88361B98}"/>
              </a:ext>
            </a:extLst>
          </p:cNvPr>
          <p:cNvSpPr/>
          <p:nvPr/>
        </p:nvSpPr>
        <p:spPr>
          <a:xfrm>
            <a:off x="6200346" y="3269487"/>
            <a:ext cx="4459339" cy="702701"/>
          </a:xfrm>
          <a:prstGeom prst="wedgeRoundRectCallout">
            <a:avLst>
              <a:gd name="adj1" fmla="val -72221"/>
              <a:gd name="adj2" fmla="val 541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やはりここもノリが違う、、、</a:t>
            </a:r>
          </a:p>
        </p:txBody>
      </p:sp>
      <p:sp>
        <p:nvSpPr>
          <p:cNvPr id="6" name="吹き出し: 角を丸めた四角形 5">
            <a:extLst>
              <a:ext uri="{FF2B5EF4-FFF2-40B4-BE49-F238E27FC236}">
                <a16:creationId xmlns:a16="http://schemas.microsoft.com/office/drawing/2014/main" id="{65930D84-0C41-4B88-AF4F-BB1CCF1A692A}"/>
              </a:ext>
            </a:extLst>
          </p:cNvPr>
          <p:cNvSpPr/>
          <p:nvPr/>
        </p:nvSpPr>
        <p:spPr>
          <a:xfrm>
            <a:off x="2517694" y="1072875"/>
            <a:ext cx="5867027" cy="641625"/>
          </a:xfrm>
          <a:prstGeom prst="wedgeRoundRectCallout">
            <a:avLst>
              <a:gd name="adj1" fmla="val -65688"/>
              <a:gd name="adj2" fmla="val -8152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CEO</a:t>
            </a:r>
            <a:r>
              <a:rPr lang="ja-JP" altLang="en-US" dirty="0">
                <a:solidFill>
                  <a:schemeClr val="tx1"/>
                </a:solidFill>
              </a:rPr>
              <a:t>、</a:t>
            </a:r>
            <a:r>
              <a:rPr lang="en-US" altLang="ja-JP" dirty="0">
                <a:solidFill>
                  <a:schemeClr val="tx1"/>
                </a:solidFill>
              </a:rPr>
              <a:t>CTO</a:t>
            </a:r>
            <a:r>
              <a:rPr lang="ja-JP" altLang="en-US" dirty="0">
                <a:solidFill>
                  <a:schemeClr val="tx1"/>
                </a:solidFill>
              </a:rPr>
              <a:t>、</a:t>
            </a:r>
            <a:r>
              <a:rPr lang="en-US" altLang="ja-JP" dirty="0">
                <a:solidFill>
                  <a:schemeClr val="tx1"/>
                </a:solidFill>
              </a:rPr>
              <a:t>COO</a:t>
            </a:r>
            <a:r>
              <a:rPr lang="ja-JP" altLang="en-US" dirty="0">
                <a:solidFill>
                  <a:schemeClr val="tx1"/>
                </a:solidFill>
              </a:rPr>
              <a:t>、</a:t>
            </a:r>
            <a:r>
              <a:rPr lang="en-US" altLang="ja-JP" dirty="0">
                <a:solidFill>
                  <a:schemeClr val="tx1"/>
                </a:solidFill>
              </a:rPr>
              <a:t>CAO</a:t>
            </a:r>
            <a:r>
              <a:rPr lang="ja-JP" altLang="en-US" dirty="0">
                <a:solidFill>
                  <a:schemeClr val="tx1"/>
                </a:solidFill>
              </a:rPr>
              <a:t>とか</a:t>
            </a:r>
            <a:r>
              <a:rPr lang="en-US" altLang="ja-JP" dirty="0" err="1">
                <a:solidFill>
                  <a:schemeClr val="tx1"/>
                </a:solidFill>
              </a:rPr>
              <a:t>CxO</a:t>
            </a:r>
            <a:r>
              <a:rPr lang="ja-JP" altLang="en-US" dirty="0">
                <a:solidFill>
                  <a:schemeClr val="tx1"/>
                </a:solidFill>
              </a:rPr>
              <a:t>のこと。トップレベルマネジメントとも。という理解であってますよね。</a:t>
            </a:r>
            <a:endParaRPr lang="en-US" altLang="ja-JP" dirty="0">
              <a:solidFill>
                <a:schemeClr val="tx1"/>
              </a:solidFill>
            </a:endParaRPr>
          </a:p>
        </p:txBody>
      </p:sp>
    </p:spTree>
    <p:extLst>
      <p:ext uri="{BB962C8B-B14F-4D97-AF65-F5344CB8AC3E}">
        <p14:creationId xmlns:p14="http://schemas.microsoft.com/office/powerpoint/2010/main" val="60820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1B9EE-721E-461F-B215-38CC7DACF442}"/>
              </a:ext>
            </a:extLst>
          </p:cNvPr>
          <p:cNvSpPr>
            <a:spLocks noGrp="1"/>
          </p:cNvSpPr>
          <p:nvPr>
            <p:ph type="title"/>
          </p:nvPr>
        </p:nvSpPr>
        <p:spPr>
          <a:xfrm>
            <a:off x="838200" y="365125"/>
            <a:ext cx="10515600" cy="724639"/>
          </a:xfrm>
        </p:spPr>
        <p:txBody>
          <a:bodyPr/>
          <a:lstStyle/>
          <a:p>
            <a:r>
              <a:rPr lang="en-US" altLang="ja-JP" dirty="0">
                <a:latin typeface="Arial" panose="020B0604020202020204" pitchFamily="34" charset="0"/>
                <a:cs typeface="Arial" panose="020B0604020202020204" pitchFamily="34" charset="0"/>
              </a:rPr>
              <a:t>C-Level awareness</a:t>
            </a:r>
            <a:r>
              <a:rPr lang="ja-JP" altLang="en-US" dirty="0">
                <a:latin typeface="Arial" panose="020B0604020202020204" pitchFamily="34" charset="0"/>
                <a:cs typeface="Arial" panose="020B0604020202020204" pitchFamily="34" charset="0"/>
              </a:rPr>
              <a:t>（続き）</a:t>
            </a:r>
            <a:endParaRPr kumimoji="1" lang="ja-JP" altLang="en-US" dirty="0"/>
          </a:p>
        </p:txBody>
      </p:sp>
      <p:sp>
        <p:nvSpPr>
          <p:cNvPr id="3" name="コンテンツ プレースホルダー 2">
            <a:extLst>
              <a:ext uri="{FF2B5EF4-FFF2-40B4-BE49-F238E27FC236}">
                <a16:creationId xmlns:a16="http://schemas.microsoft.com/office/drawing/2014/main" id="{7126D23C-A9E0-43A9-A1C7-061FA51296B2}"/>
              </a:ext>
            </a:extLst>
          </p:cNvPr>
          <p:cNvSpPr>
            <a:spLocks noGrp="1"/>
          </p:cNvSpPr>
          <p:nvPr>
            <p:ph idx="1"/>
          </p:nvPr>
        </p:nvSpPr>
        <p:spPr>
          <a:xfrm>
            <a:off x="838200" y="1189973"/>
            <a:ext cx="10515600" cy="4986990"/>
          </a:xfrm>
        </p:spPr>
        <p:txBody>
          <a:bodyPr>
            <a:normAutofit fontScale="47500" lnSpcReduction="20000"/>
          </a:bodyPr>
          <a:lstStyle/>
          <a:p>
            <a:pPr marL="0" indent="0">
              <a:buNone/>
            </a:pPr>
            <a:r>
              <a:rPr lang="en-US" altLang="ja-JP" b="1" dirty="0"/>
              <a:t>Progress Assessment</a:t>
            </a:r>
          </a:p>
          <a:p>
            <a:r>
              <a:rPr lang="en-US" altLang="ja-JP" dirty="0"/>
              <a:t>There is a mandated governance office/officer empowered to set a uniform open source strategy across the company and ensure that the scope is clear.</a:t>
            </a:r>
          </a:p>
          <a:p>
            <a:r>
              <a:rPr lang="en-US" altLang="ja-JP" dirty="0"/>
              <a:t>There is a clear, binding commitment from the hierarchy to the OSS strategy.</a:t>
            </a:r>
          </a:p>
          <a:p>
            <a:r>
              <a:rPr lang="en-US" altLang="ja-JP" dirty="0"/>
              <a:t>There is transparent communication by the hierarchy about its commitment to the program.</a:t>
            </a:r>
          </a:p>
          <a:p>
            <a:r>
              <a:rPr lang="en-US" altLang="ja-JP" dirty="0"/>
              <a:t>The hierarchy is available to discuss open source software. It can be solicited and challenged on its promises.</a:t>
            </a:r>
          </a:p>
          <a:p>
            <a:r>
              <a:rPr lang="en-US" altLang="ja-JP" dirty="0"/>
              <a:t>There is an </a:t>
            </a:r>
            <a:r>
              <a:rPr lang="en-US" altLang="ja-JP" dirty="0">
                <a:highlight>
                  <a:srgbClr val="FFFF00"/>
                </a:highlight>
              </a:rPr>
              <a:t>appropriate budget and funding </a:t>
            </a:r>
            <a:r>
              <a:rPr lang="en-US" altLang="ja-JP" dirty="0"/>
              <a:t>for the initiative.</a:t>
            </a:r>
          </a:p>
          <a:p>
            <a:pPr marL="0" indent="0">
              <a:buNone/>
            </a:pPr>
            <a:r>
              <a:rPr lang="en-US" altLang="ja-JP" b="1" dirty="0"/>
              <a:t>Recommendations</a:t>
            </a:r>
          </a:p>
          <a:p>
            <a:pPr marL="0" indent="0">
              <a:buNone/>
            </a:pPr>
            <a:r>
              <a:rPr lang="en-US" altLang="ja-JP" dirty="0">
                <a:highlight>
                  <a:srgbClr val="FFFF00"/>
                </a:highlight>
              </a:rPr>
              <a:t>Examples </a:t>
            </a:r>
            <a:r>
              <a:rPr lang="en-US" altLang="ja-JP" dirty="0"/>
              <a:t>of actions associated with this activity include:</a:t>
            </a:r>
          </a:p>
          <a:p>
            <a:r>
              <a:rPr lang="en-US" altLang="ja-JP" dirty="0"/>
              <a:t>Conduct training to demystify OSS to C-level management.</a:t>
            </a:r>
          </a:p>
          <a:p>
            <a:r>
              <a:rPr lang="en-US" altLang="ja-JP" dirty="0"/>
              <a:t>Obtain explicit, practical endorsement for OSS usage and strategy.</a:t>
            </a:r>
          </a:p>
          <a:p>
            <a:r>
              <a:rPr lang="en-US" altLang="ja-JP" dirty="0"/>
              <a:t>Explicitly mention and endorse the OSS program in internal communications.</a:t>
            </a:r>
          </a:p>
          <a:p>
            <a:r>
              <a:rPr lang="en-US" altLang="ja-JP" dirty="0"/>
              <a:t>Explicitly mention and endorse the OSS program in public communications.</a:t>
            </a:r>
          </a:p>
          <a:p>
            <a:pPr marL="0" indent="0">
              <a:buNone/>
            </a:pPr>
            <a:r>
              <a:rPr lang="en-US" altLang="ja-JP" dirty="0"/>
              <a:t>Open source is a </a:t>
            </a:r>
            <a:r>
              <a:rPr lang="en-US" altLang="ja-JP" i="1" dirty="0"/>
              <a:t>strategic enabler</a:t>
            </a:r>
            <a:r>
              <a:rPr lang="en-US" altLang="ja-JP" dirty="0"/>
              <a:t> that embarks </a:t>
            </a:r>
            <a:r>
              <a:rPr lang="en-US" altLang="ja-JP" i="1" dirty="0"/>
              <a:t>enterprise culture</a:t>
            </a:r>
            <a:r>
              <a:rPr lang="en-US" altLang="ja-JP" dirty="0"/>
              <a:t>. What does this mean?</a:t>
            </a:r>
          </a:p>
          <a:p>
            <a:r>
              <a:rPr lang="en-US" altLang="ja-JP" dirty="0"/>
              <a:t>Open source can be leveraged as a mechanism to disrupt suppliers and reduce software acquisition costs. </a:t>
            </a:r>
          </a:p>
          <a:p>
            <a:pPr lvl="1"/>
            <a:r>
              <a:rPr lang="en-US" altLang="ja-JP" dirty="0"/>
              <a:t>Should open source come under the purview of </a:t>
            </a:r>
            <a:r>
              <a:rPr lang="en-US" altLang="ja-JP" i="1" dirty="0">
                <a:highlight>
                  <a:srgbClr val="FFFF00"/>
                </a:highlight>
              </a:rPr>
              <a:t>Software Asset Managers</a:t>
            </a:r>
            <a:r>
              <a:rPr lang="en-US" altLang="ja-JP" dirty="0">
                <a:highlight>
                  <a:srgbClr val="FFFF00"/>
                </a:highlight>
              </a:rPr>
              <a:t> or </a:t>
            </a:r>
            <a:r>
              <a:rPr lang="en-US" altLang="ja-JP" i="1" dirty="0">
                <a:highlight>
                  <a:srgbClr val="FFFF00"/>
                </a:highlight>
              </a:rPr>
              <a:t>purchasing departments</a:t>
            </a:r>
            <a:r>
              <a:rPr lang="en-US" altLang="ja-JP" dirty="0"/>
              <a:t>?</a:t>
            </a:r>
          </a:p>
          <a:p>
            <a:r>
              <a:rPr lang="en-US" altLang="ja-JP" dirty="0"/>
              <a:t>Open source </a:t>
            </a:r>
            <a:r>
              <a:rPr lang="en-US" altLang="ja-JP" dirty="0" err="1"/>
              <a:t>licences</a:t>
            </a:r>
            <a:r>
              <a:rPr lang="en-US" altLang="ja-JP" dirty="0"/>
              <a:t> enshrine the freedoms that deliver the benefits of open source, but they also carry </a:t>
            </a:r>
            <a:r>
              <a:rPr lang="en-US" altLang="ja-JP" i="1" dirty="0"/>
              <a:t>obligations</a:t>
            </a:r>
            <a:r>
              <a:rPr lang="en-US" altLang="ja-JP" dirty="0"/>
              <a:t>. If not met appropriately, responsibilities can create legal, commercial and image risks to an </a:t>
            </a:r>
            <a:r>
              <a:rPr lang="en-US" altLang="ja-JP" dirty="0" err="1"/>
              <a:t>organisation</a:t>
            </a:r>
            <a:r>
              <a:rPr lang="en-US" altLang="ja-JP" dirty="0"/>
              <a:t>. </a:t>
            </a:r>
          </a:p>
          <a:p>
            <a:r>
              <a:rPr lang="en-US" altLang="ja-JP" dirty="0"/>
              <a:t>Contributing back to external open source projects is where the biggest value of open source lies. </a:t>
            </a:r>
          </a:p>
          <a:p>
            <a:r>
              <a:rPr lang="en-US" altLang="ja-JP" dirty="0"/>
              <a:t>Of course, it's not all about contributing back, what about my own open source projects? </a:t>
            </a:r>
          </a:p>
          <a:p>
            <a:pPr marL="0" indent="0">
              <a:buNone/>
            </a:pPr>
            <a:endParaRPr kumimoji="1" lang="ja-JP" altLang="en-US" dirty="0"/>
          </a:p>
        </p:txBody>
      </p:sp>
      <p:sp>
        <p:nvSpPr>
          <p:cNvPr id="4" name="吹き出し: 角を丸めた四角形 3">
            <a:extLst>
              <a:ext uri="{FF2B5EF4-FFF2-40B4-BE49-F238E27FC236}">
                <a16:creationId xmlns:a16="http://schemas.microsoft.com/office/drawing/2014/main" id="{BA70D1D8-A0D9-4B93-B42D-B3F8CF74450A}"/>
              </a:ext>
            </a:extLst>
          </p:cNvPr>
          <p:cNvSpPr/>
          <p:nvPr/>
        </p:nvSpPr>
        <p:spPr>
          <a:xfrm>
            <a:off x="4612459" y="1189973"/>
            <a:ext cx="6392709" cy="702701"/>
          </a:xfrm>
          <a:prstGeom prst="wedgeRoundRectCallout">
            <a:avLst>
              <a:gd name="adj1" fmla="val -43268"/>
              <a:gd name="adj2" fmla="val 132399"/>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j-ea"/>
                <a:ea typeface="+mj-ea"/>
              </a:rPr>
              <a:t>階層構造は上意下達だけに使われるわけでなく、下からの意見の吸い上げにも使われるよ、ということ？</a:t>
            </a:r>
            <a:endParaRPr kumimoji="1" lang="ja-JP" altLang="en-US" dirty="0">
              <a:solidFill>
                <a:schemeClr val="tx1"/>
              </a:solidFill>
              <a:latin typeface="+mj-ea"/>
              <a:ea typeface="+mj-ea"/>
            </a:endParaRPr>
          </a:p>
        </p:txBody>
      </p:sp>
      <p:sp>
        <p:nvSpPr>
          <p:cNvPr id="7" name="吹き出し: 角を丸めた四角形 6">
            <a:extLst>
              <a:ext uri="{FF2B5EF4-FFF2-40B4-BE49-F238E27FC236}">
                <a16:creationId xmlns:a16="http://schemas.microsoft.com/office/drawing/2014/main" id="{22B1EBD4-8E09-4CFE-BA13-8278ADDB3E5F}"/>
              </a:ext>
            </a:extLst>
          </p:cNvPr>
          <p:cNvSpPr/>
          <p:nvPr/>
        </p:nvSpPr>
        <p:spPr>
          <a:xfrm>
            <a:off x="3453949" y="2963678"/>
            <a:ext cx="4298221" cy="523989"/>
          </a:xfrm>
          <a:prstGeom prst="wedgeRoundRectCallout">
            <a:avLst>
              <a:gd name="adj1" fmla="val -70714"/>
              <a:gd name="adj2" fmla="val -453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j-ea"/>
                <a:ea typeface="+mj-ea"/>
              </a:rPr>
              <a:t>あくまで「例」ということか、、、</a:t>
            </a:r>
            <a:endParaRPr kumimoji="1" lang="ja-JP" altLang="en-US" dirty="0">
              <a:solidFill>
                <a:schemeClr val="tx1"/>
              </a:solidFill>
              <a:latin typeface="+mj-ea"/>
              <a:ea typeface="+mj-ea"/>
            </a:endParaRPr>
          </a:p>
        </p:txBody>
      </p:sp>
      <p:sp>
        <p:nvSpPr>
          <p:cNvPr id="6" name="吹き出し: 角を丸めた四角形 5">
            <a:extLst>
              <a:ext uri="{FF2B5EF4-FFF2-40B4-BE49-F238E27FC236}">
                <a16:creationId xmlns:a16="http://schemas.microsoft.com/office/drawing/2014/main" id="{F61F86AC-B5CF-4C63-BC87-5019F7B5DD5A}"/>
              </a:ext>
            </a:extLst>
          </p:cNvPr>
          <p:cNvSpPr/>
          <p:nvPr/>
        </p:nvSpPr>
        <p:spPr>
          <a:xfrm>
            <a:off x="8083296" y="2784966"/>
            <a:ext cx="3814936" cy="702701"/>
          </a:xfrm>
          <a:prstGeom prst="wedgeRoundRectCallout">
            <a:avLst>
              <a:gd name="adj1" fmla="val -73326"/>
              <a:gd name="adj2" fmla="val -74502"/>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ごめんなさい、よく分かりません</a:t>
            </a:r>
          </a:p>
        </p:txBody>
      </p:sp>
    </p:spTree>
    <p:extLst>
      <p:ext uri="{BB962C8B-B14F-4D97-AF65-F5344CB8AC3E}">
        <p14:creationId xmlns:p14="http://schemas.microsoft.com/office/powerpoint/2010/main" val="309795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09DB3-B395-49F2-A968-9D13417DFD78}"/>
              </a:ext>
            </a:extLst>
          </p:cNvPr>
          <p:cNvSpPr>
            <a:spLocks noGrp="1"/>
          </p:cNvSpPr>
          <p:nvPr>
            <p:ph type="title"/>
          </p:nvPr>
        </p:nvSpPr>
        <p:spPr>
          <a:xfrm>
            <a:off x="838200" y="365125"/>
            <a:ext cx="10515600" cy="649859"/>
          </a:xfrm>
        </p:spPr>
        <p:txBody>
          <a:bodyPr>
            <a:normAutofit fontScale="90000"/>
          </a:bodyPr>
          <a:lstStyle/>
          <a:p>
            <a:r>
              <a:rPr lang="en-US" altLang="ja-JP" dirty="0">
                <a:latin typeface="Arial" panose="020B0604020202020204" pitchFamily="34" charset="0"/>
                <a:cs typeface="Arial" panose="020B0604020202020204" pitchFamily="34" charset="0"/>
              </a:rPr>
              <a:t>Open source and digital sovereignty</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4EC56E9C-6FEE-449B-8DDD-914CEE1C6322}"/>
              </a:ext>
            </a:extLst>
          </p:cNvPr>
          <p:cNvSpPr>
            <a:spLocks noGrp="1"/>
          </p:cNvSpPr>
          <p:nvPr>
            <p:ph idx="1"/>
          </p:nvPr>
        </p:nvSpPr>
        <p:spPr>
          <a:xfrm>
            <a:off x="838200" y="1161288"/>
            <a:ext cx="10515600" cy="5015675"/>
          </a:xfrm>
        </p:spPr>
        <p:txBody>
          <a:bodyPr>
            <a:normAutofit fontScale="47500" lnSpcReduction="20000"/>
          </a:bodyPr>
          <a:lstStyle/>
          <a:p>
            <a:pPr marL="0" indent="0">
              <a:buNone/>
            </a:pPr>
            <a:r>
              <a:rPr lang="en-US" altLang="ja-JP" b="1" dirty="0">
                <a:latin typeface="Arial" panose="020B0604020202020204" pitchFamily="34" charset="0"/>
                <a:cs typeface="Arial" panose="020B0604020202020204" pitchFamily="34" charset="0"/>
              </a:rPr>
              <a:t>Description</a:t>
            </a:r>
          </a:p>
          <a:p>
            <a:pPr marL="0" indent="0">
              <a:buNone/>
            </a:pPr>
            <a:r>
              <a:rPr lang="en-US" altLang="ja-JP" dirty="0">
                <a:latin typeface="Arial" panose="020B0604020202020204" pitchFamily="34" charset="0"/>
                <a:cs typeface="Arial" panose="020B0604020202020204" pitchFamily="34" charset="0"/>
              </a:rPr>
              <a:t>Digital sovereignty can be defined as the</a:t>
            </a:r>
          </a:p>
          <a:p>
            <a:pPr marL="0" indent="0">
              <a:buNone/>
            </a:pPr>
            <a:r>
              <a:rPr lang="en-US" altLang="ja-JP" dirty="0">
                <a:latin typeface="Arial" panose="020B0604020202020204" pitchFamily="34" charset="0"/>
                <a:cs typeface="Arial" panose="020B0604020202020204" pitchFamily="34" charset="0"/>
              </a:rPr>
              <a:t>“Ability and opportunity of individuals and institutions to execute their role(s) in the digital world independently, intentionally and safely.”</a:t>
            </a:r>
          </a:p>
          <a:p>
            <a:pPr marL="0" indent="0">
              <a:buNone/>
            </a:pPr>
            <a:r>
              <a:rPr lang="en-US" altLang="ja-JP" dirty="0">
                <a:latin typeface="Arial" panose="020B0604020202020204" pitchFamily="34" charset="0"/>
                <a:cs typeface="Arial" panose="020B0604020202020204" pitchFamily="34" charset="0"/>
              </a:rPr>
              <a:t>— Competence Centre for Public IT, Germany</a:t>
            </a:r>
          </a:p>
          <a:p>
            <a:pPr marL="0" indent="0">
              <a:buNone/>
            </a:pPr>
            <a:r>
              <a:rPr lang="en-US" altLang="ja-JP" dirty="0">
                <a:latin typeface="Arial" panose="020B0604020202020204" pitchFamily="34" charset="0"/>
                <a:cs typeface="Arial" panose="020B0604020202020204" pitchFamily="34" charset="0"/>
              </a:rPr>
              <a:t>In order to properly conduct its business, any entity has to rely on some other partners, services, products and tools. Reviewing the ties and constraints of these dependencies enable the </a:t>
            </a:r>
            <a:r>
              <a:rPr lang="en-US" altLang="ja-JP" dirty="0" err="1">
                <a:latin typeface="Arial" panose="020B0604020202020204" pitchFamily="34" charset="0"/>
                <a:cs typeface="Arial" panose="020B0604020202020204" pitchFamily="34" charset="0"/>
              </a:rPr>
              <a:t>organisation</a:t>
            </a:r>
            <a:r>
              <a:rPr lang="en-US" altLang="ja-JP" dirty="0">
                <a:latin typeface="Arial" panose="020B0604020202020204" pitchFamily="34" charset="0"/>
                <a:cs typeface="Arial" panose="020B0604020202020204" pitchFamily="34" charset="0"/>
              </a:rPr>
              <a:t> to assess and control its dependence towards external factors, thus improving its autonomy and resilience.</a:t>
            </a:r>
          </a:p>
          <a:p>
            <a:pPr marL="0" indent="0">
              <a:buNone/>
            </a:pPr>
            <a:r>
              <a:rPr lang="en-US" altLang="ja-JP" dirty="0">
                <a:latin typeface="Arial" panose="020B0604020202020204" pitchFamily="34" charset="0"/>
                <a:cs typeface="Arial" panose="020B0604020202020204" pitchFamily="34" charset="0"/>
              </a:rPr>
              <a:t>As an example, vendor lock-in is a strong factor of dependence that may impede the </a:t>
            </a:r>
            <a:r>
              <a:rPr lang="en-US" altLang="ja-JP" dirty="0" err="1">
                <a:latin typeface="Arial" panose="020B0604020202020204" pitchFamily="34" charset="0"/>
                <a:cs typeface="Arial" panose="020B0604020202020204" pitchFamily="34" charset="0"/>
              </a:rPr>
              <a:t>organisation's</a:t>
            </a:r>
            <a:r>
              <a:rPr lang="en-US" altLang="ja-JP" dirty="0">
                <a:latin typeface="Arial" panose="020B0604020202020204" pitchFamily="34" charset="0"/>
                <a:cs typeface="Arial" panose="020B0604020202020204" pitchFamily="34" charset="0"/>
              </a:rPr>
              <a:t> processes and added value and as such, it should be avoided. Open source is one of the ways out of this lock. Open source plays a significant role in digital sovereignty, allowing a greater choice between solutions, providers and integrators, and greater control over IT roadmaps.</a:t>
            </a:r>
          </a:p>
          <a:p>
            <a:pPr marL="0" indent="0">
              <a:buNone/>
            </a:pPr>
            <a:r>
              <a:rPr lang="en-US" altLang="ja-JP" dirty="0">
                <a:latin typeface="Arial" panose="020B0604020202020204" pitchFamily="34" charset="0"/>
                <a:cs typeface="Arial" panose="020B0604020202020204" pitchFamily="34" charset="0"/>
              </a:rPr>
              <a:t>It should be noted that digital sovereignty is not a trust issue: we obviously need to trust our partners and providers, but the relationship gets even better when it's based on mutual consent and recognition, rather than forced contracts and strains.</a:t>
            </a:r>
          </a:p>
          <a:p>
            <a:pPr marL="0" indent="0">
              <a:buNone/>
            </a:pPr>
            <a:r>
              <a:rPr lang="en-US" altLang="ja-JP" dirty="0">
                <a:latin typeface="Arial" panose="020B0604020202020204" pitchFamily="34" charset="0"/>
                <a:cs typeface="Arial" panose="020B0604020202020204" pitchFamily="34" charset="0"/>
              </a:rPr>
              <a:t>Here are some advantages of a better digital sovereignty:</a:t>
            </a:r>
          </a:p>
          <a:p>
            <a:r>
              <a:rPr lang="en-US" altLang="ja-JP" dirty="0">
                <a:latin typeface="Arial" panose="020B0604020202020204" pitchFamily="34" charset="0"/>
                <a:cs typeface="Arial" panose="020B0604020202020204" pitchFamily="34" charset="0"/>
              </a:rPr>
              <a:t>Improve the ability of the </a:t>
            </a:r>
            <a:r>
              <a:rPr lang="en-US" altLang="ja-JP" dirty="0" err="1">
                <a:latin typeface="Arial" panose="020B0604020202020204" pitchFamily="34" charset="0"/>
                <a:cs typeface="Arial" panose="020B0604020202020204" pitchFamily="34" charset="0"/>
              </a:rPr>
              <a:t>organisation</a:t>
            </a:r>
            <a:r>
              <a:rPr lang="en-US" altLang="ja-JP" dirty="0">
                <a:latin typeface="Arial" panose="020B0604020202020204" pitchFamily="34" charset="0"/>
                <a:cs typeface="Arial" panose="020B0604020202020204" pitchFamily="34" charset="0"/>
              </a:rPr>
              <a:t> to make its own choices without constraints.</a:t>
            </a:r>
          </a:p>
          <a:p>
            <a:r>
              <a:rPr lang="en-US" altLang="ja-JP" dirty="0">
                <a:latin typeface="Arial" panose="020B0604020202020204" pitchFamily="34" charset="0"/>
                <a:cs typeface="Arial" panose="020B0604020202020204" pitchFamily="34" charset="0"/>
              </a:rPr>
              <a:t>Improve the resilience of the company regarding external actors and factors.</a:t>
            </a:r>
          </a:p>
          <a:p>
            <a:r>
              <a:rPr lang="en-US" altLang="ja-JP" dirty="0">
                <a:latin typeface="Arial" panose="020B0604020202020204" pitchFamily="34" charset="0"/>
                <a:cs typeface="Arial" panose="020B0604020202020204" pitchFamily="34" charset="0"/>
              </a:rPr>
              <a:t>Improve negotiating position when dealing with partners and service providers.</a:t>
            </a:r>
          </a:p>
          <a:p>
            <a:pPr marL="0" indent="0">
              <a:buNone/>
            </a:pPr>
            <a:r>
              <a:rPr lang="en-US" altLang="ja-JP" b="1" dirty="0">
                <a:latin typeface="Arial" panose="020B0604020202020204" pitchFamily="34" charset="0"/>
                <a:cs typeface="Arial" panose="020B0604020202020204" pitchFamily="34" charset="0"/>
              </a:rPr>
              <a:t>Opportunity Assessment</a:t>
            </a:r>
            <a:endParaRPr lang="en-US" altLang="ja-JP" dirty="0">
              <a:latin typeface="Arial" panose="020B0604020202020204" pitchFamily="34" charset="0"/>
              <a:cs typeface="Arial" panose="020B0604020202020204" pitchFamily="34" charset="0"/>
            </a:endParaRPr>
          </a:p>
          <a:p>
            <a:r>
              <a:rPr lang="en-US" altLang="ja-JP" dirty="0">
                <a:latin typeface="Arial" panose="020B0604020202020204" pitchFamily="34" charset="0"/>
                <a:cs typeface="Arial" panose="020B0604020202020204" pitchFamily="34" charset="0"/>
              </a:rPr>
              <a:t>How difficult/expensive is it to move away from a solution?</a:t>
            </a:r>
          </a:p>
          <a:p>
            <a:r>
              <a:rPr lang="en-US" altLang="ja-JP" dirty="0">
                <a:latin typeface="Arial" panose="020B0604020202020204" pitchFamily="34" charset="0"/>
                <a:cs typeface="Arial" panose="020B0604020202020204" pitchFamily="34" charset="0"/>
              </a:rPr>
              <a:t>Could the solution providers impose unwanted conditions on their service (e.g. </a:t>
            </a:r>
            <a:r>
              <a:rPr lang="en-US" altLang="ja-JP" dirty="0" err="1">
                <a:latin typeface="Arial" panose="020B0604020202020204" pitchFamily="34" charset="0"/>
                <a:cs typeface="Arial" panose="020B0604020202020204" pitchFamily="34" charset="0"/>
              </a:rPr>
              <a:t>licence</a:t>
            </a:r>
            <a:r>
              <a:rPr lang="en-US" altLang="ja-JP" dirty="0">
                <a:latin typeface="Arial" panose="020B0604020202020204" pitchFamily="34" charset="0"/>
                <a:cs typeface="Arial" panose="020B0604020202020204" pitchFamily="34" charset="0"/>
              </a:rPr>
              <a:t> change, contracts updates)?</a:t>
            </a:r>
          </a:p>
          <a:p>
            <a:r>
              <a:rPr lang="en-US" altLang="ja-JP" dirty="0">
                <a:latin typeface="Arial" panose="020B0604020202020204" pitchFamily="34" charset="0"/>
                <a:cs typeface="Arial" panose="020B0604020202020204" pitchFamily="34" charset="0"/>
              </a:rPr>
              <a:t>Could the solution providers unilaterally increase their prices, simply because we do not have a choice?</a:t>
            </a:r>
            <a:endParaRPr kumimoji="1" lang="ja-JP" altLang="en-US" dirty="0">
              <a:latin typeface="Arial" panose="020B0604020202020204" pitchFamily="34" charset="0"/>
              <a:cs typeface="Arial" panose="020B0604020202020204" pitchFamily="34" charset="0"/>
            </a:endParaRPr>
          </a:p>
        </p:txBody>
      </p:sp>
      <p:sp>
        <p:nvSpPr>
          <p:cNvPr id="6" name="吹き出し: 角を丸めた四角形 5">
            <a:extLst>
              <a:ext uri="{FF2B5EF4-FFF2-40B4-BE49-F238E27FC236}">
                <a16:creationId xmlns:a16="http://schemas.microsoft.com/office/drawing/2014/main" id="{948F3D88-7BF5-45ED-9617-339C2ACD2E0E}"/>
              </a:ext>
            </a:extLst>
          </p:cNvPr>
          <p:cNvSpPr/>
          <p:nvPr/>
        </p:nvSpPr>
        <p:spPr>
          <a:xfrm>
            <a:off x="6968442" y="4485639"/>
            <a:ext cx="4459339" cy="702701"/>
          </a:xfrm>
          <a:prstGeom prst="wedgeRoundRectCallout">
            <a:avLst>
              <a:gd name="adj1" fmla="val -72221"/>
              <a:gd name="adj2" fmla="val 541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ここ</a:t>
            </a:r>
            <a:r>
              <a:rPr lang="ja-JP" altLang="en-US" dirty="0">
                <a:solidFill>
                  <a:schemeClr val="tx1"/>
                </a:solidFill>
                <a:latin typeface="+mj-ea"/>
                <a:ea typeface="+mj-ea"/>
              </a:rPr>
              <a:t>はさらに</a:t>
            </a:r>
            <a:r>
              <a:rPr kumimoji="1" lang="ja-JP" altLang="en-US" dirty="0">
                <a:solidFill>
                  <a:schemeClr val="tx1"/>
                </a:solidFill>
                <a:latin typeface="+mj-ea"/>
                <a:ea typeface="+mj-ea"/>
              </a:rPr>
              <a:t>ノリが違う、、、</a:t>
            </a:r>
          </a:p>
        </p:txBody>
      </p:sp>
      <p:sp>
        <p:nvSpPr>
          <p:cNvPr id="7" name="吹き出し: 角を丸めた四角形 6">
            <a:extLst>
              <a:ext uri="{FF2B5EF4-FFF2-40B4-BE49-F238E27FC236}">
                <a16:creationId xmlns:a16="http://schemas.microsoft.com/office/drawing/2014/main" id="{4FDA0483-7B1D-4E1B-9909-0B03A6AFA1D3}"/>
              </a:ext>
            </a:extLst>
          </p:cNvPr>
          <p:cNvSpPr/>
          <p:nvPr/>
        </p:nvSpPr>
        <p:spPr>
          <a:xfrm>
            <a:off x="4389120" y="751730"/>
            <a:ext cx="7525512" cy="863066"/>
          </a:xfrm>
          <a:prstGeom prst="wedgeRoundRectCallout">
            <a:avLst>
              <a:gd name="adj1" fmla="val -78787"/>
              <a:gd name="adj2" fmla="val 34828"/>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j-ea"/>
                <a:ea typeface="+mj-ea"/>
              </a:rPr>
              <a:t>“d</a:t>
            </a:r>
            <a:r>
              <a:rPr kumimoji="1" lang="en-US" altLang="ja-JP" dirty="0">
                <a:solidFill>
                  <a:schemeClr val="tx1"/>
                </a:solidFill>
                <a:latin typeface="+mj-ea"/>
                <a:ea typeface="+mj-ea"/>
              </a:rPr>
              <a:t>igital sovereignty”</a:t>
            </a:r>
            <a:r>
              <a:rPr kumimoji="1" lang="ja-JP" altLang="en-US" dirty="0">
                <a:solidFill>
                  <a:schemeClr val="tx1"/>
                </a:solidFill>
                <a:latin typeface="+mj-ea"/>
                <a:ea typeface="+mj-ea"/>
              </a:rPr>
              <a:t>という難しい言葉を使っているが</a:t>
            </a:r>
            <a:r>
              <a:rPr lang="ja-JP" altLang="en-US" dirty="0">
                <a:solidFill>
                  <a:schemeClr val="tx1"/>
                </a:solidFill>
                <a:latin typeface="+mj-ea"/>
                <a:ea typeface="+mj-ea"/>
              </a:rPr>
              <a:t>、ぶっちゃければ「ベンダーロックイン対策」</a:t>
            </a:r>
            <a:endParaRPr kumimoji="1" lang="ja-JP" altLang="en-US" dirty="0">
              <a:solidFill>
                <a:schemeClr val="tx1"/>
              </a:solidFill>
              <a:latin typeface="+mj-ea"/>
              <a:ea typeface="+mj-ea"/>
            </a:endParaRPr>
          </a:p>
        </p:txBody>
      </p:sp>
    </p:spTree>
    <p:extLst>
      <p:ext uri="{BB962C8B-B14F-4D97-AF65-F5344CB8AC3E}">
        <p14:creationId xmlns:p14="http://schemas.microsoft.com/office/powerpoint/2010/main" val="180690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7C619-199B-4F26-A3A9-4D87F4008A0A}"/>
              </a:ext>
            </a:extLst>
          </p:cNvPr>
          <p:cNvSpPr>
            <a:spLocks noGrp="1"/>
          </p:cNvSpPr>
          <p:nvPr>
            <p:ph type="title"/>
          </p:nvPr>
        </p:nvSpPr>
        <p:spPr>
          <a:xfrm>
            <a:off x="838200" y="365125"/>
            <a:ext cx="10515600" cy="732155"/>
          </a:xfrm>
        </p:spPr>
        <p:txBody>
          <a:bodyPr>
            <a:normAutofit fontScale="90000"/>
          </a:bodyPr>
          <a:lstStyle/>
          <a:p>
            <a:r>
              <a:rPr lang="en-US" altLang="ja-JP" dirty="0">
                <a:latin typeface="Arial" panose="020B0604020202020204" pitchFamily="34" charset="0"/>
                <a:cs typeface="Arial" panose="020B0604020202020204" pitchFamily="34" charset="0"/>
              </a:rPr>
              <a:t>Open source and digital sovereignty</a:t>
            </a:r>
            <a:r>
              <a:rPr lang="ja-JP" altLang="en-US" dirty="0">
                <a:latin typeface="Arial" panose="020B0604020202020204" pitchFamily="34" charset="0"/>
                <a:cs typeface="Arial" panose="020B0604020202020204" pitchFamily="34" charset="0"/>
              </a:rPr>
              <a:t>（続き）</a:t>
            </a:r>
            <a:endParaRPr kumimoji="1" lang="ja-JP" altLang="en-US" dirty="0"/>
          </a:p>
        </p:txBody>
      </p:sp>
      <p:sp>
        <p:nvSpPr>
          <p:cNvPr id="3" name="コンテンツ プレースホルダー 2">
            <a:extLst>
              <a:ext uri="{FF2B5EF4-FFF2-40B4-BE49-F238E27FC236}">
                <a16:creationId xmlns:a16="http://schemas.microsoft.com/office/drawing/2014/main" id="{2DA13DC6-59B2-47D8-A010-6AADD57D1F02}"/>
              </a:ext>
            </a:extLst>
          </p:cNvPr>
          <p:cNvSpPr>
            <a:spLocks noGrp="1"/>
          </p:cNvSpPr>
          <p:nvPr>
            <p:ph idx="1"/>
          </p:nvPr>
        </p:nvSpPr>
        <p:spPr>
          <a:xfrm>
            <a:off x="838200" y="1234440"/>
            <a:ext cx="10515600" cy="4942523"/>
          </a:xfrm>
        </p:spPr>
        <p:txBody>
          <a:bodyPr>
            <a:normAutofit fontScale="92500" lnSpcReduction="10000"/>
          </a:bodyPr>
          <a:lstStyle/>
          <a:p>
            <a:pPr marL="0" indent="0">
              <a:buNone/>
            </a:pPr>
            <a:r>
              <a:rPr lang="en-US" altLang="ja-JP" b="1" dirty="0"/>
              <a:t>Progress Assessment</a:t>
            </a:r>
          </a:p>
          <a:p>
            <a:r>
              <a:rPr lang="en-US" altLang="ja-JP" dirty="0"/>
              <a:t>There is an </a:t>
            </a:r>
            <a:r>
              <a:rPr lang="en-US" altLang="ja-JP" dirty="0">
                <a:highlight>
                  <a:srgbClr val="FFFF00"/>
                </a:highlight>
              </a:rPr>
              <a:t>assessment </a:t>
            </a:r>
            <a:r>
              <a:rPr lang="en-US" altLang="ja-JP" dirty="0"/>
              <a:t>of critical dependencies for the </a:t>
            </a:r>
            <a:r>
              <a:rPr lang="en-US" altLang="ja-JP" dirty="0" err="1"/>
              <a:t>organisation's</a:t>
            </a:r>
            <a:r>
              <a:rPr lang="en-US" altLang="ja-JP" dirty="0"/>
              <a:t> providers and partners.</a:t>
            </a:r>
          </a:p>
          <a:p>
            <a:r>
              <a:rPr lang="en-US" altLang="ja-JP" dirty="0"/>
              <a:t>There is a </a:t>
            </a:r>
            <a:r>
              <a:rPr lang="en-US" altLang="ja-JP" dirty="0">
                <a:highlight>
                  <a:srgbClr val="FFFF00"/>
                </a:highlight>
              </a:rPr>
              <a:t>backup plan </a:t>
            </a:r>
            <a:r>
              <a:rPr lang="en-US" altLang="ja-JP" dirty="0"/>
              <a:t>for these identified dependencies.</a:t>
            </a:r>
          </a:p>
          <a:p>
            <a:r>
              <a:rPr lang="en-US" altLang="ja-JP" dirty="0"/>
              <a:t>There is a stated </a:t>
            </a:r>
            <a:r>
              <a:rPr lang="en-US" altLang="ja-JP" dirty="0">
                <a:highlight>
                  <a:srgbClr val="FFFF00"/>
                </a:highlight>
              </a:rPr>
              <a:t>requirement for digital sovereignty</a:t>
            </a:r>
            <a:r>
              <a:rPr lang="en-US" altLang="ja-JP" dirty="0"/>
              <a:t> when </a:t>
            </a:r>
            <a:r>
              <a:rPr lang="en-US" altLang="ja-JP" dirty="0">
                <a:highlight>
                  <a:srgbClr val="FFFF00"/>
                </a:highlight>
              </a:rPr>
              <a:t>new </a:t>
            </a:r>
            <a:r>
              <a:rPr lang="en-US" altLang="ja-JP" dirty="0"/>
              <a:t>solutions are investigated.</a:t>
            </a:r>
          </a:p>
          <a:p>
            <a:pPr marL="0" indent="0">
              <a:buNone/>
            </a:pPr>
            <a:r>
              <a:rPr lang="en-US" altLang="ja-JP" b="1" dirty="0"/>
              <a:t>Recommendations</a:t>
            </a:r>
          </a:p>
          <a:p>
            <a:r>
              <a:rPr lang="en-US" altLang="ja-JP" dirty="0">
                <a:highlight>
                  <a:srgbClr val="FFFF00"/>
                </a:highlight>
              </a:rPr>
              <a:t>Identify</a:t>
            </a:r>
            <a:r>
              <a:rPr lang="en-US" altLang="ja-JP" dirty="0"/>
              <a:t> key dependency </a:t>
            </a:r>
            <a:r>
              <a:rPr lang="en-US" altLang="ja-JP" dirty="0">
                <a:highlight>
                  <a:srgbClr val="FFFF00"/>
                </a:highlight>
              </a:rPr>
              <a:t>risks</a:t>
            </a:r>
            <a:r>
              <a:rPr lang="en-US" altLang="ja-JP" dirty="0"/>
              <a:t> from service providers and 3rd party entities.</a:t>
            </a:r>
          </a:p>
          <a:p>
            <a:r>
              <a:rPr lang="en-US" altLang="ja-JP" dirty="0"/>
              <a:t>Maintain a list of </a:t>
            </a:r>
            <a:r>
              <a:rPr lang="en-US" altLang="ja-JP" dirty="0">
                <a:highlight>
                  <a:srgbClr val="FFFF00"/>
                </a:highlight>
              </a:rPr>
              <a:t>open-source alternatives </a:t>
            </a:r>
            <a:r>
              <a:rPr lang="en-US" altLang="ja-JP" dirty="0"/>
              <a:t>to critical services.</a:t>
            </a:r>
          </a:p>
          <a:p>
            <a:r>
              <a:rPr lang="en-US" altLang="ja-JP" dirty="0"/>
              <a:t>Add a requirement </a:t>
            </a:r>
            <a:r>
              <a:rPr lang="en-US" altLang="ja-JP" dirty="0">
                <a:highlight>
                  <a:srgbClr val="FFFF00"/>
                </a:highlight>
              </a:rPr>
              <a:t>when selecting new tools and services </a:t>
            </a:r>
            <a:r>
              <a:rPr lang="en-US" altLang="ja-JP" dirty="0"/>
              <a:t>used within the entity, stating the need for digital sovereignty.</a:t>
            </a:r>
          </a:p>
          <a:p>
            <a:pPr marL="0" indent="0">
              <a:buNone/>
            </a:pPr>
            <a:endParaRPr kumimoji="1" lang="ja-JP" altLang="en-US" dirty="0"/>
          </a:p>
        </p:txBody>
      </p:sp>
      <p:sp>
        <p:nvSpPr>
          <p:cNvPr id="4" name="吹き出し: 四角形 3">
            <a:extLst>
              <a:ext uri="{FF2B5EF4-FFF2-40B4-BE49-F238E27FC236}">
                <a16:creationId xmlns:a16="http://schemas.microsoft.com/office/drawing/2014/main" id="{FCF6A66B-6C66-4583-93CE-8D6419A5DF4B}"/>
              </a:ext>
            </a:extLst>
          </p:cNvPr>
          <p:cNvSpPr/>
          <p:nvPr/>
        </p:nvSpPr>
        <p:spPr>
          <a:xfrm>
            <a:off x="6096000" y="3355596"/>
            <a:ext cx="5561901" cy="3028426"/>
          </a:xfrm>
          <a:prstGeom prst="wedgeRectCallout">
            <a:avLst>
              <a:gd name="adj1" fmla="val -60048"/>
              <a:gd name="adj2" fmla="val -394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その場で出た意見（私は</a:t>
            </a:r>
            <a:r>
              <a:rPr kumimoji="1" lang="en-US" altLang="ja-JP" b="1" dirty="0">
                <a:latin typeface="BIZ UDPゴシック" panose="020B0400000000000000" pitchFamily="50" charset="-128"/>
                <a:ea typeface="BIZ UDPゴシック" panose="020B0400000000000000" pitchFamily="50" charset="-128"/>
              </a:rPr>
              <a:t>OSS</a:t>
            </a:r>
            <a:r>
              <a:rPr kumimoji="1" lang="ja-JP" altLang="en-US" b="1" dirty="0">
                <a:latin typeface="BIZ UDPゴシック" panose="020B0400000000000000" pitchFamily="50" charset="-128"/>
                <a:ea typeface="BIZ UDPゴシック" panose="020B0400000000000000" pitchFamily="50" charset="-128"/>
              </a:rPr>
              <a:t>＝デジタル主権ではないのでは、までしか言ってませんよ。）</a:t>
            </a:r>
            <a:endParaRPr kumimoji="1" lang="en-US" altLang="ja-JP" b="1" dirty="0">
              <a:latin typeface="BIZ UDPゴシック" panose="020B0400000000000000" pitchFamily="50" charset="-128"/>
              <a:ea typeface="BIZ UDPゴシック" panose="020B0400000000000000" pitchFamily="50" charset="-128"/>
            </a:endParaRPr>
          </a:p>
          <a:p>
            <a:pPr algn="ct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全体を通して、ベンダーロックイン</a:t>
            </a:r>
            <a:r>
              <a:rPr kumimoji="1" lang="en-US" altLang="ja-JP" dirty="0" err="1">
                <a:latin typeface="BIZ UDPゴシック" panose="020B0400000000000000" pitchFamily="50" charset="-128"/>
                <a:ea typeface="BIZ UDPゴシック" panose="020B0400000000000000" pitchFamily="50" charset="-128"/>
              </a:rPr>
              <a:t>vsOSS</a:t>
            </a:r>
            <a:r>
              <a:rPr kumimoji="1" lang="ja-JP" altLang="en-US" dirty="0">
                <a:latin typeface="BIZ UDPゴシック" panose="020B0400000000000000" pitchFamily="50" charset="-128"/>
                <a:ea typeface="BIZ UDPゴシック" panose="020B0400000000000000" pitchFamily="50" charset="-128"/>
              </a:rPr>
              <a:t>みたいな書き方になっているが</a:t>
            </a:r>
            <a:r>
              <a:rPr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を単に使っただけでは「デジタル主権を確保している」とは言えないはず。デジタル主権の確保には</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のコミュニティに参加するくらい、</a:t>
            </a: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のことを知っていないといけないのでは。</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みたいに、今まで「コミュニティへの参加が大事だ」と言っていたこととつなげるといいのに。もったいない。</a:t>
            </a:r>
          </a:p>
        </p:txBody>
      </p:sp>
    </p:spTree>
    <p:extLst>
      <p:ext uri="{BB962C8B-B14F-4D97-AF65-F5344CB8AC3E}">
        <p14:creationId xmlns:p14="http://schemas.microsoft.com/office/powerpoint/2010/main" val="83567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A87C4-EF78-4A30-A5E6-CE8ED7DC286D}"/>
              </a:ext>
            </a:extLst>
          </p:cNvPr>
          <p:cNvSpPr>
            <a:spLocks noGrp="1"/>
          </p:cNvSpPr>
          <p:nvPr>
            <p:ph type="title"/>
          </p:nvPr>
        </p:nvSpPr>
        <p:spPr>
          <a:xfrm>
            <a:off x="838200" y="365125"/>
            <a:ext cx="10515600" cy="772559"/>
          </a:xfrm>
        </p:spPr>
        <p:txBody>
          <a:bodyPr/>
          <a:lstStyle/>
          <a:p>
            <a:r>
              <a:rPr lang="en-US" altLang="ja-JP" dirty="0">
                <a:latin typeface="Arial" panose="020B0604020202020204" pitchFamily="34" charset="0"/>
                <a:cs typeface="Arial" panose="020B0604020202020204" pitchFamily="34" charset="0"/>
              </a:rPr>
              <a:t>Open source enabling innovation</a:t>
            </a:r>
            <a:endParaRPr kumimoji="1" lang="ja-JP" altLang="en-US" dirty="0">
              <a:latin typeface="Arial" panose="020B0604020202020204" pitchFamily="34" charset="0"/>
              <a:cs typeface="Arial" panose="020B0604020202020204" pitchFamily="34" charset="0"/>
            </a:endParaRPr>
          </a:p>
        </p:txBody>
      </p:sp>
      <p:sp>
        <p:nvSpPr>
          <p:cNvPr id="3" name="コンテンツ プレースホルダー 2">
            <a:extLst>
              <a:ext uri="{FF2B5EF4-FFF2-40B4-BE49-F238E27FC236}">
                <a16:creationId xmlns:a16="http://schemas.microsoft.com/office/drawing/2014/main" id="{9508BFD3-F767-407B-BEFA-D32FAC147DFC}"/>
              </a:ext>
            </a:extLst>
          </p:cNvPr>
          <p:cNvSpPr>
            <a:spLocks noGrp="1"/>
          </p:cNvSpPr>
          <p:nvPr>
            <p:ph idx="1"/>
          </p:nvPr>
        </p:nvSpPr>
        <p:spPr>
          <a:xfrm>
            <a:off x="838200" y="1137684"/>
            <a:ext cx="10515600" cy="5039279"/>
          </a:xfrm>
        </p:spPr>
        <p:txBody>
          <a:bodyPr>
            <a:noAutofit/>
          </a:bodyPr>
          <a:lstStyle/>
          <a:p>
            <a:pPr marL="0" indent="0">
              <a:buNone/>
            </a:pPr>
            <a:r>
              <a:rPr kumimoji="1" lang="en-US" altLang="ja-JP" sz="1600" b="1" dirty="0">
                <a:latin typeface="Arial" panose="020B0604020202020204" pitchFamily="34" charset="0"/>
                <a:cs typeface="Arial" panose="020B0604020202020204" pitchFamily="34" charset="0"/>
              </a:rPr>
              <a:t>Description</a:t>
            </a:r>
          </a:p>
          <a:p>
            <a:pPr marL="0" indent="0">
              <a:buNone/>
            </a:pPr>
            <a:r>
              <a:rPr kumimoji="1" lang="en-US" altLang="ja-JP" sz="1600" dirty="0">
                <a:latin typeface="Arial" panose="020B0604020202020204" pitchFamily="34" charset="0"/>
                <a:cs typeface="Arial" panose="020B0604020202020204" pitchFamily="34" charset="0"/>
              </a:rPr>
              <a:t>Open source can be a key factor for innovation through diversity, collaboration and a fluent exchange of ideas. Similarly, participating in the elaboration and implementation of </a:t>
            </a:r>
            <a:r>
              <a:rPr kumimoji="1" lang="en-US" altLang="ja-JP" sz="1600" dirty="0">
                <a:highlight>
                  <a:srgbClr val="FFFF00"/>
                </a:highlight>
                <a:latin typeface="Arial" panose="020B0604020202020204" pitchFamily="34" charset="0"/>
                <a:cs typeface="Arial" panose="020B0604020202020204" pitchFamily="34" charset="0"/>
              </a:rPr>
              <a:t>open standards </a:t>
            </a:r>
            <a:r>
              <a:rPr kumimoji="1" lang="en-US" altLang="ja-JP" sz="1600" dirty="0">
                <a:latin typeface="Arial" panose="020B0604020202020204" pitchFamily="34" charset="0"/>
                <a:cs typeface="Arial" panose="020B0604020202020204" pitchFamily="34" charset="0"/>
              </a:rPr>
              <a:t>is a great promoter of good practices and ideas to improve the company's daily work. It also allows the entity to drive and influence innovation to where and what it needs, and enhances its global visibility and reputation.</a:t>
            </a:r>
          </a:p>
          <a:p>
            <a:pPr marL="0" indent="0">
              <a:buNone/>
            </a:pPr>
            <a:r>
              <a:rPr kumimoji="1" lang="en-US" altLang="ja-JP" sz="1600" dirty="0">
                <a:latin typeface="Arial" panose="020B0604020202020204" pitchFamily="34" charset="0"/>
                <a:cs typeface="Arial" panose="020B0604020202020204" pitchFamily="34" charset="0"/>
              </a:rPr>
              <a:t>Through innovation, open source makes it possible not only to transform the goods or services that your company markets, but also to create or modify </a:t>
            </a:r>
            <a:r>
              <a:rPr kumimoji="1" lang="en-US" altLang="ja-JP" sz="1600" dirty="0">
                <a:highlight>
                  <a:srgbClr val="FFFF00"/>
                </a:highlight>
                <a:latin typeface="Arial" panose="020B0604020202020204" pitchFamily="34" charset="0"/>
                <a:cs typeface="Arial" panose="020B0604020202020204" pitchFamily="34" charset="0"/>
              </a:rPr>
              <a:t>the whole ecosystem </a:t>
            </a:r>
            <a:r>
              <a:rPr kumimoji="1" lang="en-US" altLang="ja-JP" sz="1600" dirty="0">
                <a:latin typeface="Arial" panose="020B0604020202020204" pitchFamily="34" charset="0"/>
                <a:cs typeface="Arial" panose="020B0604020202020204" pitchFamily="34" charset="0"/>
              </a:rPr>
              <a:t>in which your company wants to thrive.</a:t>
            </a:r>
          </a:p>
          <a:p>
            <a:pPr marL="0" indent="0">
              <a:buNone/>
            </a:pPr>
            <a:r>
              <a:rPr kumimoji="1" lang="en-US" altLang="ja-JP" sz="1600" dirty="0">
                <a:latin typeface="Arial" panose="020B0604020202020204" pitchFamily="34" charset="0"/>
                <a:cs typeface="Arial" panose="020B0604020202020204" pitchFamily="34" charset="0"/>
              </a:rPr>
              <a:t>As an example, by releasing Android as open source, Google is inviting hundreds of thousands of companies to build up their own services based upon this open source technology. Google is thus creating a whole ecosystem from which all participants could benefit. Of course, very few companies are powerful enough to create an ecosystem by their own decision. But there are many examples of </a:t>
            </a:r>
            <a:r>
              <a:rPr kumimoji="1" lang="en-US" altLang="ja-JP" sz="1600" dirty="0">
                <a:highlight>
                  <a:srgbClr val="FFFF00"/>
                </a:highlight>
                <a:latin typeface="Arial" panose="020B0604020202020204" pitchFamily="34" charset="0"/>
                <a:cs typeface="Arial" panose="020B0604020202020204" pitchFamily="34" charset="0"/>
              </a:rPr>
              <a:t>alliances between companies </a:t>
            </a:r>
            <a:r>
              <a:rPr kumimoji="1" lang="en-US" altLang="ja-JP" sz="1600" dirty="0">
                <a:latin typeface="Arial" panose="020B0604020202020204" pitchFamily="34" charset="0"/>
                <a:cs typeface="Arial" panose="020B0604020202020204" pitchFamily="34" charset="0"/>
              </a:rPr>
              <a:t>to create such an ecosystem.</a:t>
            </a:r>
          </a:p>
          <a:p>
            <a:pPr marL="0" indent="0">
              <a:buNone/>
            </a:pPr>
            <a:r>
              <a:rPr kumimoji="1" lang="en-US" altLang="ja-JP" sz="1600" b="1" dirty="0">
                <a:latin typeface="Arial" panose="020B0604020202020204" pitchFamily="34" charset="0"/>
                <a:cs typeface="Arial" panose="020B0604020202020204" pitchFamily="34" charset="0"/>
              </a:rPr>
              <a:t>Opportunity Assessment</a:t>
            </a:r>
          </a:p>
          <a:p>
            <a:pPr marL="0" indent="0">
              <a:buNone/>
            </a:pPr>
            <a:r>
              <a:rPr kumimoji="1" lang="en-US" altLang="ja-JP" sz="1600" dirty="0">
                <a:latin typeface="Arial" panose="020B0604020202020204" pitchFamily="34" charset="0"/>
                <a:cs typeface="Arial" panose="020B0604020202020204" pitchFamily="34" charset="0"/>
              </a:rPr>
              <a:t>It is important to assess the position of your company compared with its competitors and its partners and customers because it would often be risky for a company to drift too far away from the standards and technologies used by its customers, partners and competitors. Innovation obviously means being different, but what differs should not represent too large a scope; otherwise, your company would not benefit from the software developments made by the other companies of the ecosystem and from the business momentum the ecosystem provides.</a:t>
            </a:r>
            <a:endParaRPr kumimoji="1" lang="ja-JP" altLang="en-US" sz="1600" dirty="0">
              <a:latin typeface="Arial" panose="020B0604020202020204" pitchFamily="34" charset="0"/>
              <a:cs typeface="Arial" panose="020B0604020202020204" pitchFamily="34" charset="0"/>
            </a:endParaRPr>
          </a:p>
        </p:txBody>
      </p:sp>
      <p:sp>
        <p:nvSpPr>
          <p:cNvPr id="6" name="吹き出し: 角を丸めた四角形 5">
            <a:extLst>
              <a:ext uri="{FF2B5EF4-FFF2-40B4-BE49-F238E27FC236}">
                <a16:creationId xmlns:a16="http://schemas.microsoft.com/office/drawing/2014/main" id="{7CC75A41-E08A-46F0-B3B4-ABB4E358FEE0}"/>
              </a:ext>
            </a:extLst>
          </p:cNvPr>
          <p:cNvSpPr/>
          <p:nvPr/>
        </p:nvSpPr>
        <p:spPr>
          <a:xfrm>
            <a:off x="6968442" y="4485639"/>
            <a:ext cx="4459339" cy="702701"/>
          </a:xfrm>
          <a:prstGeom prst="wedgeRoundRectCallout">
            <a:avLst>
              <a:gd name="adj1" fmla="val -72221"/>
              <a:gd name="adj2" fmla="val 54197"/>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j-ea"/>
                <a:ea typeface="+mj-ea"/>
              </a:rPr>
              <a:t>また新たなノリの出現、、、</a:t>
            </a:r>
          </a:p>
        </p:txBody>
      </p:sp>
    </p:spTree>
    <p:extLst>
      <p:ext uri="{BB962C8B-B14F-4D97-AF65-F5344CB8AC3E}">
        <p14:creationId xmlns:p14="http://schemas.microsoft.com/office/powerpoint/2010/main" val="42361651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6972</Words>
  <Application>Microsoft Office PowerPoint</Application>
  <PresentationFormat>ワイド画面</PresentationFormat>
  <Paragraphs>362</Paragraphs>
  <Slides>12</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BIZ UDPゴシック</vt:lpstr>
      <vt:lpstr>游ゴシック</vt:lpstr>
      <vt:lpstr>游ゴシック Light</vt:lpstr>
      <vt:lpstr>Arial</vt:lpstr>
      <vt:lpstr>Office テーマ</vt:lpstr>
      <vt:lpstr>Strategy goal activities</vt:lpstr>
      <vt:lpstr>最初に</vt:lpstr>
      <vt:lpstr>Setup a strategy for corporate open source governance</vt:lpstr>
      <vt:lpstr>Setup a strategy for corporate open source governance（続き）</vt:lpstr>
      <vt:lpstr>C-Level awareness</vt:lpstr>
      <vt:lpstr>C-Level awareness（続き）</vt:lpstr>
      <vt:lpstr>Open source and digital sovereignty</vt:lpstr>
      <vt:lpstr>Open source and digital sovereignty（続き）</vt:lpstr>
      <vt:lpstr>Open source enabling innovation</vt:lpstr>
      <vt:lpstr>Open source enabling innovation（続き）</vt:lpstr>
      <vt:lpstr>Open source enabling digital transformation</vt:lpstr>
      <vt:lpstr>Open source enabling digital transformation（続き）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goal activities</dc:title>
  <dc:creator>Satoru Koizumi (小泉　悟)</dc:creator>
  <cp:lastModifiedBy>Satoru Koizumi (小泉　悟)</cp:lastModifiedBy>
  <cp:revision>27</cp:revision>
  <dcterms:created xsi:type="dcterms:W3CDTF">2022-08-08T04:33:46Z</dcterms:created>
  <dcterms:modified xsi:type="dcterms:W3CDTF">2022-09-16T07:17:41Z</dcterms:modified>
</cp:coreProperties>
</file>