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28"/>
  </p:notesMasterIdLst>
  <p:sldIdLst>
    <p:sldId id="256"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Lst>
  <p:sldSz cx="9144000" cy="5143500" type="screen16x9"/>
  <p:notesSz cx="6858000" cy="9144000"/>
  <p:embeddedFontLst>
    <p:embeddedFont>
      <p:font typeface="Carter One" panose="020B0600070205080204" charset="0"/>
      <p:regular r:id="rId29"/>
    </p:embeddedFont>
    <p:embeddedFont>
      <p:font typeface="Consolas" panose="020B0609020204030204" pitchFamily="49" charset="0"/>
      <p:regular r:id="rId30"/>
      <p:bold r:id="rId31"/>
      <p:italic r:id="rId32"/>
      <p:boldItalic r:id="rId33"/>
    </p:embeddedFont>
    <p:embeddedFont>
      <p:font typeface="Economica" panose="020B0600070205080204" charset="0"/>
      <p:regular r:id="rId34"/>
      <p:bold r:id="rId35"/>
      <p:italic r:id="rId36"/>
      <p:boldItalic r:id="rId37"/>
    </p:embeddedFont>
    <p:embeddedFont>
      <p:font typeface="Open Sans" panose="020B0606030504020204" pitchFamily="34" charset="0"/>
      <p:regular r:id="rId38"/>
      <p:bold r:id="rId39"/>
      <p:italic r:id="rId40"/>
      <p:boldItalic r:id="rId41"/>
    </p:embeddedFont>
    <p:embeddedFont>
      <p:font typeface="Open Sans Medium" panose="020B0600070205080204" charset="0"/>
      <p:regular r:id="rId42"/>
      <p:bold r:id="rId43"/>
      <p:italic r:id="rId44"/>
      <p:boldItalic r:id="rId45"/>
    </p:embeddedFont>
    <p:embeddedFont>
      <p:font typeface="Roboto" panose="02000000000000000000" pitchFamily="2" charset="0"/>
      <p:regular r:id="rId46"/>
      <p:bold r:id="rId47"/>
      <p:italic r:id="rId48"/>
      <p:boldItalic r:id="rId49"/>
    </p:embeddedFont>
    <p:embeddedFont>
      <p:font typeface="Roboto Slab Light" pitchFamily="2" charset="0"/>
      <p:regular r:id="rId50"/>
      <p:bold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76A1D7-FFCC-4ECE-B9A4-ABE4E0957845}">
  <a:tblStyle styleId="{F976A1D7-FFCC-4ECE-B9A4-ABE4E095784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9" d="100"/>
          <a:sy n="149" d="100"/>
        </p:scale>
        <p:origin x="50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1.fntdata"/><Relationship Id="rId21" Type="http://schemas.openxmlformats.org/officeDocument/2006/relationships/slide" Target="slides/slide19.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font" Target="fonts/font22.fntdata"/><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1.fntdata"/><Relationship Id="rId41" Type="http://schemas.openxmlformats.org/officeDocument/2006/relationships/font" Target="fonts/font13.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8" Type="http://schemas.openxmlformats.org/officeDocument/2006/relationships/slide" Target="slides/slide6.xml"/><Relationship Id="rId51" Type="http://schemas.openxmlformats.org/officeDocument/2006/relationships/font" Target="fonts/font23.fntdata"/><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880"/>
            </a:lvl1pPr>
            <a:lvl2pPr marL="914400" lvl="1" indent="-298450">
              <a:spcBef>
                <a:spcPts val="0"/>
              </a:spcBef>
              <a:spcAft>
                <a:spcPts val="0"/>
              </a:spcAft>
              <a:buSzPts val="1100"/>
              <a:buChar char="○"/>
              <a:defRPr sz="880"/>
            </a:lvl2pPr>
            <a:lvl3pPr marL="1371600" lvl="2" indent="-298450">
              <a:spcBef>
                <a:spcPts val="0"/>
              </a:spcBef>
              <a:spcAft>
                <a:spcPts val="0"/>
              </a:spcAft>
              <a:buSzPts val="1100"/>
              <a:buChar char="■"/>
              <a:defRPr sz="880"/>
            </a:lvl3pPr>
            <a:lvl4pPr marL="1828800" lvl="3" indent="-298450">
              <a:spcBef>
                <a:spcPts val="0"/>
              </a:spcBef>
              <a:spcAft>
                <a:spcPts val="0"/>
              </a:spcAft>
              <a:buSzPts val="1100"/>
              <a:buChar char="●"/>
              <a:defRPr sz="880"/>
            </a:lvl4pPr>
            <a:lvl5pPr marL="2286000" lvl="4" indent="-298450">
              <a:spcBef>
                <a:spcPts val="0"/>
              </a:spcBef>
              <a:spcAft>
                <a:spcPts val="0"/>
              </a:spcAft>
              <a:buSzPts val="1100"/>
              <a:buChar char="○"/>
              <a:defRPr sz="880"/>
            </a:lvl5pPr>
            <a:lvl6pPr marL="2743200" lvl="5" indent="-298450">
              <a:spcBef>
                <a:spcPts val="0"/>
              </a:spcBef>
              <a:spcAft>
                <a:spcPts val="0"/>
              </a:spcAft>
              <a:buSzPts val="1100"/>
              <a:buChar char="■"/>
              <a:defRPr sz="880"/>
            </a:lvl6pPr>
            <a:lvl7pPr marL="3200400" lvl="6" indent="-298450">
              <a:spcBef>
                <a:spcPts val="0"/>
              </a:spcBef>
              <a:spcAft>
                <a:spcPts val="0"/>
              </a:spcAft>
              <a:buSzPts val="1100"/>
              <a:buChar char="●"/>
              <a:defRPr sz="880"/>
            </a:lvl7pPr>
            <a:lvl8pPr marL="3657600" lvl="7" indent="-298450">
              <a:spcBef>
                <a:spcPts val="0"/>
              </a:spcBef>
              <a:spcAft>
                <a:spcPts val="0"/>
              </a:spcAft>
              <a:buSzPts val="1100"/>
              <a:buChar char="○"/>
              <a:defRPr sz="880"/>
            </a:lvl8pPr>
            <a:lvl9pPr marL="4114800" lvl="8" indent="-298450">
              <a:spcBef>
                <a:spcPts val="0"/>
              </a:spcBef>
              <a:spcAft>
                <a:spcPts val="0"/>
              </a:spcAft>
              <a:buSzPts val="1100"/>
              <a:buChar char="■"/>
              <a:defRPr sz="88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c312e1db90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c312e1db90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c312e1db9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c312e1db9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c312e1db90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c312e1db9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c312e1db90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c312e1db90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cb71a8ce81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cb71a8ce8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cb71a8ce8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cb71a8ce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cb71a8ce81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cb71a8ce8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cb71a8ce81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cb71a8ce8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cb71a8ce81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cb71a8ce8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db3971b8a0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db3971b8a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db3971b8a0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db3971b8a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db3971b8a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db3971b8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db3971b8a0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db3971b8a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e5b3543516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e5b354351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e5b3543516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e5b354351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e5b3543516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e5b35435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e5b3543516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e5b354351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e5b3543516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e5b354351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db3971b8a0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db3971b8a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c312e1db90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c312e1db90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bde24da8e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bde24da8e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c312e1db90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c312e1db9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bde24da8e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bde24da8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c312e1db90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c312e1db9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168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168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168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168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168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168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168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168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168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2800">
                <a:solidFill>
                  <a:schemeClr val="lt2"/>
                </a:solidFill>
              </a:defRPr>
            </a:lvl1pPr>
            <a:lvl2pPr lvl="1" algn="ctr">
              <a:spcBef>
                <a:spcPts val="0"/>
              </a:spcBef>
              <a:spcAft>
                <a:spcPts val="0"/>
              </a:spcAft>
              <a:buClr>
                <a:schemeClr val="lt2"/>
              </a:buClr>
              <a:buSzPts val="16000"/>
              <a:buNone/>
              <a:defRPr sz="12800">
                <a:solidFill>
                  <a:schemeClr val="lt2"/>
                </a:solidFill>
              </a:defRPr>
            </a:lvl2pPr>
            <a:lvl3pPr lvl="2" algn="ctr">
              <a:spcBef>
                <a:spcPts val="0"/>
              </a:spcBef>
              <a:spcAft>
                <a:spcPts val="0"/>
              </a:spcAft>
              <a:buClr>
                <a:schemeClr val="lt2"/>
              </a:buClr>
              <a:buSzPts val="16000"/>
              <a:buNone/>
              <a:defRPr sz="12800">
                <a:solidFill>
                  <a:schemeClr val="lt2"/>
                </a:solidFill>
              </a:defRPr>
            </a:lvl3pPr>
            <a:lvl4pPr lvl="3" algn="ctr">
              <a:spcBef>
                <a:spcPts val="0"/>
              </a:spcBef>
              <a:spcAft>
                <a:spcPts val="0"/>
              </a:spcAft>
              <a:buClr>
                <a:schemeClr val="lt2"/>
              </a:buClr>
              <a:buSzPts val="16000"/>
              <a:buNone/>
              <a:defRPr sz="12800">
                <a:solidFill>
                  <a:schemeClr val="lt2"/>
                </a:solidFill>
              </a:defRPr>
            </a:lvl4pPr>
            <a:lvl5pPr lvl="4" algn="ctr">
              <a:spcBef>
                <a:spcPts val="0"/>
              </a:spcBef>
              <a:spcAft>
                <a:spcPts val="0"/>
              </a:spcAft>
              <a:buClr>
                <a:schemeClr val="lt2"/>
              </a:buClr>
              <a:buSzPts val="16000"/>
              <a:buNone/>
              <a:defRPr sz="12800">
                <a:solidFill>
                  <a:schemeClr val="lt2"/>
                </a:solidFill>
              </a:defRPr>
            </a:lvl5pPr>
            <a:lvl6pPr lvl="5" algn="ctr">
              <a:spcBef>
                <a:spcPts val="0"/>
              </a:spcBef>
              <a:spcAft>
                <a:spcPts val="0"/>
              </a:spcAft>
              <a:buClr>
                <a:schemeClr val="lt2"/>
              </a:buClr>
              <a:buSzPts val="16000"/>
              <a:buNone/>
              <a:defRPr sz="12800">
                <a:solidFill>
                  <a:schemeClr val="lt2"/>
                </a:solidFill>
              </a:defRPr>
            </a:lvl6pPr>
            <a:lvl7pPr lvl="6" algn="ctr">
              <a:spcBef>
                <a:spcPts val="0"/>
              </a:spcBef>
              <a:spcAft>
                <a:spcPts val="0"/>
              </a:spcAft>
              <a:buClr>
                <a:schemeClr val="lt2"/>
              </a:buClr>
              <a:buSzPts val="16000"/>
              <a:buNone/>
              <a:defRPr sz="12800">
                <a:solidFill>
                  <a:schemeClr val="lt2"/>
                </a:solidFill>
              </a:defRPr>
            </a:lvl7pPr>
            <a:lvl8pPr lvl="7" algn="ctr">
              <a:spcBef>
                <a:spcPts val="0"/>
              </a:spcBef>
              <a:spcAft>
                <a:spcPts val="0"/>
              </a:spcAft>
              <a:buClr>
                <a:schemeClr val="lt2"/>
              </a:buClr>
              <a:buSzPts val="16000"/>
              <a:buNone/>
              <a:defRPr sz="12800">
                <a:solidFill>
                  <a:schemeClr val="lt2"/>
                </a:solidFill>
              </a:defRPr>
            </a:lvl8pPr>
            <a:lvl9pPr lvl="8" algn="ctr">
              <a:spcBef>
                <a:spcPts val="0"/>
              </a:spcBef>
              <a:spcAft>
                <a:spcPts val="0"/>
              </a:spcAft>
              <a:buClr>
                <a:schemeClr val="lt2"/>
              </a:buClr>
              <a:buSzPts val="16000"/>
              <a:buNone/>
              <a:defRPr sz="128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62"/>
        <p:cNvGrpSpPr/>
        <p:nvPr/>
      </p:nvGrpSpPr>
      <p:grpSpPr>
        <a:xfrm>
          <a:off x="0" y="0"/>
          <a:ext cx="0" cy="0"/>
          <a:chOff x="0" y="0"/>
          <a:chExt cx="0" cy="0"/>
        </a:xfrm>
      </p:grpSpPr>
      <p:sp>
        <p:nvSpPr>
          <p:cNvPr id="63" name="Google Shape;63;p14"/>
          <p:cNvSpPr txBox="1">
            <a:spLocks noGrp="1"/>
          </p:cNvSpPr>
          <p:nvPr>
            <p:ph type="subTitle" idx="1"/>
          </p:nvPr>
        </p:nvSpPr>
        <p:spPr>
          <a:xfrm>
            <a:off x="1143000" y="2701528"/>
            <a:ext cx="6858000" cy="1241700"/>
          </a:xfrm>
          <a:prstGeom prst="rect">
            <a:avLst/>
          </a:prstGeom>
          <a:noFill/>
          <a:ln>
            <a:noFill/>
          </a:ln>
        </p:spPr>
        <p:txBody>
          <a:bodyPr spcFirstLastPara="1" wrap="square" lIns="91425" tIns="91425" rIns="91425" bIns="91425" anchor="t" anchorCtr="0">
            <a:normAutofit/>
          </a:bodyPr>
          <a:lstStyle>
            <a:lvl1pPr lvl="0" algn="ctr" rtl="0">
              <a:lnSpc>
                <a:spcPct val="115000"/>
              </a:lnSpc>
              <a:spcBef>
                <a:spcPts val="0"/>
              </a:spcBef>
              <a:spcAft>
                <a:spcPts val="0"/>
              </a:spcAft>
              <a:buSzPts val="1800"/>
              <a:buNone/>
              <a:defRPr sz="1440"/>
            </a:lvl1pPr>
            <a:lvl2pPr lvl="1" algn="ctr" rtl="0">
              <a:lnSpc>
                <a:spcPct val="115000"/>
              </a:lnSpc>
              <a:spcBef>
                <a:spcPts val="0"/>
              </a:spcBef>
              <a:spcAft>
                <a:spcPts val="0"/>
              </a:spcAft>
              <a:buSzPts val="1400"/>
              <a:buNone/>
              <a:defRPr sz="1200"/>
            </a:lvl2pPr>
            <a:lvl3pPr lvl="2" algn="ctr" rtl="0">
              <a:lnSpc>
                <a:spcPct val="115000"/>
              </a:lnSpc>
              <a:spcBef>
                <a:spcPts val="0"/>
              </a:spcBef>
              <a:spcAft>
                <a:spcPts val="0"/>
              </a:spcAft>
              <a:buSzPts val="1400"/>
              <a:buNone/>
              <a:defRPr sz="1080"/>
            </a:lvl3pPr>
            <a:lvl4pPr lvl="3" algn="ctr" rtl="0">
              <a:lnSpc>
                <a:spcPct val="115000"/>
              </a:lnSpc>
              <a:spcBef>
                <a:spcPts val="0"/>
              </a:spcBef>
              <a:spcAft>
                <a:spcPts val="0"/>
              </a:spcAft>
              <a:buSzPts val="1400"/>
              <a:buNone/>
              <a:defRPr sz="960"/>
            </a:lvl4pPr>
            <a:lvl5pPr lvl="4" algn="ctr" rtl="0">
              <a:lnSpc>
                <a:spcPct val="115000"/>
              </a:lnSpc>
              <a:spcBef>
                <a:spcPts val="0"/>
              </a:spcBef>
              <a:spcAft>
                <a:spcPts val="0"/>
              </a:spcAft>
              <a:buSzPts val="1400"/>
              <a:buNone/>
              <a:defRPr sz="960"/>
            </a:lvl5pPr>
            <a:lvl6pPr lvl="5" algn="ctr" rtl="0">
              <a:lnSpc>
                <a:spcPct val="115000"/>
              </a:lnSpc>
              <a:spcBef>
                <a:spcPts val="0"/>
              </a:spcBef>
              <a:spcAft>
                <a:spcPts val="0"/>
              </a:spcAft>
              <a:buSzPts val="1400"/>
              <a:buNone/>
              <a:defRPr sz="960"/>
            </a:lvl6pPr>
            <a:lvl7pPr lvl="6" algn="ctr" rtl="0">
              <a:lnSpc>
                <a:spcPct val="115000"/>
              </a:lnSpc>
              <a:spcBef>
                <a:spcPts val="0"/>
              </a:spcBef>
              <a:spcAft>
                <a:spcPts val="0"/>
              </a:spcAft>
              <a:buSzPts val="1400"/>
              <a:buNone/>
              <a:defRPr sz="960"/>
            </a:lvl7pPr>
            <a:lvl8pPr lvl="7" algn="ctr" rtl="0">
              <a:lnSpc>
                <a:spcPct val="115000"/>
              </a:lnSpc>
              <a:spcBef>
                <a:spcPts val="0"/>
              </a:spcBef>
              <a:spcAft>
                <a:spcPts val="0"/>
              </a:spcAft>
              <a:buSzPts val="1400"/>
              <a:buNone/>
              <a:defRPr sz="960"/>
            </a:lvl8pPr>
            <a:lvl9pPr lvl="8" algn="ctr" rtl="0">
              <a:lnSpc>
                <a:spcPct val="115000"/>
              </a:lnSpc>
              <a:spcBef>
                <a:spcPts val="0"/>
              </a:spcBef>
              <a:spcAft>
                <a:spcPts val="0"/>
              </a:spcAft>
              <a:buSzPts val="1400"/>
              <a:buNone/>
              <a:defRPr sz="960"/>
            </a:lvl9pPr>
          </a:lstStyle>
          <a:p>
            <a:endParaRPr/>
          </a:p>
        </p:txBody>
      </p:sp>
      <p:sp>
        <p:nvSpPr>
          <p:cNvPr id="64" name="Google Shape;64;p1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12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12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12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12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12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12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12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12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120" b="0" i="0" u="none" strike="noStrike" cap="none">
                <a:solidFill>
                  <a:srgbClr val="000000"/>
                </a:solidFill>
                <a:latin typeface="Arial"/>
                <a:ea typeface="Arial"/>
                <a:cs typeface="Arial"/>
                <a:sym typeface="Arial"/>
              </a:defRPr>
            </a:lvl9pPr>
          </a:lstStyle>
          <a:p>
            <a:endParaRPr/>
          </a:p>
        </p:txBody>
      </p:sp>
      <p:sp>
        <p:nvSpPr>
          <p:cNvPr id="65" name="Google Shape;65;p1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12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12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12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12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12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12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12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12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120" b="0" i="0" u="none" strike="noStrike" cap="none">
                <a:solidFill>
                  <a:srgbClr val="000000"/>
                </a:solidFill>
                <a:latin typeface="Arial"/>
                <a:ea typeface="Arial"/>
                <a:cs typeface="Arial"/>
                <a:sym typeface="Arial"/>
              </a:defRPr>
            </a:lvl9pPr>
          </a:lstStyle>
          <a:p>
            <a:endParaRPr/>
          </a:p>
        </p:txBody>
      </p:sp>
      <p:sp>
        <p:nvSpPr>
          <p:cNvPr id="66" name="Google Shape;66;p1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lvl="0" indent="0" algn="r" rtl="0">
              <a:lnSpc>
                <a:spcPct val="100000"/>
              </a:lnSpc>
              <a:spcBef>
                <a:spcPts val="0"/>
              </a:spcBef>
              <a:spcAft>
                <a:spcPts val="0"/>
              </a:spcAft>
              <a:buSzPts val="1000"/>
              <a:buNone/>
              <a:defRPr/>
            </a:lvl1pPr>
            <a:lvl2pPr marL="0" lvl="1" indent="0" algn="r" rtl="0">
              <a:lnSpc>
                <a:spcPct val="100000"/>
              </a:lnSpc>
              <a:spcBef>
                <a:spcPts val="0"/>
              </a:spcBef>
              <a:spcAft>
                <a:spcPts val="0"/>
              </a:spcAft>
              <a:buSzPts val="1000"/>
              <a:buNone/>
              <a:defRPr/>
            </a:lvl2pPr>
            <a:lvl3pPr marL="0" lvl="2" indent="0" algn="r" rtl="0">
              <a:lnSpc>
                <a:spcPct val="100000"/>
              </a:lnSpc>
              <a:spcBef>
                <a:spcPts val="0"/>
              </a:spcBef>
              <a:spcAft>
                <a:spcPts val="0"/>
              </a:spcAft>
              <a:buSzPts val="1000"/>
              <a:buNone/>
              <a:defRPr/>
            </a:lvl3pPr>
            <a:lvl4pPr marL="0" lvl="3" indent="0" algn="r" rtl="0">
              <a:lnSpc>
                <a:spcPct val="100000"/>
              </a:lnSpc>
              <a:spcBef>
                <a:spcPts val="0"/>
              </a:spcBef>
              <a:spcAft>
                <a:spcPts val="0"/>
              </a:spcAft>
              <a:buSzPts val="1000"/>
              <a:buNone/>
              <a:defRPr/>
            </a:lvl4pPr>
            <a:lvl5pPr marL="0" lvl="4" indent="0" algn="r" rtl="0">
              <a:lnSpc>
                <a:spcPct val="100000"/>
              </a:lnSpc>
              <a:spcBef>
                <a:spcPts val="0"/>
              </a:spcBef>
              <a:spcAft>
                <a:spcPts val="0"/>
              </a:spcAft>
              <a:buSzPts val="1000"/>
              <a:buNone/>
              <a:defRPr/>
            </a:lvl5pPr>
            <a:lvl6pPr marL="0" lvl="5" indent="0" algn="r" rtl="0">
              <a:lnSpc>
                <a:spcPct val="100000"/>
              </a:lnSpc>
              <a:spcBef>
                <a:spcPts val="0"/>
              </a:spcBef>
              <a:spcAft>
                <a:spcPts val="0"/>
              </a:spcAft>
              <a:buSzPts val="1000"/>
              <a:buNone/>
              <a:defRPr/>
            </a:lvl6pPr>
            <a:lvl7pPr marL="0" lvl="6" indent="0" algn="r" rtl="0">
              <a:lnSpc>
                <a:spcPct val="100000"/>
              </a:lnSpc>
              <a:spcBef>
                <a:spcPts val="0"/>
              </a:spcBef>
              <a:spcAft>
                <a:spcPts val="0"/>
              </a:spcAft>
              <a:buSzPts val="1000"/>
              <a:buNone/>
              <a:defRPr/>
            </a:lvl7pPr>
            <a:lvl8pPr marL="0" lvl="7" indent="0" algn="r" rtl="0">
              <a:lnSpc>
                <a:spcPct val="100000"/>
              </a:lnSpc>
              <a:spcBef>
                <a:spcPts val="0"/>
              </a:spcBef>
              <a:spcAft>
                <a:spcPts val="0"/>
              </a:spcAft>
              <a:buSzPts val="1000"/>
              <a:buNone/>
              <a:defRPr/>
            </a:lvl8pPr>
            <a:lvl9pPr marL="0" lvl="8" indent="0" algn="r" rtl="0">
              <a:lnSpc>
                <a:spcPct val="100000"/>
              </a:lnSpc>
              <a:spcBef>
                <a:spcPts val="0"/>
              </a:spcBef>
              <a:spcAft>
                <a:spcPts val="0"/>
              </a:spcAft>
              <a:buSzPts val="1000"/>
              <a:buNone/>
              <a:defRPr/>
            </a:lvl9pPr>
          </a:lstStyle>
          <a:p>
            <a:pPr marL="0" lvl="0" indent="0" algn="r" rtl="0">
              <a:spcBef>
                <a:spcPts val="0"/>
              </a:spcBef>
              <a:spcAft>
                <a:spcPts val="0"/>
              </a:spcAft>
              <a:buNone/>
            </a:pPr>
            <a:fld id="{00000000-1234-1234-1234-123412341234}" type="slidenum">
              <a:rPr lang="ja"/>
              <a:t>‹#›</a:t>
            </a:fld>
            <a:endParaRPr/>
          </a:p>
        </p:txBody>
      </p:sp>
      <p:pic>
        <p:nvPicPr>
          <p:cNvPr id="67" name="Google Shape;67;p14" descr="Image number 7"/>
          <p:cNvPicPr preferRelativeResize="0"/>
          <p:nvPr/>
        </p:nvPicPr>
        <p:blipFill rotWithShape="1">
          <a:blip r:embed="rId2">
            <a:alphaModFix/>
          </a:blip>
          <a:srcRect/>
          <a:stretch/>
        </p:blipFill>
        <p:spPr>
          <a:xfrm>
            <a:off x="0" y="0"/>
            <a:ext cx="6858000" cy="5143500"/>
          </a:xfrm>
          <a:prstGeom prst="rect">
            <a:avLst/>
          </a:prstGeom>
          <a:noFill/>
          <a:ln>
            <a:noFill/>
          </a:ln>
        </p:spPr>
      </p:pic>
      <p:pic>
        <p:nvPicPr>
          <p:cNvPr id="68" name="Google Shape;68;p14" descr="アイコン が含まれている画像  自動的に生成された説明"/>
          <p:cNvPicPr preferRelativeResize="0"/>
          <p:nvPr/>
        </p:nvPicPr>
        <p:blipFill rotWithShape="1">
          <a:blip r:embed="rId3">
            <a:alphaModFix/>
          </a:blip>
          <a:srcRect/>
          <a:stretch/>
        </p:blipFill>
        <p:spPr>
          <a:xfrm>
            <a:off x="6823292" y="4476850"/>
            <a:ext cx="1101674" cy="701177"/>
          </a:xfrm>
          <a:prstGeom prst="rect">
            <a:avLst/>
          </a:prstGeom>
          <a:noFill/>
          <a:ln>
            <a:noFill/>
          </a:ln>
        </p:spPr>
      </p:pic>
      <p:sp>
        <p:nvSpPr>
          <p:cNvPr id="69" name="Google Shape;69;p14"/>
          <p:cNvSpPr txBox="1">
            <a:spLocks noGrp="1"/>
          </p:cNvSpPr>
          <p:nvPr>
            <p:ph type="ctrTitle"/>
          </p:nvPr>
        </p:nvSpPr>
        <p:spPr>
          <a:xfrm>
            <a:off x="0" y="4113454"/>
            <a:ext cx="6858000" cy="726900"/>
          </a:xfrm>
          <a:prstGeom prst="rect">
            <a:avLst/>
          </a:prstGeom>
          <a:solidFill>
            <a:schemeClr val="lt1">
              <a:alpha val="69800"/>
            </a:schemeClr>
          </a:solid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3200">
                <a:latin typeface="Arial"/>
                <a:ea typeface="Arial"/>
                <a:cs typeface="Arial"/>
                <a:sym typeface="Arial"/>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70" name="Google Shape;70;p14"/>
          <p:cNvSpPr txBox="1"/>
          <p:nvPr/>
        </p:nvSpPr>
        <p:spPr>
          <a:xfrm>
            <a:off x="-1" y="2986862"/>
            <a:ext cx="6900300" cy="1115100"/>
          </a:xfrm>
          <a:prstGeom prst="rect">
            <a:avLst/>
          </a:prstGeom>
          <a:solidFill>
            <a:schemeClr val="lt1">
              <a:alpha val="69800"/>
            </a:schemeClr>
          </a:solid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3000"/>
              <a:buFont typeface="Roboto Slab Light"/>
              <a:buNone/>
            </a:pPr>
            <a:r>
              <a:rPr lang="ja" sz="5400" b="0" i="0" u="none" strike="noStrike" cap="none">
                <a:solidFill>
                  <a:schemeClr val="dk1"/>
                </a:solidFill>
                <a:latin typeface="Arial"/>
                <a:ea typeface="Arial"/>
                <a:cs typeface="Arial"/>
                <a:sym typeface="Arial"/>
              </a:rPr>
              <a:t>Japan Local Meetup</a:t>
            </a:r>
            <a:endParaRPr sz="5400" b="0" i="0" u="none" strike="noStrike" cap="none">
              <a:solidFill>
                <a:schemeClr val="dk1"/>
              </a:solidFill>
              <a:latin typeface="Arial"/>
              <a:ea typeface="Arial"/>
              <a:cs typeface="Arial"/>
              <a:sym typeface="Arial"/>
            </a:endParaRPr>
          </a:p>
        </p:txBody>
      </p:sp>
      <p:pic>
        <p:nvPicPr>
          <p:cNvPr id="71" name="Google Shape;71;p14"/>
          <p:cNvPicPr preferRelativeResize="0"/>
          <p:nvPr/>
        </p:nvPicPr>
        <p:blipFill rotWithShape="1">
          <a:blip r:embed="rId4">
            <a:alphaModFix/>
          </a:blip>
          <a:srcRect/>
          <a:stretch/>
        </p:blipFill>
        <p:spPr>
          <a:xfrm>
            <a:off x="7976988" y="4548211"/>
            <a:ext cx="1115497" cy="59528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2"/>
        <p:cNvGrpSpPr/>
        <p:nvPr/>
      </p:nvGrpSpPr>
      <p:grpSpPr>
        <a:xfrm>
          <a:off x="0" y="0"/>
          <a:ext cx="0" cy="0"/>
          <a:chOff x="0" y="0"/>
          <a:chExt cx="0" cy="0"/>
        </a:xfrm>
      </p:grpSpPr>
      <p:sp>
        <p:nvSpPr>
          <p:cNvPr id="73" name="Google Shape;73;p15"/>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5"/>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5"/>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76" name="Google Shape;76;p1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8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8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8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8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8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8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8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8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8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ja"/>
              <a:t>‹#›</a:t>
            </a:fld>
            <a:endParaRPr/>
          </a:p>
        </p:txBody>
      </p:sp>
      <p:sp>
        <p:nvSpPr>
          <p:cNvPr id="77" name="Google Shape;77;p15"/>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5"/>
          <p:cNvSpPr txBox="1">
            <a:spLocks noGrp="1"/>
          </p:cNvSpPr>
          <p:nvPr>
            <p:ph type="body" idx="1"/>
          </p:nvPr>
        </p:nvSpPr>
        <p:spPr>
          <a:xfrm>
            <a:off x="280350" y="1266450"/>
            <a:ext cx="8520600" cy="3339000"/>
          </a:xfrm>
          <a:prstGeom prst="rect">
            <a:avLst/>
          </a:prstGeom>
          <a:noFill/>
          <a:ln>
            <a:noFill/>
          </a:ln>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pic>
        <p:nvPicPr>
          <p:cNvPr id="79" name="Google Shape;79;p15"/>
          <p:cNvPicPr preferRelativeResize="0"/>
          <p:nvPr/>
        </p:nvPicPr>
        <p:blipFill rotWithShape="1">
          <a:blip r:embed="rId2">
            <a:alphaModFix/>
          </a:blip>
          <a:srcRect/>
          <a:stretch/>
        </p:blipFill>
        <p:spPr>
          <a:xfrm>
            <a:off x="190335" y="4651200"/>
            <a:ext cx="970780" cy="319850"/>
          </a:xfrm>
          <a:prstGeom prst="rect">
            <a:avLst/>
          </a:prstGeom>
          <a:noFill/>
          <a:ln>
            <a:noFill/>
          </a:ln>
        </p:spPr>
      </p:pic>
      <p:pic>
        <p:nvPicPr>
          <p:cNvPr id="80" name="Google Shape;80;p15"/>
          <p:cNvPicPr preferRelativeResize="0"/>
          <p:nvPr/>
        </p:nvPicPr>
        <p:blipFill rotWithShape="1">
          <a:blip r:embed="rId3">
            <a:alphaModFix/>
          </a:blip>
          <a:srcRect/>
          <a:stretch/>
        </p:blipFill>
        <p:spPr>
          <a:xfrm>
            <a:off x="1315843" y="4618434"/>
            <a:ext cx="673324" cy="385382"/>
          </a:xfrm>
          <a:prstGeom prst="rect">
            <a:avLst/>
          </a:prstGeom>
          <a:noFill/>
          <a:ln>
            <a:noFill/>
          </a:ln>
        </p:spPr>
      </p:pic>
      <p:pic>
        <p:nvPicPr>
          <p:cNvPr id="81" name="Google Shape;81;p15"/>
          <p:cNvPicPr preferRelativeResize="0"/>
          <p:nvPr/>
        </p:nvPicPr>
        <p:blipFill rotWithShape="1">
          <a:blip r:embed="rId4">
            <a:alphaModFix/>
          </a:blip>
          <a:srcRect/>
          <a:stretch/>
        </p:blipFill>
        <p:spPr>
          <a:xfrm>
            <a:off x="2198020" y="4550887"/>
            <a:ext cx="1212850" cy="6064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2"/>
        <p:cNvGrpSpPr/>
        <p:nvPr/>
      </p:nvGrpSpPr>
      <p:grpSpPr>
        <a:xfrm>
          <a:off x="0" y="0"/>
          <a:ext cx="0" cy="0"/>
          <a:chOff x="0" y="0"/>
          <a:chExt cx="0" cy="0"/>
        </a:xfrm>
      </p:grpSpPr>
      <p:sp>
        <p:nvSpPr>
          <p:cNvPr id="83" name="Google Shape;83;p16"/>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rmAutofit/>
          </a:bodyPr>
          <a:lstStyle>
            <a:lvl1pPr marL="457200" lvl="0" indent="-228600" algn="l" rtl="0">
              <a:lnSpc>
                <a:spcPct val="100000"/>
              </a:lnSpc>
              <a:spcBef>
                <a:spcPts val="0"/>
              </a:spcBef>
              <a:spcAft>
                <a:spcPts val="0"/>
              </a:spcAft>
              <a:buSzPts val="1800"/>
              <a:buNone/>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84" name="Google Shape;84;p1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8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8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8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8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8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8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8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8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8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ja"/>
              <a:t>‹#›</a:t>
            </a:fld>
            <a:endParaRPr/>
          </a:p>
        </p:txBody>
      </p:sp>
      <p:pic>
        <p:nvPicPr>
          <p:cNvPr id="85" name="Google Shape;85;p16"/>
          <p:cNvPicPr preferRelativeResize="0"/>
          <p:nvPr/>
        </p:nvPicPr>
        <p:blipFill rotWithShape="1">
          <a:blip r:embed="rId2">
            <a:alphaModFix/>
          </a:blip>
          <a:srcRect/>
          <a:stretch/>
        </p:blipFill>
        <p:spPr>
          <a:xfrm>
            <a:off x="4572000" y="1866900"/>
            <a:ext cx="2641600" cy="1409700"/>
          </a:xfrm>
          <a:prstGeom prst="rect">
            <a:avLst/>
          </a:prstGeom>
          <a:noFill/>
          <a:ln>
            <a:noFill/>
          </a:ln>
        </p:spPr>
      </p:pic>
      <p:pic>
        <p:nvPicPr>
          <p:cNvPr id="86" name="Google Shape;86;p16" descr="アイコン が含まれている画像  自動的に生成された説明"/>
          <p:cNvPicPr preferRelativeResize="0"/>
          <p:nvPr/>
        </p:nvPicPr>
        <p:blipFill rotWithShape="1">
          <a:blip r:embed="rId3">
            <a:alphaModFix/>
          </a:blip>
          <a:srcRect/>
          <a:stretch/>
        </p:blipFill>
        <p:spPr>
          <a:xfrm>
            <a:off x="1734207" y="1779785"/>
            <a:ext cx="2351763" cy="14968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120"/>
            </a:lvl1pPr>
            <a:lvl2pPr marL="914400" lvl="1" indent="-304800">
              <a:spcBef>
                <a:spcPts val="0"/>
              </a:spcBef>
              <a:spcAft>
                <a:spcPts val="0"/>
              </a:spcAft>
              <a:buSzPts val="1200"/>
              <a:buChar char="○"/>
              <a:defRPr sz="960"/>
            </a:lvl2pPr>
            <a:lvl3pPr marL="1371600" lvl="2" indent="-304800">
              <a:spcBef>
                <a:spcPts val="0"/>
              </a:spcBef>
              <a:spcAft>
                <a:spcPts val="0"/>
              </a:spcAft>
              <a:buSzPts val="1200"/>
              <a:buChar char="■"/>
              <a:defRPr sz="960"/>
            </a:lvl3pPr>
            <a:lvl4pPr marL="1828800" lvl="3" indent="-304800">
              <a:spcBef>
                <a:spcPts val="0"/>
              </a:spcBef>
              <a:spcAft>
                <a:spcPts val="0"/>
              </a:spcAft>
              <a:buSzPts val="1200"/>
              <a:buChar char="●"/>
              <a:defRPr sz="960"/>
            </a:lvl4pPr>
            <a:lvl5pPr marL="2286000" lvl="4" indent="-304800">
              <a:spcBef>
                <a:spcPts val="0"/>
              </a:spcBef>
              <a:spcAft>
                <a:spcPts val="0"/>
              </a:spcAft>
              <a:buSzPts val="1200"/>
              <a:buChar char="○"/>
              <a:defRPr sz="960"/>
            </a:lvl5pPr>
            <a:lvl6pPr marL="2743200" lvl="5" indent="-304800">
              <a:spcBef>
                <a:spcPts val="0"/>
              </a:spcBef>
              <a:spcAft>
                <a:spcPts val="0"/>
              </a:spcAft>
              <a:buSzPts val="1200"/>
              <a:buChar char="■"/>
              <a:defRPr sz="960"/>
            </a:lvl6pPr>
            <a:lvl7pPr marL="3200400" lvl="6" indent="-304800">
              <a:spcBef>
                <a:spcPts val="0"/>
              </a:spcBef>
              <a:spcAft>
                <a:spcPts val="0"/>
              </a:spcAft>
              <a:buSzPts val="1200"/>
              <a:buChar char="●"/>
              <a:defRPr sz="960"/>
            </a:lvl7pPr>
            <a:lvl8pPr marL="3657600" lvl="7" indent="-304800">
              <a:spcBef>
                <a:spcPts val="0"/>
              </a:spcBef>
              <a:spcAft>
                <a:spcPts val="0"/>
              </a:spcAft>
              <a:buSzPts val="1200"/>
              <a:buChar char="○"/>
              <a:defRPr sz="960"/>
            </a:lvl8pPr>
            <a:lvl9pPr marL="4114800" lvl="8" indent="-304800">
              <a:spcBef>
                <a:spcPts val="0"/>
              </a:spcBef>
              <a:spcAft>
                <a:spcPts val="0"/>
              </a:spcAft>
              <a:buSzPts val="1200"/>
              <a:buChar char="■"/>
              <a:defRPr sz="96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120"/>
            </a:lvl1pPr>
            <a:lvl2pPr marL="914400" lvl="1" indent="-304800">
              <a:spcBef>
                <a:spcPts val="0"/>
              </a:spcBef>
              <a:spcAft>
                <a:spcPts val="0"/>
              </a:spcAft>
              <a:buSzPts val="1200"/>
              <a:buChar char="○"/>
              <a:defRPr sz="960"/>
            </a:lvl2pPr>
            <a:lvl3pPr marL="1371600" lvl="2" indent="-304800">
              <a:spcBef>
                <a:spcPts val="0"/>
              </a:spcBef>
              <a:spcAft>
                <a:spcPts val="0"/>
              </a:spcAft>
              <a:buSzPts val="1200"/>
              <a:buChar char="■"/>
              <a:defRPr sz="960"/>
            </a:lvl3pPr>
            <a:lvl4pPr marL="1828800" lvl="3" indent="-304800">
              <a:spcBef>
                <a:spcPts val="0"/>
              </a:spcBef>
              <a:spcAft>
                <a:spcPts val="0"/>
              </a:spcAft>
              <a:buSzPts val="1200"/>
              <a:buChar char="●"/>
              <a:defRPr sz="960"/>
            </a:lvl4pPr>
            <a:lvl5pPr marL="2286000" lvl="4" indent="-304800">
              <a:spcBef>
                <a:spcPts val="0"/>
              </a:spcBef>
              <a:spcAft>
                <a:spcPts val="0"/>
              </a:spcAft>
              <a:buSzPts val="1200"/>
              <a:buChar char="○"/>
              <a:defRPr sz="960"/>
            </a:lvl5pPr>
            <a:lvl6pPr marL="2743200" lvl="5" indent="-304800">
              <a:spcBef>
                <a:spcPts val="0"/>
              </a:spcBef>
              <a:spcAft>
                <a:spcPts val="0"/>
              </a:spcAft>
              <a:buSzPts val="1200"/>
              <a:buChar char="■"/>
              <a:defRPr sz="960"/>
            </a:lvl6pPr>
            <a:lvl7pPr marL="3200400" lvl="6" indent="-304800">
              <a:spcBef>
                <a:spcPts val="0"/>
              </a:spcBef>
              <a:spcAft>
                <a:spcPts val="0"/>
              </a:spcAft>
              <a:buSzPts val="1200"/>
              <a:buChar char="●"/>
              <a:defRPr sz="960"/>
            </a:lvl7pPr>
            <a:lvl8pPr marL="3657600" lvl="7" indent="-304800">
              <a:spcBef>
                <a:spcPts val="0"/>
              </a:spcBef>
              <a:spcAft>
                <a:spcPts val="0"/>
              </a:spcAft>
              <a:buSzPts val="1200"/>
              <a:buChar char="○"/>
              <a:defRPr sz="960"/>
            </a:lvl8pPr>
            <a:lvl9pPr marL="4114800" lvl="8" indent="-304800">
              <a:spcBef>
                <a:spcPts val="0"/>
              </a:spcBef>
              <a:spcAft>
                <a:spcPts val="0"/>
              </a:spcAft>
              <a:buSzPts val="1200"/>
              <a:buChar char="■"/>
              <a:defRPr sz="96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2400"/>
            </a:lvl1pPr>
            <a:lvl2pPr lvl="1">
              <a:spcBef>
                <a:spcPts val="0"/>
              </a:spcBef>
              <a:spcAft>
                <a:spcPts val="0"/>
              </a:spcAft>
              <a:buSzPts val="3000"/>
              <a:buNone/>
              <a:defRPr sz="2400"/>
            </a:lvl2pPr>
            <a:lvl3pPr lvl="2">
              <a:spcBef>
                <a:spcPts val="0"/>
              </a:spcBef>
              <a:spcAft>
                <a:spcPts val="0"/>
              </a:spcAft>
              <a:buSzPts val="3000"/>
              <a:buNone/>
              <a:defRPr sz="2400"/>
            </a:lvl3pPr>
            <a:lvl4pPr lvl="3">
              <a:spcBef>
                <a:spcPts val="0"/>
              </a:spcBef>
              <a:spcAft>
                <a:spcPts val="0"/>
              </a:spcAft>
              <a:buSzPts val="3000"/>
              <a:buNone/>
              <a:defRPr sz="2400"/>
            </a:lvl4pPr>
            <a:lvl5pPr lvl="4">
              <a:spcBef>
                <a:spcPts val="0"/>
              </a:spcBef>
              <a:spcAft>
                <a:spcPts val="0"/>
              </a:spcAft>
              <a:buSzPts val="3000"/>
              <a:buNone/>
              <a:defRPr sz="2400"/>
            </a:lvl5pPr>
            <a:lvl6pPr lvl="5">
              <a:spcBef>
                <a:spcPts val="0"/>
              </a:spcBef>
              <a:spcAft>
                <a:spcPts val="0"/>
              </a:spcAft>
              <a:buSzPts val="3000"/>
              <a:buNone/>
              <a:defRPr sz="2400"/>
            </a:lvl6pPr>
            <a:lvl7pPr lvl="6">
              <a:spcBef>
                <a:spcPts val="0"/>
              </a:spcBef>
              <a:spcAft>
                <a:spcPts val="0"/>
              </a:spcAft>
              <a:buSzPts val="3000"/>
              <a:buNone/>
              <a:defRPr sz="2400"/>
            </a:lvl7pPr>
            <a:lvl8pPr lvl="7">
              <a:spcBef>
                <a:spcPts val="0"/>
              </a:spcBef>
              <a:spcAft>
                <a:spcPts val="0"/>
              </a:spcAft>
              <a:buSzPts val="3000"/>
              <a:buNone/>
              <a:defRPr sz="2400"/>
            </a:lvl8pPr>
            <a:lvl9pPr lvl="8">
              <a:spcBef>
                <a:spcPts val="0"/>
              </a:spcBef>
              <a:spcAft>
                <a:spcPts val="0"/>
              </a:spcAft>
              <a:buSzPts val="3000"/>
              <a:buNone/>
              <a:defRPr sz="24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960"/>
            </a:lvl1pPr>
            <a:lvl2pPr marL="914400" lvl="1" indent="-304800">
              <a:spcBef>
                <a:spcPts val="0"/>
              </a:spcBef>
              <a:spcAft>
                <a:spcPts val="0"/>
              </a:spcAft>
              <a:buSzPts val="1200"/>
              <a:buChar char="○"/>
              <a:defRPr sz="960"/>
            </a:lvl2pPr>
            <a:lvl3pPr marL="1371600" lvl="2" indent="-304800">
              <a:spcBef>
                <a:spcPts val="0"/>
              </a:spcBef>
              <a:spcAft>
                <a:spcPts val="0"/>
              </a:spcAft>
              <a:buSzPts val="1200"/>
              <a:buChar char="■"/>
              <a:defRPr sz="960"/>
            </a:lvl3pPr>
            <a:lvl4pPr marL="1828800" lvl="3" indent="-304800">
              <a:spcBef>
                <a:spcPts val="0"/>
              </a:spcBef>
              <a:spcAft>
                <a:spcPts val="0"/>
              </a:spcAft>
              <a:buSzPts val="1200"/>
              <a:buChar char="●"/>
              <a:defRPr sz="960"/>
            </a:lvl4pPr>
            <a:lvl5pPr marL="2286000" lvl="4" indent="-304800">
              <a:spcBef>
                <a:spcPts val="0"/>
              </a:spcBef>
              <a:spcAft>
                <a:spcPts val="0"/>
              </a:spcAft>
              <a:buSzPts val="1200"/>
              <a:buChar char="○"/>
              <a:defRPr sz="960"/>
            </a:lvl5pPr>
            <a:lvl6pPr marL="2743200" lvl="5" indent="-304800">
              <a:spcBef>
                <a:spcPts val="0"/>
              </a:spcBef>
              <a:spcAft>
                <a:spcPts val="0"/>
              </a:spcAft>
              <a:buSzPts val="1200"/>
              <a:buChar char="■"/>
              <a:defRPr sz="960"/>
            </a:lvl6pPr>
            <a:lvl7pPr marL="3200400" lvl="6" indent="-304800">
              <a:spcBef>
                <a:spcPts val="0"/>
              </a:spcBef>
              <a:spcAft>
                <a:spcPts val="0"/>
              </a:spcAft>
              <a:buSzPts val="1200"/>
              <a:buChar char="●"/>
              <a:defRPr sz="960"/>
            </a:lvl7pPr>
            <a:lvl8pPr marL="3657600" lvl="7" indent="-304800">
              <a:spcBef>
                <a:spcPts val="0"/>
              </a:spcBef>
              <a:spcAft>
                <a:spcPts val="0"/>
              </a:spcAft>
              <a:buSzPts val="1200"/>
              <a:buChar char="○"/>
              <a:defRPr sz="960"/>
            </a:lvl8pPr>
            <a:lvl9pPr marL="4114800" lvl="8" indent="-304800">
              <a:spcBef>
                <a:spcPts val="0"/>
              </a:spcBef>
              <a:spcAft>
                <a:spcPts val="0"/>
              </a:spcAft>
              <a:buSzPts val="1200"/>
              <a:buChar char="■"/>
              <a:defRPr sz="96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3840"/>
            </a:lvl1pPr>
            <a:lvl2pPr lvl="1">
              <a:spcBef>
                <a:spcPts val="0"/>
              </a:spcBef>
              <a:spcAft>
                <a:spcPts val="0"/>
              </a:spcAft>
              <a:buSzPts val="4800"/>
              <a:buNone/>
              <a:defRPr sz="3840"/>
            </a:lvl2pPr>
            <a:lvl3pPr lvl="2">
              <a:spcBef>
                <a:spcPts val="0"/>
              </a:spcBef>
              <a:spcAft>
                <a:spcPts val="0"/>
              </a:spcAft>
              <a:buSzPts val="4800"/>
              <a:buNone/>
              <a:defRPr sz="3840"/>
            </a:lvl3pPr>
            <a:lvl4pPr lvl="3">
              <a:spcBef>
                <a:spcPts val="0"/>
              </a:spcBef>
              <a:spcAft>
                <a:spcPts val="0"/>
              </a:spcAft>
              <a:buSzPts val="4800"/>
              <a:buNone/>
              <a:defRPr sz="3840"/>
            </a:lvl4pPr>
            <a:lvl5pPr lvl="4">
              <a:spcBef>
                <a:spcPts val="0"/>
              </a:spcBef>
              <a:spcAft>
                <a:spcPts val="0"/>
              </a:spcAft>
              <a:buSzPts val="4800"/>
              <a:buNone/>
              <a:defRPr sz="3840"/>
            </a:lvl5pPr>
            <a:lvl6pPr lvl="5">
              <a:spcBef>
                <a:spcPts val="0"/>
              </a:spcBef>
              <a:spcAft>
                <a:spcPts val="0"/>
              </a:spcAft>
              <a:buSzPts val="4800"/>
              <a:buNone/>
              <a:defRPr sz="3840"/>
            </a:lvl6pPr>
            <a:lvl7pPr lvl="6">
              <a:spcBef>
                <a:spcPts val="0"/>
              </a:spcBef>
              <a:spcAft>
                <a:spcPts val="0"/>
              </a:spcAft>
              <a:buSzPts val="4800"/>
              <a:buNone/>
              <a:defRPr sz="3840"/>
            </a:lvl7pPr>
            <a:lvl8pPr lvl="7">
              <a:spcBef>
                <a:spcPts val="0"/>
              </a:spcBef>
              <a:spcAft>
                <a:spcPts val="0"/>
              </a:spcAft>
              <a:buSzPts val="4800"/>
              <a:buNone/>
              <a:defRPr sz="3840"/>
            </a:lvl8pPr>
            <a:lvl9pPr lvl="8">
              <a:spcBef>
                <a:spcPts val="0"/>
              </a:spcBef>
              <a:spcAft>
                <a:spcPts val="0"/>
              </a:spcAft>
              <a:buSzPts val="4800"/>
              <a:buNone/>
              <a:defRPr sz="384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192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192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192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192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192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192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192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192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192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192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336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336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336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336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336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336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336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336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336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44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800">
                <a:solidFill>
                  <a:schemeClr val="dk1"/>
                </a:solidFill>
                <a:latin typeface="Economica"/>
                <a:ea typeface="Economica"/>
                <a:cs typeface="Economica"/>
                <a:sym typeface="Economica"/>
              </a:defRPr>
            </a:lvl1pPr>
            <a:lvl2pPr lvl="1" algn="r">
              <a:buNone/>
              <a:defRPr sz="800">
                <a:solidFill>
                  <a:schemeClr val="dk1"/>
                </a:solidFill>
                <a:latin typeface="Economica"/>
                <a:ea typeface="Economica"/>
                <a:cs typeface="Economica"/>
                <a:sym typeface="Economica"/>
              </a:defRPr>
            </a:lvl2pPr>
            <a:lvl3pPr lvl="2" algn="r">
              <a:buNone/>
              <a:defRPr sz="800">
                <a:solidFill>
                  <a:schemeClr val="dk1"/>
                </a:solidFill>
                <a:latin typeface="Economica"/>
                <a:ea typeface="Economica"/>
                <a:cs typeface="Economica"/>
                <a:sym typeface="Economica"/>
              </a:defRPr>
            </a:lvl3pPr>
            <a:lvl4pPr lvl="3" algn="r">
              <a:buNone/>
              <a:defRPr sz="800">
                <a:solidFill>
                  <a:schemeClr val="dk1"/>
                </a:solidFill>
                <a:latin typeface="Economica"/>
                <a:ea typeface="Economica"/>
                <a:cs typeface="Economica"/>
                <a:sym typeface="Economica"/>
              </a:defRPr>
            </a:lvl4pPr>
            <a:lvl5pPr lvl="4" algn="r">
              <a:buNone/>
              <a:defRPr sz="800">
                <a:solidFill>
                  <a:schemeClr val="dk1"/>
                </a:solidFill>
                <a:latin typeface="Economica"/>
                <a:ea typeface="Economica"/>
                <a:cs typeface="Economica"/>
                <a:sym typeface="Economica"/>
              </a:defRPr>
            </a:lvl5pPr>
            <a:lvl6pPr lvl="5" algn="r">
              <a:buNone/>
              <a:defRPr sz="800">
                <a:solidFill>
                  <a:schemeClr val="dk1"/>
                </a:solidFill>
                <a:latin typeface="Economica"/>
                <a:ea typeface="Economica"/>
                <a:cs typeface="Economica"/>
                <a:sym typeface="Economica"/>
              </a:defRPr>
            </a:lvl6pPr>
            <a:lvl7pPr lvl="6" algn="r">
              <a:buNone/>
              <a:defRPr sz="800">
                <a:solidFill>
                  <a:schemeClr val="dk1"/>
                </a:solidFill>
                <a:latin typeface="Economica"/>
                <a:ea typeface="Economica"/>
                <a:cs typeface="Economica"/>
                <a:sym typeface="Economica"/>
              </a:defRPr>
            </a:lvl7pPr>
            <a:lvl8pPr lvl="7" algn="r">
              <a:buNone/>
              <a:defRPr sz="800">
                <a:solidFill>
                  <a:schemeClr val="dk1"/>
                </a:solidFill>
                <a:latin typeface="Economica"/>
                <a:ea typeface="Economica"/>
                <a:cs typeface="Economica"/>
                <a:sym typeface="Economica"/>
              </a:defRPr>
            </a:lvl8pPr>
            <a:lvl9pPr lvl="8" algn="r">
              <a:buNone/>
              <a:defRPr sz="8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3000"/>
              <a:buFont typeface="Roboto Slab Light"/>
              <a:buNone/>
              <a:defRPr sz="24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24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24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24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24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24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24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24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2400" b="0" i="0" u="none" strike="noStrike" cap="none">
                <a:solidFill>
                  <a:schemeClr val="dk1"/>
                </a:solidFill>
                <a:latin typeface="Roboto"/>
                <a:ea typeface="Roboto"/>
                <a:cs typeface="Roboto"/>
                <a:sym typeface="Roboto"/>
              </a:defRPr>
            </a:lvl9pPr>
          </a:lstStyle>
          <a:p>
            <a:endParaRPr/>
          </a:p>
        </p:txBody>
      </p:sp>
      <p:sp>
        <p:nvSpPr>
          <p:cNvPr id="60" name="Google Shape;60;p13"/>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Open Sans Medium"/>
              <a:buChar char="●"/>
              <a:defRPr sz="1440" b="0" i="0" u="none" strike="noStrike" cap="none">
                <a:solidFill>
                  <a:schemeClr val="dk2"/>
                </a:solidFill>
                <a:latin typeface="Open Sans Medium"/>
                <a:ea typeface="Open Sans Medium"/>
                <a:cs typeface="Open Sans Medium"/>
                <a:sym typeface="Open Sans Medium"/>
              </a:defRPr>
            </a:lvl1pPr>
            <a:lvl2pPr marL="914400" marR="0" lvl="1" indent="-317500" algn="l" rtl="0">
              <a:lnSpc>
                <a:spcPct val="115000"/>
              </a:lnSpc>
              <a:spcBef>
                <a:spcPts val="0"/>
              </a:spcBef>
              <a:spcAft>
                <a:spcPts val="0"/>
              </a:spcAft>
              <a:buClr>
                <a:schemeClr val="dk2"/>
              </a:buClr>
              <a:buSzPts val="1400"/>
              <a:buFont typeface="Open Sans Medium"/>
              <a:buChar char="○"/>
              <a:defRPr sz="1120" b="0" i="0" u="none" strike="noStrike" cap="none">
                <a:solidFill>
                  <a:schemeClr val="dk2"/>
                </a:solidFill>
                <a:latin typeface="Open Sans Medium"/>
                <a:ea typeface="Open Sans Medium"/>
                <a:cs typeface="Open Sans Medium"/>
                <a:sym typeface="Open Sans Medium"/>
              </a:defRPr>
            </a:lvl2pPr>
            <a:lvl3pPr marL="1371600" marR="0" lvl="2" indent="-317500" algn="l" rtl="0">
              <a:lnSpc>
                <a:spcPct val="115000"/>
              </a:lnSpc>
              <a:spcBef>
                <a:spcPts val="0"/>
              </a:spcBef>
              <a:spcAft>
                <a:spcPts val="0"/>
              </a:spcAft>
              <a:buClr>
                <a:schemeClr val="dk2"/>
              </a:buClr>
              <a:buSzPts val="1400"/>
              <a:buFont typeface="Open Sans Medium"/>
              <a:buChar char="■"/>
              <a:defRPr sz="1120" b="0" i="0" u="none" strike="noStrike" cap="none">
                <a:solidFill>
                  <a:schemeClr val="dk2"/>
                </a:solidFill>
                <a:latin typeface="Open Sans Medium"/>
                <a:ea typeface="Open Sans Medium"/>
                <a:cs typeface="Open Sans Medium"/>
                <a:sym typeface="Open Sans Medium"/>
              </a:defRPr>
            </a:lvl3pPr>
            <a:lvl4pPr marL="1828800" marR="0" lvl="3" indent="-317500" algn="l" rtl="0">
              <a:lnSpc>
                <a:spcPct val="115000"/>
              </a:lnSpc>
              <a:spcBef>
                <a:spcPts val="0"/>
              </a:spcBef>
              <a:spcAft>
                <a:spcPts val="0"/>
              </a:spcAft>
              <a:buClr>
                <a:schemeClr val="dk2"/>
              </a:buClr>
              <a:buSzPts val="1400"/>
              <a:buFont typeface="Open Sans Medium"/>
              <a:buChar char="●"/>
              <a:defRPr sz="1120" b="0" i="0" u="none" strike="noStrike" cap="none">
                <a:solidFill>
                  <a:schemeClr val="dk2"/>
                </a:solidFill>
                <a:latin typeface="Open Sans Medium"/>
                <a:ea typeface="Open Sans Medium"/>
                <a:cs typeface="Open Sans Medium"/>
                <a:sym typeface="Open Sans Medium"/>
              </a:defRPr>
            </a:lvl4pPr>
            <a:lvl5pPr marL="2286000" marR="0" lvl="4" indent="-317500" algn="l" rtl="0">
              <a:lnSpc>
                <a:spcPct val="115000"/>
              </a:lnSpc>
              <a:spcBef>
                <a:spcPts val="0"/>
              </a:spcBef>
              <a:spcAft>
                <a:spcPts val="0"/>
              </a:spcAft>
              <a:buClr>
                <a:schemeClr val="dk2"/>
              </a:buClr>
              <a:buSzPts val="1400"/>
              <a:buFont typeface="Open Sans Medium"/>
              <a:buChar char="○"/>
              <a:defRPr sz="1120" b="0" i="0" u="none" strike="noStrike" cap="none">
                <a:solidFill>
                  <a:schemeClr val="dk2"/>
                </a:solidFill>
                <a:latin typeface="Open Sans Medium"/>
                <a:ea typeface="Open Sans Medium"/>
                <a:cs typeface="Open Sans Medium"/>
                <a:sym typeface="Open Sans Medium"/>
              </a:defRPr>
            </a:lvl5pPr>
            <a:lvl6pPr marL="2743200" marR="0" lvl="5" indent="-317500" algn="l" rtl="0">
              <a:lnSpc>
                <a:spcPct val="115000"/>
              </a:lnSpc>
              <a:spcBef>
                <a:spcPts val="0"/>
              </a:spcBef>
              <a:spcAft>
                <a:spcPts val="0"/>
              </a:spcAft>
              <a:buClr>
                <a:schemeClr val="dk2"/>
              </a:buClr>
              <a:buSzPts val="1400"/>
              <a:buFont typeface="Open Sans Medium"/>
              <a:buChar char="■"/>
              <a:defRPr sz="1120" b="0" i="0" u="none" strike="noStrike" cap="none">
                <a:solidFill>
                  <a:schemeClr val="dk2"/>
                </a:solidFill>
                <a:latin typeface="Open Sans Medium"/>
                <a:ea typeface="Open Sans Medium"/>
                <a:cs typeface="Open Sans Medium"/>
                <a:sym typeface="Open Sans Medium"/>
              </a:defRPr>
            </a:lvl6pPr>
            <a:lvl7pPr marL="3200400" marR="0" lvl="6" indent="-317500" algn="l" rtl="0">
              <a:lnSpc>
                <a:spcPct val="115000"/>
              </a:lnSpc>
              <a:spcBef>
                <a:spcPts val="0"/>
              </a:spcBef>
              <a:spcAft>
                <a:spcPts val="0"/>
              </a:spcAft>
              <a:buClr>
                <a:schemeClr val="dk2"/>
              </a:buClr>
              <a:buSzPts val="1400"/>
              <a:buFont typeface="Open Sans Medium"/>
              <a:buChar char="●"/>
              <a:defRPr sz="1120" b="0" i="0" u="none" strike="noStrike" cap="none">
                <a:solidFill>
                  <a:schemeClr val="dk2"/>
                </a:solidFill>
                <a:latin typeface="Open Sans Medium"/>
                <a:ea typeface="Open Sans Medium"/>
                <a:cs typeface="Open Sans Medium"/>
                <a:sym typeface="Open Sans Medium"/>
              </a:defRPr>
            </a:lvl7pPr>
            <a:lvl8pPr marL="3657600" marR="0" lvl="7" indent="-317500" algn="l" rtl="0">
              <a:lnSpc>
                <a:spcPct val="115000"/>
              </a:lnSpc>
              <a:spcBef>
                <a:spcPts val="0"/>
              </a:spcBef>
              <a:spcAft>
                <a:spcPts val="0"/>
              </a:spcAft>
              <a:buClr>
                <a:schemeClr val="dk2"/>
              </a:buClr>
              <a:buSzPts val="1400"/>
              <a:buFont typeface="Open Sans Medium"/>
              <a:buChar char="○"/>
              <a:defRPr sz="1120" b="0" i="0" u="none" strike="noStrike" cap="none">
                <a:solidFill>
                  <a:schemeClr val="dk2"/>
                </a:solidFill>
                <a:latin typeface="Open Sans Medium"/>
                <a:ea typeface="Open Sans Medium"/>
                <a:cs typeface="Open Sans Medium"/>
                <a:sym typeface="Open Sans Medium"/>
              </a:defRPr>
            </a:lvl8pPr>
            <a:lvl9pPr marL="4114800" marR="0" lvl="8" indent="-317500" algn="l" rtl="0">
              <a:lnSpc>
                <a:spcPct val="115000"/>
              </a:lnSpc>
              <a:spcBef>
                <a:spcPts val="0"/>
              </a:spcBef>
              <a:spcAft>
                <a:spcPts val="0"/>
              </a:spcAft>
              <a:buClr>
                <a:schemeClr val="dk2"/>
              </a:buClr>
              <a:buSzPts val="1400"/>
              <a:buFont typeface="Open Sans Medium"/>
              <a:buChar char="■"/>
              <a:defRPr sz="1120" b="0" i="0" u="none" strike="noStrike" cap="none">
                <a:solidFill>
                  <a:schemeClr val="dk2"/>
                </a:solidFill>
                <a:latin typeface="Open Sans Medium"/>
                <a:ea typeface="Open Sans Medium"/>
                <a:cs typeface="Open Sans Medium"/>
                <a:sym typeface="Open Sans Medium"/>
              </a:defRPr>
            </a:lvl9pPr>
          </a:lstStyle>
          <a:p>
            <a:endParaRPr/>
          </a:p>
        </p:txBody>
      </p:sp>
      <p:sp>
        <p:nvSpPr>
          <p:cNvPr id="61" name="Google Shape;61;p1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8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8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8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8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8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8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8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8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8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1.xml"/><Relationship Id="rId5"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camaraproject.org/"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ocs.google.com/spreadsheets/d/1vOwPrDIYrX29HshDwYsN1lAsQ4RcBOTEHIl9e5Oakxc/edit#gid=0"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7" descr="Image number 7"/>
          <p:cNvPicPr preferRelativeResize="0"/>
          <p:nvPr/>
        </p:nvPicPr>
        <p:blipFill rotWithShape="1">
          <a:blip r:embed="rId3">
            <a:alphaModFix/>
          </a:blip>
          <a:srcRect/>
          <a:stretch/>
        </p:blipFill>
        <p:spPr>
          <a:xfrm>
            <a:off x="0" y="0"/>
            <a:ext cx="6858000" cy="5143500"/>
          </a:xfrm>
          <a:prstGeom prst="rect">
            <a:avLst/>
          </a:prstGeom>
          <a:noFill/>
          <a:ln>
            <a:noFill/>
          </a:ln>
        </p:spPr>
      </p:pic>
      <p:pic>
        <p:nvPicPr>
          <p:cNvPr id="92" name="Google Shape;92;p17"/>
          <p:cNvPicPr preferRelativeResize="0"/>
          <p:nvPr/>
        </p:nvPicPr>
        <p:blipFill rotWithShape="1">
          <a:blip r:embed="rId4">
            <a:alphaModFix/>
          </a:blip>
          <a:srcRect/>
          <a:stretch/>
        </p:blipFill>
        <p:spPr>
          <a:xfrm>
            <a:off x="8041926" y="4555379"/>
            <a:ext cx="1102074" cy="588121"/>
          </a:xfrm>
          <a:prstGeom prst="rect">
            <a:avLst/>
          </a:prstGeom>
          <a:noFill/>
          <a:ln>
            <a:noFill/>
          </a:ln>
        </p:spPr>
      </p:pic>
      <p:pic>
        <p:nvPicPr>
          <p:cNvPr id="93" name="Google Shape;93;p17" descr="Image containing the icon  Automatically generated description"/>
          <p:cNvPicPr preferRelativeResize="0"/>
          <p:nvPr/>
        </p:nvPicPr>
        <p:blipFill rotWithShape="1">
          <a:blip r:embed="rId5">
            <a:alphaModFix/>
          </a:blip>
          <a:srcRect/>
          <a:stretch/>
        </p:blipFill>
        <p:spPr>
          <a:xfrm>
            <a:off x="6858000" y="4519035"/>
            <a:ext cx="981156" cy="624465"/>
          </a:xfrm>
          <a:prstGeom prst="rect">
            <a:avLst/>
          </a:prstGeom>
          <a:noFill/>
          <a:ln>
            <a:noFill/>
          </a:ln>
        </p:spPr>
      </p:pic>
      <p:sp>
        <p:nvSpPr>
          <p:cNvPr id="94" name="Google Shape;94;p17"/>
          <p:cNvSpPr txBox="1"/>
          <p:nvPr/>
        </p:nvSpPr>
        <p:spPr>
          <a:xfrm>
            <a:off x="6939725" y="68426"/>
            <a:ext cx="2140200" cy="1266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ja" sz="2240" b="0" i="0" u="none" strike="noStrike" cap="none" noProof="1">
                <a:solidFill>
                  <a:srgbClr val="000000"/>
                </a:solidFill>
                <a:latin typeface="Consolas"/>
                <a:ea typeface="Consolas"/>
                <a:cs typeface="Consolas"/>
                <a:sym typeface="Consolas"/>
              </a:rPr>
              <a:t>20</a:t>
            </a:r>
            <a:r>
              <a:rPr lang="ja" sz="2240" noProof="1">
                <a:latin typeface="Consolas"/>
                <a:ea typeface="Consolas"/>
                <a:cs typeface="Consolas"/>
                <a:sym typeface="Consolas"/>
              </a:rPr>
              <a:t>24</a:t>
            </a:r>
            <a:r>
              <a:rPr lang="ja" sz="2240" b="0" i="0" u="none" strike="noStrike" cap="none" noProof="1">
                <a:solidFill>
                  <a:srgbClr val="000000"/>
                </a:solidFill>
                <a:latin typeface="Consolas"/>
                <a:ea typeface="Consolas"/>
                <a:cs typeface="Consolas"/>
                <a:sym typeface="Consolas"/>
              </a:rPr>
              <a:t>-06-</a:t>
            </a:r>
            <a:r>
              <a:rPr lang="ja" sz="2240" noProof="1">
                <a:latin typeface="Consolas"/>
                <a:ea typeface="Consolas"/>
                <a:cs typeface="Consolas"/>
                <a:sym typeface="Consolas"/>
              </a:rPr>
              <a:t>14</a:t>
            </a:r>
            <a:endParaRPr sz="2240" b="0" i="0" u="none" strike="noStrike" cap="none">
              <a:solidFill>
                <a:srgbClr val="000000"/>
              </a:solidFill>
              <a:latin typeface="Consolas"/>
              <a:ea typeface="Consolas"/>
              <a:cs typeface="Consolas"/>
              <a:sym typeface="Consolas"/>
            </a:endParaRPr>
          </a:p>
          <a:p>
            <a:pPr marL="0" marR="0" lvl="0" indent="0" algn="ctr" rtl="0">
              <a:lnSpc>
                <a:spcPct val="100000"/>
              </a:lnSpc>
              <a:spcBef>
                <a:spcPts val="0"/>
              </a:spcBef>
              <a:spcAft>
                <a:spcPts val="0"/>
              </a:spcAft>
              <a:buNone/>
            </a:pPr>
            <a:r>
              <a:rPr lang="ja" sz="2240" noProof="1"/>
              <a:t>OSS Strategy</a:t>
            </a:r>
            <a:endParaRPr sz="2240"/>
          </a:p>
        </p:txBody>
      </p:sp>
      <p:sp>
        <p:nvSpPr>
          <p:cNvPr id="95" name="Google Shape;95;p17"/>
          <p:cNvSpPr txBox="1"/>
          <p:nvPr/>
        </p:nvSpPr>
        <p:spPr>
          <a:xfrm>
            <a:off x="439375" y="3009325"/>
            <a:ext cx="6126300" cy="1086000"/>
          </a:xfrm>
          <a:prstGeom prst="rect">
            <a:avLst/>
          </a:prstGeom>
          <a:solidFill>
            <a:srgbClr val="FFFFFF">
              <a:alpha val="32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3840" noProof="1">
                <a:solidFill>
                  <a:srgbClr val="FFFFFF"/>
                </a:solidFill>
                <a:latin typeface="Carter One"/>
                <a:ea typeface="Carter One"/>
                <a:cs typeface="Carter One"/>
                <a:sym typeface="Carter One"/>
              </a:rPr>
              <a:t>Japan Local Meetup</a:t>
            </a:r>
            <a:endParaRPr sz="3840">
              <a:solidFill>
                <a:srgbClr val="FFFFFF"/>
              </a:solidFill>
              <a:latin typeface="Carter One"/>
              <a:ea typeface="Carter One"/>
              <a:cs typeface="Carter One"/>
              <a:sym typeface="Carter On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ja" noProof="1"/>
              <a:t>Primary: Companies serving as OSS</a:t>
            </a:r>
            <a:endParaRPr/>
          </a:p>
        </p:txBody>
      </p:sp>
      <p:sp>
        <p:nvSpPr>
          <p:cNvPr id="177" name="Google Shape;177;p29"/>
          <p:cNvSpPr txBox="1">
            <a:spLocks noGrp="1"/>
          </p:cNvSpPr>
          <p:nvPr>
            <p:ph type="body" idx="1"/>
          </p:nvPr>
        </p:nvSpPr>
        <p:spPr>
          <a:xfrm>
            <a:off x="311700" y="1225225"/>
            <a:ext cx="5962800" cy="33540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ja" noProof="1"/>
              <a:t>OSS Strategy and Action</a:t>
            </a:r>
            <a:endParaRPr/>
          </a:p>
          <a:p>
            <a:pPr marL="914400" lvl="1" indent="-310832" algn="l" rtl="0">
              <a:spcBef>
                <a:spcPts val="0"/>
              </a:spcBef>
              <a:spcAft>
                <a:spcPts val="0"/>
              </a:spcAft>
              <a:buSzPct val="100000"/>
              <a:buAutoNum type="alphaLcPeriod"/>
            </a:pPr>
            <a:r>
              <a:rPr lang="ja" noProof="1"/>
              <a:t>Distros can be formed by continuing OSS</a:t>
            </a:r>
            <a:endParaRPr/>
          </a:p>
          <a:p>
            <a:pPr marL="1371600" lvl="2" indent="-310832" algn="l" rtl="0">
              <a:spcBef>
                <a:spcPts val="0"/>
              </a:spcBef>
              <a:spcAft>
                <a:spcPts val="0"/>
              </a:spcAft>
              <a:buSzPct val="100000"/>
              <a:buAutoNum type="romanLcPeriod"/>
            </a:pPr>
            <a:r>
              <a:rPr lang="ja" noProof="1"/>
              <a:t>Patch posting</a:t>
            </a:r>
            <a:endParaRPr/>
          </a:p>
          <a:p>
            <a:pPr marL="1371600" lvl="2" indent="-310832" algn="l" rtl="0">
              <a:spcBef>
                <a:spcPts val="0"/>
              </a:spcBef>
              <a:spcAft>
                <a:spcPts val="0"/>
              </a:spcAft>
              <a:buSzPct val="100000"/>
              <a:buAutoNum type="romanLcPeriod"/>
            </a:pPr>
            <a:r>
              <a:rPr lang="ja" noProof="1"/>
              <a:t>Document maintenance (Expansion of developers and users)</a:t>
            </a:r>
            <a:endParaRPr/>
          </a:p>
          <a:p>
            <a:pPr marL="1371600" lvl="2" indent="-310832" algn="l" rtl="0">
              <a:spcBef>
                <a:spcPts val="0"/>
              </a:spcBef>
              <a:spcAft>
                <a:spcPts val="0"/>
              </a:spcAft>
              <a:buSzPct val="100000"/>
              <a:buAutoNum type="romanLcPeriod"/>
            </a:pPr>
            <a:r>
              <a:rPr lang="ja" noProof="1"/>
              <a:t>Community dissemination, operation support, and operation promotion (maintenance of distro foundation)</a:t>
            </a:r>
            <a:endParaRPr/>
          </a:p>
          <a:p>
            <a:pPr marL="914400" lvl="1" indent="-310832" algn="l" rtl="0">
              <a:spcBef>
                <a:spcPts val="0"/>
              </a:spcBef>
              <a:spcAft>
                <a:spcPts val="0"/>
              </a:spcAft>
              <a:buSzPct val="100000"/>
              <a:buAutoNum type="alphaLcPeriod"/>
            </a:pPr>
            <a:r>
              <a:rPr lang="ja" noProof="1"/>
              <a:t>Development of OSS leads to expansion of potential customers</a:t>
            </a:r>
            <a:endParaRPr/>
          </a:p>
          <a:p>
            <a:pPr marL="1371600" lvl="2" indent="-310832" algn="l" rtl="0">
              <a:spcBef>
                <a:spcPts val="0"/>
              </a:spcBef>
              <a:spcAft>
                <a:spcPts val="0"/>
              </a:spcAft>
              <a:buSzPct val="100000"/>
              <a:buAutoNum type="romanLcPeriod"/>
            </a:pPr>
            <a:r>
              <a:rPr lang="ja" noProof="1"/>
              <a:t>Meetup events, seminar events (expansion of users)</a:t>
            </a:r>
            <a:endParaRPr/>
          </a:p>
          <a:p>
            <a:pPr marL="914400" lvl="1" indent="-310832" algn="l" rtl="0">
              <a:spcBef>
                <a:spcPts val="0"/>
              </a:spcBef>
              <a:spcAft>
                <a:spcPts val="0"/>
              </a:spcAft>
              <a:buSzPct val="100000"/>
              <a:buAutoNum type="alphaLcPeriod"/>
            </a:pPr>
            <a:r>
              <a:rPr lang="ja" noProof="1"/>
              <a:t>Improvement of business value (Brand?)</a:t>
            </a:r>
            <a:endParaRPr/>
          </a:p>
          <a:p>
            <a:pPr marL="1371600" lvl="2" indent="-310832" algn="l" rtl="0">
              <a:spcBef>
                <a:spcPts val="0"/>
              </a:spcBef>
              <a:spcAft>
                <a:spcPts val="0"/>
              </a:spcAft>
              <a:buSzPct val="100000"/>
              <a:buAutoNum type="romanLcPeriod"/>
            </a:pPr>
            <a:r>
              <a:rPr lang="ja" noProof="1"/>
              <a:t>Continuous patch posting</a:t>
            </a:r>
            <a:endParaRPr/>
          </a:p>
          <a:p>
            <a:pPr marL="914400" lvl="1" indent="-310832" algn="l" rtl="0">
              <a:spcBef>
                <a:spcPts val="0"/>
              </a:spcBef>
              <a:spcAft>
                <a:spcPts val="0"/>
              </a:spcAft>
              <a:buSzPct val="100000"/>
              <a:buAutoNum type="alphaLcPeriod"/>
            </a:pPr>
            <a:r>
              <a:rPr lang="ja" noProof="1"/>
              <a:t>Forming the de facto</a:t>
            </a:r>
            <a:endParaRPr/>
          </a:p>
          <a:p>
            <a:pPr marL="914400" lvl="1" indent="-310832" algn="l" rtl="0">
              <a:spcBef>
                <a:spcPts val="0"/>
              </a:spcBef>
              <a:spcAft>
                <a:spcPts val="0"/>
              </a:spcAft>
              <a:buSzPct val="100000"/>
              <a:buAutoNum type="alphaLcPeriod"/>
            </a:pPr>
            <a:r>
              <a:rPr lang="ja" noProof="1"/>
              <a:t>Can be requested by developers</a:t>
            </a:r>
            <a:endParaRPr/>
          </a:p>
          <a:p>
            <a:pPr marL="914400" lvl="1" indent="-310832" algn="l" rtl="0">
              <a:spcBef>
                <a:spcPts val="0"/>
              </a:spcBef>
              <a:spcAft>
                <a:spcPts val="0"/>
              </a:spcAft>
              <a:buSzPct val="100000"/>
              <a:buAutoNum type="alphaLcPeriod"/>
            </a:pPr>
            <a:r>
              <a:rPr lang="ja" noProof="1"/>
              <a:t>(It may not be a strategy, but patch submission also leads to technical training.)</a:t>
            </a:r>
            <a:endParaRPr/>
          </a:p>
          <a:p>
            <a:pPr marL="457200" lvl="0" indent="-334327" algn="l" rtl="0">
              <a:spcBef>
                <a:spcPts val="0"/>
              </a:spcBef>
              <a:spcAft>
                <a:spcPts val="0"/>
              </a:spcAft>
              <a:buSzPct val="100000"/>
              <a:buChar char="●"/>
            </a:pPr>
            <a:r>
              <a:t> </a:t>
            </a:r>
          </a:p>
        </p:txBody>
      </p:sp>
      <p:sp>
        <p:nvSpPr>
          <p:cNvPr id="178" name="Google Shape;178;p29"/>
          <p:cNvSpPr/>
          <p:nvPr/>
        </p:nvSpPr>
        <p:spPr>
          <a:xfrm>
            <a:off x="6848400" y="1225225"/>
            <a:ext cx="1983900" cy="463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noProof="1">
                <a:latin typeface="Open Sans"/>
                <a:ea typeface="Open Sans"/>
                <a:cs typeface="Open Sans"/>
                <a:sym typeface="Open Sans"/>
              </a:rPr>
              <a:t>Patch posting</a:t>
            </a:r>
            <a:endParaRPr>
              <a:latin typeface="Open Sans"/>
              <a:ea typeface="Open Sans"/>
              <a:cs typeface="Open Sans"/>
              <a:sym typeface="Open Sans"/>
            </a:endParaRPr>
          </a:p>
        </p:txBody>
      </p:sp>
      <p:sp>
        <p:nvSpPr>
          <p:cNvPr id="179" name="Google Shape;179;p29"/>
          <p:cNvSpPr/>
          <p:nvPr/>
        </p:nvSpPr>
        <p:spPr>
          <a:xfrm>
            <a:off x="6848400" y="1743175"/>
            <a:ext cx="1983900" cy="463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noProof="1">
                <a:latin typeface="Open Sans"/>
                <a:ea typeface="Open Sans"/>
                <a:cs typeface="Open Sans"/>
                <a:sym typeface="Open Sans"/>
              </a:rPr>
              <a:t>Community support</a:t>
            </a:r>
            <a:endParaRPr>
              <a:latin typeface="Open Sans"/>
              <a:ea typeface="Open Sans"/>
              <a:cs typeface="Open Sans"/>
              <a:sym typeface="Open Sans"/>
            </a:endParaRPr>
          </a:p>
        </p:txBody>
      </p:sp>
      <p:sp>
        <p:nvSpPr>
          <p:cNvPr id="180" name="Google Shape;180;p29"/>
          <p:cNvSpPr/>
          <p:nvPr/>
        </p:nvSpPr>
        <p:spPr>
          <a:xfrm>
            <a:off x="6848400" y="2261125"/>
            <a:ext cx="1983900" cy="463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noProof="1">
                <a:latin typeface="Open Sans"/>
                <a:ea typeface="Open Sans"/>
                <a:cs typeface="Open Sans"/>
                <a:sym typeface="Open Sans"/>
              </a:rPr>
              <a:t>Meetup</a:t>
            </a:r>
            <a:endParaRPr>
              <a:latin typeface="Open Sans"/>
              <a:ea typeface="Open Sans"/>
              <a:cs typeface="Open Sans"/>
              <a:sym typeface="Open Sans"/>
            </a:endParaRPr>
          </a:p>
        </p:txBody>
      </p:sp>
      <p:cxnSp>
        <p:nvCxnSpPr>
          <p:cNvPr id="181" name="Google Shape;181;p29"/>
          <p:cNvCxnSpPr>
            <a:cxnSpLocks/>
          </p:cNvCxnSpPr>
          <p:nvPr/>
        </p:nvCxnSpPr>
        <p:spPr>
          <a:xfrm flipV="1">
            <a:off x="3082103" y="1311325"/>
            <a:ext cx="4063272" cy="431850"/>
          </a:xfrm>
          <a:prstGeom prst="straightConnector1">
            <a:avLst/>
          </a:prstGeom>
          <a:noFill/>
          <a:ln w="9525" cap="flat" cmpd="sng">
            <a:solidFill>
              <a:schemeClr val="dk2"/>
            </a:solidFill>
            <a:prstDash val="solid"/>
            <a:round/>
            <a:headEnd type="none" w="med" len="med"/>
            <a:tailEnd type="none" w="med" len="med"/>
          </a:ln>
        </p:spPr>
      </p:cxnSp>
      <p:cxnSp>
        <p:nvCxnSpPr>
          <p:cNvPr id="182" name="Google Shape;182;p29"/>
          <p:cNvCxnSpPr>
            <a:cxnSpLocks/>
            <a:endCxn id="178" idx="1"/>
          </p:cNvCxnSpPr>
          <p:nvPr/>
        </p:nvCxnSpPr>
        <p:spPr>
          <a:xfrm flipV="1">
            <a:off x="4015687" y="1456825"/>
            <a:ext cx="2832713" cy="1631673"/>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t> </a:t>
            </a:r>
          </a:p>
        </p:txBody>
      </p:sp>
      <p:sp>
        <p:nvSpPr>
          <p:cNvPr id="188" name="Google Shape;188;p3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ja" noProof="1"/>
              <a:t>Why not put it in a table?</a:t>
            </a:r>
            <a:endParaRPr/>
          </a:p>
        </p:txBody>
      </p:sp>
      <p:graphicFrame>
        <p:nvGraphicFramePr>
          <p:cNvPr id="189" name="Google Shape;189;p30"/>
          <p:cNvGraphicFramePr/>
          <p:nvPr/>
        </p:nvGraphicFramePr>
        <p:xfrm>
          <a:off x="1368275" y="1809300"/>
          <a:ext cx="7239000" cy="2218914"/>
        </p:xfrm>
        <a:graphic>
          <a:graphicData uri="http://schemas.openxmlformats.org/drawingml/2006/table">
            <a:tbl>
              <a:tblPr>
                <a:noFill/>
                <a:tableStyleId>{F976A1D7-FFCC-4ECE-B9A4-ABE4E0957845}</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rPr lang="ja" noProof="1"/>
                        <a:t>Patch posting</a:t>
                      </a:r>
                      <a:endParaRPr/>
                    </a:p>
                  </a:txBody>
                  <a:tcPr marL="91425" marR="91425" marT="91425" marB="91425"/>
                </a:tc>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t> </a:t>
                      </a: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ja" noProof="1"/>
                        <a:t>Community survival</a:t>
                      </a:r>
                      <a:endParaRPr/>
                    </a:p>
                  </a:txBody>
                  <a:tcPr marL="91425" marR="91425" marT="91425" marB="91425"/>
                </a:tc>
                <a:tc>
                  <a:txBody>
                    <a:bodyPr/>
                    <a:lstStyle/>
                    <a:p>
                      <a:pPr marL="0" lvl="0" indent="0" algn="l" rtl="0">
                        <a:spcBef>
                          <a:spcPts val="0"/>
                        </a:spcBef>
                        <a:spcAft>
                          <a:spcPts val="0"/>
                        </a:spcAft>
                        <a:buNone/>
                      </a:pPr>
                      <a:r>
                        <a:rPr lang="ja" noProof="1"/>
                        <a:t>◯ ◎</a:t>
                      </a:r>
                      <a:endParaRPr/>
                    </a:p>
                  </a:txBody>
                  <a:tcPr marL="91425" marR="91425" marT="91425" marB="91425"/>
                </a:tc>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t> </a:t>
                      </a: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ja" noProof="1"/>
                        <a:t>OSS evolution, growing potential customers</a:t>
                      </a:r>
                      <a:endParaRPr/>
                    </a:p>
                  </a:txBody>
                  <a:tcPr marL="91425" marR="91425" marT="91425" marB="91425"/>
                </a:tc>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t> </a:t>
                      </a: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t> </a:t>
                      </a: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t> </a:t>
                      </a:r>
                    </a:p>
                  </a:txBody>
                  <a:tcPr marL="91425" marR="91425" marT="91425" marB="91425"/>
                </a:tc>
                <a:extLst>
                  <a:ext uri="{0D108BD9-81ED-4DB2-BD59-A6C34878D82A}">
                    <a16:rowId xmlns:a16="http://schemas.microsoft.com/office/drawing/2014/main" val="10004"/>
                  </a:ext>
                </a:extLst>
              </a:tr>
            </a:tbl>
          </a:graphicData>
        </a:graphic>
      </p:graphicFrame>
      <p:sp>
        <p:nvSpPr>
          <p:cNvPr id="190" name="Google Shape;190;p30"/>
          <p:cNvSpPr txBox="1"/>
          <p:nvPr/>
        </p:nvSpPr>
        <p:spPr>
          <a:xfrm>
            <a:off x="-2192700" y="1003050"/>
            <a:ext cx="2282700" cy="9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840" noProof="1">
                <a:solidFill>
                  <a:srgbClr val="131619"/>
                </a:solidFill>
                <a:latin typeface="Open Sans"/>
                <a:ea typeface="Open Sans"/>
                <a:cs typeface="Open Sans"/>
                <a:sym typeface="Open Sans"/>
              </a:rPr>
              <a:t>OSS as a platform</a:t>
            </a:r>
            <a:br>
              <a:rPr lang="ja" sz="840">
                <a:solidFill>
                  <a:srgbClr val="131619"/>
                </a:solidFill>
                <a:latin typeface="Open Sans"/>
                <a:ea typeface="Open Sans"/>
                <a:cs typeface="Open Sans"/>
                <a:sym typeface="Open Sans"/>
              </a:rPr>
            </a:br>
            <a:r>
              <a:rPr lang="ja" sz="840" noProof="1">
                <a:solidFill>
                  <a:srgbClr val="131619"/>
                </a:solidFill>
                <a:latin typeface="Open Sans"/>
                <a:ea typeface="Open Sans"/>
                <a:cs typeface="Open Sans"/>
                <a:sym typeface="Open Sans"/>
              </a:rPr>
              <a:t>If you're on it,</a:t>
            </a:r>
            <a:br>
              <a:rPr lang="ja" sz="840">
                <a:solidFill>
                  <a:srgbClr val="131619"/>
                </a:solidFill>
                <a:latin typeface="Open Sans"/>
                <a:ea typeface="Open Sans"/>
                <a:cs typeface="Open Sans"/>
                <a:sym typeface="Open Sans"/>
              </a:rPr>
            </a:br>
            <a:r>
              <a:rPr lang="ja" sz="840" noProof="1">
                <a:solidFill>
                  <a:srgbClr val="131619"/>
                </a:solidFill>
                <a:latin typeface="Open Sans"/>
                <a:ea typeface="Open Sans"/>
                <a:cs typeface="Open Sans"/>
                <a:sym typeface="Open Sans"/>
              </a:rPr>
              <a:t>and you're using certain features of OSS</a:t>
            </a:r>
            <a:br>
              <a:rPr lang="ja" sz="840">
                <a:solidFill>
                  <a:srgbClr val="131619"/>
                </a:solidFill>
                <a:latin typeface="Open Sans"/>
                <a:ea typeface="Open Sans"/>
                <a:cs typeface="Open Sans"/>
                <a:sym typeface="Open Sans"/>
              </a:rPr>
            </a:br>
            <a:r>
              <a:rPr lang="ja" sz="840" noProof="1">
                <a:solidFill>
                  <a:srgbClr val="131619"/>
                </a:solidFill>
                <a:latin typeface="Open Sans"/>
                <a:ea typeface="Open Sans"/>
                <a:cs typeface="Open Sans"/>
                <a:sym typeface="Open Sans"/>
              </a:rPr>
              <a:t>to provide a service,</a:t>
            </a:r>
            <a:br>
              <a:rPr lang="ja" sz="840">
                <a:solidFill>
                  <a:srgbClr val="131619"/>
                </a:solidFill>
                <a:latin typeface="Open Sans"/>
                <a:ea typeface="Open Sans"/>
                <a:cs typeface="Open Sans"/>
                <a:sym typeface="Open Sans"/>
              </a:rPr>
            </a:br>
            <a:r>
              <a:rPr lang="ja" sz="840" noProof="1">
                <a:solidFill>
                  <a:srgbClr val="131619"/>
                </a:solidFill>
                <a:latin typeface="Open Sans"/>
                <a:ea typeface="Open Sans"/>
                <a:cs typeface="Open Sans"/>
                <a:sym typeface="Open Sans"/>
              </a:rPr>
              <a:t>is it?</a:t>
            </a:r>
            <a:endParaRPr sz="1440">
              <a:solidFill>
                <a:schemeClr val="dk1"/>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ja" noProof="1"/>
              <a:t>2024-03-15</a:t>
            </a:r>
            <a:endParaRPr/>
          </a:p>
        </p:txBody>
      </p:sp>
      <p:sp>
        <p:nvSpPr>
          <p:cNvPr id="196" name="Google Shape;196;p3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ja" noProof="1"/>
              <a:t>Listed separately by telecommunication business (business entity)</a:t>
            </a:r>
            <a:endParaRPr/>
          </a:p>
          <a:p>
            <a:pPr marL="457200" lvl="0" indent="-342900" algn="l" rtl="0">
              <a:spcBef>
                <a:spcPts val="0"/>
              </a:spcBef>
              <a:spcAft>
                <a:spcPts val="0"/>
              </a:spcAft>
              <a:buSzPts val="1800"/>
              <a:buChar char="●"/>
            </a:pPr>
            <a:r>
              <a:rPr lang="ja" noProof="1"/>
              <a:t>Slide and Spreadsheet URL (also homework)</a:t>
            </a:r>
            <a:endParaRPr/>
          </a:p>
          <a:p>
            <a:pPr marL="457200" lvl="0" indent="-342900" algn="l" rtl="0">
              <a:spcBef>
                <a:spcPts val="0"/>
              </a:spcBef>
              <a:spcAft>
                <a:spcPts val="0"/>
              </a:spcAft>
              <a:buSzPts val="1800"/>
              <a:buChar char="●"/>
            </a:pPr>
            <a:r>
              <a:rPr lang="ja" noProof="1"/>
              <a:t>4/12 from 15:00.</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ja" noProof="1"/>
              <a:t>2024-04-12</a:t>
            </a:r>
            <a:endParaRPr/>
          </a:p>
          <a:p>
            <a:pPr marL="0" lvl="0" indent="0" algn="ctr" rtl="0">
              <a:spcBef>
                <a:spcPts val="0"/>
              </a:spcBef>
              <a:spcAft>
                <a:spcPts val="0"/>
              </a:spcAft>
              <a:buNone/>
            </a:pPr>
            <a:r>
              <a:rPr lang="ja" noProof="1"/>
              <a:t>In the Automotive and Telecommunications Industries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ja" noProof="1"/>
              <a:t>2024-04-12</a:t>
            </a:r>
            <a:endParaRPr/>
          </a:p>
        </p:txBody>
      </p:sp>
      <p:sp>
        <p:nvSpPr>
          <p:cNvPr id="207" name="Google Shape;207;p33"/>
          <p:cNvSpPr txBox="1">
            <a:spLocks noGrp="1"/>
          </p:cNvSpPr>
          <p:nvPr>
            <p:ph type="body" idx="1"/>
          </p:nvPr>
        </p:nvSpPr>
        <p:spPr>
          <a:xfrm>
            <a:off x="311700" y="1225225"/>
            <a:ext cx="4310100" cy="33540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ja" noProof="1"/>
              <a:t>The OSS community is important in both the telecommunication and automotive industries</a:t>
            </a:r>
            <a:endParaRPr/>
          </a:p>
          <a:p>
            <a:pPr marL="457200" lvl="0" indent="-334327" algn="l" rtl="0">
              <a:spcBef>
                <a:spcPts val="0"/>
              </a:spcBef>
              <a:spcAft>
                <a:spcPts val="0"/>
              </a:spcAft>
              <a:buSzPct val="100000"/>
              <a:buChar char="●"/>
            </a:pPr>
            <a:r>
              <a:rPr lang="ja" noProof="1"/>
              <a:t>It is being explored as an OSS strategy</a:t>
            </a:r>
            <a:endParaRPr/>
          </a:p>
          <a:p>
            <a:pPr marL="914400" lvl="1" indent="-310832" algn="l" rtl="0">
              <a:spcBef>
                <a:spcPts val="0"/>
              </a:spcBef>
              <a:spcAft>
                <a:spcPts val="0"/>
              </a:spcAft>
              <a:buSzPct val="100000"/>
              <a:buChar char="○"/>
            </a:pPr>
            <a:r>
              <a:rPr lang="ja" noProof="1"/>
              <a:t>Recognition that activities for the community to remain are necessary because the elimination of OSS is a problem</a:t>
            </a:r>
            <a:endParaRPr/>
          </a:p>
          <a:p>
            <a:pPr marL="457200" lvl="0" indent="-334327" algn="l" rtl="0">
              <a:spcBef>
                <a:spcPts val="0"/>
              </a:spcBef>
              <a:spcAft>
                <a:spcPts val="0"/>
              </a:spcAft>
              <a:buSzPct val="100000"/>
              <a:buChar char="●"/>
            </a:pPr>
            <a:r>
              <a:rPr lang="ja" noProof="1"/>
              <a:t>Discussing that the finished car manufacturers receive the finished products from Tier 1</a:t>
            </a:r>
            <a:endParaRPr/>
          </a:p>
          <a:p>
            <a:pPr marL="457200" lvl="0" indent="-334327" algn="l" rtl="0">
              <a:spcBef>
                <a:spcPts val="0"/>
              </a:spcBef>
              <a:spcAft>
                <a:spcPts val="0"/>
              </a:spcAft>
              <a:buSzPct val="100000"/>
              <a:buChar char="●"/>
            </a:pPr>
            <a:r>
              <a:rPr lang="ja" noProof="1"/>
              <a:t>Industry standards are made by the community</a:t>
            </a:r>
            <a:endParaRPr/>
          </a:p>
          <a:p>
            <a:pPr marL="914400" lvl="1" indent="-310832" algn="l" rtl="0">
              <a:spcBef>
                <a:spcPts val="0"/>
              </a:spcBef>
              <a:spcAft>
                <a:spcPts val="0"/>
              </a:spcAft>
              <a:buSzPct val="100000"/>
              <a:buChar char="○"/>
            </a:pPr>
            <a:r>
              <a:rPr lang="ja" noProof="1"/>
              <a:t>Looking at the big flow of 5 or 10 years, the impression is that the finished product manufacturers/telecommunication carriers present the flow</a:t>
            </a:r>
            <a:endParaRPr/>
          </a:p>
          <a:p>
            <a:pPr marL="1371600" lvl="2" indent="-310832" algn="l" rtl="0">
              <a:spcBef>
                <a:spcPts val="0"/>
              </a:spcBef>
              <a:spcAft>
                <a:spcPts val="0"/>
              </a:spcAft>
              <a:buSzPct val="100000"/>
              <a:buChar char="■"/>
            </a:pPr>
            <a:r>
              <a:rPr lang="ja" noProof="1"/>
              <a:t>In the case of telecommunication carriers, 3GPP is such a flow</a:t>
            </a:r>
            <a:endParaRPr/>
          </a:p>
          <a:p>
            <a:pPr marL="914400" lvl="1" indent="-310832" algn="l" rtl="0">
              <a:spcBef>
                <a:spcPts val="0"/>
              </a:spcBef>
              <a:spcAft>
                <a:spcPts val="0"/>
              </a:spcAft>
              <a:buSzPct val="100000"/>
              <a:buChar char="○"/>
            </a:pPr>
            <a:r>
              <a:rPr lang="ja" noProof="1"/>
              <a:t>Including interoperability, it is sound if it is made by the OSS community</a:t>
            </a:r>
            <a:endParaRPr/>
          </a:p>
        </p:txBody>
      </p:sp>
      <p:pic>
        <p:nvPicPr>
          <p:cNvPr id="208" name="Google Shape;208;p33"/>
          <p:cNvPicPr preferRelativeResize="0"/>
          <p:nvPr/>
        </p:nvPicPr>
        <p:blipFill rotWithShape="1">
          <a:blip r:embed="rId3">
            <a:alphaModFix/>
          </a:blip>
          <a:srcRect t="1700"/>
          <a:stretch/>
        </p:blipFill>
        <p:spPr>
          <a:xfrm>
            <a:off x="4774200" y="1339950"/>
            <a:ext cx="4217399" cy="2324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ja" noProof="1"/>
              <a:t>2024-04-12</a:t>
            </a:r>
            <a:endParaRPr/>
          </a:p>
        </p:txBody>
      </p:sp>
      <p:sp>
        <p:nvSpPr>
          <p:cNvPr id="214" name="Google Shape;214;p3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ja" noProof="1"/>
              <a:t>Project to develop and standardize a Teleco API</a:t>
            </a:r>
            <a:endParaRPr/>
          </a:p>
          <a:p>
            <a:pPr marL="914400" lvl="1" indent="-317500" algn="l" rtl="0">
              <a:spcBef>
                <a:spcPts val="0"/>
              </a:spcBef>
              <a:spcAft>
                <a:spcPts val="0"/>
              </a:spcAft>
              <a:buSzPts val="1400"/>
              <a:buChar char="○"/>
            </a:pPr>
            <a:r>
              <a:rPr lang="ja" u="sng" noProof="1">
                <a:solidFill>
                  <a:schemeClr val="hlink"/>
                </a:solidFill>
                <a:hlinkClick r:id="rId3"/>
              </a:rPr>
              <a:t>https://camaraproject.org/</a:t>
            </a:r>
            <a:endParaRPr/>
          </a:p>
          <a:p>
            <a:pPr marL="914400" lvl="1" indent="-317500" algn="l" rtl="0">
              <a:spcBef>
                <a:spcPts val="0"/>
              </a:spcBef>
              <a:spcAft>
                <a:spcPts val="0"/>
              </a:spcAft>
              <a:buSzPts val="1400"/>
              <a:buChar char="○"/>
            </a:pPr>
            <a:r>
              <a:rPr lang="ja" noProof="1"/>
              <a:t>These projects are needed to be interconnected, and leading them is a good OSS strategy.</a:t>
            </a:r>
            <a:endParaRPr/>
          </a:p>
          <a:p>
            <a:pPr marL="457200" lvl="0" indent="-342900" algn="l" rtl="0">
              <a:spcBef>
                <a:spcPts val="0"/>
              </a:spcBef>
              <a:spcAft>
                <a:spcPts val="0"/>
              </a:spcAft>
              <a:buSzPts val="1800"/>
              <a:buChar char="●"/>
            </a:pPr>
            <a:r>
              <a:rPr lang="ja" noProof="1"/>
              <a:t>How do these cross-industry projects get started?</a:t>
            </a:r>
            <a:endParaRPr/>
          </a:p>
          <a:p>
            <a:pPr marL="914400" lvl="1" indent="-317500" algn="l" rtl="0">
              <a:spcBef>
                <a:spcPts val="0"/>
              </a:spcBef>
              <a:spcAft>
                <a:spcPts val="0"/>
              </a:spcAft>
              <a:buSzPts val="1400"/>
              <a:buChar char="○"/>
            </a:pPr>
            <a:r>
              <a:rPr lang="ja" noProof="1"/>
              <a:t>Sometimes brought to The Linux Foundation for discussion.</a:t>
            </a:r>
            <a:endParaRPr/>
          </a:p>
          <a:p>
            <a:pPr marL="914400" lvl="1" indent="-317500" algn="l" rtl="0">
              <a:spcBef>
                <a:spcPts val="0"/>
              </a:spcBef>
              <a:spcAft>
                <a:spcPts val="0"/>
              </a:spcAft>
              <a:buSzPts val="1400"/>
              <a:buChar char="○"/>
            </a:pPr>
            <a:r>
              <a:rPr lang="ja" noProof="1"/>
              <a:t>Who gets the code base at Open Daylight or something?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ja" noProof="1"/>
              <a:t>2024-04-12</a:t>
            </a:r>
            <a:endParaRPr/>
          </a:p>
        </p:txBody>
      </p:sp>
      <p:sp>
        <p:nvSpPr>
          <p:cNvPr id="220" name="Google Shape;220;p3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ja" noProof="1"/>
              <a:t>Does SBOM ever return claims?</a:t>
            </a:r>
            <a:endParaRPr/>
          </a:p>
          <a:p>
            <a:pPr marL="914400" lvl="1" indent="-317500" algn="l" rtl="0">
              <a:spcBef>
                <a:spcPts val="0"/>
              </a:spcBef>
              <a:spcAft>
                <a:spcPts val="0"/>
              </a:spcAft>
              <a:buSzPts val="1400"/>
              <a:buChar char="○"/>
            </a:pPr>
            <a:r>
              <a:rPr lang="ja" noProof="1"/>
              <a:t>What if SBOM does not accept software?</a:t>
            </a:r>
            <a:br>
              <a:rPr lang="ja"/>
            </a:br>
            <a:r>
              <a:rPr lang="ja" noProof="1"/>
              <a:t>(Apple and others have certification.)</a:t>
            </a:r>
            <a:endParaRPr/>
          </a:p>
          <a:p>
            <a:pPr marL="914400" lvl="1" indent="-317500" algn="l" rtl="0">
              <a:spcBef>
                <a:spcPts val="0"/>
              </a:spcBef>
              <a:spcAft>
                <a:spcPts val="0"/>
              </a:spcAft>
              <a:buSzPts val="1400"/>
              <a:buChar char="○"/>
            </a:pPr>
            <a:r>
              <a:rPr lang="ja" noProof="1"/>
              <a:t>We are not satisfied with the lack of engineers ・・・</a:t>
            </a:r>
            <a:endParaRPr/>
          </a:p>
          <a:p>
            <a:pPr marL="914400" lvl="1" indent="-317500" algn="l" rtl="0">
              <a:spcBef>
                <a:spcPts val="0"/>
              </a:spcBef>
              <a:spcAft>
                <a:spcPts val="0"/>
              </a:spcAft>
              <a:buSzPts val="1400"/>
              <a:buChar char="○"/>
            </a:pPr>
            <a:r>
              <a:rPr lang="ja" noProof="1"/>
              <a:t>We are aware that there are times when people ask us not to include this license.</a:t>
            </a:r>
            <a:endParaRPr/>
          </a:p>
          <a:p>
            <a:pPr marL="457200" lvl="0" indent="-342900" algn="l" rtl="0">
              <a:spcBef>
                <a:spcPts val="0"/>
              </a:spcBef>
              <a:spcAft>
                <a:spcPts val="0"/>
              </a:spcAft>
              <a:buSzPts val="1800"/>
              <a:buChar char="●"/>
            </a:pPr>
            <a:r>
              <a:rPr lang="ja" noProof="1"/>
              <a:t>Are carriers concerned about AGPL?</a:t>
            </a:r>
            <a:endParaRPr/>
          </a:p>
          <a:p>
            <a:pPr marL="457200" lvl="0" indent="-342900" algn="l" rtl="0">
              <a:spcBef>
                <a:spcPts val="0"/>
              </a:spcBef>
              <a:spcAft>
                <a:spcPts val="0"/>
              </a:spcAft>
              <a:buSzPts val="1800"/>
              <a:buChar char="●"/>
            </a:pPr>
            <a:r>
              <a:rPr lang="ja" noProof="1"/>
              <a:t>Reaching out to the OSS community to review the license?</a:t>
            </a:r>
            <a:endParaRPr/>
          </a:p>
          <a:p>
            <a:pPr marL="914400" lvl="1" indent="-317500" algn="l" rtl="0">
              <a:spcBef>
                <a:spcPts val="0"/>
              </a:spcBef>
              <a:spcAft>
                <a:spcPts val="0"/>
              </a:spcAft>
              <a:buSzPts val="1400"/>
              <a:buChar char="○"/>
            </a:pPr>
            <a:r>
              <a:rPr lang="ja" noProof="1"/>
              <a:t>As the scope of usage expands, it may be important to change the license to suit the usage.</a:t>
            </a:r>
            <a:endParaRPr/>
          </a:p>
          <a:p>
            <a:pPr marL="457200" lvl="0" indent="-342900" algn="l" rtl="0">
              <a:spcBef>
                <a:spcPts val="0"/>
              </a:spcBef>
              <a:spcAft>
                <a:spcPts val="0"/>
              </a:spcAft>
              <a:buSzPts val="1800"/>
              <a:buChar char="●"/>
            </a:pPr>
            <a:r>
              <a:rPr lang="ja" noProof="1"/>
              <a:t>As SBOM evolves, it will become clear which OSS is being used.</a:t>
            </a:r>
            <a:endParaRPr/>
          </a:p>
          <a:p>
            <a:pPr marL="914400" lvl="1" indent="-317500" algn="l" rtl="0">
              <a:spcBef>
                <a:spcPts val="0"/>
              </a:spcBef>
              <a:spcAft>
                <a:spcPts val="0"/>
              </a:spcAft>
              <a:buSzPts val="1400"/>
              <a:buChar char="○"/>
            </a:pPr>
            <a:r>
              <a:rPr lang="ja" noProof="1"/>
              <a:t>Ranking the most important OSS for your business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ja" noProof="1"/>
              <a:t>2024-04-12</a:t>
            </a:r>
            <a:endParaRPr/>
          </a:p>
        </p:txBody>
      </p:sp>
      <p:sp>
        <p:nvSpPr>
          <p:cNvPr id="226" name="Google Shape;226;p3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fontScale="92500" lnSpcReduction="10000"/>
          </a:bodyPr>
          <a:lstStyle/>
          <a:p>
            <a:pPr marL="457200" lvl="0" indent="-334327" algn="l" rtl="0">
              <a:spcBef>
                <a:spcPts val="0"/>
              </a:spcBef>
              <a:spcAft>
                <a:spcPts val="0"/>
              </a:spcAft>
              <a:buSzPct val="100000"/>
              <a:buChar char="●"/>
            </a:pPr>
            <a:r>
              <a:rPr lang="ja" noProof="1"/>
              <a:t>I want SBOM generation at build time. I make a request to the OSS community.</a:t>
            </a:r>
            <a:endParaRPr/>
          </a:p>
          <a:p>
            <a:pPr marL="914400" lvl="1" indent="-310832" algn="l" rtl="0">
              <a:spcBef>
                <a:spcPts val="0"/>
              </a:spcBef>
              <a:spcAft>
                <a:spcPts val="0"/>
              </a:spcAft>
              <a:buSzPct val="100000"/>
              <a:buChar char="○"/>
            </a:pPr>
            <a:r>
              <a:rPr lang="ja" noProof="1"/>
              <a:t>It is considered important in the cross-business OSS community.</a:t>
            </a:r>
            <a:endParaRPr/>
          </a:p>
          <a:p>
            <a:pPr marL="914400" lvl="1" indent="-310832" algn="l" rtl="0">
              <a:spcBef>
                <a:spcPts val="0"/>
              </a:spcBef>
              <a:spcAft>
                <a:spcPts val="0"/>
              </a:spcAft>
              <a:buSzPct val="100000"/>
              <a:buChar char="○"/>
            </a:pPr>
            <a:r>
              <a:rPr lang="ja" noProof="1"/>
              <a:t>Imitation of the first mover</a:t>
            </a:r>
            <a:endParaRPr/>
          </a:p>
          <a:p>
            <a:pPr marL="914400" lvl="1" indent="-310832" algn="l" rtl="0">
              <a:spcBef>
                <a:spcPts val="0"/>
              </a:spcBef>
              <a:spcAft>
                <a:spcPts val="0"/>
              </a:spcAft>
              <a:buSzPct val="100000"/>
              <a:buChar char="○"/>
            </a:pPr>
            <a:r>
              <a:rPr lang="ja" noProof="1">
                <a:solidFill>
                  <a:srgbClr val="FF0000"/>
                </a:solidFill>
              </a:rPr>
              <a:t>👉</a:t>
            </a:r>
            <a:r>
              <a:rPr lang="ja" noProof="1"/>
              <a:t>𢐠Since it is important that the OSS community that we consider important is widely used in business, I think it is also an OSS strategy to give opinions to such business-related OSS.</a:t>
            </a:r>
            <a:endParaRPr/>
          </a:p>
          <a:p>
            <a:pPr marL="457200" lvl="0" indent="-334327" algn="l" rtl="0">
              <a:spcBef>
                <a:spcPts val="0"/>
              </a:spcBef>
              <a:spcAft>
                <a:spcPts val="0"/>
              </a:spcAft>
              <a:buSzPct val="100000"/>
              <a:buChar char="●"/>
            </a:pPr>
            <a:r>
              <a:rPr lang="ja" noProof="1"/>
              <a:t>Do you ever commission OSS activities to client companies?</a:t>
            </a:r>
            <a:endParaRPr/>
          </a:p>
          <a:p>
            <a:pPr marL="914400" lvl="1" indent="-310832" algn="l" rtl="0">
              <a:spcBef>
                <a:spcPts val="0"/>
              </a:spcBef>
              <a:spcAft>
                <a:spcPts val="0"/>
              </a:spcAft>
              <a:buSzPct val="100000"/>
              <a:buChar char="○"/>
            </a:pPr>
            <a:r>
              <a:rPr lang="ja" noProof="1"/>
              <a:t>Not at the moment. The current situation is that we do not commission work to companies with whom we have a contract relationship, but we contribute according to the license.</a:t>
            </a:r>
            <a:endParaRPr/>
          </a:p>
          <a:p>
            <a:pPr marL="914400" lvl="1" indent="-310832" algn="l" rtl="0">
              <a:spcBef>
                <a:spcPts val="0"/>
              </a:spcBef>
              <a:spcAft>
                <a:spcPts val="0"/>
              </a:spcAft>
              <a:buSzPct val="100000"/>
              <a:buChar char="○"/>
            </a:pPr>
            <a:r>
              <a:rPr lang="ja" noProof="1"/>
              <a:t>How about commissioning in the form of giving back (making efforts) to the community?</a:t>
            </a:r>
            <a:endParaRPr/>
          </a:p>
          <a:p>
            <a:pPr marL="914400" lvl="1" indent="-310832" algn="l" rtl="0">
              <a:spcBef>
                <a:spcPts val="0"/>
              </a:spcBef>
              <a:spcAft>
                <a:spcPts val="0"/>
              </a:spcAft>
              <a:buSzPct val="100000"/>
              <a:buChar char="○"/>
            </a:pPr>
            <a:r>
              <a:rPr lang="ja" noProof="1"/>
              <a:t>By contract ・・・ (I want to create an industry-wide culture of contribution)</a:t>
            </a:r>
            <a:endParaRPr/>
          </a:p>
          <a:p>
            <a:pPr marL="914400" lvl="1" indent="-310832" algn="l" rtl="0">
              <a:spcBef>
                <a:spcPts val="0"/>
              </a:spcBef>
              <a:spcAft>
                <a:spcPts val="0"/>
              </a:spcAft>
              <a:buSzPct val="100000"/>
              <a:buChar char="○"/>
            </a:pPr>
            <a:r>
              <a:rPr lang="ja" noProof="1">
                <a:solidFill>
                  <a:srgbClr val="FF0000"/>
                </a:solidFill>
              </a:rPr>
              <a:t>👉</a:t>
            </a:r>
            <a:r>
              <a:rPr lang="ja" noProof="1"/>
              <a:t>𢐠When we delivered OSS with special features, we were given a choice between adding the maintenance cost of the patch each time we upgraded or allowing us to reduce the cost by returning the developed patch to the community. We were mostly allowed to return the patch to the community.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7"/>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ja" noProof="1"/>
              <a:t>2024-05-10</a:t>
            </a:r>
            <a:endParaRPr/>
          </a:p>
          <a:p>
            <a:pPr marL="0" lvl="0" indent="0" algn="ctr" rtl="0">
              <a:spcBef>
                <a:spcPts val="0"/>
              </a:spcBef>
              <a:spcAft>
                <a:spcPts val="0"/>
              </a:spcAft>
              <a:buNone/>
            </a:pPr>
            <a:r>
              <a:rPr lang="ja" noProof="1"/>
              <a:t>For semiconductor vendors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ja" noProof="1"/>
              <a:t>2024-05-10</a:t>
            </a:r>
            <a:endParaRPr/>
          </a:p>
        </p:txBody>
      </p:sp>
      <p:sp>
        <p:nvSpPr>
          <p:cNvPr id="237" name="Google Shape;237;p3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ja" noProof="1"/>
              <a:t>Business: Suppliers for box manufacturing</a:t>
            </a:r>
            <a:endParaRPr/>
          </a:p>
          <a:p>
            <a:pPr marL="914400" lvl="1" indent="-317500" algn="l" rtl="0">
              <a:spcBef>
                <a:spcPts val="0"/>
              </a:spcBef>
              <a:spcAft>
                <a:spcPts val="0"/>
              </a:spcAft>
              <a:buSzPts val="1400"/>
              <a:buChar char="○"/>
            </a:pPr>
            <a:r>
              <a:rPr lang="ja" noProof="1"/>
              <a:t>Profit and software are separate and not directly linked</a:t>
            </a:r>
            <a:endParaRPr/>
          </a:p>
          <a:p>
            <a:pPr marL="914400" lvl="1" indent="-317500" algn="l" rtl="0">
              <a:spcBef>
                <a:spcPts val="0"/>
              </a:spcBef>
              <a:spcAft>
                <a:spcPts val="0"/>
              </a:spcAft>
              <a:buSzPts val="1400"/>
              <a:buChar char="○"/>
            </a:pPr>
            <a:r>
              <a:rPr lang="ja" noProof="1"/>
              <a:t>Midstream as a supply chain. Upstream IP vendors and wholesale to downstream manufacturers.</a:t>
            </a:r>
            <a:endParaRPr/>
          </a:p>
          <a:p>
            <a:pPr marL="457200" lvl="0" indent="-342900" algn="l" rtl="0">
              <a:spcBef>
                <a:spcPts val="0"/>
              </a:spcBef>
              <a:spcAft>
                <a:spcPts val="0"/>
              </a:spcAft>
              <a:buSzPts val="1800"/>
              <a:buChar char="●"/>
            </a:pPr>
            <a:r>
              <a:rPr lang="ja" noProof="1"/>
              <a:t>Moving from standards first to OSS first</a:t>
            </a:r>
            <a:endParaRPr/>
          </a:p>
          <a:p>
            <a:pPr marL="457200" lvl="0" indent="-342900" algn="l" rtl="0">
              <a:spcBef>
                <a:spcPts val="0"/>
              </a:spcBef>
              <a:spcAft>
                <a:spcPts val="0"/>
              </a:spcAft>
              <a:buSzPts val="1800"/>
              <a:buChar char="●"/>
            </a:pPr>
            <a:r>
              <a:rPr lang="ja" noProof="1"/>
              <a:t>What do you do for the OSS community?</a:t>
            </a:r>
            <a:endParaRPr/>
          </a:p>
          <a:p>
            <a:pPr marL="914400" lvl="1" indent="-317500" algn="l" rtl="0">
              <a:spcBef>
                <a:spcPts val="0"/>
              </a:spcBef>
              <a:spcAft>
                <a:spcPts val="0"/>
              </a:spcAft>
              <a:buSzPts val="1400"/>
              <a:buChar char="○"/>
            </a:pPr>
            <a:r>
              <a:rPr lang="ja" noProof="1"/>
              <a:t>Fostering, sponsorship (to a widely needed community)</a:t>
            </a:r>
            <a:endParaRPr/>
          </a:p>
          <a:p>
            <a:pPr marL="914400" lvl="1" indent="-317500" algn="l" rtl="0">
              <a:spcBef>
                <a:spcPts val="0"/>
              </a:spcBef>
              <a:spcAft>
                <a:spcPts val="0"/>
              </a:spcAft>
              <a:buSzPts val="1400"/>
              <a:buChar char="○"/>
            </a:pPr>
            <a:r>
              <a:rPr lang="ja" noProof="1"/>
              <a:t>Build a community. Hosting.</a:t>
            </a:r>
            <a:endParaRPr/>
          </a:p>
          <a:p>
            <a:pPr marL="457200" lvl="0" indent="-342900" algn="l" rtl="0">
              <a:spcBef>
                <a:spcPts val="0"/>
              </a:spcBef>
              <a:spcAft>
                <a:spcPts val="0"/>
              </a:spcAft>
              <a:buSzPts val="1800"/>
              <a:buChar char="●"/>
            </a:pPr>
            <a:r>
              <a:rPr lang="ja" noProof="1"/>
              <a:t>Intel, NVidia, and others have participated in projects under LF.</a:t>
            </a:r>
            <a:endParaRPr/>
          </a:p>
          <a:p>
            <a:pPr marL="914400" lvl="1" indent="-317500" algn="l" rtl="0">
              <a:spcBef>
                <a:spcPts val="0"/>
              </a:spcBef>
              <a:spcAft>
                <a:spcPts val="0"/>
              </a:spcAft>
              <a:buSzPts val="1400"/>
              <a:buChar char="○"/>
            </a:pPr>
            <a:r>
              <a:rPr lang="ja" noProof="1"/>
              <a:t>Fostering: keeping our semiconductors usable</a:t>
            </a:r>
            <a:endParaRPr/>
          </a:p>
          <a:p>
            <a:pPr marL="914400" lvl="1" indent="-317500" algn="l" rtl="0">
              <a:spcBef>
                <a:spcPts val="0"/>
              </a:spcBef>
              <a:spcAft>
                <a:spcPts val="0"/>
              </a:spcAft>
              <a:buSzPts val="1400"/>
              <a:buChar char="○"/>
            </a:pPr>
            <a:r>
              <a:rPr lang="ja" noProof="1"/>
              <a:t>As for maintenance, I want them to be taken in by the larger community.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noProof="1"/>
              <a:t>Today's Agenda</a:t>
            </a:r>
            <a:endParaRPr/>
          </a:p>
        </p:txBody>
      </p:sp>
      <p:sp>
        <p:nvSpPr>
          <p:cNvPr id="121" name="Google Shape;121;p21"/>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ja" noProof="1"/>
              <a:t>Discuss the Case of Online Services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ja" noProof="1"/>
              <a:t>2024-05-10</a:t>
            </a:r>
            <a:endParaRPr/>
          </a:p>
        </p:txBody>
      </p:sp>
      <p:sp>
        <p:nvSpPr>
          <p:cNvPr id="243" name="Google Shape;243;p3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ja" noProof="1"/>
              <a:t>ARM is launching a Linaro-centric nonprofit</a:t>
            </a:r>
            <a:endParaRPr/>
          </a:p>
          <a:p>
            <a:pPr marL="914400" lvl="1" indent="-317500" algn="l" rtl="0">
              <a:spcBef>
                <a:spcPts val="0"/>
              </a:spcBef>
              <a:spcAft>
                <a:spcPts val="0"/>
              </a:spcAft>
              <a:buSzPts val="1400"/>
              <a:buChar char="○"/>
            </a:pPr>
            <a:r>
              <a:rPr lang="ja" noProof="1"/>
              <a:t>that hires software engineers from nonprofits</a:t>
            </a:r>
            <a:endParaRPr/>
          </a:p>
          <a:p>
            <a:pPr marL="457200" lvl="0" indent="-342900" algn="l" rtl="0">
              <a:spcBef>
                <a:spcPts val="0"/>
              </a:spcBef>
              <a:spcAft>
                <a:spcPts val="0"/>
              </a:spcAft>
              <a:buSzPts val="1800"/>
              <a:buChar char="●"/>
            </a:pPr>
            <a:r>
              <a:rPr lang="ja" noProof="1"/>
              <a:t>that are not directly tied to their business.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ja" noProof="1"/>
              <a:t>2024-05-10</a:t>
            </a:r>
            <a:endParaRPr/>
          </a:p>
          <a:p>
            <a:pPr marL="0" lvl="0" indent="0" algn="ctr" rtl="0">
              <a:spcBef>
                <a:spcPts val="0"/>
              </a:spcBef>
              <a:spcAft>
                <a:spcPts val="0"/>
              </a:spcAft>
              <a:buNone/>
            </a:pPr>
            <a:r>
              <a:rPr lang="ja" noProof="1"/>
              <a:t>For online sales services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ja" noProof="1"/>
              <a:t>2024-06-14</a:t>
            </a:r>
            <a:endParaRPr/>
          </a:p>
        </p:txBody>
      </p:sp>
      <p:sp>
        <p:nvSpPr>
          <p:cNvPr id="254" name="Google Shape;254;p4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ja" noProof="1"/>
              <a:t>OSS is used for product production (as expected)</a:t>
            </a:r>
            <a:endParaRPr/>
          </a:p>
          <a:p>
            <a:pPr marL="914400" lvl="1" indent="-317500" algn="l" rtl="0">
              <a:spcBef>
                <a:spcPts val="0"/>
              </a:spcBef>
              <a:spcAft>
                <a:spcPts val="0"/>
              </a:spcAft>
              <a:buSzPts val="1400"/>
              <a:buChar char="○"/>
            </a:pPr>
            <a:r>
              <a:rPr lang="ja" noProof="1"/>
              <a:t>OSS is also used as an internal tool</a:t>
            </a:r>
            <a:endParaRPr/>
          </a:p>
          <a:p>
            <a:pPr marL="1371600" lvl="2" indent="-317500" algn="l" rtl="0">
              <a:spcBef>
                <a:spcPts val="0"/>
              </a:spcBef>
              <a:spcAft>
                <a:spcPts val="0"/>
              </a:spcAft>
              <a:buSzPts val="1400"/>
              <a:buChar char="■"/>
            </a:pPr>
            <a:r>
              <a:rPr lang="ja" noProof="1"/>
              <a:t>OSS is used for URL shortening, part of a question-answering bot for internal communication tools, etc.</a:t>
            </a:r>
            <a:endParaRPr/>
          </a:p>
          <a:p>
            <a:pPr marL="914400" lvl="1" indent="-317500" algn="l" rtl="0">
              <a:spcBef>
                <a:spcPts val="0"/>
              </a:spcBef>
              <a:spcAft>
                <a:spcPts val="0"/>
              </a:spcAft>
              <a:buSzPts val="1400"/>
              <a:buChar char="○"/>
            </a:pPr>
            <a:r>
              <a:rPr lang="ja" noProof="1"/>
              <a:t>Basic OSS(Python, PHP, etc.) is judged as a sponsor based on the number of uses and importance</a:t>
            </a:r>
            <a:endParaRPr/>
          </a:p>
          <a:p>
            <a:pPr marL="914400" lvl="1" indent="-317500" algn="l" rtl="0">
              <a:spcBef>
                <a:spcPts val="0"/>
              </a:spcBef>
              <a:spcAft>
                <a:spcPts val="0"/>
              </a:spcAft>
              <a:buSzPts val="1400"/>
              <a:buChar char="○"/>
            </a:pPr>
            <a:r>
              <a:rPr lang="ja" noProof="1"/>
              <a:t>Exhibited a booth at OSS-related events. There was a proposal from an engineer, and the company judged and implemented it.</a:t>
            </a:r>
            <a:endParaRPr/>
          </a:p>
          <a:p>
            <a:pPr marL="1371600" lvl="2" indent="-317500" algn="l" rtl="0">
              <a:spcBef>
                <a:spcPts val="0"/>
              </a:spcBef>
              <a:spcAft>
                <a:spcPts val="0"/>
              </a:spcAft>
              <a:buSzPts val="1400"/>
              <a:buChar char="■"/>
            </a:pPr>
            <a:r>
              <a:rPr lang="ja" noProof="1"/>
              <a:t>Aimed at networking and motivating engineers</a:t>
            </a:r>
            <a:endParaRPr/>
          </a:p>
          <a:p>
            <a:pPr marL="1371600" lvl="2" indent="-317500" algn="l" rtl="0">
              <a:spcBef>
                <a:spcPts val="0"/>
              </a:spcBef>
              <a:spcAft>
                <a:spcPts val="0"/>
              </a:spcAft>
              <a:buSzPts val="1400"/>
              <a:buChar char="■"/>
            </a:pPr>
            <a:r>
              <a:rPr lang="ja" noProof="1"/>
              <a:t>We try to keep the fact that the company is sponsoring the event from the front.</a:t>
            </a:r>
            <a:endParaRPr/>
          </a:p>
          <a:p>
            <a:pPr marL="0" lvl="0" indent="0" algn="l" rtl="0">
              <a:spcBef>
                <a:spcPts val="1200"/>
              </a:spcBef>
              <a:spcAft>
                <a:spcPts val="1200"/>
              </a:spcAft>
              <a:buNone/>
            </a:pPr>
            <a: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ja" noProof="1"/>
              <a:t>2024-06-14</a:t>
            </a:r>
            <a:endParaRPr/>
          </a:p>
        </p:txBody>
      </p:sp>
      <p:sp>
        <p:nvSpPr>
          <p:cNvPr id="260" name="Google Shape;260;p42"/>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ja" noProof="1"/>
              <a:t>There is a clear policy for OSS activities</a:t>
            </a:r>
            <a:endParaRPr/>
          </a:p>
          <a:p>
            <a:pPr marL="914400" lvl="1" indent="-317500" algn="l" rtl="0">
              <a:spcBef>
                <a:spcPts val="0"/>
              </a:spcBef>
              <a:spcAft>
                <a:spcPts val="0"/>
              </a:spcAft>
              <a:buSzPts val="1400"/>
              <a:buChar char="○"/>
            </a:pPr>
            <a:r>
              <a:rPr lang="ja" noProof="1"/>
              <a:t>Contributions are possible. We do not collect statistics such as the number of cases.</a:t>
            </a:r>
            <a:endParaRPr/>
          </a:p>
          <a:p>
            <a:pPr marL="914400" lvl="1" indent="-317500" algn="l" rtl="0">
              <a:spcBef>
                <a:spcPts val="0"/>
              </a:spcBef>
              <a:spcAft>
                <a:spcPts val="0"/>
              </a:spcAft>
              <a:buSzPts val="1400"/>
              <a:buChar char="○"/>
            </a:pPr>
            <a:r>
              <a:rPr lang="ja" noProof="1"/>
              <a:t>We use blogs and videos to show that we are actively using OSS and can contribute.</a:t>
            </a:r>
            <a:endParaRPr/>
          </a:p>
          <a:p>
            <a:pPr marL="914400" lvl="1" indent="-317500" algn="l" rtl="0">
              <a:spcBef>
                <a:spcPts val="0"/>
              </a:spcBef>
              <a:spcAft>
                <a:spcPts val="0"/>
              </a:spcAft>
              <a:buSzPts val="1400"/>
              <a:buChar char="○"/>
            </a:pPr>
            <a:r>
              <a:rPr lang="ja" noProof="1"/>
              <a:t>There are no restrictions on activities (to keep engineers motivated).</a:t>
            </a:r>
            <a:endParaRPr/>
          </a:p>
          <a:p>
            <a:pPr marL="457200" lvl="0" indent="-342900" algn="l" rtl="0">
              <a:spcBef>
                <a:spcPts val="0"/>
              </a:spcBef>
              <a:spcAft>
                <a:spcPts val="0"/>
              </a:spcAft>
              <a:buSzPts val="1800"/>
              <a:buChar char="●"/>
            </a:pPr>
            <a:r>
              <a:rPr lang="ja" noProof="1"/>
              <a:t>OSS publishing</a:t>
            </a:r>
            <a:endParaRPr/>
          </a:p>
          <a:p>
            <a:pPr marL="914400" lvl="1" indent="-317500" algn="l" rtl="0">
              <a:spcBef>
                <a:spcPts val="0"/>
              </a:spcBef>
              <a:spcAft>
                <a:spcPts val="0"/>
              </a:spcAft>
              <a:buSzPts val="1400"/>
              <a:buChar char="○"/>
            </a:pPr>
            <a:r>
              <a:rPr lang="ja" noProof="1"/>
              <a:t>We have a Github company account so that we can decide to publish.</a:t>
            </a:r>
            <a:endParaRPr/>
          </a:p>
          <a:p>
            <a:pPr marL="914400" lvl="1" indent="-317500" algn="l" rtl="0">
              <a:spcBef>
                <a:spcPts val="0"/>
              </a:spcBef>
              <a:spcAft>
                <a:spcPts val="0"/>
              </a:spcAft>
              <a:buSzPts val="1400"/>
              <a:buChar char="○"/>
            </a:pPr>
            <a:r>
              <a:rPr lang="ja" noProof="1"/>
              <a:t>There is a publishing flow. It is automated so that we can go through minimal tool checks such as license violations and get checked by each department.</a:t>
            </a:r>
            <a:endParaRPr/>
          </a:p>
          <a:p>
            <a:pPr marL="914400" lvl="1" indent="-317500" algn="l" rtl="0">
              <a:spcBef>
                <a:spcPts val="0"/>
              </a:spcBef>
              <a:spcAft>
                <a:spcPts val="0"/>
              </a:spcAft>
              <a:buSzPts val="1400"/>
              <a:buChar char="○"/>
            </a:pPr>
            <a:r>
              <a:rPr lang="ja" noProof="1"/>
              <a:t>By github repository</a:t>
            </a:r>
            <a:endParaRPr/>
          </a:p>
          <a:p>
            <a:pPr marL="914400" lvl="1" indent="-317500" algn="l" rtl="0">
              <a:spcBef>
                <a:spcPts val="0"/>
              </a:spcBef>
              <a:spcAft>
                <a:spcPts val="0"/>
              </a:spcAft>
              <a:buSzPts val="1400"/>
              <a:buChar char="○"/>
            </a:pPr>
            <a:r>
              <a:rPr lang="ja" noProof="1"/>
              <a:t>After publishing, promote on social media and blogs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ja" noProof="1"/>
              <a:t>2024-06-14</a:t>
            </a:r>
            <a:endParaRPr/>
          </a:p>
        </p:txBody>
      </p:sp>
      <p:sp>
        <p:nvSpPr>
          <p:cNvPr id="266" name="Google Shape;266;p43"/>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ja" noProof="1"/>
              <a:t>The predecessor of OSPO was when engineers raised the issue of OSS licenses.</a:t>
            </a:r>
            <a:endParaRPr/>
          </a:p>
          <a:p>
            <a:pPr marL="457200" lvl="0" indent="-342900" algn="l" rtl="0">
              <a:spcBef>
                <a:spcPts val="0"/>
              </a:spcBef>
              <a:spcAft>
                <a:spcPts val="0"/>
              </a:spcAft>
              <a:buSzPts val="1800"/>
              <a:buChar char="●"/>
            </a:pPr>
            <a:r>
              <a:rPr lang="ja" noProof="1"/>
              <a:t>Software moving from OSS licenses to Business licenses is a challenge.</a:t>
            </a:r>
            <a:endParaRPr/>
          </a:p>
          <a:p>
            <a:pPr marL="914400" lvl="1" indent="-317500" algn="l" rtl="0">
              <a:spcBef>
                <a:spcPts val="0"/>
              </a:spcBef>
              <a:spcAft>
                <a:spcPts val="0"/>
              </a:spcAft>
              <a:buSzPts val="1400"/>
              <a:buChar char="○"/>
            </a:pPr>
            <a:r>
              <a:rPr lang="ja" noProof="1"/>
              <a:t>Engineers have their antennas up and OSPO is contacted.</a:t>
            </a:r>
            <a:endParaRPr/>
          </a:p>
          <a:p>
            <a:pPr marL="914400" lvl="1" indent="-317500" algn="l" rtl="0">
              <a:spcBef>
                <a:spcPts val="0"/>
              </a:spcBef>
              <a:spcAft>
                <a:spcPts val="0"/>
              </a:spcAft>
              <a:buSzPts val="1400"/>
              <a:buChar char="○"/>
            </a:pPr>
            <a:r>
              <a:rPr lang="ja" noProof="1"/>
              <a:t>Policy violations in scanning tools result in alerts.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ja" noProof="1"/>
              <a:t>July</a:t>
            </a:r>
            <a:endParaRPr/>
          </a:p>
        </p:txBody>
      </p:sp>
      <p:sp>
        <p:nvSpPr>
          <p:cNvPr id="272" name="Google Shape;272;p4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ja" noProof="1"/>
              <a:t>Looking back and chatting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ja" noProof="1"/>
              <a:t>June</a:t>
            </a:r>
            <a:endParaRPr/>
          </a:p>
        </p:txBody>
      </p:sp>
      <p:sp>
        <p:nvSpPr>
          <p:cNvPr id="127" name="Google Shape;127;p22"/>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ja" noProof="1"/>
              <a:t>Discuss the case of online services</a:t>
            </a:r>
            <a:r>
              <a:rPr lang="ja"/>
              <a:t>　　</a:t>
            </a:r>
            <a:r>
              <a:rPr lang="ja" noProof="1"/>
              <a:t>to be held.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ctrTitle"/>
          </p:nvPr>
        </p:nvSpPr>
        <p:spPr>
          <a:xfrm>
            <a:off x="2943050" y="1444250"/>
            <a:ext cx="3258000" cy="15372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ja" noProof="1"/>
              <a:t>current</a:t>
            </a:r>
            <a:br>
              <a:rPr lang="ja"/>
            </a:br>
            <a:r>
              <a:rPr lang="ja" noProof="1"/>
              <a:t>discussion topic</a:t>
            </a:r>
            <a:endParaRPr/>
          </a:p>
        </p:txBody>
      </p:sp>
      <p:sp>
        <p:nvSpPr>
          <p:cNvPr id="133" name="Google Shape;133;p23"/>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ja" noProof="1"/>
              <a:t>OSPO Adoption Strategy and OSS Strategy</a:t>
            </a:r>
            <a:endParaRPr/>
          </a:p>
        </p:txBody>
      </p:sp>
      <p:sp>
        <p:nvSpPr>
          <p:cNvPr id="139" name="Google Shape;139;p24"/>
          <p:cNvSpPr txBox="1">
            <a:spLocks noGrp="1"/>
          </p:cNvSpPr>
          <p:nvPr>
            <p:ph type="body" idx="1"/>
          </p:nvPr>
        </p:nvSpPr>
        <p:spPr>
          <a:xfrm>
            <a:off x="311700" y="1152475"/>
            <a:ext cx="4790400" cy="3416400"/>
          </a:xfrm>
          <a:prstGeom prst="rect">
            <a:avLst/>
          </a:prstGeom>
          <a:ln w="9525" cap="flat" cmpd="sng">
            <a:solidFill>
              <a:schemeClr val="lt2"/>
            </a:solidFill>
            <a:prstDash val="solid"/>
            <a:round/>
            <a:headEnd type="none" w="sm" len="sm"/>
            <a:tailEnd type="none" w="sm" len="sm"/>
          </a:ln>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ja" noProof="1"/>
              <a:t>Recognize the OSS that matters to your business</a:t>
            </a:r>
            <a:endParaRPr/>
          </a:p>
          <a:p>
            <a:pPr marL="457200" lvl="0" indent="-342900" algn="l" rtl="0">
              <a:spcBef>
                <a:spcPts val="0"/>
              </a:spcBef>
              <a:spcAft>
                <a:spcPts val="0"/>
              </a:spcAft>
              <a:buSzPts val="1800"/>
              <a:buAutoNum type="arabicPeriod"/>
            </a:pPr>
            <a:r>
              <a:rPr lang="ja" noProof="1"/>
              <a:t>How to get involved</a:t>
            </a:r>
            <a:endParaRPr/>
          </a:p>
          <a:p>
            <a:pPr marL="914400" lvl="1" indent="-317500" algn="l" rtl="0">
              <a:spcBef>
                <a:spcPts val="0"/>
              </a:spcBef>
              <a:spcAft>
                <a:spcPts val="0"/>
              </a:spcAft>
              <a:buSzPts val="1400"/>
              <a:buAutoNum type="alphaLcPeriod"/>
            </a:pPr>
            <a:r>
              <a:rPr lang="ja" noProof="1"/>
              <a:t>Contribution</a:t>
            </a:r>
            <a:endParaRPr/>
          </a:p>
          <a:p>
            <a:pPr marL="914400" lvl="1" indent="-317500" algn="l" rtl="0">
              <a:spcBef>
                <a:spcPts val="0"/>
              </a:spcBef>
              <a:spcAft>
                <a:spcPts val="0"/>
              </a:spcAft>
              <a:buSzPts val="1400"/>
              <a:buAutoNum type="alphaLcPeriod"/>
            </a:pPr>
            <a:r>
              <a:rPr lang="ja" noProof="1"/>
              <a:t>Foundation Sponsor</a:t>
            </a:r>
            <a:endParaRPr/>
          </a:p>
          <a:p>
            <a:pPr marL="914400" lvl="1" indent="-317500" algn="l" rtl="0">
              <a:spcBef>
                <a:spcPts val="0"/>
              </a:spcBef>
              <a:spcAft>
                <a:spcPts val="0"/>
              </a:spcAft>
              <a:buSzPts val="1400"/>
              <a:buAutoNum type="alphaLcPeriod"/>
            </a:pPr>
            <a:r>
              <a:rPr lang="ja" noProof="1"/>
              <a:t>Maintainer ・・・</a:t>
            </a:r>
            <a:endParaRPr/>
          </a:p>
          <a:p>
            <a:pPr marL="457200" lvl="0" indent="-342900" algn="l" rtl="0">
              <a:spcBef>
                <a:spcPts val="0"/>
              </a:spcBef>
              <a:spcAft>
                <a:spcPts val="0"/>
              </a:spcAft>
              <a:buSzPts val="1800"/>
              <a:buAutoNum type="arabicPeriod"/>
            </a:pPr>
            <a:r>
              <a:rPr lang="ja" noProof="1"/>
              <a:t>What to do in the company to get involved</a:t>
            </a:r>
            <a:endParaRPr/>
          </a:p>
          <a:p>
            <a:pPr marL="914400" lvl="1" indent="-317500" algn="l" rtl="0">
              <a:spcBef>
                <a:spcPts val="0"/>
              </a:spcBef>
              <a:spcAft>
                <a:spcPts val="0"/>
              </a:spcAft>
              <a:buSzPts val="1400"/>
              <a:buAutoNum type="alphaLcPeriod"/>
            </a:pPr>
            <a:r>
              <a:rPr lang="ja" noProof="1"/>
              <a:t>Rules and processes</a:t>
            </a:r>
            <a:endParaRPr/>
          </a:p>
          <a:p>
            <a:pPr marL="914400" lvl="1" indent="-317500" algn="l" rtl="0">
              <a:spcBef>
                <a:spcPts val="0"/>
              </a:spcBef>
              <a:spcAft>
                <a:spcPts val="0"/>
              </a:spcAft>
              <a:buSzPts val="1400"/>
              <a:buAutoNum type="alphaLcPeriod"/>
            </a:pPr>
            <a:r>
              <a:rPr lang="ja" noProof="1"/>
              <a:t>KPI</a:t>
            </a:r>
            <a:endParaRPr/>
          </a:p>
          <a:p>
            <a:pPr marL="914400" lvl="1" indent="-317500" algn="l" rtl="0">
              <a:spcBef>
                <a:spcPts val="0"/>
              </a:spcBef>
              <a:spcAft>
                <a:spcPts val="0"/>
              </a:spcAft>
              <a:buSzPts val="1400"/>
              <a:buAutoNum type="alphaLcPeriod"/>
            </a:pPr>
            <a:r>
              <a:rPr lang="ja" noProof="1"/>
              <a:t>Organization, internal structure and internal cooperation</a:t>
            </a:r>
            <a:endParaRPr/>
          </a:p>
          <a:p>
            <a:pPr marL="914400" lvl="1" indent="-317500" algn="l" rtl="0">
              <a:spcBef>
                <a:spcPts val="0"/>
              </a:spcBef>
              <a:spcAft>
                <a:spcPts val="0"/>
              </a:spcAft>
              <a:buSzPts val="1400"/>
              <a:buAutoNum type="alphaLcPeriod"/>
            </a:pPr>
            <a:r>
              <a:rPr lang="ja" noProof="1"/>
              <a:t>Compliance</a:t>
            </a:r>
            <a:endParaRPr/>
          </a:p>
          <a:p>
            <a:pPr marL="457200" lvl="0" indent="-342900" algn="l" rtl="0">
              <a:spcBef>
                <a:spcPts val="0"/>
              </a:spcBef>
              <a:spcAft>
                <a:spcPts val="0"/>
              </a:spcAft>
              <a:buSzPts val="1800"/>
              <a:buAutoNum type="arabicPeriod"/>
            </a:pPr>
            <a:r>
              <a:rPr lang="ja" noProof="1"/>
              <a:t>What do we need OSPO to do?</a:t>
            </a:r>
            <a:endParaRPr/>
          </a:p>
        </p:txBody>
      </p:sp>
      <p:sp>
        <p:nvSpPr>
          <p:cNvPr id="140" name="Google Shape;140;p24"/>
          <p:cNvSpPr txBox="1">
            <a:spLocks noGrp="1"/>
          </p:cNvSpPr>
          <p:nvPr>
            <p:ph type="body" idx="1"/>
          </p:nvPr>
        </p:nvSpPr>
        <p:spPr>
          <a:xfrm>
            <a:off x="5211300" y="1152475"/>
            <a:ext cx="3474000" cy="1947000"/>
          </a:xfrm>
          <a:prstGeom prst="rect">
            <a:avLst/>
          </a:prstGeom>
          <a:ln w="38100" cap="flat" cmpd="sng">
            <a:solidFill>
              <a:schemeClr val="accent3"/>
            </a:solidFill>
            <a:prstDash val="solid"/>
            <a:round/>
            <a:headEnd type="none" w="sm" len="sm"/>
            <a:tailEnd type="none" w="sm" len="sm"/>
          </a:ln>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ja" noProof="1"/>
              <a:t>Should we discuss OSS strategy with products and services?</a:t>
            </a:r>
            <a:endParaRPr/>
          </a:p>
          <a:p>
            <a:pPr marL="914400" lvl="1" indent="-317500" algn="l" rtl="0">
              <a:spcBef>
                <a:spcPts val="0"/>
              </a:spcBef>
              <a:spcAft>
                <a:spcPts val="0"/>
              </a:spcAft>
              <a:buSzPts val="1400"/>
              <a:buAutoNum type="alphaLcPeriod"/>
            </a:pPr>
            <a:r>
              <a:rPr lang="ja" noProof="1"/>
              <a:t>How should we summarize OSS strategy next time?</a:t>
            </a:r>
            <a:endParaRPr/>
          </a:p>
          <a:p>
            <a:pPr marL="914400" lvl="1" indent="-317500" algn="l" rtl="0">
              <a:spcBef>
                <a:spcPts val="0"/>
              </a:spcBef>
              <a:spcAft>
                <a:spcPts val="0"/>
              </a:spcAft>
              <a:buSzPts val="1400"/>
              <a:buAutoNum type="alphaLcPeriod"/>
            </a:pPr>
            <a:r>
              <a:rPr lang="ja" noProof="1"/>
              <a:t>OSPO Strategy will be recommended by QA.</a:t>
            </a:r>
            <a:endParaRPr/>
          </a:p>
        </p:txBody>
      </p:sp>
      <p:sp>
        <p:nvSpPr>
          <p:cNvPr id="141" name="Google Shape;141;p24"/>
          <p:cNvSpPr txBox="1"/>
          <p:nvPr/>
        </p:nvSpPr>
        <p:spPr>
          <a:xfrm>
            <a:off x="5201850" y="3615925"/>
            <a:ext cx="3724800" cy="9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440" noProof="1">
                <a:solidFill>
                  <a:schemeClr val="dk1"/>
                </a:solidFill>
                <a:latin typeface="Open Sans"/>
                <a:ea typeface="Open Sans"/>
                <a:cs typeface="Open Sans"/>
                <a:sym typeface="Open Sans"/>
              </a:rPr>
              <a:t>We will discuss the issues of OSS Strategy</a:t>
            </a:r>
            <a:br>
              <a:rPr lang="ja" sz="1440">
                <a:solidFill>
                  <a:schemeClr val="dk1"/>
                </a:solidFill>
                <a:latin typeface="Open Sans"/>
                <a:ea typeface="Open Sans"/>
                <a:cs typeface="Open Sans"/>
                <a:sym typeface="Open Sans"/>
              </a:rPr>
            </a:br>
            <a:r>
              <a:rPr lang="ja" sz="1440" noProof="1">
                <a:solidFill>
                  <a:schemeClr val="dk1"/>
                </a:solidFill>
                <a:latin typeface="Open Sans"/>
                <a:ea typeface="Open Sans"/>
                <a:cs typeface="Open Sans"/>
                <a:sym typeface="Open Sans"/>
              </a:rPr>
              <a:t>The issues of OSPO organization establishment and activities</a:t>
            </a:r>
            <a:br>
              <a:rPr lang="ja" sz="1440">
                <a:solidFill>
                  <a:schemeClr val="dk1"/>
                </a:solidFill>
                <a:latin typeface="Open Sans"/>
                <a:ea typeface="Open Sans"/>
                <a:cs typeface="Open Sans"/>
                <a:sym typeface="Open Sans"/>
              </a:rPr>
            </a:br>
            <a:r>
              <a:rPr lang="ja" sz="1440" noProof="1">
                <a:solidFill>
                  <a:schemeClr val="dk1"/>
                </a:solidFill>
                <a:latin typeface="Open Sans"/>
                <a:ea typeface="Open Sans"/>
                <a:cs typeface="Open Sans"/>
                <a:sym typeface="Open Sans"/>
              </a:rPr>
              <a:t>We will not discuss (right now)</a:t>
            </a:r>
            <a:endParaRPr sz="1440">
              <a:solidFill>
                <a:schemeClr val="dk1"/>
              </a:solidFill>
              <a:latin typeface="Open Sans"/>
              <a:ea typeface="Open Sans"/>
              <a:cs typeface="Open Sans"/>
              <a:sym typeface="Open Sans"/>
            </a:endParaRPr>
          </a:p>
        </p:txBody>
      </p:sp>
      <p:sp>
        <p:nvSpPr>
          <p:cNvPr id="142" name="Google Shape;142;p24"/>
          <p:cNvSpPr txBox="1"/>
          <p:nvPr/>
        </p:nvSpPr>
        <p:spPr>
          <a:xfrm>
            <a:off x="6871950" y="794340"/>
            <a:ext cx="205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noProof="1">
                <a:solidFill>
                  <a:schemeClr val="accent3"/>
                </a:solidFill>
              </a:rPr>
              <a:t>We will discuss this</a:t>
            </a:r>
            <a:endParaRPr>
              <a:solidFill>
                <a:schemeClr val="accent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ja" noProof="1"/>
              <a:t>How to summarize results</a:t>
            </a:r>
            <a:endParaRPr/>
          </a:p>
        </p:txBody>
      </p:sp>
      <p:sp>
        <p:nvSpPr>
          <p:cNvPr id="148" name="Google Shape;148;p2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ja" noProof="1"/>
              <a:t>Create slides from </a:t>
            </a:r>
            <a:r>
              <a:rPr lang="ja" u="sng" noProof="1">
                <a:solidFill>
                  <a:schemeClr val="hlink"/>
                </a:solidFill>
                <a:hlinkClick r:id="rId3"/>
              </a:rPr>
              <a:t>Spreadsheet</a:t>
            </a:r>
            <a:endParaRPr/>
          </a:p>
          <a:p>
            <a:pPr marL="457200" lvl="0" indent="-342900" algn="l" rtl="0">
              <a:spcBef>
                <a:spcPts val="0"/>
              </a:spcBef>
              <a:spcAft>
                <a:spcPts val="0"/>
              </a:spcAft>
              <a:buSzPts val="1800"/>
              <a:buChar char="●"/>
            </a:pPr>
            <a:r>
              <a:rPr lang="ja" noProof="1"/>
              <a:t>I made it easy</a:t>
            </a:r>
            <a:endParaRPr/>
          </a:p>
          <a:p>
            <a:pPr marL="457200" lvl="0" indent="-342900" algn="l" rtl="0">
              <a:spcBef>
                <a:spcPts val="0"/>
              </a:spcBef>
              <a:spcAft>
                <a:spcPts val="0"/>
              </a:spcAft>
              <a:buSzPts val="1800"/>
              <a:buChar char="●"/>
            </a:pPr>
            <a:r>
              <a:rPr lang="ja" noProof="1"/>
              <a:t>I want to brush up</a:t>
            </a:r>
            <a:endParaRPr/>
          </a:p>
        </p:txBody>
      </p:sp>
      <p:sp>
        <p:nvSpPr>
          <p:cNvPr id="149" name="Google Shape;149;p25"/>
          <p:cNvSpPr/>
          <p:nvPr/>
        </p:nvSpPr>
        <p:spPr>
          <a:xfrm>
            <a:off x="4540050" y="2862900"/>
            <a:ext cx="2280600" cy="22806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noProof="1">
                <a:latin typeface="Open Sans"/>
                <a:ea typeface="Open Sans"/>
                <a:cs typeface="Open Sans"/>
                <a:sym typeface="Open Sans"/>
              </a:rPr>
              <a:t>Business</a:t>
            </a:r>
            <a:endParaRPr>
              <a:latin typeface="Open Sans"/>
              <a:ea typeface="Open Sans"/>
              <a:cs typeface="Open Sans"/>
              <a:sym typeface="Open Sans"/>
            </a:endParaRPr>
          </a:p>
          <a:p>
            <a:pPr marL="0" lvl="0" indent="0" algn="ctr" rtl="0">
              <a:spcBef>
                <a:spcPts val="0"/>
              </a:spcBef>
              <a:spcAft>
                <a:spcPts val="0"/>
              </a:spcAft>
              <a:buNone/>
            </a:pPr>
            <a:r>
              <a:rPr lang="ja" noProof="1">
                <a:latin typeface="Open Sans"/>
                <a:ea typeface="Open Sans"/>
                <a:cs typeface="Open Sans"/>
                <a:sym typeface="Open Sans"/>
              </a:rPr>
              <a:t>Secondary</a:t>
            </a:r>
            <a:endParaRPr>
              <a:latin typeface="Open Sans"/>
              <a:ea typeface="Open Sans"/>
              <a:cs typeface="Open Sans"/>
              <a:sym typeface="Open Sans"/>
            </a:endParaRPr>
          </a:p>
        </p:txBody>
      </p:sp>
      <p:sp>
        <p:nvSpPr>
          <p:cNvPr id="150" name="Google Shape;150;p25"/>
          <p:cNvSpPr/>
          <p:nvPr/>
        </p:nvSpPr>
        <p:spPr>
          <a:xfrm>
            <a:off x="8051100" y="3611150"/>
            <a:ext cx="1092900" cy="1092900"/>
          </a:xfrm>
          <a:prstGeom prst="ellipse">
            <a:avLst/>
          </a:prstGeom>
          <a:solidFill>
            <a:schemeClr val="accent3"/>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noProof="1">
                <a:latin typeface="Open Sans"/>
                <a:ea typeface="Open Sans"/>
                <a:cs typeface="Open Sans"/>
                <a:sym typeface="Open Sans"/>
              </a:rPr>
              <a:t>OSS</a:t>
            </a:r>
            <a:endParaRPr>
              <a:latin typeface="Open Sans"/>
              <a:ea typeface="Open Sans"/>
              <a:cs typeface="Open Sans"/>
              <a:sym typeface="Open Sans"/>
            </a:endParaRPr>
          </a:p>
        </p:txBody>
      </p:sp>
      <p:sp>
        <p:nvSpPr>
          <p:cNvPr id="151" name="Google Shape;151;p25"/>
          <p:cNvSpPr/>
          <p:nvPr/>
        </p:nvSpPr>
        <p:spPr>
          <a:xfrm>
            <a:off x="6072400" y="2862900"/>
            <a:ext cx="2280600" cy="22806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noProof="1">
                <a:latin typeface="Open Sans"/>
                <a:ea typeface="Open Sans"/>
                <a:cs typeface="Open Sans"/>
                <a:sym typeface="Open Sans"/>
              </a:rPr>
              <a:t>Business</a:t>
            </a:r>
            <a:br>
              <a:rPr lang="ja">
                <a:latin typeface="Open Sans"/>
                <a:ea typeface="Open Sans"/>
                <a:cs typeface="Open Sans"/>
                <a:sym typeface="Open Sans"/>
              </a:rPr>
            </a:br>
            <a:r>
              <a:rPr lang="ja" noProof="1">
                <a:latin typeface="Open Sans"/>
                <a:ea typeface="Open Sans"/>
                <a:cs typeface="Open Sans"/>
                <a:sym typeface="Open Sans"/>
              </a:rPr>
              <a:t>Primary</a:t>
            </a:r>
            <a:endParaRPr>
              <a:latin typeface="Open Sans"/>
              <a:ea typeface="Open Sans"/>
              <a:cs typeface="Open Sans"/>
              <a:sym typeface="Open Sans"/>
            </a:endParaRPr>
          </a:p>
        </p:txBody>
      </p:sp>
      <p:sp>
        <p:nvSpPr>
          <p:cNvPr id="152" name="Google Shape;152;p25"/>
          <p:cNvSpPr/>
          <p:nvPr/>
        </p:nvSpPr>
        <p:spPr>
          <a:xfrm>
            <a:off x="2746350" y="2862900"/>
            <a:ext cx="2280600" cy="22806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noProof="1">
                <a:latin typeface="Open Sans"/>
                <a:ea typeface="Open Sans"/>
                <a:cs typeface="Open Sans"/>
                <a:sym typeface="Open Sans"/>
              </a:rPr>
              <a:t>Business</a:t>
            </a:r>
            <a:endParaRPr>
              <a:latin typeface="Open Sans"/>
              <a:ea typeface="Open Sans"/>
              <a:cs typeface="Open Sans"/>
              <a:sym typeface="Open Sans"/>
            </a:endParaRPr>
          </a:p>
          <a:p>
            <a:pPr marL="0" lvl="0" indent="0" algn="ctr" rtl="0">
              <a:spcBef>
                <a:spcPts val="0"/>
              </a:spcBef>
              <a:spcAft>
                <a:spcPts val="0"/>
              </a:spcAft>
              <a:buNone/>
            </a:pPr>
            <a:r>
              <a:rPr lang="ja" noProof="1">
                <a:latin typeface="Open Sans"/>
                <a:ea typeface="Open Sans"/>
                <a:cs typeface="Open Sans"/>
                <a:sym typeface="Open Sans"/>
              </a:rPr>
              <a:t>Tertiary</a:t>
            </a:r>
            <a:endParaRPr>
              <a:latin typeface="Open Sans"/>
              <a:ea typeface="Open Sans"/>
              <a:cs typeface="Open Sans"/>
              <a:sym typeface="Open Sans"/>
            </a:endParaRPr>
          </a:p>
        </p:txBody>
      </p:sp>
      <p:sp>
        <p:nvSpPr>
          <p:cNvPr id="153" name="Google Shape;153;p25"/>
          <p:cNvSpPr/>
          <p:nvPr/>
        </p:nvSpPr>
        <p:spPr>
          <a:xfrm>
            <a:off x="5157750" y="1176125"/>
            <a:ext cx="2280600" cy="22806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noProof="1">
                <a:latin typeface="Open Sans"/>
                <a:ea typeface="Open Sans"/>
                <a:cs typeface="Open Sans"/>
                <a:sym typeface="Open Sans"/>
              </a:rPr>
              <a:t>Business</a:t>
            </a:r>
            <a:endParaRPr>
              <a:latin typeface="Open Sans"/>
              <a:ea typeface="Open Sans"/>
              <a:cs typeface="Open Sans"/>
              <a:sym typeface="Open Sans"/>
            </a:endParaRPr>
          </a:p>
          <a:p>
            <a:pPr marL="0" lvl="0" indent="0" algn="ctr" rtl="0">
              <a:spcBef>
                <a:spcPts val="0"/>
              </a:spcBef>
              <a:spcAft>
                <a:spcPts val="0"/>
              </a:spcAft>
              <a:buNone/>
            </a:pPr>
            <a:r>
              <a:rPr lang="ja" noProof="1">
                <a:latin typeface="Open Sans"/>
                <a:ea typeface="Open Sans"/>
                <a:cs typeface="Open Sans"/>
                <a:sym typeface="Open Sans"/>
              </a:rPr>
              <a:t>Secondary</a:t>
            </a:r>
            <a:endParaRPr>
              <a:latin typeface="Open Sans"/>
              <a:ea typeface="Open Sans"/>
              <a:cs typeface="Open Sans"/>
              <a:sym typeface="Open Sans"/>
            </a:endParaRPr>
          </a:p>
        </p:txBody>
      </p:sp>
      <p:sp>
        <p:nvSpPr>
          <p:cNvPr id="154" name="Google Shape;154;p25"/>
          <p:cNvSpPr/>
          <p:nvPr/>
        </p:nvSpPr>
        <p:spPr>
          <a:xfrm>
            <a:off x="6336400" y="0"/>
            <a:ext cx="2280600" cy="22806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noProof="1">
                <a:latin typeface="Open Sans"/>
                <a:ea typeface="Open Sans"/>
                <a:cs typeface="Open Sans"/>
                <a:sym typeface="Open Sans"/>
              </a:rPr>
              <a:t>Business</a:t>
            </a:r>
            <a:endParaRPr>
              <a:latin typeface="Open Sans"/>
              <a:ea typeface="Open Sans"/>
              <a:cs typeface="Open Sans"/>
              <a:sym typeface="Open Sans"/>
            </a:endParaRPr>
          </a:p>
          <a:p>
            <a:pPr marL="0" lvl="0" indent="0" algn="ctr" rtl="0">
              <a:spcBef>
                <a:spcPts val="0"/>
              </a:spcBef>
              <a:spcAft>
                <a:spcPts val="0"/>
              </a:spcAft>
              <a:buNone/>
            </a:pPr>
            <a:r>
              <a:rPr lang="ja" noProof="1">
                <a:latin typeface="Open Sans"/>
                <a:ea typeface="Open Sans"/>
                <a:cs typeface="Open Sans"/>
                <a:sym typeface="Open Sans"/>
              </a:rPr>
              <a:t>Tertiary</a:t>
            </a:r>
            <a:endParaRPr>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ja" noProof="1"/>
              <a:t>Sales of services related to OSS</a:t>
            </a:r>
            <a:br>
              <a:rPr lang="ja"/>
            </a:br>
            <a:r>
              <a:rPr lang="ja" noProof="1"/>
              <a:t>(Primary)</a:t>
            </a:r>
            <a:br>
              <a:rPr lang="ja"/>
            </a:br>
            <a:r>
              <a:rPr lang="ja" noProof="1"/>
              <a:t>2024-03-15 Display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ja" noProof="1"/>
              <a:t>Primary: Companies serving as OSS</a:t>
            </a:r>
            <a:endParaRPr/>
          </a:p>
        </p:txBody>
      </p:sp>
      <p:sp>
        <p:nvSpPr>
          <p:cNvPr id="165" name="Google Shape;165;p27"/>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ja" noProof="1"/>
              <a:t>The main place of value for the business</a:t>
            </a:r>
            <a:endParaRPr/>
          </a:p>
          <a:p>
            <a:pPr marL="914400" lvl="1" indent="-317500" algn="l" rtl="0">
              <a:spcBef>
                <a:spcPts val="0"/>
              </a:spcBef>
              <a:spcAft>
                <a:spcPts val="0"/>
              </a:spcAft>
              <a:buSzPts val="1400"/>
              <a:buAutoNum type="alphaLcPeriod"/>
            </a:pPr>
            <a:r>
              <a:rPr lang="ja" noProof="1"/>
              <a:t>Providing value primarily by providing OSS</a:t>
            </a:r>
            <a:endParaRPr/>
          </a:p>
          <a:p>
            <a:pPr marL="457200" lvl="0" indent="-342900" algn="l" rtl="0">
              <a:spcBef>
                <a:spcPts val="0"/>
              </a:spcBef>
              <a:spcAft>
                <a:spcPts val="0"/>
              </a:spcAft>
              <a:buSzPts val="1800"/>
              <a:buChar char="●"/>
            </a:pPr>
            <a:r>
              <a:rPr lang="ja" noProof="1"/>
              <a:t>Linux as an example, like a distro vendor?</a:t>
            </a:r>
            <a:endParaRPr/>
          </a:p>
          <a:p>
            <a:pPr marL="914400" lvl="1" indent="-317500" algn="l" rtl="0">
              <a:spcBef>
                <a:spcPts val="0"/>
              </a:spcBef>
              <a:spcAft>
                <a:spcPts val="0"/>
              </a:spcAft>
              <a:buSzPts val="1400"/>
              <a:buAutoNum type="alphaLcPeriod"/>
            </a:pPr>
            <a:r>
              <a:rPr lang="ja" noProof="1"/>
              <a:t>Redhat Linux</a:t>
            </a:r>
            <a:endParaRPr/>
          </a:p>
          <a:p>
            <a:pPr marL="914400" lvl="1" indent="-317500" algn="l" rtl="0">
              <a:spcBef>
                <a:spcPts val="0"/>
              </a:spcBef>
              <a:spcAft>
                <a:spcPts val="0"/>
              </a:spcAft>
              <a:buSzPts val="1400"/>
              <a:buAutoNum type="alphaLcPeriod"/>
            </a:pPr>
            <a:r>
              <a:rPr lang="ja" noProof="1"/>
              <a:t>Cannonical</a:t>
            </a:r>
            <a:endParaRPr/>
          </a:p>
          <a:p>
            <a:pPr marL="914400" lvl="1" indent="-317500" algn="l" rtl="0">
              <a:spcBef>
                <a:spcPts val="0"/>
              </a:spcBef>
              <a:spcAft>
                <a:spcPts val="0"/>
              </a:spcAft>
              <a:buSzPts val="1400"/>
              <a:buAutoNum type="alphaLcPeriod"/>
            </a:pPr>
            <a:r>
              <a:rPr lang="ja" noProof="1"/>
              <a:t>Windriver</a:t>
            </a:r>
            <a:endParaRPr/>
          </a:p>
          <a:p>
            <a:pPr marL="914400" lvl="1" indent="-317500" algn="l" rtl="0">
              <a:spcBef>
                <a:spcPts val="0"/>
              </a:spcBef>
              <a:spcAft>
                <a:spcPts val="0"/>
              </a:spcAft>
              <a:buSzPts val="1400"/>
              <a:buAutoNum type="alphaLcPeriod"/>
            </a:pPr>
            <a:r>
              <a:rPr lang="ja" noProof="1"/>
              <a:t>MIRACLE LINUX</a:t>
            </a:r>
            <a:endParaRPr/>
          </a:p>
          <a:p>
            <a:pPr marL="457200" lvl="0" indent="-342900" algn="l" rtl="0">
              <a:spcBef>
                <a:spcPts val="0"/>
              </a:spcBef>
              <a:spcAft>
                <a:spcPts val="0"/>
              </a:spcAft>
              <a:buSzPts val="1800"/>
              <a:buChar char="●"/>
            </a:pPr>
            <a:r>
              <a:rPr lang="ja" noProof="1"/>
              <a:t>Relationship to the OSS community</a:t>
            </a:r>
            <a:endParaRPr/>
          </a:p>
          <a:p>
            <a:pPr marL="914400" lvl="1" indent="-317500" algn="l" rtl="0">
              <a:spcBef>
                <a:spcPts val="0"/>
              </a:spcBef>
              <a:spcAft>
                <a:spcPts val="0"/>
              </a:spcAft>
              <a:buSzPts val="1400"/>
              <a:buAutoNum type="alphaLcPeriod"/>
            </a:pPr>
            <a:r>
              <a:rPr lang="ja" noProof="1"/>
              <a:t>Maintainer, operator or core member of the Linux community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ja" noProof="1"/>
              <a:t>Primary: Companies serving as OSS</a:t>
            </a:r>
            <a:endParaRPr/>
          </a:p>
        </p:txBody>
      </p:sp>
      <p:sp>
        <p:nvSpPr>
          <p:cNvPr id="171" name="Google Shape;171;p28"/>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ja" noProof="1"/>
              <a:t>Business challenges</a:t>
            </a:r>
            <a:endParaRPr/>
          </a:p>
          <a:p>
            <a:pPr marL="914400" lvl="1" indent="-317500" algn="l" rtl="0">
              <a:spcBef>
                <a:spcPts val="0"/>
              </a:spcBef>
              <a:spcAft>
                <a:spcPts val="0"/>
              </a:spcAft>
              <a:buSzPts val="1400"/>
              <a:buAutoNum type="alphaLcPeriod"/>
            </a:pPr>
            <a:r>
              <a:rPr lang="ja" noProof="1"/>
              <a:t>Hardware vendor certification (new hardware support)</a:t>
            </a:r>
            <a:endParaRPr/>
          </a:p>
          <a:p>
            <a:pPr marL="914400" lvl="1" indent="-317500" algn="l" rtl="0">
              <a:spcBef>
                <a:spcPts val="0"/>
              </a:spcBef>
              <a:spcAft>
                <a:spcPts val="0"/>
              </a:spcAft>
              <a:buSzPts val="1400"/>
              <a:buAutoNum type="alphaLcPeriod"/>
            </a:pPr>
            <a:r>
              <a:rPr lang="ja" noProof="1"/>
              <a:t>Compatibility maintenance (backport)</a:t>
            </a:r>
            <a:endParaRPr/>
          </a:p>
          <a:p>
            <a:pPr marL="914400" lvl="1" indent="-317500" algn="l" rtl="0">
              <a:spcBef>
                <a:spcPts val="0"/>
              </a:spcBef>
              <a:spcAft>
                <a:spcPts val="0"/>
              </a:spcAft>
              <a:buSzPts val="1400"/>
              <a:buAutoNum type="alphaLcPeriod"/>
            </a:pPr>
            <a:r>
              <a:rPr lang="ja" noProof="1"/>
              <a:t>Security measures (version upgrade and distribution)</a:t>
            </a:r>
            <a:endParaRPr/>
          </a:p>
          <a:p>
            <a:pPr marL="914400" lvl="1" indent="-317500" algn="l" rtl="0">
              <a:spcBef>
                <a:spcPts val="0"/>
              </a:spcBef>
              <a:spcAft>
                <a:spcPts val="0"/>
              </a:spcAft>
              <a:buSzPts val="1400"/>
              <a:buAutoNum type="alphaLcPeriod"/>
            </a:pPr>
            <a:r>
              <a:rPr lang="ja" noProof="1"/>
              <a:t>Technical support</a:t>
            </a:r>
            <a:endParaRPr/>
          </a:p>
          <a:p>
            <a:pPr marL="457200" lvl="0" indent="-342900" algn="l" rtl="0">
              <a:spcBef>
                <a:spcPts val="0"/>
              </a:spcBef>
              <a:spcAft>
                <a:spcPts val="0"/>
              </a:spcAft>
              <a:buSzPts val="1800"/>
              <a:buChar char="●"/>
            </a:pPr>
            <a:r>
              <a:rPr lang="ja" noProof="1"/>
              <a:t>Business value</a:t>
            </a:r>
            <a:endParaRPr/>
          </a:p>
          <a:p>
            <a:pPr marL="914400" lvl="1" indent="-317500" algn="l" rtl="0">
              <a:spcBef>
                <a:spcPts val="0"/>
              </a:spcBef>
              <a:spcAft>
                <a:spcPts val="0"/>
              </a:spcAft>
              <a:buSzPts val="1400"/>
              <a:buAutoNum type="alphaLcPeriod"/>
            </a:pPr>
            <a:r>
              <a:rPr lang="ja" noProof="1"/>
              <a:t>OSS itself cannot be sold (It is not prohibited to buy and sell, but as a value, it cannot be sold by itself.)</a:t>
            </a:r>
            <a:endParaRPr/>
          </a:p>
          <a:p>
            <a:pPr marL="914400" lvl="1" indent="-317500" algn="l" rtl="0">
              <a:spcBef>
                <a:spcPts val="0"/>
              </a:spcBef>
              <a:spcAft>
                <a:spcPts val="0"/>
              </a:spcAft>
              <a:buSzPts val="1400"/>
              <a:buAutoNum type="alphaLcPeriod"/>
            </a:pPr>
            <a:r>
              <a:rPr lang="ja" noProof="1"/>
              <a:t>Offer in combination with OSS (I can verify it myself, but there are many combinations.)</a:t>
            </a:r>
            <a:endParaRPr/>
          </a:p>
          <a:p>
            <a:pPr marL="914400" lvl="1" indent="-317500" algn="l" rtl="0">
              <a:spcBef>
                <a:spcPts val="0"/>
              </a:spcBef>
              <a:spcAft>
                <a:spcPts val="0"/>
              </a:spcAft>
              <a:buSzPts val="1400"/>
              <a:buAutoNum type="alphaLcPeriod"/>
            </a:pPr>
            <a:r>
              <a:rPr lang="ja" noProof="1"/>
              <a:t>Maintenance alternatives (I can maintain it myself, but it is better and more effective to outsource it.)</a:t>
            </a:r>
            <a:endParaRPr/>
          </a:p>
          <a:p>
            <a:pPr marL="914400" lvl="1" indent="-317500" algn="l" rtl="0">
              <a:spcBef>
                <a:spcPts val="0"/>
              </a:spcBef>
              <a:spcAft>
                <a:spcPts val="0"/>
              </a:spcAft>
              <a:buSzPts val="1400"/>
              <a:buAutoNum type="alphaLcPeriod"/>
            </a:pPr>
            <a:r>
              <a:rPr lang="ja" noProof="1"/>
              <a:t>Technical inquiries (I can look it up myself, but it's faster to ask.)</a:t>
            </a:r>
            <a:endParaRPr/>
          </a:p>
          <a:p>
            <a:pPr marL="914400" lvl="1" indent="-317500" algn="l" rtl="0">
              <a:spcBef>
                <a:spcPts val="0"/>
              </a:spcBef>
              <a:spcAft>
                <a:spcPts val="0"/>
              </a:spcAft>
              <a:buSzPts val="1400"/>
              <a:buAutoNum type="alphaLcPeriod"/>
            </a:pPr>
            <a:r>
              <a:rPr lang="ja" noProof="1"/>
              <a:t>Authentication is a business requirement</a:t>
            </a:r>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1483</Words>
  <Application>Microsoft Office PowerPoint</Application>
  <PresentationFormat>画面に合わせる (16:9)</PresentationFormat>
  <Paragraphs>220</Paragraphs>
  <Slides>25</Slides>
  <Notes>25</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25</vt:i4>
      </vt:variant>
    </vt:vector>
  </HeadingPairs>
  <TitlesOfParts>
    <vt:vector size="35" baseType="lpstr">
      <vt:lpstr>Carter One</vt:lpstr>
      <vt:lpstr>Open Sans</vt:lpstr>
      <vt:lpstr>Economica</vt:lpstr>
      <vt:lpstr>Consolas</vt:lpstr>
      <vt:lpstr>Open Sans Medium</vt:lpstr>
      <vt:lpstr>Roboto Slab Light</vt:lpstr>
      <vt:lpstr>Arial</vt:lpstr>
      <vt:lpstr>Roboto</vt:lpstr>
      <vt:lpstr>Luxe</vt:lpstr>
      <vt:lpstr>Linux Foundation EU Theme 2023</vt:lpstr>
      <vt:lpstr>PowerPoint プレゼンテーション</vt:lpstr>
      <vt:lpstr>Today's Agenda</vt:lpstr>
      <vt:lpstr>June</vt:lpstr>
      <vt:lpstr>current discussion topic</vt:lpstr>
      <vt:lpstr>OSPO Adoption Strategy and OSS Strategy</vt:lpstr>
      <vt:lpstr>How to summarize results</vt:lpstr>
      <vt:lpstr>Sales of services related to OSS (Primary) 2024-03-15 Display</vt:lpstr>
      <vt:lpstr>Primary: Companies serving as OSS</vt:lpstr>
      <vt:lpstr>Primary: Companies serving as OSS</vt:lpstr>
      <vt:lpstr>Primary: Companies serving as OSS</vt:lpstr>
      <vt:lpstr> </vt:lpstr>
      <vt:lpstr>2024-03-15</vt:lpstr>
      <vt:lpstr>2024-04-12 In the Automotive and Telecommunications Industries</vt:lpstr>
      <vt:lpstr>2024-04-12</vt:lpstr>
      <vt:lpstr>2024-04-12</vt:lpstr>
      <vt:lpstr>2024-04-12</vt:lpstr>
      <vt:lpstr>2024-04-12</vt:lpstr>
      <vt:lpstr>2024-05-10 For semiconductor vendors</vt:lpstr>
      <vt:lpstr>2024-05-10</vt:lpstr>
      <vt:lpstr>2024-05-10</vt:lpstr>
      <vt:lpstr>2024-05-10 For online sales services</vt:lpstr>
      <vt:lpstr>2024-06-14</vt:lpstr>
      <vt:lpstr>2024-06-14</vt:lpstr>
      <vt:lpstr>2024-06-14</vt:lpstr>
      <vt:lpstr>July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cp:lastModifiedBy>Kuwata, Masayuki (SGC)</cp:lastModifiedBy>
  <cp:revision>1</cp:revision>
  <dcterms:modified xsi:type="dcterms:W3CDTF">2024-07-02T08:51:12Z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f8e20e6-048a-4bad-a26b-318dd1cd4d47_Enabled">
    <vt:lpwstr>true</vt:lpwstr>
  </property>
  <property fmtid="{D5CDD505-2E9C-101B-9397-08002B2CF9AE}" pid="3" name="MSIP_Label_1f8e20e6-048a-4bad-a26b-318dd1cd4d47_SetDate">
    <vt:lpwstr>2024-07-02T08:50:09Z</vt:lpwstr>
  </property>
  <property fmtid="{D5CDD505-2E9C-101B-9397-08002B2CF9AE}" pid="4" name="MSIP_Label_1f8e20e6-048a-4bad-a26b-318dd1cd4d47_Method">
    <vt:lpwstr>Privileged</vt:lpwstr>
  </property>
  <property fmtid="{D5CDD505-2E9C-101B-9397-08002B2CF9AE}" pid="5" name="MSIP_Label_1f8e20e6-048a-4bad-a26b-318dd1cd4d47_Name">
    <vt:lpwstr>1f8e20e6-048a-4bad-a26b-318dd1cd4d47</vt:lpwstr>
  </property>
  <property fmtid="{D5CDD505-2E9C-101B-9397-08002B2CF9AE}" pid="6" name="MSIP_Label_1f8e20e6-048a-4bad-a26b-318dd1cd4d47_SiteId">
    <vt:lpwstr>66c65d8a-9158-4521-a2d8-664963db48e4</vt:lpwstr>
  </property>
  <property fmtid="{D5CDD505-2E9C-101B-9397-08002B2CF9AE}" pid="7" name="MSIP_Label_1f8e20e6-048a-4bad-a26b-318dd1cd4d47_ActionId">
    <vt:lpwstr>e12c5327-882b-4c09-a689-507387d81466</vt:lpwstr>
  </property>
  <property fmtid="{D5CDD505-2E9C-101B-9397-08002B2CF9AE}" pid="8" name="MSIP_Label_1f8e20e6-048a-4bad-a26b-318dd1cd4d47_ContentBits">
    <vt:lpwstr>0</vt:lpwstr>
  </property>
</Properties>
</file>