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Tahoma"/>
      <p:regular r:id="rId15"/>
      <p:bold r:id="rId16"/>
    </p:embeddedFont>
    <p:embeddedFont>
      <p:font typeface="Quattrocento Sans"/>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asayuki Kuwata"/>
  <p:cmAuthor clrIdx="1" id="1" initials="" lastIdx="1" name="小泉悟"/>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slide" Target="slides/slide5.xml"/><Relationship Id="rId22" Type="http://schemas.openxmlformats.org/officeDocument/2006/relationships/font" Target="fonts/OpenSans-bold.fntdata"/><Relationship Id="rId10" Type="http://schemas.openxmlformats.org/officeDocument/2006/relationships/slide" Target="slides/slide4.xml"/><Relationship Id="rId21" Type="http://schemas.openxmlformats.org/officeDocument/2006/relationships/font" Target="fonts/OpenSans-regular.fntdata"/><Relationship Id="rId13" Type="http://schemas.openxmlformats.org/officeDocument/2006/relationships/slide" Target="slides/slide7.xml"/><Relationship Id="rId24" Type="http://schemas.openxmlformats.org/officeDocument/2006/relationships/font" Target="fonts/OpenSans-boldItalic.fntdata"/><Relationship Id="rId12" Type="http://schemas.openxmlformats.org/officeDocument/2006/relationships/slide" Target="slides/slide6.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Tahoma-regular.fntdata"/><Relationship Id="rId14" Type="http://schemas.openxmlformats.org/officeDocument/2006/relationships/slide" Target="slides/slide8.xml"/><Relationship Id="rId17" Type="http://schemas.openxmlformats.org/officeDocument/2006/relationships/font" Target="fonts/QuattrocentoSans-regular.fntdata"/><Relationship Id="rId16" Type="http://schemas.openxmlformats.org/officeDocument/2006/relationships/font" Target="fonts/Tahoma-bold.fntdata"/><Relationship Id="rId5" Type="http://schemas.openxmlformats.org/officeDocument/2006/relationships/slideMaster" Target="slideMasters/slideMaster1.xml"/><Relationship Id="rId19" Type="http://schemas.openxmlformats.org/officeDocument/2006/relationships/font" Target="fonts/QuattrocentoSans-italic.fntdata"/><Relationship Id="rId6" Type="http://schemas.openxmlformats.org/officeDocument/2006/relationships/notesMaster" Target="notesMasters/notesMaster1.xml"/><Relationship Id="rId18" Type="http://schemas.openxmlformats.org/officeDocument/2006/relationships/font" Target="fonts/QuattrocentoSans-bold.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3-24T07:47:05.858">
    <p:pos x="6000" y="0"/>
    <p:text>「オープンソースプログラムの作成」は英語と日本語が並ぶように順番を変えました。</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03-24T07:04:51.618">
    <p:pos x="272" y="578"/>
    <p:text>これも結構前の方に来る質問なのではないかと思いました。</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2236ade486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2236ade486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2236ade486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2236ade48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2236ade486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2236ade486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36ade486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36ade486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36ade486f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36ade486f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8c359eb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18c359eb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36ade486f_2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36ade486f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page">
  <p:cSld name="Titlepage">
    <p:spTree>
      <p:nvGrpSpPr>
        <p:cNvPr id="6" name="Shape 6"/>
        <p:cNvGrpSpPr/>
        <p:nvPr/>
      </p:nvGrpSpPr>
      <p:grpSpPr>
        <a:xfrm>
          <a:off x="0" y="0"/>
          <a:ext cx="0" cy="0"/>
          <a:chOff x="0" y="0"/>
          <a:chExt cx="0" cy="0"/>
        </a:xfrm>
      </p:grpSpPr>
      <p:sp>
        <p:nvSpPr>
          <p:cNvPr id="7" name="Google Shape;7;p2"/>
          <p:cNvSpPr txBox="1"/>
          <p:nvPr>
            <p:ph type="ctrTitle"/>
          </p:nvPr>
        </p:nvSpPr>
        <p:spPr>
          <a:xfrm>
            <a:off x="524140" y="1352038"/>
            <a:ext cx="8095800" cy="1080300"/>
          </a:xfrm>
          <a:prstGeom prst="rect">
            <a:avLst/>
          </a:prstGeom>
          <a:noFill/>
          <a:ln>
            <a:noFill/>
          </a:ln>
        </p:spPr>
        <p:txBody>
          <a:bodyPr anchorCtr="0" anchor="b" bIns="0" lIns="19625" spcFirstLastPara="1" rIns="19625" wrap="square" tIns="0">
            <a:noAutofit/>
          </a:bodyPr>
          <a:lstStyle>
            <a:lvl1pPr lvl="0" marR="0" rtl="0" algn="l">
              <a:spcBef>
                <a:spcPts val="0"/>
              </a:spcBef>
              <a:spcAft>
                <a:spcPts val="0"/>
              </a:spcAft>
              <a:buSzPts val="1100"/>
              <a:buNone/>
              <a:defRPr b="0" i="0" sz="20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sp>
        <p:nvSpPr>
          <p:cNvPr id="8" name="Google Shape;8;p2"/>
          <p:cNvSpPr txBox="1"/>
          <p:nvPr>
            <p:ph idx="1" type="subTitle"/>
          </p:nvPr>
        </p:nvSpPr>
        <p:spPr>
          <a:xfrm>
            <a:off x="524140" y="2696740"/>
            <a:ext cx="8095800" cy="810300"/>
          </a:xfrm>
          <a:prstGeom prst="rect">
            <a:avLst/>
          </a:prstGeom>
          <a:noFill/>
          <a:ln>
            <a:noFill/>
          </a:ln>
        </p:spPr>
        <p:txBody>
          <a:bodyPr anchorCtr="0" anchor="t" bIns="0" lIns="19625" spcFirstLastPara="1" rIns="19625" wrap="square" tIns="0">
            <a:noAutofit/>
          </a:bodyPr>
          <a:lstStyle>
            <a:lvl1pPr lvl="0" marR="0" rtl="0" algn="l">
              <a:spcBef>
                <a:spcPts val="30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1pPr>
            <a:lvl2pPr lvl="1" marR="0" rtl="0" algn="l">
              <a:spcBef>
                <a:spcPts val="300"/>
              </a:spcBef>
              <a:spcAft>
                <a:spcPts val="0"/>
              </a:spcAft>
              <a:buClr>
                <a:schemeClr val="dk1"/>
              </a:buClr>
              <a:buSzPts val="1400"/>
              <a:buFont typeface="Quattrocento Sans"/>
              <a:buChar char="–"/>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300"/>
              </a:spcBef>
              <a:spcAft>
                <a:spcPts val="0"/>
              </a:spcAft>
              <a:buClr>
                <a:schemeClr val="dk1"/>
              </a:buClr>
              <a:buSzPts val="1400"/>
              <a:buFont typeface="Quattrocento Sans"/>
              <a:buChar char="•"/>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200"/>
              </a:spcBef>
              <a:spcAft>
                <a:spcPts val="0"/>
              </a:spcAft>
              <a:buSzPts val="1100"/>
              <a:buNone/>
              <a:defRPr b="0" i="0" sz="1100" u="none" cap="none" strike="noStrike">
                <a:solidFill>
                  <a:schemeClr val="dk1"/>
                </a:solidFill>
                <a:latin typeface="Quattrocento Sans"/>
                <a:ea typeface="Quattrocento Sans"/>
                <a:cs typeface="Quattrocento Sans"/>
                <a:sym typeface="Quattrocento Sans"/>
              </a:defRPr>
            </a:lvl4pPr>
            <a:lvl5pPr lvl="4" marR="0" rtl="0" algn="l">
              <a:spcBef>
                <a:spcPts val="200"/>
              </a:spcBef>
              <a:spcAft>
                <a:spcPts val="0"/>
              </a:spcAft>
              <a:buSzPts val="1100"/>
              <a:buNone/>
              <a:defRPr b="0" i="0" sz="1100" u="none" cap="none" strike="noStrike">
                <a:solidFill>
                  <a:schemeClr val="dk1"/>
                </a:solidFill>
                <a:latin typeface="Quattrocento Sans"/>
                <a:ea typeface="Quattrocento Sans"/>
                <a:cs typeface="Quattrocento Sans"/>
                <a:sym typeface="Quattrocento Sans"/>
              </a:defRPr>
            </a:lvl5pPr>
            <a:lvl6pPr lvl="5"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6pPr>
            <a:lvl7pPr lvl="6"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7pPr>
            <a:lvl8pPr lvl="7"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8pPr>
            <a:lvl9pPr lvl="8"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9pPr>
          </a:lstStyle>
          <a:p/>
        </p:txBody>
      </p:sp>
      <p:cxnSp>
        <p:nvCxnSpPr>
          <p:cNvPr id="9" name="Google Shape;9;p2"/>
          <p:cNvCxnSpPr/>
          <p:nvPr/>
        </p:nvCxnSpPr>
        <p:spPr>
          <a:xfrm>
            <a:off x="269860" y="2572346"/>
            <a:ext cx="8635500" cy="0"/>
          </a:xfrm>
          <a:prstGeom prst="straightConnector1">
            <a:avLst/>
          </a:prstGeom>
          <a:noFill/>
          <a:ln cap="flat" cmpd="sng" w="9525">
            <a:solidFill>
              <a:srgbClr val="333333"/>
            </a:solidFill>
            <a:prstDash val="solid"/>
            <a:round/>
            <a:headEnd len="sm" w="sm" type="none"/>
            <a:tailEnd len="sm" w="sm" type="none"/>
          </a:ln>
        </p:spPr>
      </p:cxnSp>
      <p:sp>
        <p:nvSpPr>
          <p:cNvPr id="10" name="Google Shape;10;p2"/>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i="0" lang="ja" sz="1200" u="none" cap="none" strike="noStrike">
                <a:solidFill>
                  <a:srgbClr val="7F7F7F"/>
                </a:solidFill>
                <a:latin typeface="Quattrocento Sans"/>
                <a:ea typeface="Quattrocento Sans"/>
                <a:cs typeface="Quattrocento Sans"/>
                <a:sym typeface="Quattrocento Sans"/>
              </a:rPr>
              <a:t>‹#›</a:t>
            </a:fld>
            <a:r>
              <a:rPr b="1" i="0" lang="ja" sz="1200" u="none" cap="none" strike="noStrike">
                <a:solidFill>
                  <a:srgbClr val="7F7F7F"/>
                </a:solidFill>
                <a:latin typeface="Quattrocento Sans"/>
                <a:ea typeface="Quattrocento Sans"/>
                <a:cs typeface="Quattrocento Sans"/>
                <a:sym typeface="Quattrocento Sans"/>
              </a:rPr>
              <a:t>  </a:t>
            </a:r>
            <a:r>
              <a:rPr b="0" i="0" lang="ja" sz="1200" u="none" cap="none" strike="noStrike">
                <a:solidFill>
                  <a:srgbClr val="7FD13B"/>
                </a:solidFill>
                <a:latin typeface="Open Sans"/>
                <a:ea typeface="Open Sans"/>
                <a:cs typeface="Open Sans"/>
                <a:sym typeface="Open Sans"/>
              </a:rPr>
              <a:t>▇</a:t>
            </a:r>
            <a:r>
              <a:rPr b="0" i="0" lang="ja" sz="1200" u="none" cap="none" strike="noStrike">
                <a:solidFill>
                  <a:srgbClr val="EA157A"/>
                </a:solidFill>
                <a:latin typeface="Open Sans"/>
                <a:ea typeface="Open Sans"/>
                <a:cs typeface="Open Sans"/>
                <a:sym typeface="Open Sans"/>
              </a:rPr>
              <a:t>▇</a:t>
            </a:r>
            <a:r>
              <a:rPr b="0" i="0" lang="ja" sz="1200" u="none" cap="none" strike="noStrike">
                <a:solidFill>
                  <a:srgbClr val="007DEA"/>
                </a:solidFill>
                <a:latin typeface="Open Sans"/>
                <a:ea typeface="Open Sans"/>
                <a:cs typeface="Open Sans"/>
                <a:sym typeface="Open Sans"/>
              </a:rPr>
              <a:t>▇</a:t>
            </a:r>
            <a:r>
              <a:rPr b="0" i="0" lang="ja" sz="1200" u="none" cap="none" strike="noStrike">
                <a:solidFill>
                  <a:srgbClr val="7FD13B"/>
                </a:solidFill>
                <a:latin typeface="Open Sans"/>
                <a:ea typeface="Open Sans"/>
                <a:cs typeface="Open Sans"/>
                <a:sym typeface="Open Sans"/>
              </a:rPr>
              <a:t> </a:t>
            </a:r>
            <a:r>
              <a:rPr b="0" i="0" lang="ja" sz="1200" u="none" cap="none" strike="noStrike">
                <a:solidFill>
                  <a:schemeClr val="dk1"/>
                </a:solidFill>
                <a:latin typeface="Open Sans"/>
                <a:ea typeface="Open Sans"/>
                <a:cs typeface="Open Sans"/>
                <a:sym typeface="Open Sans"/>
              </a:rPr>
              <a:t>The OpenChain project Japan work group / CC BY 4.0</a:t>
            </a:r>
            <a:endParaRPr b="0" i="0" sz="12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MiddlePage_1_white">
  <p:cSld name="7_MiddlePage_1_white">
    <p:spTree>
      <p:nvGrpSpPr>
        <p:cNvPr id="11" name="Shape 11"/>
        <p:cNvGrpSpPr/>
        <p:nvPr/>
      </p:nvGrpSpPr>
      <p:grpSpPr>
        <a:xfrm>
          <a:off x="0" y="0"/>
          <a:ext cx="0" cy="0"/>
          <a:chOff x="0" y="0"/>
          <a:chExt cx="0" cy="0"/>
        </a:xfrm>
      </p:grpSpPr>
      <p:sp>
        <p:nvSpPr>
          <p:cNvPr id="12" name="Google Shape;12;p3"/>
          <p:cNvSpPr txBox="1"/>
          <p:nvPr>
            <p:ph type="title"/>
          </p:nvPr>
        </p:nvSpPr>
        <p:spPr>
          <a:xfrm>
            <a:off x="432000" y="34524"/>
            <a:ext cx="8280000" cy="5943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100"/>
              <a:buNone/>
              <a:defRPr b="0" i="0" sz="1800" u="none" cap="none" strike="noStrike">
                <a:solidFill>
                  <a:schemeClr val="dk1"/>
                </a:solidFill>
                <a:latin typeface="Tahoma"/>
                <a:ea typeface="Tahoma"/>
                <a:cs typeface="Tahoma"/>
                <a:sym typeface="Tahoma"/>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cxnSp>
        <p:nvCxnSpPr>
          <p:cNvPr id="13" name="Google Shape;13;p3"/>
          <p:cNvCxnSpPr/>
          <p:nvPr/>
        </p:nvCxnSpPr>
        <p:spPr>
          <a:xfrm>
            <a:off x="269860" y="681698"/>
            <a:ext cx="8635500" cy="0"/>
          </a:xfrm>
          <a:prstGeom prst="straightConnector1">
            <a:avLst/>
          </a:prstGeom>
          <a:noFill/>
          <a:ln cap="flat" cmpd="sng" w="9525">
            <a:solidFill>
              <a:srgbClr val="333333"/>
            </a:solidFill>
            <a:prstDash val="solid"/>
            <a:round/>
            <a:headEnd len="sm" w="sm" type="none"/>
            <a:tailEnd len="sm" w="sm" type="none"/>
          </a:ln>
        </p:spPr>
      </p:cxnSp>
      <p:sp>
        <p:nvSpPr>
          <p:cNvPr id="14" name="Google Shape;14;p3"/>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i="0" lang="ja" sz="1200" u="none" cap="none" strike="noStrike">
                <a:solidFill>
                  <a:srgbClr val="7F7F7F"/>
                </a:solidFill>
                <a:latin typeface="Quattrocento Sans"/>
                <a:ea typeface="Quattrocento Sans"/>
                <a:cs typeface="Quattrocento Sans"/>
                <a:sym typeface="Quattrocento Sans"/>
              </a:rPr>
              <a:t>‹#›</a:t>
            </a:fld>
            <a:r>
              <a:rPr b="1" i="0" lang="ja" sz="1200" u="none" cap="none" strike="noStrike">
                <a:solidFill>
                  <a:srgbClr val="7F7F7F"/>
                </a:solidFill>
                <a:latin typeface="Quattrocento Sans"/>
                <a:ea typeface="Quattrocento Sans"/>
                <a:cs typeface="Quattrocento Sans"/>
                <a:sym typeface="Quattrocento Sans"/>
              </a:rPr>
              <a:t>  </a:t>
            </a:r>
            <a:r>
              <a:rPr b="0" i="0" lang="ja" sz="1200" u="none" cap="none" strike="noStrike">
                <a:solidFill>
                  <a:srgbClr val="7FD13B"/>
                </a:solidFill>
                <a:latin typeface="Open Sans"/>
                <a:ea typeface="Open Sans"/>
                <a:cs typeface="Open Sans"/>
                <a:sym typeface="Open Sans"/>
              </a:rPr>
              <a:t>▇</a:t>
            </a:r>
            <a:r>
              <a:rPr b="0" i="0" lang="ja" sz="1200" u="none" cap="none" strike="noStrike">
                <a:solidFill>
                  <a:srgbClr val="EA157A"/>
                </a:solidFill>
                <a:latin typeface="Open Sans"/>
                <a:ea typeface="Open Sans"/>
                <a:cs typeface="Open Sans"/>
                <a:sym typeface="Open Sans"/>
              </a:rPr>
              <a:t>▇</a:t>
            </a:r>
            <a:r>
              <a:rPr b="0" i="0" lang="ja" sz="1200" u="none" cap="none" strike="noStrike">
                <a:solidFill>
                  <a:srgbClr val="007DEA"/>
                </a:solidFill>
                <a:latin typeface="Open Sans"/>
                <a:ea typeface="Open Sans"/>
                <a:cs typeface="Open Sans"/>
                <a:sym typeface="Open Sans"/>
              </a:rPr>
              <a:t>▇</a:t>
            </a:r>
            <a:r>
              <a:rPr b="0" i="0" lang="ja" sz="1200" u="none" cap="none" strike="noStrike">
                <a:solidFill>
                  <a:srgbClr val="7FD13B"/>
                </a:solidFill>
                <a:latin typeface="Open Sans"/>
                <a:ea typeface="Open Sans"/>
                <a:cs typeface="Open Sans"/>
                <a:sym typeface="Open Sans"/>
              </a:rPr>
              <a:t> </a:t>
            </a:r>
            <a:r>
              <a:rPr b="0" i="0" lang="ja" sz="1200" u="none" cap="none" strike="noStrike">
                <a:solidFill>
                  <a:schemeClr val="dk1"/>
                </a:solidFill>
                <a:latin typeface="Open Sans"/>
                <a:ea typeface="Open Sans"/>
                <a:cs typeface="Open Sans"/>
                <a:sym typeface="Open Sans"/>
              </a:rPr>
              <a:t>The OpenChain project Japan work group / CC BY 4.0</a:t>
            </a:r>
            <a:endParaRPr b="0" i="0" sz="1200" u="none" cap="none" strike="noStrike">
              <a:solidFill>
                <a:srgbClr val="A5A5A5"/>
              </a:solidFill>
              <a:latin typeface="Open Sans"/>
              <a:ea typeface="Open Sans"/>
              <a:cs typeface="Open Sans"/>
              <a:sym typeface="Open Sans"/>
            </a:endParaRPr>
          </a:p>
        </p:txBody>
      </p:sp>
      <p:sp>
        <p:nvSpPr>
          <p:cNvPr id="15" name="Google Shape;15;p3"/>
          <p:cNvSpPr txBox="1"/>
          <p:nvPr/>
        </p:nvSpPr>
        <p:spPr>
          <a:xfrm>
            <a:off x="7114375" y="4778975"/>
            <a:ext cx="18945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ja" sz="1400" u="none" cap="none" strike="noStrike">
                <a:solidFill>
                  <a:schemeClr val="dk1"/>
                </a:solidFill>
                <a:latin typeface="Quattrocento Sans"/>
                <a:ea typeface="Quattrocento Sans"/>
                <a:cs typeface="Quattrocento Sans"/>
                <a:sym typeface="Quattrocento Sans"/>
              </a:rPr>
              <a:t>2022/</a:t>
            </a:r>
            <a:r>
              <a:rPr lang="ja">
                <a:solidFill>
                  <a:schemeClr val="dk1"/>
                </a:solidFill>
                <a:latin typeface="Quattrocento Sans"/>
                <a:ea typeface="Quattrocento Sans"/>
                <a:cs typeface="Quattrocento Sans"/>
                <a:sym typeface="Quattrocento Sans"/>
              </a:rPr>
              <a:t>3/31-</a:t>
            </a:r>
            <a:r>
              <a:rPr b="0" i="0" lang="ja" sz="1400" u="none" cap="none" strike="noStrike">
                <a:solidFill>
                  <a:schemeClr val="dk1"/>
                </a:solidFill>
                <a:latin typeface="Quattrocento Sans"/>
                <a:ea typeface="Quattrocento Sans"/>
                <a:cs typeface="Quattrocento Sans"/>
                <a:sym typeface="Quattrocento Sans"/>
              </a:rPr>
              <a:t>4/</a:t>
            </a:r>
            <a:r>
              <a:rPr lang="ja">
                <a:solidFill>
                  <a:schemeClr val="dk1"/>
                </a:solidFill>
                <a:latin typeface="Quattrocento Sans"/>
                <a:ea typeface="Quattrocento Sans"/>
                <a:cs typeface="Quattrocento Sans"/>
                <a:sym typeface="Quattrocento Sans"/>
              </a:rPr>
              <a:t>30調査</a:t>
            </a:r>
            <a:endParaRPr sz="1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MiddlePage_1_white">
  <p:cSld name="6_MiddlePage_1_white">
    <p:spTree>
      <p:nvGrpSpPr>
        <p:cNvPr id="16" name="Shape 16"/>
        <p:cNvGrpSpPr/>
        <p:nvPr/>
      </p:nvGrpSpPr>
      <p:grpSpPr>
        <a:xfrm>
          <a:off x="0" y="0"/>
          <a:ext cx="0" cy="0"/>
          <a:chOff x="0" y="0"/>
          <a:chExt cx="0" cy="0"/>
        </a:xfrm>
      </p:grpSpPr>
      <p:sp>
        <p:nvSpPr>
          <p:cNvPr id="17" name="Google Shape;17;p4"/>
          <p:cNvSpPr txBox="1"/>
          <p:nvPr>
            <p:ph type="title"/>
          </p:nvPr>
        </p:nvSpPr>
        <p:spPr>
          <a:xfrm>
            <a:off x="432000" y="34524"/>
            <a:ext cx="8280000" cy="5943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100"/>
              <a:buNone/>
              <a:defRPr b="0" i="0" sz="1800" u="none" cap="none" strike="noStrike">
                <a:solidFill>
                  <a:schemeClr val="dk1"/>
                </a:solidFill>
                <a:latin typeface="Tahoma"/>
                <a:ea typeface="Tahoma"/>
                <a:cs typeface="Tahoma"/>
                <a:sym typeface="Tahoma"/>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sp>
        <p:nvSpPr>
          <p:cNvPr id="18" name="Google Shape;18;p4"/>
          <p:cNvSpPr txBox="1"/>
          <p:nvPr>
            <p:ph idx="1" type="body"/>
          </p:nvPr>
        </p:nvSpPr>
        <p:spPr>
          <a:xfrm>
            <a:off x="432000" y="792368"/>
            <a:ext cx="8280000" cy="3835800"/>
          </a:xfrm>
          <a:prstGeom prst="rect">
            <a:avLst/>
          </a:prstGeom>
          <a:noFill/>
          <a:ln>
            <a:noFill/>
          </a:ln>
        </p:spPr>
        <p:txBody>
          <a:bodyPr anchorCtr="0" anchor="t" bIns="24875" lIns="49625" spcFirstLastPara="1" rIns="49625" wrap="square" tIns="24875">
            <a:noAutofit/>
          </a:bodyPr>
          <a:lstStyle>
            <a:lvl1pPr indent="-342900" lvl="0" marL="457200" marR="0" rtl="0" algn="l">
              <a:spcBef>
                <a:spcPts val="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1pPr>
            <a:lvl2pPr indent="-323850" lvl="1" marL="914400" marR="0" rtl="0" algn="l">
              <a:spcBef>
                <a:spcPts val="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2pPr>
            <a:lvl3pPr indent="-304800" lvl="2" marL="1371600" marR="0" rtl="0" algn="l">
              <a:spcBef>
                <a:spcPts val="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Quattrocento Sans"/>
                <a:ea typeface="Quattrocento Sans"/>
                <a:cs typeface="Quattrocento Sans"/>
                <a:sym typeface="Quattrocento Sans"/>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Quattrocento Sans"/>
                <a:ea typeface="Quattrocento Sans"/>
                <a:cs typeface="Quattrocento Sans"/>
                <a:sym typeface="Quattrocento Sans"/>
              </a:defRPr>
            </a:lvl5pPr>
            <a:lvl6pPr indent="-298450" lvl="5" marL="27432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6pPr>
            <a:lvl7pPr indent="-298450" lvl="6" marL="32004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7pPr>
            <a:lvl8pPr indent="-298450" lvl="7" marL="36576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8pPr>
            <a:lvl9pPr indent="-298450" lvl="8" marL="41148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9pPr>
          </a:lstStyle>
          <a:p/>
        </p:txBody>
      </p:sp>
      <p:cxnSp>
        <p:nvCxnSpPr>
          <p:cNvPr id="19" name="Google Shape;19;p4"/>
          <p:cNvCxnSpPr/>
          <p:nvPr/>
        </p:nvCxnSpPr>
        <p:spPr>
          <a:xfrm>
            <a:off x="269860" y="681698"/>
            <a:ext cx="8635500" cy="0"/>
          </a:xfrm>
          <a:prstGeom prst="straightConnector1">
            <a:avLst/>
          </a:prstGeom>
          <a:noFill/>
          <a:ln cap="flat" cmpd="sng" w="9525">
            <a:solidFill>
              <a:srgbClr val="333333"/>
            </a:solidFill>
            <a:prstDash val="solid"/>
            <a:round/>
            <a:headEnd len="sm" w="sm" type="none"/>
            <a:tailEnd len="sm" w="sm" type="none"/>
          </a:ln>
        </p:spPr>
      </p:cxnSp>
      <p:sp>
        <p:nvSpPr>
          <p:cNvPr id="20" name="Google Shape;20;p4"/>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lang="ja" sz="1200">
                <a:solidFill>
                  <a:srgbClr val="7F7F7F"/>
                </a:solidFill>
                <a:latin typeface="Quattrocento Sans"/>
                <a:ea typeface="Quattrocento Sans"/>
                <a:cs typeface="Quattrocento Sans"/>
                <a:sym typeface="Quattrocento Sans"/>
              </a:rPr>
              <a:t>‹#›</a:t>
            </a:fld>
            <a:r>
              <a:rPr b="1" lang="ja" sz="1200">
                <a:solidFill>
                  <a:srgbClr val="7F7F7F"/>
                </a:solidFill>
                <a:latin typeface="Quattrocento Sans"/>
                <a:ea typeface="Quattrocento Sans"/>
                <a:cs typeface="Quattrocento Sans"/>
                <a:sym typeface="Quattrocento Sans"/>
              </a:rPr>
              <a:t>  </a:t>
            </a:r>
            <a:r>
              <a:rPr lang="ja" sz="1200">
                <a:solidFill>
                  <a:srgbClr val="7FD13B"/>
                </a:solidFill>
                <a:latin typeface="Open Sans"/>
                <a:ea typeface="Open Sans"/>
                <a:cs typeface="Open Sans"/>
                <a:sym typeface="Open Sans"/>
              </a:rPr>
              <a:t>▇</a:t>
            </a:r>
            <a:r>
              <a:rPr lang="ja" sz="1200">
                <a:solidFill>
                  <a:srgbClr val="EA157A"/>
                </a:solidFill>
                <a:latin typeface="Open Sans"/>
                <a:ea typeface="Open Sans"/>
                <a:cs typeface="Open Sans"/>
                <a:sym typeface="Open Sans"/>
              </a:rPr>
              <a:t>▇</a:t>
            </a:r>
            <a:r>
              <a:rPr lang="ja" sz="1200">
                <a:solidFill>
                  <a:srgbClr val="007DEA"/>
                </a:solidFill>
                <a:latin typeface="Open Sans"/>
                <a:ea typeface="Open Sans"/>
                <a:cs typeface="Open Sans"/>
                <a:sym typeface="Open Sans"/>
              </a:rPr>
              <a:t>▇</a:t>
            </a:r>
            <a:r>
              <a:rPr lang="ja" sz="1200">
                <a:solidFill>
                  <a:srgbClr val="7FD13B"/>
                </a:solidFill>
                <a:latin typeface="Open Sans"/>
                <a:ea typeface="Open Sans"/>
                <a:cs typeface="Open Sans"/>
                <a:sym typeface="Open Sans"/>
              </a:rPr>
              <a:t> </a:t>
            </a:r>
            <a:r>
              <a:rPr lang="ja" sz="1200">
                <a:solidFill>
                  <a:schemeClr val="dk1"/>
                </a:solidFill>
                <a:latin typeface="Open Sans"/>
                <a:ea typeface="Open Sans"/>
                <a:cs typeface="Open Sans"/>
                <a:sym typeface="Open Sans"/>
              </a:rPr>
              <a:t>The OpenChain project Japan work group / CC BY 4.0</a:t>
            </a:r>
            <a:r>
              <a:rPr lang="ja" sz="1200">
                <a:solidFill>
                  <a:srgbClr val="7FD13B"/>
                </a:solidFill>
                <a:latin typeface="Open Sans"/>
                <a:ea typeface="Open Sans"/>
                <a:cs typeface="Open Sans"/>
                <a:sym typeface="Open Sans"/>
              </a:rPr>
              <a:t> </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ユーザー設定レイアウト">
  <p:cSld name="ユーザー設定レイアウト">
    <p:spTree>
      <p:nvGrpSpPr>
        <p:cNvPr id="21" name="Shape 2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MiddlePage_1_white">
  <p:cSld name="8_MiddlePage_1_white">
    <p:spTree>
      <p:nvGrpSpPr>
        <p:cNvPr id="22" name="Shape 22"/>
        <p:cNvGrpSpPr/>
        <p:nvPr/>
      </p:nvGrpSpPr>
      <p:grpSpPr>
        <a:xfrm>
          <a:off x="0" y="0"/>
          <a:ext cx="0" cy="0"/>
          <a:chOff x="0" y="0"/>
          <a:chExt cx="0" cy="0"/>
        </a:xfrm>
      </p:grpSpPr>
      <p:sp>
        <p:nvSpPr>
          <p:cNvPr id="23" name="Google Shape;23;p6"/>
          <p:cNvSpPr txBox="1"/>
          <p:nvPr>
            <p:ph type="title"/>
          </p:nvPr>
        </p:nvSpPr>
        <p:spPr>
          <a:xfrm>
            <a:off x="432000" y="34524"/>
            <a:ext cx="8280000" cy="5943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100"/>
              <a:buNone/>
              <a:defRPr b="0" i="0" sz="1800" u="none" cap="none" strike="noStrike">
                <a:solidFill>
                  <a:schemeClr val="dk1"/>
                </a:solidFill>
                <a:latin typeface="Tahoma"/>
                <a:ea typeface="Tahoma"/>
                <a:cs typeface="Tahoma"/>
                <a:sym typeface="Tahoma"/>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cxnSp>
        <p:nvCxnSpPr>
          <p:cNvPr id="24" name="Google Shape;24;p6"/>
          <p:cNvCxnSpPr/>
          <p:nvPr/>
        </p:nvCxnSpPr>
        <p:spPr>
          <a:xfrm>
            <a:off x="269860" y="681698"/>
            <a:ext cx="8635500" cy="0"/>
          </a:xfrm>
          <a:prstGeom prst="straightConnector1">
            <a:avLst/>
          </a:prstGeom>
          <a:noFill/>
          <a:ln cap="flat" cmpd="sng" w="9525">
            <a:solidFill>
              <a:srgbClr val="333333"/>
            </a:solidFill>
            <a:prstDash val="solid"/>
            <a:round/>
            <a:headEnd len="sm" w="sm" type="none"/>
            <a:tailEnd len="sm" w="sm" type="none"/>
          </a:ln>
        </p:spPr>
      </p:cxnSp>
      <p:sp>
        <p:nvSpPr>
          <p:cNvPr id="25" name="Google Shape;25;p6"/>
          <p:cNvSpPr/>
          <p:nvPr/>
        </p:nvSpPr>
        <p:spPr>
          <a:xfrm>
            <a:off x="8382000" y="4883214"/>
            <a:ext cx="108300" cy="108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ja" sz="900">
                <a:solidFill>
                  <a:srgbClr val="FFFFFF"/>
                </a:solidFill>
                <a:latin typeface="Quattrocento Sans"/>
                <a:ea typeface="Quattrocento Sans"/>
                <a:cs typeface="Quattrocento Sans"/>
                <a:sym typeface="Quattrocento Sans"/>
              </a:rPr>
              <a:t>CONFIDENTIAL</a:t>
            </a:r>
            <a:endParaRPr sz="1100"/>
          </a:p>
        </p:txBody>
      </p:sp>
      <p:sp>
        <p:nvSpPr>
          <p:cNvPr id="26" name="Google Shape;26;p6"/>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lang="ja" sz="1300">
                <a:solidFill>
                  <a:srgbClr val="7F7F7F"/>
                </a:solidFill>
                <a:latin typeface="Quattrocento Sans"/>
                <a:ea typeface="Quattrocento Sans"/>
                <a:cs typeface="Quattrocento Sans"/>
                <a:sym typeface="Quattrocento Sans"/>
              </a:rPr>
              <a:t>‹#›</a:t>
            </a:fld>
            <a:r>
              <a:rPr b="1" lang="ja" sz="1300">
                <a:solidFill>
                  <a:srgbClr val="7F7F7F"/>
                </a:solidFill>
                <a:latin typeface="Quattrocento Sans"/>
                <a:ea typeface="Quattrocento Sans"/>
                <a:cs typeface="Quattrocento Sans"/>
                <a:sym typeface="Quattrocento Sans"/>
              </a:rPr>
              <a:t>  </a:t>
            </a:r>
            <a:r>
              <a:rPr lang="ja" sz="1300">
                <a:solidFill>
                  <a:srgbClr val="7FD13B"/>
                </a:solidFill>
                <a:latin typeface="Open Sans"/>
                <a:ea typeface="Open Sans"/>
                <a:cs typeface="Open Sans"/>
                <a:sym typeface="Open Sans"/>
              </a:rPr>
              <a:t>▇</a:t>
            </a:r>
            <a:r>
              <a:rPr lang="ja" sz="1300">
                <a:solidFill>
                  <a:srgbClr val="EA157A"/>
                </a:solidFill>
                <a:latin typeface="Open Sans"/>
                <a:ea typeface="Open Sans"/>
                <a:cs typeface="Open Sans"/>
                <a:sym typeface="Open Sans"/>
              </a:rPr>
              <a:t>▇</a:t>
            </a:r>
            <a:r>
              <a:rPr lang="ja" sz="1300">
                <a:solidFill>
                  <a:srgbClr val="007DEA"/>
                </a:solidFill>
                <a:latin typeface="Open Sans"/>
                <a:ea typeface="Open Sans"/>
                <a:cs typeface="Open Sans"/>
                <a:sym typeface="Open Sans"/>
              </a:rPr>
              <a:t>▇</a:t>
            </a:r>
            <a:r>
              <a:rPr lang="ja" sz="1300">
                <a:solidFill>
                  <a:srgbClr val="7FD13B"/>
                </a:solidFill>
                <a:latin typeface="Open Sans"/>
                <a:ea typeface="Open Sans"/>
                <a:cs typeface="Open Sans"/>
                <a:sym typeface="Open Sans"/>
              </a:rPr>
              <a:t> </a:t>
            </a:r>
            <a:r>
              <a:rPr lang="ja" sz="1300">
                <a:solidFill>
                  <a:schemeClr val="dk1"/>
                </a:solidFill>
                <a:latin typeface="Open Sans"/>
                <a:ea typeface="Open Sans"/>
                <a:cs typeface="Open Sans"/>
                <a:sym typeface="Open Sans"/>
              </a:rPr>
              <a:t>The OpenChain project Japan work group / CC0-1.0</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29" name="Google Shape;29;p7"/>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3" name="Google Shape;33;p8"/>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hyperlink" Target="https://www.linuxfoundation.org/research/a-deep-dive-into-open-source-program-offices" TargetMode="External"/><Relationship Id="rId9" Type="http://schemas.openxmlformats.org/officeDocument/2006/relationships/hyperlink" Target="https://www.linuxfoundation.jp/wp-content/uploads//2022/08/LFResearch_OSPO_Report-jp.pdf" TargetMode="External"/><Relationship Id="rId5" Type="http://schemas.openxmlformats.org/officeDocument/2006/relationships/hyperlink" Target="https://www.linuxfoundation.jp/blog/2022/11/japanese-version-of-a-deep-dive-into-open-source-program-offices-launch/" TargetMode="External"/><Relationship Id="rId6" Type="http://schemas.openxmlformats.org/officeDocument/2006/relationships/hyperlink" Target="https://www.linuxfoundation.org/resources/open-source-guides/creating-an-open-source-program?hsLang=en" TargetMode="External"/><Relationship Id="rId7" Type="http://schemas.openxmlformats.org/officeDocument/2006/relationships/hyperlink" Target="https://www.linuxfoundation.jp/resources/open-source-guides/creating-an-open-source-program/" TargetMode="External"/><Relationship Id="rId8" Type="http://schemas.openxmlformats.org/officeDocument/2006/relationships/hyperlink" Target="https://github.com/todogroup/ospo-career-path/tree/main/OSPO-10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comments" Target="../comments/comment2.xml"/><Relationship Id="rId4" Type="http://schemas.openxmlformats.org/officeDocument/2006/relationships/slide" Target="/ppt/slid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9"/>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40" name="Google Shape;40;p9"/>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OSSの管理はなぜ必要なのですか</a:t>
            </a:r>
            <a:r>
              <a:rPr lang="ja">
                <a:solidFill>
                  <a:schemeClr val="dk1"/>
                </a:solidFill>
              </a:rPr>
              <a:t>？（</a:t>
            </a:r>
            <a:r>
              <a:rPr lang="ja">
                <a:solidFill>
                  <a:schemeClr val="dk1"/>
                </a:solidFill>
              </a:rPr>
              <a:t>なぜ今更、既にOSSは多く使われているのに）</a:t>
            </a:r>
            <a:endParaRPr/>
          </a:p>
        </p:txBody>
      </p:sp>
      <p:sp>
        <p:nvSpPr>
          <p:cNvPr id="41" name="Google Shape;41;p9"/>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ja"/>
              <a:t>OSSのサプライチェーン管理を要求する米国大統領令：調達条件になってきたから</a:t>
            </a:r>
            <a:endParaRPr/>
          </a:p>
          <a:p>
            <a:pPr indent="-317500" lvl="1" marL="914400" rtl="0" algn="l">
              <a:spcBef>
                <a:spcPts val="0"/>
              </a:spcBef>
              <a:spcAft>
                <a:spcPts val="0"/>
              </a:spcAft>
              <a:buSzPts val="1400"/>
              <a:buChar char="○"/>
            </a:pPr>
            <a:r>
              <a:rPr lang="ja"/>
              <a:t>セキュリティ観点でしっかり管理することが求められている</a:t>
            </a:r>
            <a:endParaRPr/>
          </a:p>
          <a:p>
            <a:pPr indent="-317500" lvl="0" marL="457200" rtl="0" algn="l">
              <a:spcBef>
                <a:spcPts val="0"/>
              </a:spcBef>
              <a:spcAft>
                <a:spcPts val="0"/>
              </a:spcAft>
              <a:buSzPts val="1400"/>
              <a:buChar char="●"/>
            </a:pPr>
            <a:r>
              <a:rPr lang="ja"/>
              <a:t>ライセンス違反による裁判事例がある</a:t>
            </a:r>
            <a:endParaRPr/>
          </a:p>
          <a:p>
            <a:pPr indent="-317500" lvl="0" marL="457200" rtl="0" algn="l">
              <a:spcBef>
                <a:spcPts val="0"/>
              </a:spcBef>
              <a:spcAft>
                <a:spcPts val="0"/>
              </a:spcAft>
              <a:buSzPts val="1400"/>
              <a:buChar char="●"/>
            </a:pPr>
            <a:r>
              <a:rPr lang="ja"/>
              <a:t>著作権、ライセンスが根底にあることも伝えたい</a:t>
            </a:r>
            <a:endParaRPr/>
          </a:p>
          <a:p>
            <a:pPr indent="-317500" lvl="0" marL="457200" rtl="0" algn="l">
              <a:spcBef>
                <a:spcPts val="0"/>
              </a:spcBef>
              <a:spcAft>
                <a:spcPts val="0"/>
              </a:spcAft>
              <a:buSzPts val="1400"/>
              <a:buChar char="●"/>
            </a:pPr>
            <a:r>
              <a:rPr lang="ja"/>
              <a:t>ライセンス、セキュリティ（脆弱性）</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0"/>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47" name="Google Shape;47;p10"/>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OSPOって何ですか</a:t>
            </a:r>
            <a:r>
              <a:rPr lang="ja">
                <a:solidFill>
                  <a:schemeClr val="dk1"/>
                </a:solidFill>
              </a:rPr>
              <a:t>？</a:t>
            </a:r>
            <a:endParaRPr/>
          </a:p>
        </p:txBody>
      </p:sp>
      <p:sp>
        <p:nvSpPr>
          <p:cNvPr id="48" name="Google Shape;48;p10"/>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0832" lvl="0" marL="457200" rtl="0" algn="l">
              <a:spcBef>
                <a:spcPts val="0"/>
              </a:spcBef>
              <a:spcAft>
                <a:spcPts val="0"/>
              </a:spcAft>
              <a:buSzPct val="100000"/>
              <a:buChar char="●"/>
            </a:pPr>
            <a:r>
              <a:rPr lang="ja"/>
              <a:t>他社事例を見ながら、自社で気が付いていない課題を見つけるところから始める</a:t>
            </a:r>
            <a:endParaRPr/>
          </a:p>
          <a:p>
            <a:pPr indent="-310832" lvl="0" marL="457200" rtl="0" algn="l">
              <a:spcBef>
                <a:spcPts val="0"/>
              </a:spcBef>
              <a:spcAft>
                <a:spcPts val="0"/>
              </a:spcAft>
              <a:buSzPct val="100000"/>
              <a:buChar char="●"/>
            </a:pPr>
            <a:r>
              <a:rPr lang="ja"/>
              <a:t>どうしてOSPOを作ったのか伝えるといい</a:t>
            </a:r>
            <a:endParaRPr/>
          </a:p>
          <a:p>
            <a:pPr indent="-310832" lvl="0" marL="457200" rtl="0" algn="l">
              <a:spcBef>
                <a:spcPts val="0"/>
              </a:spcBef>
              <a:spcAft>
                <a:spcPts val="0"/>
              </a:spcAft>
              <a:buSzPct val="100000"/>
              <a:buChar char="●"/>
            </a:pPr>
            <a:r>
              <a:rPr lang="ja"/>
              <a:t>初めてOSPOを作ろうと考えている方向けに回答を用意したい</a:t>
            </a:r>
            <a:endParaRPr/>
          </a:p>
          <a:p>
            <a:pPr indent="-310832" lvl="1" marL="914400" rtl="0" algn="l">
              <a:spcBef>
                <a:spcPts val="0"/>
              </a:spcBef>
              <a:spcAft>
                <a:spcPts val="0"/>
              </a:spcAft>
              <a:buSzPct val="100000"/>
              <a:buChar char="○"/>
            </a:pPr>
            <a:r>
              <a:rPr lang="ja"/>
              <a:t>(例)社内でOSPOを作ろうとしたときに、他社事例があると社内啓蒙がしやすい</a:t>
            </a:r>
            <a:endParaRPr/>
          </a:p>
          <a:p>
            <a:pPr indent="-310832" lvl="0" marL="457200" rtl="0" algn="l">
              <a:spcBef>
                <a:spcPts val="0"/>
              </a:spcBef>
              <a:spcAft>
                <a:spcPts val="0"/>
              </a:spcAft>
              <a:buSzPct val="100000"/>
              <a:buChar char="●"/>
            </a:pPr>
            <a:r>
              <a:rPr lang="ja"/>
              <a:t>OSPOの形は、それぞれの会社で異なってよい</a:t>
            </a:r>
            <a:endParaRPr/>
          </a:p>
          <a:p>
            <a:pPr indent="-310832" lvl="1" marL="914400" rtl="0" algn="l">
              <a:spcBef>
                <a:spcPts val="0"/>
              </a:spcBef>
              <a:spcAft>
                <a:spcPts val="0"/>
              </a:spcAft>
              <a:buSzPct val="100000"/>
              <a:buChar char="○"/>
            </a:pPr>
            <a:r>
              <a:rPr lang="ja"/>
              <a:t>OSPOを作りたい理由をはっきりさせるところから始めると良い</a:t>
            </a:r>
            <a:endParaRPr/>
          </a:p>
          <a:p>
            <a:pPr indent="-310832" lvl="0" marL="457200" rtl="0" algn="l">
              <a:spcBef>
                <a:spcPts val="0"/>
              </a:spcBef>
              <a:spcAft>
                <a:spcPts val="0"/>
              </a:spcAft>
              <a:buSzPct val="100000"/>
              <a:buChar char="●"/>
            </a:pPr>
            <a:r>
              <a:rPr lang="ja"/>
              <a:t>例えば</a:t>
            </a:r>
            <a:endParaRPr/>
          </a:p>
          <a:p>
            <a:pPr indent="-310832" lvl="1" marL="914400" rtl="0" algn="l">
              <a:spcBef>
                <a:spcPts val="0"/>
              </a:spcBef>
              <a:spcAft>
                <a:spcPts val="0"/>
              </a:spcAft>
              <a:buSzPct val="100000"/>
              <a:buChar char="○"/>
            </a:pPr>
            <a:r>
              <a:rPr lang="ja"/>
              <a:t>ソフトウェアハウス型企業A:</a:t>
            </a:r>
            <a:endParaRPr/>
          </a:p>
          <a:p>
            <a:pPr indent="-310832" lvl="2" marL="1371600" rtl="0" algn="l">
              <a:spcBef>
                <a:spcPts val="0"/>
              </a:spcBef>
              <a:spcAft>
                <a:spcPts val="0"/>
              </a:spcAft>
              <a:buSzPct val="100000"/>
              <a:buChar char="■"/>
            </a:pPr>
            <a:r>
              <a:rPr lang="ja"/>
              <a:t>主体は各組織。それをサポートするのがOSPO</a:t>
            </a:r>
            <a:endParaRPr/>
          </a:p>
          <a:p>
            <a:pPr indent="-310832" lvl="2" marL="1371600" rtl="0" algn="l">
              <a:spcBef>
                <a:spcPts val="0"/>
              </a:spcBef>
              <a:spcAft>
                <a:spcPts val="0"/>
              </a:spcAft>
              <a:buSzPct val="100000"/>
              <a:buChar char="■"/>
            </a:pPr>
            <a:r>
              <a:rPr lang="ja"/>
              <a:t>各部署にOSPOのメンバーがいて、仮想的に集まった組織としてOSPOがある</a:t>
            </a:r>
            <a:endParaRPr/>
          </a:p>
          <a:p>
            <a:pPr indent="-310832" lvl="0" marL="457200" rtl="0" algn="l">
              <a:spcBef>
                <a:spcPts val="0"/>
              </a:spcBef>
              <a:spcAft>
                <a:spcPts val="0"/>
              </a:spcAft>
              <a:buSzPct val="100000"/>
              <a:buChar char="●"/>
            </a:pPr>
            <a:r>
              <a:rPr lang="ja"/>
              <a:t>（ソフトウェアハウス型企業、非ソフトウェアハウス型企業、の場合で）</a:t>
            </a:r>
            <a:endParaRPr/>
          </a:p>
          <a:p>
            <a:pPr indent="-310832" lvl="0" marL="457200" rtl="0" algn="l">
              <a:spcBef>
                <a:spcPts val="0"/>
              </a:spcBef>
              <a:spcAft>
                <a:spcPts val="0"/>
              </a:spcAft>
              <a:buSzPct val="100000"/>
              <a:buChar char="●"/>
            </a:pPr>
            <a:r>
              <a:rPr lang="ja"/>
              <a:t>参考資料</a:t>
            </a:r>
            <a:endParaRPr/>
          </a:p>
          <a:p>
            <a:pPr indent="-310832" lvl="1" marL="914400" rtl="0" algn="l">
              <a:spcBef>
                <a:spcPts val="0"/>
              </a:spcBef>
              <a:spcAft>
                <a:spcPts val="0"/>
              </a:spcAft>
              <a:buSzPct val="100000"/>
              <a:buChar char="○"/>
            </a:pPr>
            <a:r>
              <a:rPr lang="ja" u="sng">
                <a:solidFill>
                  <a:schemeClr val="hlink"/>
                </a:solidFill>
                <a:hlinkClick r:id="rId3"/>
              </a:rPr>
              <a:t>https://www.linuxfoundation.jp/publications/2022/11/a-deep-dive-into-open-source-program-offices/</a:t>
            </a:r>
            <a:endParaRPr/>
          </a:p>
          <a:p>
            <a:pPr indent="-310832" lvl="1" marL="914400" rtl="0" algn="l">
              <a:spcBef>
                <a:spcPts val="0"/>
              </a:spcBef>
              <a:spcAft>
                <a:spcPts val="0"/>
              </a:spcAft>
              <a:buSzPct val="100000"/>
              <a:buChar char="○"/>
            </a:pPr>
            <a:r>
              <a:rPr lang="ja" u="sng">
                <a:solidFill>
                  <a:schemeClr val="hlink"/>
                </a:solidFill>
                <a:hlinkClick r:id="rId4"/>
              </a:rPr>
              <a:t>https://www.linuxfoundation.jp/wp-content/uploads/2022/11/ja_LFR_LFAID_Deep_Dive_Open_Source_Program_Offices_0830.pdf</a:t>
            </a:r>
            <a:endParaRPr/>
          </a:p>
          <a:p>
            <a:pPr indent="-310832" lvl="1" marL="914400" rtl="0" algn="l">
              <a:spcBef>
                <a:spcPts val="0"/>
              </a:spcBef>
              <a:spcAft>
                <a:spcPts val="0"/>
              </a:spcAft>
              <a:buSzPct val="1000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1"/>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54" name="Google Shape;54;p11"/>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(TO:OSPO</a:t>
            </a:r>
            <a:r>
              <a:rPr lang="ja"/>
              <a:t>組織</a:t>
            </a:r>
            <a:r>
              <a:rPr lang="ja">
                <a:solidFill>
                  <a:schemeClr val="dk1"/>
                </a:solidFill>
              </a:rPr>
              <a:t>を既に</a:t>
            </a:r>
            <a:r>
              <a:rPr lang="ja"/>
              <a:t>持っている企業</a:t>
            </a:r>
            <a:r>
              <a:rPr lang="ja"/>
              <a:t>)</a:t>
            </a:r>
            <a:r>
              <a:rPr lang="ja">
                <a:solidFill>
                  <a:schemeClr val="dk1"/>
                </a:solidFill>
              </a:rPr>
              <a:t>どうしてOSPOを作ったのですか？</a:t>
            </a:r>
            <a:endParaRPr/>
          </a:p>
        </p:txBody>
      </p:sp>
      <p:sp>
        <p:nvSpPr>
          <p:cNvPr id="55" name="Google Shape;55;p11"/>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0832" lvl="0" marL="457200" rtl="0" algn="l">
              <a:spcBef>
                <a:spcPts val="0"/>
              </a:spcBef>
              <a:spcAft>
                <a:spcPts val="0"/>
              </a:spcAft>
              <a:buSzPct val="100000"/>
              <a:buChar char="●"/>
            </a:pPr>
            <a:r>
              <a:rPr lang="ja"/>
              <a:t>他社事例を見ながら、自社で気が付いていない課題を見つけるところから始める</a:t>
            </a:r>
            <a:endParaRPr/>
          </a:p>
          <a:p>
            <a:pPr indent="-310832" lvl="0" marL="457200" rtl="0" algn="l">
              <a:spcBef>
                <a:spcPts val="0"/>
              </a:spcBef>
              <a:spcAft>
                <a:spcPts val="0"/>
              </a:spcAft>
              <a:buSzPct val="100000"/>
              <a:buChar char="●"/>
            </a:pPr>
            <a:r>
              <a:rPr lang="ja"/>
              <a:t>どうしてOSPOを作ったのか伝えるといい</a:t>
            </a:r>
            <a:endParaRPr/>
          </a:p>
          <a:p>
            <a:pPr indent="-310832" lvl="0" marL="457200" rtl="0" algn="l">
              <a:spcBef>
                <a:spcPts val="0"/>
              </a:spcBef>
              <a:spcAft>
                <a:spcPts val="0"/>
              </a:spcAft>
              <a:buSzPct val="100000"/>
              <a:buChar char="●"/>
            </a:pPr>
            <a:r>
              <a:rPr lang="ja"/>
              <a:t>初めてOSPOを作ろうと考えている方向けに回答を用意したい</a:t>
            </a:r>
            <a:endParaRPr/>
          </a:p>
          <a:p>
            <a:pPr indent="-310832" lvl="1" marL="914400" rtl="0" algn="l">
              <a:spcBef>
                <a:spcPts val="0"/>
              </a:spcBef>
              <a:spcAft>
                <a:spcPts val="0"/>
              </a:spcAft>
              <a:buSzPct val="100000"/>
              <a:buChar char="○"/>
            </a:pPr>
            <a:r>
              <a:rPr lang="ja"/>
              <a:t>(例)社内でOSPOを作ろうとしたときに、他社事例があると社内啓蒙がしやすい</a:t>
            </a:r>
            <a:endParaRPr/>
          </a:p>
          <a:p>
            <a:pPr indent="-310832" lvl="0" marL="457200" rtl="0" algn="l">
              <a:spcBef>
                <a:spcPts val="0"/>
              </a:spcBef>
              <a:spcAft>
                <a:spcPts val="0"/>
              </a:spcAft>
              <a:buSzPct val="100000"/>
              <a:buChar char="●"/>
            </a:pPr>
            <a:r>
              <a:rPr lang="ja"/>
              <a:t>OSPOの形は、それぞれの会社で異なってよい</a:t>
            </a:r>
            <a:endParaRPr/>
          </a:p>
          <a:p>
            <a:pPr indent="-310832" lvl="1" marL="914400" rtl="0" algn="l">
              <a:spcBef>
                <a:spcPts val="0"/>
              </a:spcBef>
              <a:spcAft>
                <a:spcPts val="0"/>
              </a:spcAft>
              <a:buSzPct val="100000"/>
              <a:buChar char="○"/>
            </a:pPr>
            <a:r>
              <a:rPr lang="ja"/>
              <a:t>OSPOを作りたい理由をはっきりさせるところから始めると良い</a:t>
            </a:r>
            <a:endParaRPr/>
          </a:p>
          <a:p>
            <a:pPr indent="-310832" lvl="0" marL="457200" rtl="0" algn="l">
              <a:spcBef>
                <a:spcPts val="0"/>
              </a:spcBef>
              <a:spcAft>
                <a:spcPts val="0"/>
              </a:spcAft>
              <a:buSzPct val="100000"/>
              <a:buChar char="●"/>
            </a:pPr>
            <a:r>
              <a:rPr lang="ja"/>
              <a:t>例えば</a:t>
            </a:r>
            <a:endParaRPr/>
          </a:p>
          <a:p>
            <a:pPr indent="-310832" lvl="1" marL="914400" rtl="0" algn="l">
              <a:spcBef>
                <a:spcPts val="0"/>
              </a:spcBef>
              <a:spcAft>
                <a:spcPts val="0"/>
              </a:spcAft>
              <a:buSzPct val="100000"/>
              <a:buChar char="○"/>
            </a:pPr>
            <a:r>
              <a:rPr lang="ja"/>
              <a:t>ソフトウェアハウス型企業A:</a:t>
            </a:r>
            <a:endParaRPr/>
          </a:p>
          <a:p>
            <a:pPr indent="-310832" lvl="2" marL="1371600" rtl="0" algn="l">
              <a:spcBef>
                <a:spcPts val="0"/>
              </a:spcBef>
              <a:spcAft>
                <a:spcPts val="0"/>
              </a:spcAft>
              <a:buSzPct val="100000"/>
              <a:buChar char="■"/>
            </a:pPr>
            <a:r>
              <a:rPr lang="ja"/>
              <a:t>主体は各組織。それをサポートするのがOSPO</a:t>
            </a:r>
            <a:endParaRPr/>
          </a:p>
          <a:p>
            <a:pPr indent="-310832" lvl="2" marL="1371600" rtl="0" algn="l">
              <a:spcBef>
                <a:spcPts val="0"/>
              </a:spcBef>
              <a:spcAft>
                <a:spcPts val="0"/>
              </a:spcAft>
              <a:buSzPct val="100000"/>
              <a:buChar char="■"/>
            </a:pPr>
            <a:r>
              <a:rPr lang="ja"/>
              <a:t>各部署にOSPOのメンバーがいて、仮想的に集まった組織としてOSPOがある</a:t>
            </a:r>
            <a:endParaRPr/>
          </a:p>
          <a:p>
            <a:pPr indent="-310832" lvl="0" marL="457200" rtl="0" algn="l">
              <a:spcBef>
                <a:spcPts val="0"/>
              </a:spcBef>
              <a:spcAft>
                <a:spcPts val="0"/>
              </a:spcAft>
              <a:buSzPct val="100000"/>
              <a:buChar char="●"/>
            </a:pPr>
            <a:r>
              <a:rPr lang="ja"/>
              <a:t>（ソフトウェアハウス型企業、非ソフトウェアハウス型企業、の場合で）</a:t>
            </a:r>
            <a:endParaRPr/>
          </a:p>
          <a:p>
            <a:pPr indent="-310832" lvl="0" marL="457200" rtl="0" algn="l">
              <a:spcBef>
                <a:spcPts val="0"/>
              </a:spcBef>
              <a:spcAft>
                <a:spcPts val="0"/>
              </a:spcAft>
              <a:buSzPct val="100000"/>
              <a:buChar char="●"/>
            </a:pPr>
            <a:r>
              <a:rPr lang="ja"/>
              <a:t>参考資料</a:t>
            </a:r>
            <a:endParaRPr/>
          </a:p>
          <a:p>
            <a:pPr indent="-310832" lvl="1" marL="914400" rtl="0" algn="l">
              <a:spcBef>
                <a:spcPts val="0"/>
              </a:spcBef>
              <a:spcAft>
                <a:spcPts val="0"/>
              </a:spcAft>
              <a:buSzPct val="100000"/>
              <a:buChar char="○"/>
            </a:pPr>
            <a:r>
              <a:rPr lang="ja" u="sng">
                <a:solidFill>
                  <a:schemeClr val="hlink"/>
                </a:solidFill>
                <a:hlinkClick r:id="rId3"/>
              </a:rPr>
              <a:t>https://www.linuxfoundation.jp/publications/2022/11/a-deep-dive-into-open-source-program-offices/</a:t>
            </a:r>
            <a:endParaRPr/>
          </a:p>
          <a:p>
            <a:pPr indent="-310832" lvl="1" marL="914400" rtl="0" algn="l">
              <a:spcBef>
                <a:spcPts val="0"/>
              </a:spcBef>
              <a:spcAft>
                <a:spcPts val="0"/>
              </a:spcAft>
              <a:buSzPct val="100000"/>
              <a:buChar char="○"/>
            </a:pPr>
            <a:r>
              <a:rPr lang="ja" u="sng">
                <a:solidFill>
                  <a:schemeClr val="hlink"/>
                </a:solidFill>
                <a:hlinkClick r:id="rId4"/>
              </a:rPr>
              <a:t>https://www.linuxfoundation.jp/wp-content/uploads/2022/11/ja_LFR_LFAID_Deep_Dive_Open_Source_Program_Offices_0830.pdf</a:t>
            </a:r>
            <a:endParaRPr/>
          </a:p>
          <a:p>
            <a:pPr indent="-310832" lvl="1" marL="914400" rtl="0" algn="l">
              <a:spcBef>
                <a:spcPts val="0"/>
              </a:spcBef>
              <a:spcAft>
                <a:spcPts val="0"/>
              </a:spcAft>
              <a:buSzPct val="100000"/>
              <a:buChar char="○"/>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2"/>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61" name="Google Shape;61;p12"/>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t>OSPOを作りたいのですが、何から手を付ければいいですか</a:t>
            </a:r>
            <a:r>
              <a:rPr lang="ja"/>
              <a:t>？</a:t>
            </a:r>
            <a:endParaRPr/>
          </a:p>
        </p:txBody>
      </p:sp>
      <p:sp>
        <p:nvSpPr>
          <p:cNvPr id="62" name="Google Shape;62;p12"/>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0832" lvl="0" marL="457200" rtl="0" algn="l">
              <a:spcBef>
                <a:spcPts val="0"/>
              </a:spcBef>
              <a:spcAft>
                <a:spcPts val="0"/>
              </a:spcAft>
              <a:buSzPct val="100000"/>
              <a:buChar char="●"/>
            </a:pPr>
            <a:r>
              <a:rPr lang="ja"/>
              <a:t>他社事例を見ながら、自社で気が付いていない課題を見つけるところから始める</a:t>
            </a:r>
            <a:endParaRPr/>
          </a:p>
          <a:p>
            <a:pPr indent="-310832" lvl="0" marL="457200" rtl="0" algn="l">
              <a:spcBef>
                <a:spcPts val="0"/>
              </a:spcBef>
              <a:spcAft>
                <a:spcPts val="0"/>
              </a:spcAft>
              <a:buSzPct val="100000"/>
              <a:buChar char="●"/>
            </a:pPr>
            <a:r>
              <a:rPr lang="ja"/>
              <a:t>どうしてOSPOを作ったのか伝えるといい</a:t>
            </a:r>
            <a:endParaRPr/>
          </a:p>
          <a:p>
            <a:pPr indent="-310832" lvl="0" marL="457200" rtl="0" algn="l">
              <a:spcBef>
                <a:spcPts val="0"/>
              </a:spcBef>
              <a:spcAft>
                <a:spcPts val="0"/>
              </a:spcAft>
              <a:buSzPct val="100000"/>
              <a:buChar char="●"/>
            </a:pPr>
            <a:r>
              <a:rPr lang="ja"/>
              <a:t>初めてOSPOを作ろうと考えている方向けに回答を用意したい</a:t>
            </a:r>
            <a:endParaRPr/>
          </a:p>
          <a:p>
            <a:pPr indent="-310832" lvl="1" marL="914400" rtl="0" algn="l">
              <a:spcBef>
                <a:spcPts val="0"/>
              </a:spcBef>
              <a:spcAft>
                <a:spcPts val="0"/>
              </a:spcAft>
              <a:buSzPct val="100000"/>
              <a:buChar char="○"/>
            </a:pPr>
            <a:r>
              <a:rPr lang="ja"/>
              <a:t>(例)社内でOSPOを作ろうとしたときに、他社事例があると社内啓蒙がしやすい</a:t>
            </a:r>
            <a:endParaRPr/>
          </a:p>
          <a:p>
            <a:pPr indent="-310832" lvl="0" marL="457200" rtl="0" algn="l">
              <a:spcBef>
                <a:spcPts val="0"/>
              </a:spcBef>
              <a:spcAft>
                <a:spcPts val="0"/>
              </a:spcAft>
              <a:buSzPct val="100000"/>
              <a:buChar char="●"/>
            </a:pPr>
            <a:r>
              <a:rPr lang="ja"/>
              <a:t>OSPOの形は、それぞれの会社で異なってよい</a:t>
            </a:r>
            <a:endParaRPr/>
          </a:p>
          <a:p>
            <a:pPr indent="-310832" lvl="1" marL="914400" rtl="0" algn="l">
              <a:spcBef>
                <a:spcPts val="0"/>
              </a:spcBef>
              <a:spcAft>
                <a:spcPts val="0"/>
              </a:spcAft>
              <a:buSzPct val="100000"/>
              <a:buChar char="○"/>
            </a:pPr>
            <a:r>
              <a:rPr lang="ja"/>
              <a:t>OSPOを作りたい理由をはっきりさせるところから始めると良い</a:t>
            </a:r>
            <a:endParaRPr/>
          </a:p>
          <a:p>
            <a:pPr indent="-310832" lvl="0" marL="457200" rtl="0" algn="l">
              <a:spcBef>
                <a:spcPts val="0"/>
              </a:spcBef>
              <a:spcAft>
                <a:spcPts val="0"/>
              </a:spcAft>
              <a:buSzPct val="100000"/>
              <a:buChar char="●"/>
            </a:pPr>
            <a:r>
              <a:rPr lang="ja"/>
              <a:t>例えば</a:t>
            </a:r>
            <a:endParaRPr/>
          </a:p>
          <a:p>
            <a:pPr indent="-310832" lvl="1" marL="914400" rtl="0" algn="l">
              <a:spcBef>
                <a:spcPts val="0"/>
              </a:spcBef>
              <a:spcAft>
                <a:spcPts val="0"/>
              </a:spcAft>
              <a:buSzPct val="100000"/>
              <a:buChar char="○"/>
            </a:pPr>
            <a:r>
              <a:rPr lang="ja"/>
              <a:t>ソフトウェアハウス型企業A:</a:t>
            </a:r>
            <a:endParaRPr/>
          </a:p>
          <a:p>
            <a:pPr indent="-310832" lvl="2" marL="1371600" rtl="0" algn="l">
              <a:spcBef>
                <a:spcPts val="0"/>
              </a:spcBef>
              <a:spcAft>
                <a:spcPts val="0"/>
              </a:spcAft>
              <a:buSzPct val="100000"/>
              <a:buChar char="■"/>
            </a:pPr>
            <a:r>
              <a:rPr lang="ja"/>
              <a:t>主体は各組織。それをサポートするのがOSPO</a:t>
            </a:r>
            <a:endParaRPr/>
          </a:p>
          <a:p>
            <a:pPr indent="-310832" lvl="2" marL="1371600" rtl="0" algn="l">
              <a:spcBef>
                <a:spcPts val="0"/>
              </a:spcBef>
              <a:spcAft>
                <a:spcPts val="0"/>
              </a:spcAft>
              <a:buSzPct val="100000"/>
              <a:buChar char="■"/>
            </a:pPr>
            <a:r>
              <a:rPr lang="ja"/>
              <a:t>各部署にOSPOのメンバーがいて、仮想的に集まった組織としてOSPOがある</a:t>
            </a:r>
            <a:endParaRPr/>
          </a:p>
          <a:p>
            <a:pPr indent="-310832" lvl="0" marL="457200" rtl="0" algn="l">
              <a:spcBef>
                <a:spcPts val="0"/>
              </a:spcBef>
              <a:spcAft>
                <a:spcPts val="0"/>
              </a:spcAft>
              <a:buSzPct val="100000"/>
              <a:buChar char="●"/>
            </a:pPr>
            <a:r>
              <a:rPr lang="ja"/>
              <a:t>（ソフトウェアハウス型企業、非ソフトウェアハウス型企業、の場合で）</a:t>
            </a:r>
            <a:endParaRPr/>
          </a:p>
          <a:p>
            <a:pPr indent="-310832" lvl="0" marL="457200" rtl="0" algn="l">
              <a:spcBef>
                <a:spcPts val="0"/>
              </a:spcBef>
              <a:spcAft>
                <a:spcPts val="0"/>
              </a:spcAft>
              <a:buSzPct val="100000"/>
              <a:buChar char="●"/>
            </a:pPr>
            <a:r>
              <a:rPr lang="ja"/>
              <a:t>参考資料</a:t>
            </a:r>
            <a:endParaRPr/>
          </a:p>
          <a:p>
            <a:pPr indent="-310832" lvl="1" marL="914400" rtl="0" algn="l">
              <a:spcBef>
                <a:spcPts val="0"/>
              </a:spcBef>
              <a:spcAft>
                <a:spcPts val="0"/>
              </a:spcAft>
              <a:buSzPct val="100000"/>
              <a:buChar char="○"/>
            </a:pPr>
            <a:r>
              <a:rPr lang="ja" u="sng">
                <a:solidFill>
                  <a:schemeClr val="hlink"/>
                </a:solidFill>
                <a:hlinkClick r:id="rId3"/>
              </a:rPr>
              <a:t>https://www.linuxfoundation.jp/publications/2022/11/a-deep-dive-into-open-source-program-offices/</a:t>
            </a:r>
            <a:endParaRPr/>
          </a:p>
          <a:p>
            <a:pPr indent="-310832" lvl="1" marL="914400" rtl="0" algn="l">
              <a:spcBef>
                <a:spcPts val="0"/>
              </a:spcBef>
              <a:spcAft>
                <a:spcPts val="0"/>
              </a:spcAft>
              <a:buSzPct val="100000"/>
              <a:buChar char="○"/>
            </a:pPr>
            <a:r>
              <a:rPr lang="ja" u="sng">
                <a:solidFill>
                  <a:schemeClr val="hlink"/>
                </a:solidFill>
                <a:hlinkClick r:id="rId4"/>
              </a:rPr>
              <a:t>https://www.linuxfoundation.jp/wp-content/uploads/2022/11/ja_LFR_LFAID_Deep_Dive_Open_Source_Program_Offices_0830.pdf</a:t>
            </a:r>
            <a:endParaRPr/>
          </a:p>
          <a:p>
            <a:pPr indent="-310832" lvl="1" marL="914400" rtl="0" algn="l">
              <a:spcBef>
                <a:spcPts val="0"/>
              </a:spcBef>
              <a:spcAft>
                <a:spcPts val="0"/>
              </a:spcAft>
              <a:buSzPct val="100000"/>
              <a:buChar char="○"/>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Q1</a:t>
            </a:r>
            <a:endParaRPr/>
          </a:p>
        </p:txBody>
      </p:sp>
      <p:sp>
        <p:nvSpPr>
          <p:cNvPr id="68" name="Google Shape;68;p13"/>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OSPOの組織構成やメンバ構成は？</a:t>
            </a:r>
            <a:endParaRPr/>
          </a:p>
        </p:txBody>
      </p:sp>
      <p:sp>
        <p:nvSpPr>
          <p:cNvPr id="69" name="Google Shape;69;p13"/>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a:t>
            </a:r>
            <a:r>
              <a:rPr lang="ja"/>
              <a:t>: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ja"/>
              <a:t>初めてOSPOを作ろうと考えている方向けに回答を用意したい</a:t>
            </a:r>
            <a:endParaRPr/>
          </a:p>
          <a:p>
            <a:pPr indent="-317500" lvl="1" marL="914400" rtl="0" algn="l">
              <a:spcBef>
                <a:spcPts val="0"/>
              </a:spcBef>
              <a:spcAft>
                <a:spcPts val="0"/>
              </a:spcAft>
              <a:buSzPts val="1400"/>
              <a:buChar char="○"/>
            </a:pPr>
            <a:r>
              <a:rPr lang="ja"/>
              <a:t>(例)社内でOSPOを作ろうとしたときに、他社事例があると社内啓蒙がしやすい</a:t>
            </a:r>
            <a:endParaRPr/>
          </a:p>
          <a:p>
            <a:pPr indent="-317500" lvl="0" marL="457200" rtl="0" algn="l">
              <a:spcBef>
                <a:spcPts val="0"/>
              </a:spcBef>
              <a:spcAft>
                <a:spcPts val="0"/>
              </a:spcAft>
              <a:buSzPts val="1400"/>
              <a:buChar char="●"/>
            </a:pPr>
            <a:r>
              <a:rPr lang="ja"/>
              <a:t>OSPOの形は、それぞれの会社で異なってよい</a:t>
            </a:r>
            <a:endParaRPr/>
          </a:p>
          <a:p>
            <a:pPr indent="-317500" lvl="1" marL="914400" rtl="0" algn="l">
              <a:spcBef>
                <a:spcPts val="0"/>
              </a:spcBef>
              <a:spcAft>
                <a:spcPts val="0"/>
              </a:spcAft>
              <a:buSzPts val="1400"/>
              <a:buChar char="○"/>
            </a:pPr>
            <a:r>
              <a:rPr lang="ja"/>
              <a:t>OSPOを作りたい理由をはっきりさせるところから始めると良い</a:t>
            </a:r>
            <a:endParaRPr/>
          </a:p>
          <a:p>
            <a:pPr indent="-317500" lvl="0" marL="457200" rtl="0" algn="l">
              <a:spcBef>
                <a:spcPts val="0"/>
              </a:spcBef>
              <a:spcAft>
                <a:spcPts val="0"/>
              </a:spcAft>
              <a:buSzPts val="1400"/>
              <a:buChar char="●"/>
            </a:pPr>
            <a:r>
              <a:rPr lang="ja"/>
              <a:t>例えば</a:t>
            </a:r>
            <a:endParaRPr/>
          </a:p>
          <a:p>
            <a:pPr indent="-317500" lvl="1" marL="914400" rtl="0" algn="l">
              <a:spcBef>
                <a:spcPts val="0"/>
              </a:spcBef>
              <a:spcAft>
                <a:spcPts val="0"/>
              </a:spcAft>
              <a:buSzPts val="1400"/>
              <a:buChar char="○"/>
            </a:pPr>
            <a:r>
              <a:rPr lang="ja"/>
              <a:t>ソフトウェアハウス型企業A:</a:t>
            </a:r>
            <a:endParaRPr/>
          </a:p>
          <a:p>
            <a:pPr indent="-317500" lvl="2" marL="1371600" rtl="0" algn="l">
              <a:spcBef>
                <a:spcPts val="0"/>
              </a:spcBef>
              <a:spcAft>
                <a:spcPts val="0"/>
              </a:spcAft>
              <a:buSzPts val="1400"/>
              <a:buChar char="■"/>
            </a:pPr>
            <a:r>
              <a:rPr lang="ja"/>
              <a:t>主体は各組織。それをサポートするのがOSPO</a:t>
            </a:r>
            <a:endParaRPr/>
          </a:p>
          <a:p>
            <a:pPr indent="-317500" lvl="2" marL="1371600" rtl="0" algn="l">
              <a:spcBef>
                <a:spcPts val="0"/>
              </a:spcBef>
              <a:spcAft>
                <a:spcPts val="0"/>
              </a:spcAft>
              <a:buSzPts val="1400"/>
              <a:buChar char="■"/>
            </a:pPr>
            <a:r>
              <a:rPr lang="ja"/>
              <a:t>各部署にOSPOのメンバーがいて、仮想的に集まった組織としてOSPOがある</a:t>
            </a:r>
            <a:endParaRPr/>
          </a:p>
          <a:p>
            <a:pPr indent="-317500" lvl="0" marL="457200" rtl="0" algn="l">
              <a:spcBef>
                <a:spcPts val="0"/>
              </a:spcBef>
              <a:spcAft>
                <a:spcPts val="0"/>
              </a:spcAft>
              <a:buSzPts val="1400"/>
              <a:buChar char="●"/>
            </a:pPr>
            <a:r>
              <a:rPr lang="ja"/>
              <a:t>（ソフトウェアハウス型企業、非ソフトウェアハウス型企業、の場合で）</a:t>
            </a:r>
            <a:endParaRPr/>
          </a:p>
          <a:p>
            <a:pPr indent="-317500" lvl="0" marL="457200" rtl="0" algn="l">
              <a:spcBef>
                <a:spcPts val="0"/>
              </a:spcBef>
              <a:spcAft>
                <a:spcPts val="0"/>
              </a:spcAft>
              <a:buSzPts val="1400"/>
              <a:buChar char="●"/>
            </a:pPr>
            <a:r>
              <a:rPr lang="ja"/>
              <a:t>参考資料</a:t>
            </a:r>
            <a:endParaRPr/>
          </a:p>
          <a:p>
            <a:pPr indent="-317500" lvl="1" marL="914400" rtl="0" algn="l">
              <a:spcBef>
                <a:spcPts val="0"/>
              </a:spcBef>
              <a:spcAft>
                <a:spcPts val="0"/>
              </a:spcAft>
              <a:buSzPts val="1400"/>
              <a:buChar char="○"/>
            </a:pPr>
            <a:r>
              <a:rPr lang="ja" u="sng">
                <a:solidFill>
                  <a:schemeClr val="hlink"/>
                </a:solidFill>
                <a:hlinkClick r:id="rId3"/>
              </a:rPr>
              <a:t>https://www.linuxfoundation.jp/publications/2022/11/a-deep-dive-into-open-source-program-offices/</a:t>
            </a:r>
            <a:endParaRPr/>
          </a:p>
          <a:p>
            <a:pPr indent="-317500" lvl="1" marL="914400" rtl="0" algn="l">
              <a:spcBef>
                <a:spcPts val="0"/>
              </a:spcBef>
              <a:spcAft>
                <a:spcPts val="0"/>
              </a:spcAft>
              <a:buSzPts val="1400"/>
              <a:buChar char="○"/>
            </a:pPr>
            <a:r>
              <a:rPr lang="ja" u="sng">
                <a:solidFill>
                  <a:schemeClr val="hlink"/>
                </a:solidFill>
                <a:hlinkClick r:id="rId4"/>
              </a:rPr>
              <a:t>https://www.linuxfoundation.jp/wp-content/uploads/2022/11/ja_LFR_LFAID_Deep_Dive_Open_Source_Program_Offices_0830.pdf</a:t>
            </a:r>
            <a:endParaRPr/>
          </a:p>
          <a:p>
            <a:pPr indent="-317500" lvl="1" marL="914400" rtl="0" algn="l">
              <a:spcBef>
                <a:spcPts val="0"/>
              </a:spcBef>
              <a:spcAft>
                <a:spcPts val="0"/>
              </a:spcAft>
              <a:buSzPts val="1400"/>
              <a:buChar char="○"/>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Q1の</a:t>
            </a:r>
            <a:r>
              <a:rPr lang="ja"/>
              <a:t>参考リンク</a:t>
            </a:r>
            <a:endParaRPr/>
          </a:p>
        </p:txBody>
      </p:sp>
      <p:sp>
        <p:nvSpPr>
          <p:cNvPr id="75" name="Google Shape;7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ja"/>
              <a:t>A Deep Dive into Open Source Program Offices: Structure, Roles, Responsibilities, and Challenges</a:t>
            </a:r>
            <a:endParaRPr/>
          </a:p>
          <a:p>
            <a:pPr indent="-317500" lvl="1" marL="914400" rtl="0" algn="l">
              <a:spcBef>
                <a:spcPts val="0"/>
              </a:spcBef>
              <a:spcAft>
                <a:spcPts val="0"/>
              </a:spcAft>
              <a:buSzPts val="1400"/>
              <a:buChar char="○"/>
            </a:pPr>
            <a:r>
              <a:rPr lang="ja" u="sng">
                <a:solidFill>
                  <a:schemeClr val="hlink"/>
                </a:solidFill>
                <a:hlinkClick r:id="rId4"/>
              </a:rPr>
              <a:t>https://www.linuxfoundation.org/research/a-deep-dive-into-open-source-program-offices</a:t>
            </a:r>
            <a:endParaRPr/>
          </a:p>
          <a:p>
            <a:pPr indent="-317500" lvl="0" marL="457200" rtl="0" algn="l">
              <a:spcBef>
                <a:spcPts val="0"/>
              </a:spcBef>
              <a:spcAft>
                <a:spcPts val="0"/>
              </a:spcAft>
              <a:buSzPts val="1400"/>
              <a:buChar char="●"/>
            </a:pPr>
            <a:r>
              <a:rPr lang="ja"/>
              <a:t>深層考察：『オープンソース プログラム オフィス』組織構成、役割、責務、および課題</a:t>
            </a:r>
            <a:endParaRPr/>
          </a:p>
          <a:p>
            <a:pPr indent="-317500" lvl="1" marL="914400" rtl="0" algn="l">
              <a:spcBef>
                <a:spcPts val="0"/>
              </a:spcBef>
              <a:spcAft>
                <a:spcPts val="0"/>
              </a:spcAft>
              <a:buSzPts val="1400"/>
              <a:buChar char="○"/>
            </a:pPr>
            <a:r>
              <a:rPr lang="ja" u="sng">
                <a:solidFill>
                  <a:schemeClr val="hlink"/>
                </a:solidFill>
                <a:hlinkClick r:id="rId5"/>
              </a:rPr>
              <a:t>https://www.linuxfoundation.jp/blog/2022/11/japanese-version-of-a-deep-dive-into-open-source-program-offices-launch/</a:t>
            </a:r>
            <a:endParaRPr/>
          </a:p>
          <a:p>
            <a:pPr indent="-317500" lvl="0" marL="457200" rtl="0" algn="l">
              <a:spcBef>
                <a:spcPts val="0"/>
              </a:spcBef>
              <a:spcAft>
                <a:spcPts val="0"/>
              </a:spcAft>
              <a:buSzPts val="1400"/>
              <a:buChar char="●"/>
            </a:pPr>
            <a:r>
              <a:rPr lang="ja"/>
              <a:t>Creating an Open Source Program</a:t>
            </a:r>
            <a:endParaRPr/>
          </a:p>
          <a:p>
            <a:pPr indent="-317500" lvl="1" marL="914400" rtl="0" algn="l">
              <a:spcBef>
                <a:spcPts val="0"/>
              </a:spcBef>
              <a:spcAft>
                <a:spcPts val="0"/>
              </a:spcAft>
              <a:buSzPts val="1400"/>
              <a:buChar char="○"/>
            </a:pPr>
            <a:r>
              <a:rPr lang="ja" u="sng">
                <a:solidFill>
                  <a:schemeClr val="hlink"/>
                </a:solidFill>
                <a:hlinkClick r:id="rId6"/>
              </a:rPr>
              <a:t>https://www.linuxfoundation.org/resources/open-source-guides/creating-an-open-source-program?hsLang=en</a:t>
            </a:r>
            <a:endParaRPr/>
          </a:p>
          <a:p>
            <a:pPr indent="-317500" lvl="0" marL="457200" rtl="0" algn="l">
              <a:spcBef>
                <a:spcPts val="0"/>
              </a:spcBef>
              <a:spcAft>
                <a:spcPts val="0"/>
              </a:spcAft>
              <a:buClr>
                <a:schemeClr val="dk1"/>
              </a:buClr>
              <a:buSzPts val="1400"/>
              <a:buChar char="●"/>
            </a:pPr>
            <a:r>
              <a:rPr lang="ja">
                <a:solidFill>
                  <a:schemeClr val="dk1"/>
                </a:solidFill>
              </a:rPr>
              <a:t>オープンソースプログラムの作成</a:t>
            </a:r>
            <a:endParaRPr>
              <a:solidFill>
                <a:schemeClr val="dk1"/>
              </a:solidFill>
            </a:endParaRPr>
          </a:p>
          <a:p>
            <a:pPr indent="-317500" lvl="1" marL="914400" rtl="0" algn="l">
              <a:spcBef>
                <a:spcPts val="0"/>
              </a:spcBef>
              <a:spcAft>
                <a:spcPts val="0"/>
              </a:spcAft>
              <a:buClr>
                <a:schemeClr val="dk1"/>
              </a:buClr>
              <a:buSzPts val="1400"/>
              <a:buChar char="○"/>
            </a:pPr>
            <a:r>
              <a:rPr lang="ja" u="sng">
                <a:solidFill>
                  <a:schemeClr val="hlink"/>
                </a:solidFill>
                <a:hlinkClick r:id="rId7"/>
              </a:rPr>
              <a:t>https://www.linuxfoundation.jp/resources/open-source-guides/creating-an-open-source-program/</a:t>
            </a:r>
            <a:endParaRPr/>
          </a:p>
          <a:p>
            <a:pPr indent="-317500" lvl="0" marL="457200" rtl="0" algn="l">
              <a:spcBef>
                <a:spcPts val="0"/>
              </a:spcBef>
              <a:spcAft>
                <a:spcPts val="0"/>
              </a:spcAft>
              <a:buSzPts val="1400"/>
              <a:buChar char="●"/>
            </a:pPr>
            <a:r>
              <a:rPr lang="ja"/>
              <a:t>OSPO 101 Training Modules</a:t>
            </a:r>
            <a:endParaRPr/>
          </a:p>
          <a:p>
            <a:pPr indent="-317500" lvl="1" marL="914400" rtl="0" algn="l">
              <a:spcBef>
                <a:spcPts val="0"/>
              </a:spcBef>
              <a:spcAft>
                <a:spcPts val="0"/>
              </a:spcAft>
              <a:buSzPts val="1400"/>
              <a:buChar char="○"/>
            </a:pPr>
            <a:r>
              <a:rPr lang="ja" u="sng">
                <a:solidFill>
                  <a:schemeClr val="hlink"/>
                </a:solidFill>
                <a:hlinkClick r:id="rId8"/>
              </a:rPr>
              <a:t>https://github.com/todogroup/ospo-career-path/tree/main/OSPO-101</a:t>
            </a:r>
            <a:endParaRPr/>
          </a:p>
          <a:p>
            <a:pPr indent="-317500" lvl="0" marL="457200" rtl="0" algn="l">
              <a:spcBef>
                <a:spcPts val="0"/>
              </a:spcBef>
              <a:spcAft>
                <a:spcPts val="0"/>
              </a:spcAft>
              <a:buSzPts val="1400"/>
              <a:buChar char="●"/>
            </a:pPr>
            <a:r>
              <a:rPr lang="ja"/>
              <a:t>Open Source Program Office （OSPO）の進化</a:t>
            </a:r>
            <a:endParaRPr/>
          </a:p>
          <a:p>
            <a:pPr indent="-317500" lvl="1" marL="914400" rtl="0" algn="l">
              <a:spcBef>
                <a:spcPts val="0"/>
              </a:spcBef>
              <a:spcAft>
                <a:spcPts val="0"/>
              </a:spcAft>
              <a:buSzPts val="1400"/>
              <a:buChar char="○"/>
            </a:pPr>
            <a:r>
              <a:rPr lang="ja" u="sng">
                <a:solidFill>
                  <a:schemeClr val="hlink"/>
                </a:solidFill>
                <a:hlinkClick r:id="rId9"/>
              </a:rPr>
              <a:t>https://www.linuxfoundation.jp/wp-content/uploads//2022/08/LFResearch_OSPO_Report-jp.pdf</a:t>
            </a:r>
            <a:endParaRPr/>
          </a:p>
          <a:p>
            <a:pPr indent="0" lvl="0" marL="45720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Question 候補（青字はMTG中に追記したもの）</a:t>
            </a:r>
            <a:endParaRPr/>
          </a:p>
        </p:txBody>
      </p:sp>
      <p:sp>
        <p:nvSpPr>
          <p:cNvPr id="81" name="Google Shape;81;p15"/>
          <p:cNvSpPr txBox="1"/>
          <p:nvPr/>
        </p:nvSpPr>
        <p:spPr>
          <a:xfrm>
            <a:off x="432100" y="918350"/>
            <a:ext cx="8280000" cy="3897900"/>
          </a:xfrm>
          <a:prstGeom prst="rect">
            <a:avLst/>
          </a:prstGeom>
          <a:noFill/>
          <a:ln>
            <a:noFill/>
          </a:ln>
        </p:spPr>
        <p:txBody>
          <a:bodyPr anchorCtr="0" anchor="t" bIns="91425" lIns="91425" spcFirstLastPara="1" rIns="91425" wrap="square" tIns="91425">
            <a:normAutofit fontScale="77500" lnSpcReduction="20000"/>
          </a:bodyPr>
          <a:lstStyle/>
          <a:p>
            <a:pPr indent="-297497" lvl="0" marL="457200" rtl="0" algn="l">
              <a:lnSpc>
                <a:spcPct val="110000"/>
              </a:lnSpc>
              <a:spcBef>
                <a:spcPts val="0"/>
              </a:spcBef>
              <a:spcAft>
                <a:spcPts val="0"/>
              </a:spcAft>
              <a:buClr>
                <a:srgbClr val="0000FF"/>
              </a:buClr>
              <a:buSzPct val="100000"/>
              <a:buChar char="●"/>
            </a:pPr>
            <a:r>
              <a:rPr lang="ja">
                <a:solidFill>
                  <a:srgbClr val="0000FF"/>
                </a:solidFill>
              </a:rPr>
              <a:t>OSSの管理はなぜ必要なのですか？（なぜ今更、既にOSSは多く使われているのに）</a:t>
            </a:r>
            <a:r>
              <a:rPr lang="ja" u="sng">
                <a:solidFill>
                  <a:schemeClr val="hlink"/>
                </a:solidFill>
                <a:hlinkClick action="ppaction://hlinksldjump" r:id="rId4"/>
              </a:rPr>
              <a:t>スライドリンク</a:t>
            </a:r>
            <a:endParaRPr>
              <a:solidFill>
                <a:srgbClr val="0000FF"/>
              </a:solidFill>
            </a:endParaRPr>
          </a:p>
          <a:p>
            <a:pPr indent="-297497" lvl="0" marL="457200" rtl="0" algn="l">
              <a:lnSpc>
                <a:spcPct val="110000"/>
              </a:lnSpc>
              <a:spcBef>
                <a:spcPts val="0"/>
              </a:spcBef>
              <a:spcAft>
                <a:spcPts val="0"/>
              </a:spcAft>
              <a:buClr>
                <a:srgbClr val="0000FF"/>
              </a:buClr>
              <a:buSzPct val="100000"/>
              <a:buChar char="●"/>
            </a:pPr>
            <a:r>
              <a:rPr lang="ja">
                <a:solidFill>
                  <a:srgbClr val="0000FF"/>
                </a:solidFill>
              </a:rPr>
              <a:t>OSPOって何ですか？</a:t>
            </a:r>
            <a:endParaRPr>
              <a:solidFill>
                <a:srgbClr val="0000FF"/>
              </a:solidFill>
            </a:endParaRPr>
          </a:p>
          <a:p>
            <a:pPr indent="-297497" lvl="0" marL="457200" rtl="0" algn="l">
              <a:lnSpc>
                <a:spcPct val="110000"/>
              </a:lnSpc>
              <a:spcBef>
                <a:spcPts val="0"/>
              </a:spcBef>
              <a:spcAft>
                <a:spcPts val="0"/>
              </a:spcAft>
              <a:buClr>
                <a:srgbClr val="0000FF"/>
              </a:buClr>
              <a:buSzPct val="100000"/>
              <a:buChar char="●"/>
            </a:pPr>
            <a:r>
              <a:rPr lang="ja">
                <a:solidFill>
                  <a:srgbClr val="0000FF"/>
                </a:solidFill>
              </a:rPr>
              <a:t>(TO:OSPO組織を既に持っている企業)どうしてOSPOを作ったのですか？</a:t>
            </a:r>
            <a:endParaRPr>
              <a:solidFill>
                <a:srgbClr val="0000FF"/>
              </a:solidFill>
            </a:endParaRPr>
          </a:p>
          <a:p>
            <a:pPr indent="-297497" lvl="0" marL="457200" rtl="0" algn="l">
              <a:spcBef>
                <a:spcPts val="0"/>
              </a:spcBef>
              <a:spcAft>
                <a:spcPts val="0"/>
              </a:spcAft>
              <a:buClr>
                <a:srgbClr val="0000FF"/>
              </a:buClr>
              <a:buSzPct val="100000"/>
              <a:buChar char="●"/>
            </a:pPr>
            <a:r>
              <a:rPr lang="ja">
                <a:solidFill>
                  <a:srgbClr val="0000FF"/>
                </a:solidFill>
              </a:rPr>
              <a:t>OSPOを作りたいのですが、何から手を付ければいいですか？</a:t>
            </a:r>
            <a:endParaRPr>
              <a:solidFill>
                <a:srgbClr val="0000FF"/>
              </a:solidFill>
            </a:endParaRPr>
          </a:p>
          <a:p>
            <a:pPr indent="-297497" lvl="0" marL="457200" rtl="0" algn="l">
              <a:lnSpc>
                <a:spcPct val="110000"/>
              </a:lnSpc>
              <a:spcBef>
                <a:spcPts val="0"/>
              </a:spcBef>
              <a:spcAft>
                <a:spcPts val="0"/>
              </a:spcAft>
              <a:buSzPct val="100000"/>
              <a:buChar char="●"/>
            </a:pPr>
            <a:r>
              <a:rPr lang="ja"/>
              <a:t>OSPOの組織構成やメンバ構成は？ </a:t>
            </a:r>
            <a:endParaRPr/>
          </a:p>
          <a:p>
            <a:pPr indent="-297497" lvl="1" marL="914400" rtl="0" algn="l">
              <a:lnSpc>
                <a:spcPct val="110000"/>
              </a:lnSpc>
              <a:spcBef>
                <a:spcPts val="0"/>
              </a:spcBef>
              <a:spcAft>
                <a:spcPts val="0"/>
              </a:spcAft>
              <a:buSzPct val="100000"/>
              <a:buChar char="○"/>
            </a:pPr>
            <a:r>
              <a:rPr lang="ja"/>
              <a:t>（ソフトウェアハウス型企業、非ソフトウェアハウス型企業、の場合で）  </a:t>
            </a:r>
            <a:endParaRPr/>
          </a:p>
          <a:p>
            <a:pPr indent="-297497" lvl="0" marL="457200" rtl="0" algn="l">
              <a:lnSpc>
                <a:spcPct val="110000"/>
              </a:lnSpc>
              <a:spcBef>
                <a:spcPts val="0"/>
              </a:spcBef>
              <a:spcAft>
                <a:spcPts val="0"/>
              </a:spcAft>
              <a:buSzPct val="100000"/>
              <a:buChar char="●"/>
            </a:pPr>
            <a:r>
              <a:rPr lang="ja"/>
              <a:t>OSPOの組織や権限はどうなっている？ </a:t>
            </a:r>
            <a:endParaRPr/>
          </a:p>
          <a:p>
            <a:pPr indent="-297497" lvl="1" marL="914400" rtl="0" algn="l">
              <a:lnSpc>
                <a:spcPct val="110000"/>
              </a:lnSpc>
              <a:spcBef>
                <a:spcPts val="0"/>
              </a:spcBef>
              <a:spcAft>
                <a:spcPts val="0"/>
              </a:spcAft>
              <a:buSzPct val="100000"/>
              <a:buChar char="○"/>
            </a:pPr>
            <a:r>
              <a:rPr lang="ja"/>
              <a:t>（OSPO予算、OSPOレポートライン、OSPO既定の社内ルール違反時の対応、など） </a:t>
            </a:r>
            <a:endParaRPr/>
          </a:p>
          <a:p>
            <a:pPr indent="-297497" lvl="0" marL="457200" rtl="0" algn="l">
              <a:lnSpc>
                <a:spcPct val="110000"/>
              </a:lnSpc>
              <a:spcBef>
                <a:spcPts val="0"/>
              </a:spcBef>
              <a:spcAft>
                <a:spcPts val="0"/>
              </a:spcAft>
              <a:buSzPct val="100000"/>
              <a:buChar char="●"/>
            </a:pPr>
            <a:r>
              <a:rPr lang="ja"/>
              <a:t>SBOMをソフトウェア納入者に要求している？ </a:t>
            </a:r>
            <a:endParaRPr/>
          </a:p>
          <a:p>
            <a:pPr indent="-297497" lvl="1" marL="914400" rtl="0" algn="l">
              <a:lnSpc>
                <a:spcPct val="110000"/>
              </a:lnSpc>
              <a:spcBef>
                <a:spcPts val="0"/>
              </a:spcBef>
              <a:spcAft>
                <a:spcPts val="0"/>
              </a:spcAft>
              <a:buSzPct val="100000"/>
              <a:buChar char="○"/>
            </a:pPr>
            <a:r>
              <a:rPr lang="ja"/>
              <a:t>（タイミングは？ フォーマットは？ 内容確認は？ 更新頻度は？ 更新を要求してる？） </a:t>
            </a:r>
            <a:endParaRPr/>
          </a:p>
          <a:p>
            <a:pPr indent="-297497" lvl="0" marL="457200" rtl="0" algn="l">
              <a:lnSpc>
                <a:spcPct val="110000"/>
              </a:lnSpc>
              <a:spcBef>
                <a:spcPts val="0"/>
              </a:spcBef>
              <a:spcAft>
                <a:spcPts val="0"/>
              </a:spcAft>
              <a:buSzPct val="100000"/>
              <a:buChar char="●"/>
            </a:pPr>
            <a:r>
              <a:rPr lang="ja"/>
              <a:t>SBOM管理のツールは足りてる？</a:t>
            </a:r>
            <a:endParaRPr/>
          </a:p>
          <a:p>
            <a:pPr indent="-297497" lvl="1" marL="914400" rtl="0" algn="l">
              <a:lnSpc>
                <a:spcPct val="110000"/>
              </a:lnSpc>
              <a:spcBef>
                <a:spcPts val="0"/>
              </a:spcBef>
              <a:spcAft>
                <a:spcPts val="0"/>
              </a:spcAft>
              <a:buSzPct val="100000"/>
              <a:buChar char="○"/>
            </a:pPr>
            <a:r>
              <a:rPr lang="ja"/>
              <a:t>（SBOMの中身をどうやって見てる？ SBOMの品質判断/品質基準は？ SBOM差分は見れる？）  </a:t>
            </a:r>
            <a:endParaRPr/>
          </a:p>
          <a:p>
            <a:pPr indent="-297497" lvl="0" marL="457200" rtl="0" algn="l">
              <a:lnSpc>
                <a:spcPct val="110000"/>
              </a:lnSpc>
              <a:spcBef>
                <a:spcPts val="0"/>
              </a:spcBef>
              <a:spcAft>
                <a:spcPts val="0"/>
              </a:spcAft>
              <a:buSzPct val="100000"/>
              <a:buChar char="●"/>
            </a:pPr>
            <a:r>
              <a:rPr lang="ja"/>
              <a:t>OSSの著作権は？</a:t>
            </a:r>
            <a:endParaRPr/>
          </a:p>
          <a:p>
            <a:pPr indent="-297497" lvl="1" marL="914400" rtl="0" algn="l">
              <a:lnSpc>
                <a:spcPct val="110000"/>
              </a:lnSpc>
              <a:spcBef>
                <a:spcPts val="0"/>
              </a:spcBef>
              <a:spcAft>
                <a:spcPts val="0"/>
              </a:spcAft>
              <a:buSzPct val="100000"/>
              <a:buChar char="○"/>
            </a:pPr>
            <a:r>
              <a:rPr lang="ja"/>
              <a:t>（</a:t>
            </a:r>
            <a:r>
              <a:rPr lang="ja"/>
              <a:t>著作権法の通り？ 社内規定がある？ コミュニティ活動は業務？ 入社前開発の個人OSSの場合は？）</a:t>
            </a:r>
            <a:endParaRPr/>
          </a:p>
          <a:p>
            <a:pPr indent="-297497" lvl="0" marL="457200" rtl="0" algn="l">
              <a:lnSpc>
                <a:spcPct val="110000"/>
              </a:lnSpc>
              <a:spcBef>
                <a:spcPts val="0"/>
              </a:spcBef>
              <a:spcAft>
                <a:spcPts val="0"/>
              </a:spcAft>
              <a:buSzPct val="100000"/>
              <a:buChar char="●"/>
            </a:pPr>
            <a:r>
              <a:rPr lang="ja"/>
              <a:t> OSSでOSSを管理している？</a:t>
            </a:r>
            <a:endParaRPr/>
          </a:p>
          <a:p>
            <a:pPr indent="-297497" lvl="1" marL="914400" rtl="0" algn="l">
              <a:lnSpc>
                <a:spcPct val="110000"/>
              </a:lnSpc>
              <a:spcBef>
                <a:spcPts val="0"/>
              </a:spcBef>
              <a:spcAft>
                <a:spcPts val="0"/>
              </a:spcAft>
              <a:buSzPct val="100000"/>
              <a:buChar char="○"/>
            </a:pPr>
            <a:r>
              <a:rPr lang="ja"/>
              <a:t>（注意点は？ OSSを管理するOSSの無担保/無保証に対する考え方は？ 社内説明ロジックは？）</a:t>
            </a:r>
            <a:endParaRPr/>
          </a:p>
          <a:p>
            <a:pPr indent="-297497" lvl="0" marL="457200" rtl="0" algn="l">
              <a:lnSpc>
                <a:spcPct val="110000"/>
              </a:lnSpc>
              <a:spcBef>
                <a:spcPts val="0"/>
              </a:spcBef>
              <a:spcAft>
                <a:spcPts val="0"/>
              </a:spcAft>
              <a:buSzPct val="100000"/>
              <a:buChar char="●"/>
            </a:pPr>
            <a:r>
              <a:rPr lang="ja"/>
              <a:t> 社内開発部門からのOSS活用したソフトウェアの利用申請は実施してる？</a:t>
            </a:r>
            <a:endParaRPr/>
          </a:p>
          <a:p>
            <a:pPr indent="-297497" lvl="1" marL="914400" rtl="0" algn="l">
              <a:lnSpc>
                <a:spcPct val="110000"/>
              </a:lnSpc>
              <a:spcBef>
                <a:spcPts val="0"/>
              </a:spcBef>
              <a:spcAft>
                <a:spcPts val="0"/>
              </a:spcAft>
              <a:buSzPct val="100000"/>
              <a:buChar char="○"/>
            </a:pPr>
            <a:r>
              <a:rPr lang="ja"/>
              <a:t>（申請書内容は？ 申請違反があったら？ 申請承認後の申請違反チェックは？）</a:t>
            </a:r>
            <a:endParaRPr/>
          </a:p>
          <a:p>
            <a:pPr indent="-297497" lvl="0" marL="457200" rtl="0" algn="l">
              <a:lnSpc>
                <a:spcPct val="110000"/>
              </a:lnSpc>
              <a:spcBef>
                <a:spcPts val="0"/>
              </a:spcBef>
              <a:spcAft>
                <a:spcPts val="0"/>
              </a:spcAft>
              <a:buSzPct val="100000"/>
              <a:buChar char="●"/>
            </a:pPr>
            <a:r>
              <a:rPr lang="ja"/>
              <a:t>【2/10提起】法務部や知財部からのOSPOへのコントリビューションは？</a:t>
            </a:r>
            <a:endParaRPr/>
          </a:p>
          <a:p>
            <a:pPr indent="-297497" lvl="1" marL="914400" rtl="0" algn="l">
              <a:lnSpc>
                <a:spcPct val="110000"/>
              </a:lnSpc>
              <a:spcBef>
                <a:spcPts val="0"/>
              </a:spcBef>
              <a:spcAft>
                <a:spcPts val="0"/>
              </a:spcAft>
              <a:buSzPct val="100000"/>
              <a:buChar char="○"/>
            </a:pPr>
            <a:r>
              <a:rPr lang="ja"/>
              <a:t>法的判断の責任は？）</a:t>
            </a:r>
            <a:endParaRPr/>
          </a:p>
          <a:p>
            <a:pPr indent="-297497" lvl="0" marL="457200" rtl="0" algn="l">
              <a:lnSpc>
                <a:spcPct val="110000"/>
              </a:lnSpc>
              <a:spcBef>
                <a:spcPts val="0"/>
              </a:spcBef>
              <a:spcAft>
                <a:spcPts val="0"/>
              </a:spcAft>
              <a:buSzPct val="100000"/>
              <a:buChar char="●"/>
            </a:pPr>
            <a:r>
              <a:rPr lang="ja"/>
              <a:t>【2/10提起】調達時のSBOM要求の責任は？</a:t>
            </a:r>
            <a:endParaRPr/>
          </a:p>
          <a:p>
            <a:pPr indent="-297497" lvl="1" marL="914400" rtl="0" algn="l">
              <a:lnSpc>
                <a:spcPct val="110000"/>
              </a:lnSpc>
              <a:spcBef>
                <a:spcPts val="0"/>
              </a:spcBef>
              <a:spcAft>
                <a:spcPts val="0"/>
              </a:spcAft>
              <a:buSzPct val="100000"/>
              <a:buChar char="○"/>
            </a:pPr>
            <a:r>
              <a:rPr lang="ja"/>
              <a:t>（</a:t>
            </a:r>
            <a:r>
              <a:rPr lang="ja"/>
              <a:t>内容、契約、SBOM未提出時、の責任は？）</a:t>
            </a:r>
            <a:endParaRPr/>
          </a:p>
          <a:p>
            <a:pPr indent="-297497" lvl="0" marL="457200" rtl="0" algn="l">
              <a:lnSpc>
                <a:spcPct val="110000"/>
              </a:lnSpc>
              <a:spcBef>
                <a:spcPts val="0"/>
              </a:spcBef>
              <a:spcAft>
                <a:spcPts val="0"/>
              </a:spcAft>
              <a:buClr>
                <a:srgbClr val="0000FF"/>
              </a:buClr>
              <a:buSzPct val="100000"/>
              <a:buChar char="●"/>
            </a:pPr>
            <a:r>
              <a:rPr lang="ja">
                <a:solidFill>
                  <a:srgbClr val="0000FF"/>
                </a:solidFill>
              </a:rPr>
              <a:t>OSPOが扱う課題はなんですか？</a:t>
            </a:r>
            <a:endParaRPr>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2023/3/24  </a:t>
            </a:r>
            <a:r>
              <a:rPr lang="ja"/>
              <a:t>会合のチャット</a:t>
            </a:r>
            <a:endParaRPr/>
          </a:p>
        </p:txBody>
      </p:sp>
      <p:sp>
        <p:nvSpPr>
          <p:cNvPr id="87" name="Google Shape;87;p16"/>
          <p:cNvSpPr txBox="1"/>
          <p:nvPr>
            <p:ph idx="1" type="body"/>
          </p:nvPr>
        </p:nvSpPr>
        <p:spPr>
          <a:xfrm>
            <a:off x="311700" y="1152475"/>
            <a:ext cx="4157400" cy="3416400"/>
          </a:xfrm>
          <a:prstGeom prst="rect">
            <a:avLst/>
          </a:prstGeom>
        </p:spPr>
        <p:txBody>
          <a:bodyPr anchorCtr="0" anchor="t" bIns="91425" lIns="91425" spcFirstLastPara="1" rIns="91425" wrap="square" tIns="91425">
            <a:normAutofit fontScale="40000" lnSpcReduction="10000"/>
          </a:bodyPr>
          <a:lstStyle/>
          <a:p>
            <a:pPr indent="-264160" lvl="0" marL="457200" rtl="0" algn="l">
              <a:spcBef>
                <a:spcPts val="0"/>
              </a:spcBef>
              <a:spcAft>
                <a:spcPts val="0"/>
              </a:spcAft>
              <a:buSzPct val="100000"/>
              <a:buChar char="●"/>
            </a:pPr>
            <a:r>
              <a:rPr lang="ja"/>
              <a:t>15:06:12 </a:t>
            </a:r>
            <a:endParaRPr/>
          </a:p>
          <a:p>
            <a:pPr indent="-264160" lvl="0" marL="457200" rtl="0" algn="l">
              <a:spcBef>
                <a:spcPts val="0"/>
              </a:spcBef>
              <a:spcAft>
                <a:spcPts val="0"/>
              </a:spcAft>
              <a:buSzPct val="100000"/>
              <a:buChar char="●"/>
            </a:pPr>
            <a:r>
              <a:rPr lang="ja"/>
              <a:t>	そもそもOSPOとは、という問いがありそうな。</a:t>
            </a:r>
            <a:endParaRPr/>
          </a:p>
          <a:p>
            <a:pPr indent="-264160" lvl="0" marL="457200" rtl="0" algn="l">
              <a:spcBef>
                <a:spcPts val="0"/>
              </a:spcBef>
              <a:spcAft>
                <a:spcPts val="0"/>
              </a:spcAft>
              <a:buSzPct val="100000"/>
              <a:buChar char="●"/>
            </a:pPr>
            <a:r>
              <a:rPr lang="ja"/>
              <a:t>15:07:11 </a:t>
            </a:r>
            <a:endParaRPr/>
          </a:p>
          <a:p>
            <a:pPr indent="-264160" lvl="0" marL="457200" rtl="0" algn="l">
              <a:spcBef>
                <a:spcPts val="0"/>
              </a:spcBef>
              <a:spcAft>
                <a:spcPts val="0"/>
              </a:spcAft>
              <a:buSzPct val="100000"/>
              <a:buChar char="●"/>
            </a:pPr>
            <a:r>
              <a:rPr lang="ja"/>
              <a:t>	"そもそもOSPOとは、..." に対して ?? で対応しました</a:t>
            </a:r>
            <a:endParaRPr/>
          </a:p>
          <a:p>
            <a:pPr indent="-264160" lvl="0" marL="457200" rtl="0" algn="l">
              <a:spcBef>
                <a:spcPts val="0"/>
              </a:spcBef>
              <a:spcAft>
                <a:spcPts val="0"/>
              </a:spcAft>
              <a:buSzPct val="100000"/>
              <a:buChar char="●"/>
            </a:pPr>
            <a:r>
              <a:rPr lang="ja"/>
              <a:t>15:07:45 </a:t>
            </a:r>
            <a:endParaRPr/>
          </a:p>
          <a:p>
            <a:pPr indent="-264160" lvl="0" marL="457200" rtl="0" algn="l">
              <a:spcBef>
                <a:spcPts val="0"/>
              </a:spcBef>
              <a:spcAft>
                <a:spcPts val="0"/>
              </a:spcAft>
              <a:buSzPct val="100000"/>
              <a:buChar char="●"/>
            </a:pPr>
            <a:r>
              <a:rPr lang="ja"/>
              <a:t>	TODOに組織構成が掲載されているホワイトペーパです。</a:t>
            </a:r>
            <a:endParaRPr/>
          </a:p>
          <a:p>
            <a:pPr indent="-264160" lvl="0" marL="457200" rtl="0" algn="l">
              <a:spcBef>
                <a:spcPts val="0"/>
              </a:spcBef>
              <a:spcAft>
                <a:spcPts val="0"/>
              </a:spcAft>
              <a:buSzPct val="100000"/>
              <a:buChar char="●"/>
            </a:pPr>
            <a:r>
              <a:rPr lang="ja"/>
              <a:t>	https://www.linuxfoundation.org/research/a-deep-dive-into-open-source-program-offices</a:t>
            </a:r>
            <a:endParaRPr/>
          </a:p>
          <a:p>
            <a:pPr indent="-264160" lvl="0" marL="457200" rtl="0" algn="l">
              <a:spcBef>
                <a:spcPts val="0"/>
              </a:spcBef>
              <a:spcAft>
                <a:spcPts val="0"/>
              </a:spcAft>
              <a:buSzPct val="100000"/>
              <a:buChar char="●"/>
            </a:pPr>
            <a:r>
              <a:rPr lang="ja"/>
              <a:t>15:07:47 </a:t>
            </a:r>
            <a:endParaRPr/>
          </a:p>
          <a:p>
            <a:pPr indent="-264160" lvl="0" marL="457200" rtl="0" algn="l">
              <a:spcBef>
                <a:spcPts val="0"/>
              </a:spcBef>
              <a:spcAft>
                <a:spcPts val="0"/>
              </a:spcAft>
              <a:buSzPct val="100000"/>
              <a:buChar char="●"/>
            </a:pPr>
            <a:r>
              <a:rPr lang="ja"/>
              <a:t>	以前見たことある資料は、こちらがありました</a:t>
            </a:r>
            <a:endParaRPr/>
          </a:p>
          <a:p>
            <a:pPr indent="-264160" lvl="0" marL="457200" rtl="0" algn="l">
              <a:spcBef>
                <a:spcPts val="0"/>
              </a:spcBef>
              <a:spcAft>
                <a:spcPts val="0"/>
              </a:spcAft>
              <a:buSzPct val="100000"/>
              <a:buChar char="●"/>
            </a:pPr>
            <a:r>
              <a:rPr lang="ja"/>
              <a:t>	深層考察：『オープンソース プログラム オフィス』組織構成、役割、責務、および課題 By Linux Foundation Japan11月 29, 2022</a:t>
            </a:r>
            <a:endParaRPr/>
          </a:p>
          <a:p>
            <a:pPr indent="-264160" lvl="0" marL="457200" rtl="0" algn="l">
              <a:spcBef>
                <a:spcPts val="0"/>
              </a:spcBef>
              <a:spcAft>
                <a:spcPts val="0"/>
              </a:spcAft>
              <a:buSzPct val="100000"/>
              <a:buChar char="●"/>
            </a:pPr>
            <a:r>
              <a:rPr lang="ja"/>
              <a:t>	https://www.linuxfoundation.jp/blog/2022/11/japanese-version-of-a-deep-dive-into-open-source-program-offices-launch/</a:t>
            </a:r>
            <a:endParaRPr/>
          </a:p>
          <a:p>
            <a:pPr indent="-264160" lvl="0" marL="457200" rtl="0" algn="l">
              <a:spcBef>
                <a:spcPts val="0"/>
              </a:spcBef>
              <a:spcAft>
                <a:spcPts val="0"/>
              </a:spcAft>
              <a:buSzPct val="100000"/>
              <a:buChar char="●"/>
            </a:pPr>
            <a:r>
              <a:rPr lang="ja"/>
              <a:t>15:10:42 </a:t>
            </a:r>
            <a:endParaRPr/>
          </a:p>
          <a:p>
            <a:pPr indent="-264160" lvl="0" marL="457200" rtl="0" algn="l">
              <a:spcBef>
                <a:spcPts val="0"/>
              </a:spcBef>
              <a:spcAft>
                <a:spcPts val="0"/>
              </a:spcAft>
              <a:buSzPct val="100000"/>
              <a:buChar char="●"/>
            </a:pPr>
            <a:r>
              <a:rPr lang="ja"/>
              <a:t>	昔見たことあるドキュメントが無くなっちゃってるかも・・・？</a:t>
            </a:r>
            <a:endParaRPr/>
          </a:p>
          <a:p>
            <a:pPr indent="-264160" lvl="0" marL="457200" rtl="0" algn="l">
              <a:spcBef>
                <a:spcPts val="0"/>
              </a:spcBef>
              <a:spcAft>
                <a:spcPts val="0"/>
              </a:spcAft>
              <a:buSzPct val="100000"/>
              <a:buChar char="●"/>
            </a:pPr>
            <a:r>
              <a:rPr lang="ja"/>
              <a:t>	https://www.linuxfoundation.org/resources/open-source-guides/creating-an-open-source-program?hsLang=en</a:t>
            </a:r>
            <a:endParaRPr/>
          </a:p>
          <a:p>
            <a:pPr indent="-264160" lvl="0" marL="457200" rtl="0" algn="l">
              <a:spcBef>
                <a:spcPts val="0"/>
              </a:spcBef>
              <a:spcAft>
                <a:spcPts val="0"/>
              </a:spcAft>
              <a:buSzPct val="100000"/>
              <a:buChar char="●"/>
            </a:pPr>
            <a:r>
              <a:rPr lang="ja"/>
              <a:t>15:13:07 </a:t>
            </a:r>
            <a:endParaRPr/>
          </a:p>
          <a:p>
            <a:pPr indent="-264160" lvl="0" marL="457200" rtl="0" algn="l">
              <a:spcBef>
                <a:spcPts val="0"/>
              </a:spcBef>
              <a:spcAft>
                <a:spcPts val="0"/>
              </a:spcAft>
              <a:buSzPct val="100000"/>
              <a:buChar char="●"/>
            </a:pPr>
            <a:r>
              <a:rPr lang="ja"/>
              <a:t>	こちらに記載あります</a:t>
            </a:r>
            <a:endParaRPr/>
          </a:p>
          <a:p>
            <a:pPr indent="-264160" lvl="0" marL="457200" rtl="0" algn="l">
              <a:spcBef>
                <a:spcPts val="0"/>
              </a:spcBef>
              <a:spcAft>
                <a:spcPts val="0"/>
              </a:spcAft>
              <a:buSzPct val="100000"/>
              <a:buChar char="●"/>
            </a:pPr>
            <a:r>
              <a:rPr lang="ja"/>
              <a:t>15:13:09 </a:t>
            </a:r>
            <a:endParaRPr/>
          </a:p>
          <a:p>
            <a:pPr indent="-264160" lvl="0" marL="457200" rtl="0" algn="l">
              <a:spcBef>
                <a:spcPts val="0"/>
              </a:spcBef>
              <a:spcAft>
                <a:spcPts val="0"/>
              </a:spcAft>
              <a:buSzPct val="100000"/>
              <a:buChar char="●"/>
            </a:pPr>
            <a:r>
              <a:rPr lang="ja"/>
              <a:t>	https://github.com/todogroup/ospo-career-path/blob/main/module3/README.md</a:t>
            </a:r>
            <a:endParaRPr/>
          </a:p>
          <a:p>
            <a:pPr indent="-264160" lvl="0" marL="457200" rtl="0" algn="l">
              <a:spcBef>
                <a:spcPts val="0"/>
              </a:spcBef>
              <a:spcAft>
                <a:spcPts val="0"/>
              </a:spcAft>
              <a:buSzPct val="100000"/>
              <a:buChar char="●"/>
            </a:pPr>
            <a:r>
              <a:rPr lang="ja"/>
              <a:t>15:13:57 </a:t>
            </a:r>
            <a:endParaRPr/>
          </a:p>
          <a:p>
            <a:pPr indent="-264160" lvl="0" marL="457200" rtl="0" algn="l">
              <a:spcBef>
                <a:spcPts val="0"/>
              </a:spcBef>
              <a:spcAft>
                <a:spcPts val="0"/>
              </a:spcAft>
              <a:buSzPct val="100000"/>
              <a:buChar char="●"/>
            </a:pPr>
            <a:r>
              <a:rPr lang="ja"/>
              <a:t>	https://github.com/todogroup/ospo-career-path/blob/main/OSPO-101/module3/README.md</a:t>
            </a:r>
            <a:endParaRPr/>
          </a:p>
          <a:p>
            <a:pPr indent="-264160" lvl="0" marL="457200" rtl="0" algn="l">
              <a:spcBef>
                <a:spcPts val="0"/>
              </a:spcBef>
              <a:spcAft>
                <a:spcPts val="0"/>
              </a:spcAft>
              <a:buSzPct val="100000"/>
              <a:buChar char="●"/>
            </a:pPr>
            <a:r>
              <a:rPr lang="ja"/>
              <a:t>15:14:15 </a:t>
            </a:r>
            <a:endParaRPr/>
          </a:p>
          <a:p>
            <a:pPr indent="-264160" lvl="0" marL="457200" rtl="0" algn="l">
              <a:spcBef>
                <a:spcPts val="0"/>
              </a:spcBef>
              <a:spcAft>
                <a:spcPts val="0"/>
              </a:spcAft>
              <a:buSzPct val="100000"/>
              <a:buChar char="●"/>
            </a:pPr>
            <a:r>
              <a:rPr lang="ja"/>
              <a:t>	これですかね？</a:t>
            </a:r>
            <a:endParaRPr/>
          </a:p>
          <a:p>
            <a:pPr indent="-264160" lvl="0" marL="457200" rtl="0" algn="l">
              <a:spcBef>
                <a:spcPts val="0"/>
              </a:spcBef>
              <a:spcAft>
                <a:spcPts val="0"/>
              </a:spcAft>
              <a:buSzPct val="100000"/>
              <a:buChar char="●"/>
            </a:pPr>
            <a:r>
              <a:rPr lang="ja"/>
              <a:t>15:14:16 </a:t>
            </a:r>
            <a:endParaRPr/>
          </a:p>
          <a:p>
            <a:pPr indent="-264160" lvl="0" marL="457200" rtl="0" algn="l">
              <a:spcBef>
                <a:spcPts val="0"/>
              </a:spcBef>
              <a:spcAft>
                <a:spcPts val="0"/>
              </a:spcAft>
              <a:buSzPct val="100000"/>
              <a:buChar char="●"/>
            </a:pPr>
            <a:r>
              <a:rPr lang="ja"/>
              <a:t>	https://github.com/todogroup/ospo-career-path</a:t>
            </a:r>
            <a:endParaRPr/>
          </a:p>
          <a:p>
            <a:pPr indent="-264160" lvl="0" marL="457200" rtl="0" algn="l">
              <a:spcBef>
                <a:spcPts val="0"/>
              </a:spcBef>
              <a:spcAft>
                <a:spcPts val="0"/>
              </a:spcAft>
              <a:buSzPct val="100000"/>
              <a:buChar char="●"/>
            </a:pPr>
            <a:r>
              <a:rPr lang="ja"/>
              <a:t>15:15:09 </a:t>
            </a:r>
            <a:endParaRPr/>
          </a:p>
          <a:p>
            <a:pPr indent="-264160" lvl="0" marL="457200" rtl="0" algn="l">
              <a:spcBef>
                <a:spcPts val="0"/>
              </a:spcBef>
              <a:spcAft>
                <a:spcPts val="0"/>
              </a:spcAft>
              <a:buSzPct val="100000"/>
              <a:buChar char="●"/>
            </a:pPr>
            <a:r>
              <a:rPr lang="ja"/>
              <a:t>	https://www.linuxfoundation.jp/resources/open-source-guides/creating-an-open-source-program/#4</a:t>
            </a:r>
            <a:endParaRPr/>
          </a:p>
          <a:p>
            <a:pPr indent="-264160" lvl="0" marL="457200" rtl="0" algn="l">
              <a:spcBef>
                <a:spcPts val="0"/>
              </a:spcBef>
              <a:spcAft>
                <a:spcPts val="0"/>
              </a:spcAft>
              <a:buSzPct val="100000"/>
              <a:buChar char="●"/>
            </a:pPr>
            <a:r>
              <a:rPr lang="ja"/>
              <a:t>15:15:14 </a:t>
            </a:r>
            <a:endParaRPr/>
          </a:p>
          <a:p>
            <a:pPr indent="-264160" lvl="0" marL="457200" rtl="0" algn="l">
              <a:spcBef>
                <a:spcPts val="0"/>
              </a:spcBef>
              <a:spcAft>
                <a:spcPts val="0"/>
              </a:spcAft>
              <a:buSzPct val="100000"/>
              <a:buChar char="●"/>
            </a:pPr>
            <a:r>
              <a:rPr lang="ja"/>
              <a:t>	皆さんが共有してくれた情報を整理してリスト化するのも重要そうですね。</a:t>
            </a:r>
            <a:endParaRPr/>
          </a:p>
          <a:p>
            <a:pPr indent="-264160" lvl="0" marL="457200" rtl="0" algn="l">
              <a:spcBef>
                <a:spcPts val="0"/>
              </a:spcBef>
              <a:spcAft>
                <a:spcPts val="0"/>
              </a:spcAft>
              <a:buSzPct val="100000"/>
              <a:buChar char="●"/>
            </a:pPr>
            <a:r>
              <a:rPr lang="ja"/>
              <a:t>15:20:09 </a:t>
            </a:r>
            <a:endParaRPr/>
          </a:p>
          <a:p>
            <a:pPr indent="-264160" lvl="0" marL="457200" rtl="0" algn="l">
              <a:spcBef>
                <a:spcPts val="0"/>
              </a:spcBef>
              <a:spcAft>
                <a:spcPts val="0"/>
              </a:spcAft>
              <a:buSzPct val="100000"/>
              <a:buChar char="●"/>
            </a:pPr>
            <a:r>
              <a:rPr lang="ja"/>
              <a:t>	https://www.linuxfoundation.jp/resources/open-source-guides/creating-an-open-source-program/</a:t>
            </a:r>
            <a:endParaRPr/>
          </a:p>
          <a:p>
            <a:pPr indent="-264160" lvl="0" marL="457200" rtl="0" algn="l">
              <a:spcBef>
                <a:spcPts val="0"/>
              </a:spcBef>
              <a:spcAft>
                <a:spcPts val="0"/>
              </a:spcAft>
              <a:buSzPct val="100000"/>
              <a:buChar char="●"/>
            </a:pPr>
            <a:r>
              <a:rPr lang="ja"/>
              <a:t>	これだ。。。</a:t>
            </a:r>
            <a:endParaRPr/>
          </a:p>
          <a:p>
            <a:pPr indent="-264160" lvl="0" marL="457200" rtl="0" algn="l">
              <a:spcBef>
                <a:spcPts val="0"/>
              </a:spcBef>
              <a:spcAft>
                <a:spcPts val="0"/>
              </a:spcAft>
              <a:buSzPct val="100000"/>
              <a:buChar char="●"/>
            </a:pPr>
            <a:r>
              <a:rPr lang="ja"/>
              <a:t>15:22:13 </a:t>
            </a:r>
            <a:endParaRPr/>
          </a:p>
          <a:p>
            <a:pPr indent="-264160" lvl="0" marL="457200" rtl="0" algn="l">
              <a:spcBef>
                <a:spcPts val="0"/>
              </a:spcBef>
              <a:spcAft>
                <a:spcPts val="0"/>
              </a:spcAft>
              <a:buSzPct val="100000"/>
              <a:buChar char="●"/>
            </a:pPr>
            <a:r>
              <a:rPr lang="ja"/>
              <a:t>	OSS推進、ですかね</a:t>
            </a:r>
            <a:endParaRPr/>
          </a:p>
          <a:p>
            <a:pPr indent="-264160" lvl="0" marL="457200" rtl="0" algn="l">
              <a:spcBef>
                <a:spcPts val="0"/>
              </a:spcBef>
              <a:spcAft>
                <a:spcPts val="0"/>
              </a:spcAft>
              <a:buSzPct val="100000"/>
              <a:buChar char="●"/>
            </a:pPr>
            <a:r>
              <a:rPr lang="ja"/>
              <a:t>15:23:10</a:t>
            </a:r>
            <a:endParaRPr/>
          </a:p>
          <a:p>
            <a:pPr indent="-264160" lvl="0" marL="457200" rtl="0" algn="l">
              <a:spcBef>
                <a:spcPts val="0"/>
              </a:spcBef>
              <a:spcAft>
                <a:spcPts val="0"/>
              </a:spcAft>
              <a:buSzPct val="100000"/>
              <a:buChar char="●"/>
            </a:pPr>
            <a:r>
              <a:rPr lang="ja"/>
              <a:t>	Reacted to "OSS推進、ですかね" with ??</a:t>
            </a:r>
            <a:endParaRPr/>
          </a:p>
          <a:p>
            <a:pPr indent="-264160" lvl="0" marL="457200" rtl="0" algn="l">
              <a:spcBef>
                <a:spcPts val="0"/>
              </a:spcBef>
              <a:spcAft>
                <a:spcPts val="0"/>
              </a:spcAft>
              <a:buSzPct val="100000"/>
              <a:buChar char="●"/>
            </a:pPr>
            <a:r>
              <a:t/>
            </a:r>
            <a:endParaRPr/>
          </a:p>
        </p:txBody>
      </p:sp>
      <p:sp>
        <p:nvSpPr>
          <p:cNvPr id="88" name="Google Shape;88;p16"/>
          <p:cNvSpPr txBox="1"/>
          <p:nvPr>
            <p:ph idx="1" type="body"/>
          </p:nvPr>
        </p:nvSpPr>
        <p:spPr>
          <a:xfrm>
            <a:off x="4674900" y="1017725"/>
            <a:ext cx="4157400" cy="3416400"/>
          </a:xfrm>
          <a:prstGeom prst="rect">
            <a:avLst/>
          </a:prstGeom>
        </p:spPr>
        <p:txBody>
          <a:bodyPr anchorCtr="0" anchor="t" bIns="91425" lIns="91425" spcFirstLastPara="1" rIns="91425" wrap="square" tIns="91425">
            <a:normAutofit fontScale="40000" lnSpcReduction="10000"/>
          </a:bodyPr>
          <a:lstStyle/>
          <a:p>
            <a:pPr indent="-264160" lvl="0" marL="457200" rtl="0" algn="l">
              <a:spcBef>
                <a:spcPts val="0"/>
              </a:spcBef>
              <a:spcAft>
                <a:spcPts val="0"/>
              </a:spcAft>
              <a:buClr>
                <a:schemeClr val="dk1"/>
              </a:buClr>
              <a:buSzPct val="100000"/>
              <a:buChar char="●"/>
            </a:pPr>
            <a:r>
              <a:rPr lang="ja">
                <a:solidFill>
                  <a:schemeClr val="dk1"/>
                </a:solidFill>
              </a:rPr>
              <a:t>15:38:26</a:t>
            </a:r>
            <a:endParaRPr>
              <a:solidFill>
                <a:schemeClr val="dk1"/>
              </a:solidFill>
            </a:endParaRPr>
          </a:p>
          <a:p>
            <a:pPr indent="-264160" lvl="0" marL="457200" rtl="0" algn="l">
              <a:spcBef>
                <a:spcPts val="0"/>
              </a:spcBef>
              <a:spcAft>
                <a:spcPts val="0"/>
              </a:spcAft>
              <a:buClr>
                <a:schemeClr val="dk1"/>
              </a:buClr>
              <a:buSzPct val="100000"/>
              <a:buChar char="●"/>
            </a:pPr>
            <a:r>
              <a:rPr lang="ja">
                <a:solidFill>
                  <a:schemeClr val="dk1"/>
                </a:solidFill>
              </a:rPr>
              <a:t>	whyが先に来るほうがわかりやすいかなと思いました。</a:t>
            </a:r>
            <a:endParaRPr>
              <a:solidFill>
                <a:schemeClr val="dk1"/>
              </a:solidFill>
            </a:endParaRPr>
          </a:p>
          <a:p>
            <a:pPr indent="-264160" lvl="0" marL="457200" rtl="0" algn="l">
              <a:spcBef>
                <a:spcPts val="0"/>
              </a:spcBef>
              <a:spcAft>
                <a:spcPts val="0"/>
              </a:spcAft>
              <a:buSzPct val="100000"/>
              <a:buChar char="●"/>
            </a:pPr>
            <a:r>
              <a:rPr lang="ja"/>
              <a:t>15:42:19</a:t>
            </a:r>
            <a:endParaRPr/>
          </a:p>
          <a:p>
            <a:pPr indent="-264160" lvl="0" marL="457200" rtl="0" algn="l">
              <a:spcBef>
                <a:spcPts val="0"/>
              </a:spcBef>
              <a:spcAft>
                <a:spcPts val="0"/>
              </a:spcAft>
              <a:buSzPct val="100000"/>
              <a:buChar char="●"/>
            </a:pPr>
            <a:r>
              <a:rPr lang="ja"/>
              <a:t>	OSPOの成熟度ステージがあるといいのかも。</a:t>
            </a:r>
            <a:endParaRPr/>
          </a:p>
          <a:p>
            <a:pPr indent="-264160" lvl="0" marL="457200" rtl="0" algn="l">
              <a:spcBef>
                <a:spcPts val="0"/>
              </a:spcBef>
              <a:spcAft>
                <a:spcPts val="0"/>
              </a:spcAft>
              <a:buSzPct val="100000"/>
              <a:buChar char="●"/>
            </a:pPr>
            <a:r>
              <a:rPr lang="ja"/>
              <a:t>15:46:44</a:t>
            </a:r>
            <a:endParaRPr/>
          </a:p>
          <a:p>
            <a:pPr indent="-264160" lvl="0" marL="457200" rtl="0" algn="l">
              <a:spcBef>
                <a:spcPts val="0"/>
              </a:spcBef>
              <a:spcAft>
                <a:spcPts val="0"/>
              </a:spcAft>
              <a:buSzPct val="100000"/>
              <a:buChar char="●"/>
            </a:pPr>
            <a:r>
              <a:rPr lang="ja"/>
              <a:t>	https://www.linuxfoundation.jp/resources/open-source-guides/creating-an-open-source-program/#2</a:t>
            </a:r>
            <a:endParaRPr/>
          </a:p>
          <a:p>
            <a:pPr indent="-264160" lvl="0" marL="457200" rtl="0" algn="l">
              <a:spcBef>
                <a:spcPts val="0"/>
              </a:spcBef>
              <a:spcAft>
                <a:spcPts val="0"/>
              </a:spcAft>
              <a:buSzPct val="100000"/>
              <a:buChar char="●"/>
            </a:pPr>
            <a:r>
              <a:rPr lang="ja"/>
              <a:t>	この役割の中では 一番下からスタートするところは確かに多そう。</a:t>
            </a:r>
            <a:endParaRPr/>
          </a:p>
          <a:p>
            <a:pPr indent="-264160" lvl="0" marL="457200" rtl="0" algn="l">
              <a:spcBef>
                <a:spcPts val="0"/>
              </a:spcBef>
              <a:spcAft>
                <a:spcPts val="0"/>
              </a:spcAft>
              <a:buSzPct val="100000"/>
              <a:buChar char="●"/>
            </a:pPr>
            <a:r>
              <a:rPr lang="ja"/>
              <a:t>15:48:13</a:t>
            </a:r>
            <a:endParaRPr/>
          </a:p>
          <a:p>
            <a:pPr indent="-264160" lvl="0" marL="457200" rtl="0" algn="l">
              <a:spcBef>
                <a:spcPts val="0"/>
              </a:spcBef>
              <a:spcAft>
                <a:spcPts val="0"/>
              </a:spcAft>
              <a:buSzPct val="100000"/>
              <a:buChar char="●"/>
            </a:pPr>
            <a:r>
              <a:rPr lang="ja"/>
              <a:t>	チャットは最後に「チャットを保存」してテキスト化して議事録と一緒に保管しましょう～</a:t>
            </a:r>
            <a:endParaRPr/>
          </a:p>
          <a:p>
            <a:pPr indent="-264160" lvl="0" marL="457200" rtl="0" algn="l">
              <a:spcBef>
                <a:spcPts val="0"/>
              </a:spcBef>
              <a:spcAft>
                <a:spcPts val="0"/>
              </a:spcAft>
              <a:buSzPct val="100000"/>
              <a:buChar char="●"/>
            </a:pPr>
            <a:r>
              <a:rPr lang="ja"/>
              <a:t>15:48:36</a:t>
            </a:r>
            <a:endParaRPr/>
          </a:p>
          <a:p>
            <a:pPr indent="-264160" lvl="0" marL="457200" rtl="0" algn="l">
              <a:spcBef>
                <a:spcPts val="0"/>
              </a:spcBef>
              <a:spcAft>
                <a:spcPts val="0"/>
              </a:spcAft>
              <a:buSzPct val="100000"/>
              <a:buChar char="●"/>
            </a:pPr>
            <a:r>
              <a:rPr lang="ja"/>
              <a:t>	Reacted to "チャットは最後に「チャットを保存」してテ..." with ??</a:t>
            </a:r>
            <a:endParaRPr/>
          </a:p>
          <a:p>
            <a:pPr indent="-264160" lvl="0" marL="457200" rtl="0" algn="l">
              <a:spcBef>
                <a:spcPts val="0"/>
              </a:spcBef>
              <a:spcAft>
                <a:spcPts val="0"/>
              </a:spcAft>
              <a:buSzPct val="100000"/>
              <a:buChar char="●"/>
            </a:pPr>
            <a:r>
              <a:rPr lang="ja"/>
              <a:t>15:50:44</a:t>
            </a:r>
            <a:endParaRPr/>
          </a:p>
          <a:p>
            <a:pPr indent="-264160" lvl="0" marL="457200" rtl="0" algn="l">
              <a:spcBef>
                <a:spcPts val="0"/>
              </a:spcBef>
              <a:spcAft>
                <a:spcPts val="0"/>
              </a:spcAft>
              <a:buSzPct val="100000"/>
              <a:buChar char="●"/>
            </a:pPr>
            <a:r>
              <a:rPr lang="ja"/>
              <a:t>	リーフレットの内容はどうでしょうか。</a:t>
            </a:r>
            <a:endParaRPr/>
          </a:p>
          <a:p>
            <a:pPr indent="-264160" lvl="0" marL="457200" rtl="0" algn="l">
              <a:spcBef>
                <a:spcPts val="0"/>
              </a:spcBef>
              <a:spcAft>
                <a:spcPts val="0"/>
              </a:spcAft>
              <a:buSzPct val="100000"/>
              <a:buChar char="●"/>
            </a:pPr>
            <a:r>
              <a:rPr lang="ja"/>
              <a:t>15:50:55</a:t>
            </a:r>
            <a:endParaRPr/>
          </a:p>
          <a:p>
            <a:pPr indent="-264160" lvl="0" marL="457200" rtl="0" algn="l">
              <a:spcBef>
                <a:spcPts val="0"/>
              </a:spcBef>
              <a:spcAft>
                <a:spcPts val="0"/>
              </a:spcAft>
              <a:buSzPct val="100000"/>
              <a:buChar char="●"/>
            </a:pPr>
            <a:r>
              <a:rPr lang="ja"/>
              <a:t>	Reacted to "リーフレットの内容はどうでしょうか。" with ??</a:t>
            </a:r>
            <a:endParaRPr/>
          </a:p>
          <a:p>
            <a:pPr indent="-264160" lvl="0" marL="457200" rtl="0" algn="l">
              <a:spcBef>
                <a:spcPts val="0"/>
              </a:spcBef>
              <a:spcAft>
                <a:spcPts val="0"/>
              </a:spcAft>
              <a:buSzPct val="100000"/>
              <a:buChar char="●"/>
            </a:pPr>
            <a:r>
              <a:rPr lang="ja"/>
              <a:t>15:52:37</a:t>
            </a:r>
            <a:endParaRPr/>
          </a:p>
          <a:p>
            <a:pPr indent="-264160" lvl="0" marL="457200" rtl="0" algn="l">
              <a:spcBef>
                <a:spcPts val="0"/>
              </a:spcBef>
              <a:spcAft>
                <a:spcPts val="0"/>
              </a:spcAft>
              <a:buSzPct val="100000"/>
              <a:buChar char="●"/>
            </a:pPr>
            <a:r>
              <a:rPr lang="ja"/>
              <a:t>	"リーフレットの内容..." に対して ?? で対応しました</a:t>
            </a:r>
            <a:endParaRPr/>
          </a:p>
          <a:p>
            <a:pPr indent="-264160" lvl="0" marL="457200" rtl="0" algn="l">
              <a:spcBef>
                <a:spcPts val="0"/>
              </a:spcBef>
              <a:spcAft>
                <a:spcPts val="0"/>
              </a:spcAft>
              <a:buSzPct val="100000"/>
              <a:buChar char="●"/>
            </a:pPr>
            <a:r>
              <a:rPr lang="ja"/>
              <a:t>15:52:53</a:t>
            </a:r>
            <a:endParaRPr/>
          </a:p>
          <a:p>
            <a:pPr indent="-264160" lvl="0" marL="457200" rtl="0" algn="l">
              <a:spcBef>
                <a:spcPts val="0"/>
              </a:spcBef>
              <a:spcAft>
                <a:spcPts val="0"/>
              </a:spcAft>
              <a:buSzPct val="100000"/>
              <a:buChar char="●"/>
            </a:pPr>
            <a:r>
              <a:rPr lang="ja"/>
              <a:t>	リテラシーみたいな感じですかね</a:t>
            </a:r>
            <a:endParaRPr/>
          </a:p>
          <a:p>
            <a:pPr indent="-264160" lvl="0" marL="457200" rtl="0" algn="l">
              <a:spcBef>
                <a:spcPts val="0"/>
              </a:spcBef>
              <a:spcAft>
                <a:spcPts val="0"/>
              </a:spcAft>
              <a:buSzPct val="100000"/>
              <a:buChar char="●"/>
            </a:pPr>
            <a:r>
              <a:rPr lang="ja"/>
              <a:t>15:54:14</a:t>
            </a:r>
            <a:endParaRPr/>
          </a:p>
          <a:p>
            <a:pPr indent="-264160" lvl="0" marL="457200" rtl="0" algn="l">
              <a:spcBef>
                <a:spcPts val="0"/>
              </a:spcBef>
              <a:spcAft>
                <a:spcPts val="0"/>
              </a:spcAft>
              <a:buSzPct val="100000"/>
              <a:buChar char="●"/>
            </a:pPr>
            <a:r>
              <a:rPr lang="ja"/>
              <a:t>	以前は「どろぼうになってしまいますよ」と説明したことも。</a:t>
            </a:r>
            <a:endParaRPr/>
          </a:p>
          <a:p>
            <a:pPr indent="-264160" lvl="0" marL="457200" rtl="0" algn="l">
              <a:spcBef>
                <a:spcPts val="0"/>
              </a:spcBef>
              <a:spcAft>
                <a:spcPts val="0"/>
              </a:spcAft>
              <a:buSzPct val="100000"/>
              <a:buChar char="●"/>
            </a:pPr>
            <a:r>
              <a:rPr lang="ja"/>
              <a:t>15:55:53</a:t>
            </a:r>
            <a:endParaRPr/>
          </a:p>
          <a:p>
            <a:pPr indent="-264160" lvl="0" marL="457200" rtl="0" algn="l">
              <a:spcBef>
                <a:spcPts val="0"/>
              </a:spcBef>
              <a:spcAft>
                <a:spcPts val="0"/>
              </a:spcAft>
              <a:buSzPct val="100000"/>
              <a:buChar char="●"/>
            </a:pPr>
            <a:r>
              <a:rPr lang="ja"/>
              <a:t>	「大統領令」というのはもう一段ブレイクダウンして、「OSSのサプライチェーン管理を要求する大統領令」くらい書く方がいいかと。</a:t>
            </a:r>
            <a:endParaRPr/>
          </a:p>
          <a:p>
            <a:pPr indent="-264160" lvl="0" marL="457200" rtl="0" algn="l">
              <a:spcBef>
                <a:spcPts val="0"/>
              </a:spcBef>
              <a:spcAft>
                <a:spcPts val="0"/>
              </a:spcAft>
              <a:buSzPct val="100000"/>
              <a:buChar char="●"/>
            </a:pPr>
            <a:r>
              <a:rPr lang="ja"/>
              <a:t>15:56:58</a:t>
            </a:r>
            <a:endParaRPr/>
          </a:p>
          <a:p>
            <a:pPr indent="-264160" lvl="0" marL="457200" rtl="0" algn="l">
              <a:spcBef>
                <a:spcPts val="0"/>
              </a:spcBef>
              <a:spcAft>
                <a:spcPts val="0"/>
              </a:spcAft>
              <a:buSzPct val="100000"/>
              <a:buChar char="●"/>
            </a:pPr>
            <a:r>
              <a:rPr lang="ja"/>
              <a:t>	「No More OSS泥棒」（映画泥棒的に）って言ったことはあるなぁ</a:t>
            </a:r>
            <a:endParaRPr/>
          </a:p>
          <a:p>
            <a:pPr indent="-264160" lvl="0" marL="457200" rtl="0" algn="l">
              <a:spcBef>
                <a:spcPts val="0"/>
              </a:spcBef>
              <a:spcAft>
                <a:spcPts val="0"/>
              </a:spcAft>
              <a:buSzPct val="100000"/>
              <a:buChar char="●"/>
            </a:pPr>
            <a:r>
              <a:rPr lang="ja"/>
              <a:t>15:57:19</a:t>
            </a:r>
            <a:endParaRPr/>
          </a:p>
          <a:p>
            <a:pPr indent="-264160" lvl="0" marL="457200" rtl="0" algn="l">
              <a:spcBef>
                <a:spcPts val="0"/>
              </a:spcBef>
              <a:spcAft>
                <a:spcPts val="0"/>
              </a:spcAft>
              <a:buSzPct val="100000"/>
              <a:buChar char="●"/>
            </a:pPr>
            <a:r>
              <a:rPr lang="ja"/>
              <a:t>	大統領令の方はライセンス管理の観点よりもセキュリティ観点なんですよね。</a:t>
            </a:r>
            <a:endParaRPr/>
          </a:p>
          <a:p>
            <a:pPr indent="-264160" lvl="0" marL="457200" rtl="0" algn="l">
              <a:spcBef>
                <a:spcPts val="0"/>
              </a:spcBef>
              <a:spcAft>
                <a:spcPts val="0"/>
              </a:spcAft>
              <a:buSzPct val="100000"/>
              <a:buChar char="●"/>
            </a:pPr>
            <a:r>
              <a:rPr lang="ja"/>
              <a:t>15:57:27</a:t>
            </a:r>
            <a:endParaRPr/>
          </a:p>
          <a:p>
            <a:pPr indent="-264160" lvl="0" marL="457200" rtl="0" algn="l">
              <a:spcBef>
                <a:spcPts val="0"/>
              </a:spcBef>
              <a:spcAft>
                <a:spcPts val="0"/>
              </a:spcAft>
              <a:buSzPct val="100000"/>
              <a:buChar char="●"/>
            </a:pPr>
            <a:r>
              <a:rPr lang="ja"/>
              <a:t>	Reacted to "大統領令の方はライセンス管理の観点よりも..." with ??</a:t>
            </a:r>
            <a:endParaRPr/>
          </a:p>
          <a:p>
            <a:pPr indent="-264160" lvl="0" marL="457200" rtl="0" algn="l">
              <a:spcBef>
                <a:spcPts val="0"/>
              </a:spcBef>
              <a:spcAft>
                <a:spcPts val="0"/>
              </a:spcAft>
              <a:buSzPct val="100000"/>
              <a:buChar char="●"/>
            </a:pPr>
            <a:r>
              <a:rPr lang="ja"/>
              <a:t>15:57:52</a:t>
            </a:r>
            <a:endParaRPr/>
          </a:p>
          <a:p>
            <a:pPr indent="-264160" lvl="0" marL="457200" rtl="0" algn="l">
              <a:spcBef>
                <a:spcPts val="0"/>
              </a:spcBef>
              <a:spcAft>
                <a:spcPts val="0"/>
              </a:spcAft>
              <a:buSzPct val="100000"/>
              <a:buChar char="●"/>
            </a:pPr>
            <a:r>
              <a:rPr lang="ja"/>
              <a:t>	Reacted to "「No More OSS泥棒」（映画泥棒..." with ??</a:t>
            </a:r>
            <a:endParaRPr/>
          </a:p>
          <a:p>
            <a:pPr indent="-264160" lvl="0" marL="457200" rtl="0" algn="l">
              <a:spcBef>
                <a:spcPts val="0"/>
              </a:spcBef>
              <a:spcAft>
                <a:spcPts val="0"/>
              </a:spcAft>
              <a:buSzPct val="100000"/>
              <a:buChar char="●"/>
            </a:pPr>
            <a:r>
              <a:rPr lang="ja"/>
              <a:t>15:59:26</a:t>
            </a:r>
            <a:endParaRPr/>
          </a:p>
          <a:p>
            <a:pPr indent="-264160" lvl="0" marL="457200" rtl="0" algn="l">
              <a:spcBef>
                <a:spcPts val="0"/>
              </a:spcBef>
              <a:spcAft>
                <a:spcPts val="0"/>
              </a:spcAft>
              <a:buSzPct val="100000"/>
              <a:buChar char="●"/>
            </a:pPr>
            <a:r>
              <a:rPr lang="ja"/>
              <a:t>	東京五輪のロゴ盗用問題を引き合いに出したこともある…</a:t>
            </a:r>
            <a:endParaRPr/>
          </a:p>
          <a:p>
            <a:pPr indent="-264160" lvl="0" marL="457200" rtl="0" algn="l">
              <a:spcBef>
                <a:spcPts val="0"/>
              </a:spcBef>
              <a:spcAft>
                <a:spcPts val="0"/>
              </a:spcAft>
              <a:buSzPct val="100000"/>
              <a:buChar char="●"/>
            </a:pPr>
            <a:r>
              <a:rPr lang="ja"/>
              <a:t>16:00:17 </a:t>
            </a:r>
            <a:endParaRPr/>
          </a:p>
          <a:p>
            <a:pPr indent="-264160" lvl="0" marL="457200" rtl="0" algn="l">
              <a:spcBef>
                <a:spcPts val="0"/>
              </a:spcBef>
              <a:spcAft>
                <a:spcPts val="0"/>
              </a:spcAft>
              <a:buSzPct val="100000"/>
              <a:buChar char="●"/>
            </a:pPr>
            <a:r>
              <a:rPr lang="ja"/>
              <a:t>	Reacted to "東京五輪のロゴ盗用問題を引き合いに出した..." with ??</a:t>
            </a:r>
            <a:endParaRPr/>
          </a:p>
          <a:p>
            <a:pPr indent="-264160" lvl="0" marL="457200" rtl="0" algn="l">
              <a:spcBef>
                <a:spcPts val="0"/>
              </a:spcBef>
              <a:spcAft>
                <a:spcPts val="0"/>
              </a:spcAft>
              <a:buSzPct val="100000"/>
              <a:buChar char="●"/>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penChain Japan Work Group">
  <a:themeElements>
    <a:clrScheme name="ユーザー定義 1">
      <a:dk1>
        <a:srgbClr val="000000"/>
      </a:dk1>
      <a:lt1>
        <a:srgbClr val="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