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embedTrueTypeFonts="1" strictFirstAndLastChars="0" autoCompressPictures="0" saveSubsetFonts="1">
  <p:sldMasterIdLst>
    <p:sldMasterId r:id="rId5" id="2147483655"/>
  </p:sldMasterIdLst>
  <p:notesMasterIdLst>
    <p:notesMasterId r:id="rId6"/>
  </p:notes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</p:sldIdLst>
  <p:sldSz cx="9144000" cy="5143500"/>
  <p:notesSz cx="6858000" cy="9144000"/>
  <p:embeddedFontLst>
    <p:embeddedFont>
      <p:font typeface="Tahoma"/>
      <p:regular r:id="rId15"/>
      <p:bold r:id="rId16"/>
    </p:embeddedFont>
    <p:embeddedFont>
      <p:font typeface="Quattrocento Sans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orient="horz" pos="1620" id="1">
          <p15:clr>
            <a:srgbClr val="A4A3A4"/>
          </p15:clr>
        </p15:guide>
        <p15:guide pos="2880"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asayuki Kuwata"/>
  <p:cmAuthor clrIdx="1" id="1" initials="" lastIdx="1" name="小泉悟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Tahoma-regular.fntdata"/><Relationship Id="rId14" Type="http://schemas.openxmlformats.org/officeDocument/2006/relationships/slide" Target="slides/slide8.xml"/><Relationship Id="rId17" Type="http://schemas.openxmlformats.org/officeDocument/2006/relationships/font" Target="fonts/QuattrocentoSans-regular.fntdata"/><Relationship Id="rId16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Quattrocento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dt="2023-03-24T07:47:05.858" authorId="0" idx="1">
    <p:pos x="6000" y="0"/>
    <p:text>"Creating Open Source Programs" changed the order so that English and Japanese are in line.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dt="2023-03-24T07:04:51.618" authorId="1" idx="1">
    <p:pos x="272" y="578"/>
    <p:text>I thought this might also be a question that comes a long way forward.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2" id="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3;n" id="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name="Google Shape;4;n" id="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wrap="square" spcFirstLastPara="1" tIns="91425">
            <a:noAutofit/>
          </a:bodyPr>
          <a:lstStyle>
            <a:lvl1pPr lvl="0" indent="-29845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1pPr>
            <a:lvl2pPr lvl="1" indent="-298450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2pPr>
            <a:lvl3pPr lvl="2" indent="-298450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3pPr>
            <a:lvl4pPr lvl="3" indent="-298450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4pPr>
            <a:lvl5pPr lvl="4" indent="-298450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5pPr>
            <a:lvl6pPr lvl="5" indent="-298450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6pPr>
            <a:lvl7pPr lvl="6" indent="-298450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7pPr>
            <a:lvl8pPr lvl="7" indent="-298450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8pPr>
            <a:lvl9pPr lvl="8" indent="-298450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9pPr>
          </a:lstStyle>
          <a:p/>
        </p:txBody>
      </p:sp>
    </p:spTree>
  </p:cSld>
  <p:clrMap accent6="accent6" accent4="accent4" accent5="accent5" accent2="accent2" accent3="accent3" accent1="accent1" bg2="dk2" tx1="dk1" bg1="lt1" hlink="hlink" tx2="lt2" folHlink="fol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35" id="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36;g2236ade486f_0_26:notes" id="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37;g2236ade486f_0_26:notes" id="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42" id="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43;g2236ade486f_0_20:notes" id="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44;g2236ade486f_0_20:notes" id="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49" id="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50;g2236ade486f_0_14:notes" id="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51;g2236ade486f_0_14:notes" id="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56" id="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57;g2236ade486f_0_4:notes" id="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58;g2236ade486f_0_4:notes" id="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63" id="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64;p:notes" id="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65;p:notes" id="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70" id="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71;g2236ade486f_18_0:notes" id="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72;g2236ade486f_18_0:notes" id="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76" id="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77;g218c359ebf5_0_0:notes" id="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78;g218c359ebf5_0_0:notes" id="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82" id="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83;g2236ade486f_26_0:notes" id="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84;g2236ade486f_26_0:notes" id="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page">
  <p:cSld name="Titlepage">
    <p:spTree>
      <p:nvGrpSpPr>
        <p:cNvPr name="Shape 6" id="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7;p2" id="7"/>
          <p:cNvSpPr txBox="1"/>
          <p:nvPr>
            <p:ph type="ctrTitle"/>
          </p:nvPr>
        </p:nvSpPr>
        <p:spPr>
          <a:xfrm>
            <a:off x="524140" y="1352038"/>
            <a:ext cx="8095800" cy="1080300"/>
          </a:xfrm>
          <a:prstGeom prst="rect">
            <a:avLst/>
          </a:prstGeom>
          <a:noFill/>
          <a:ln>
            <a:noFill/>
          </a:ln>
        </p:spPr>
        <p:txBody>
          <a:bodyPr lIns="19625" bIns="0" anchor="b" rIns="19625" anchorCtr="0" wrap="square" spcFirstLastPara="1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Google Shape;8;p2" id="8"/>
          <p:cNvSpPr txBox="1"/>
          <p:nvPr>
            <p:ph idx="1" type="subTitle"/>
          </p:nvPr>
        </p:nvSpPr>
        <p:spPr>
          <a:xfrm>
            <a:off x="524140" y="2696740"/>
            <a:ext cx="8095800" cy="810300"/>
          </a:xfrm>
          <a:prstGeom prst="rect">
            <a:avLst/>
          </a:prstGeom>
          <a:noFill/>
          <a:ln>
            <a:noFill/>
          </a:ln>
        </p:spPr>
        <p:txBody>
          <a:bodyPr lIns="19625" bIns="0" anchor="t" rIns="19625" anchorCtr="0" wrap="square" spcFirstLastPara="1" tIns="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SzPts val="1100"/>
              <a:buNone/>
              <a:defRPr b="0" cap="none" u="none" sz="112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–"/>
              <a:defRPr b="0" cap="none" u="none" sz="112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•"/>
              <a:defRPr b="0" cap="none" u="none" sz="112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name="Google Shape;9;p2" id="9"/>
          <p:cNvCxnSpPr/>
          <p:nvPr/>
        </p:nvCxnSpPr>
        <p:spPr>
          <a:xfrm>
            <a:off x="269860" y="2572346"/>
            <a:ext cx="8635500" cy="0"/>
          </a:xfrm>
          <a:prstGeom prst="straightConnector1">
            <a:avLst/>
          </a:prstGeom>
          <a:noFill/>
          <a:ln cmpd="sng" cap="flat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name="Google Shape;10;p2" id="10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lIns="0" bIns="0" anchor="ctr" rIns="0" anchorCtr="0" wrap="square" spcFirstLastPara="1" tIns="0">
            <a:noAutofit/>
          </a:bodyPr>
          <a:lstStyle/>
          <a:p>
            <a:pPr lvl="0" indent="0" marR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cap="none" u="none" sz="1200" strike="noStrike" i="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1" cap="none" u="none" sz="1200" strike="noStrike" i="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b="0" cap="none" u="none" sz="1200" strike="noStrike" i="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cap="none" u="none" sz="1200" strike="noStrike" i="0" lang="ja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 BY 4.0</a:t>
            </a:r>
            <a:endParaRPr b="0" cap="none" u="none" sz="1200" strike="noStrike" i="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MiddlePage_1_white">
  <p:cSld name="7_MiddlePage_1_white">
    <p:spTree>
      <p:nvGrpSpPr>
        <p:cNvPr name="Shape 11" id="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12;p3" id="12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  <a:noFill/>
          <a:ln>
            <a:noFill/>
          </a:ln>
        </p:spPr>
        <p:txBody>
          <a:bodyPr lIns="0" bIns="0" anchor="b" rIns="0" anchorCtr="0" wrap="square" spcFirstLastPara="1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name="Google Shape;13;p3" id="13"/>
          <p:cNvCxnSpPr/>
          <p:nvPr/>
        </p:nvCxnSpPr>
        <p:spPr>
          <a:xfrm>
            <a:off x="269860" y="681698"/>
            <a:ext cx="8635500" cy="0"/>
          </a:xfrm>
          <a:prstGeom prst="straightConnector1">
            <a:avLst/>
          </a:prstGeom>
          <a:noFill/>
          <a:ln cmpd="sng" cap="flat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name="Google Shape;14;p3" id="14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lIns="0" bIns="0" anchor="ctr" rIns="0" anchorCtr="0" wrap="square" spcFirstLastPara="1" tIns="0">
            <a:noAutofit/>
          </a:bodyPr>
          <a:lstStyle/>
          <a:p>
            <a:pPr lvl="0" indent="0" marR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cap="none" u="none" sz="1200" strike="noStrike" i="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1" cap="none" u="none" sz="1200" strike="noStrike" i="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b="0" cap="none" u="none" sz="1200" strike="noStrike" i="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cap="none" u="none" sz="1200" strike="noStrike" i="0" lang="ja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 BY 4.0</a:t>
            </a:r>
            <a:endParaRPr b="0" cap="none" u="none" sz="1200" strike="noStrike" i="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name="Google Shape;15;p3" id="15"/>
          <p:cNvSpPr txBox="1"/>
          <p:nvPr/>
        </p:nvSpPr>
        <p:spPr>
          <a:xfrm>
            <a:off x="7114375" y="4778975"/>
            <a:ext cx="1894500" cy="284700"/>
          </a:xfrm>
          <a:prstGeom prst="rect">
            <a:avLst/>
          </a:prstGeom>
          <a:noFill/>
          <a:ln>
            <a:noFill/>
          </a:ln>
        </p:spPr>
        <p:txBody>
          <a:bodyPr lIns="68575" bIns="34275" anchor="t" rIns="68575" anchorCtr="0" wrap="square" spcFirstLastPara="1" tIns="34275">
            <a:spAutoFit/>
          </a:bodyPr>
          <a:lstStyle/>
          <a:p>
            <a:pPr lvl="0" indent="0" marR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u="none" sz="1400" strike="noStrike" i="0" lang="ja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2022/</a:t>
            </a:r>
            <a:r>
              <a:rPr lang="ja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3/31-</a:t>
            </a:r>
            <a:r>
              <a:rPr b="0" cap="none" u="none" sz="1400" strike="noStrike" i="0" lang="ja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4/</a:t>
            </a:r>
            <a:r>
              <a:rPr lang="ja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30調査</a:t>
            </a:r>
            <a:endParaRPr sz="1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MiddlePage_1_white">
  <p:cSld name="6_MiddlePage_1_white">
    <p:spTree>
      <p:nvGrpSpPr>
        <p:cNvPr name="Shape 16" id="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17;p4" id="17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  <a:noFill/>
          <a:ln>
            <a:noFill/>
          </a:ln>
        </p:spPr>
        <p:txBody>
          <a:bodyPr lIns="0" bIns="0" anchor="b" rIns="0" anchorCtr="0" wrap="square" spcFirstLastPara="1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Google Shape;18;p4" id="18"/>
          <p:cNvSpPr txBox="1"/>
          <p:nvPr>
            <p:ph idx="1" type="body"/>
          </p:nvPr>
        </p:nvSpPr>
        <p:spPr>
          <a:xfrm>
            <a:off x="432000" y="792368"/>
            <a:ext cx="8280000" cy="3835800"/>
          </a:xfrm>
          <a:prstGeom prst="rect">
            <a:avLst/>
          </a:prstGeom>
          <a:noFill/>
          <a:ln>
            <a:noFill/>
          </a:ln>
        </p:spPr>
        <p:txBody>
          <a:bodyPr lIns="49625" bIns="24875" anchor="t" rIns="49625" anchorCtr="0" wrap="square" spcFirstLastPara="1" tIns="24875">
            <a:noAutofit/>
          </a:bodyPr>
          <a:lstStyle>
            <a:lvl1pPr lvl="0" indent="-342900" marR="0" rt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u="none" sz="144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-323850" marR="0" rtl="0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u="none" sz="120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indent="-304800" marR="0" rtl="0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cap="none" u="none" sz="96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indent="-298450" marR="0" rtl="0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indent="-298450" marR="0" rtl="0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indent="-298450" marR="0" rtl="0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indent="-298450" marR="0" rtl="0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indent="-298450" marR="0" rtl="0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indent="-298450" marR="0" rtl="0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name="Google Shape;19;p4" id="19"/>
          <p:cNvCxnSpPr/>
          <p:nvPr/>
        </p:nvCxnSpPr>
        <p:spPr>
          <a:xfrm>
            <a:off x="269860" y="681698"/>
            <a:ext cx="8635500" cy="0"/>
          </a:xfrm>
          <a:prstGeom prst="straightConnector1">
            <a:avLst/>
          </a:prstGeom>
          <a:noFill/>
          <a:ln cmpd="sng" cap="flat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name="Google Shape;20;p4" id="20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lIns="0" bIns="0" anchor="ctr" rIns="0" anchorCtr="0" wrap="square" spcFirstLastPara="1" tIns="0">
            <a:noAutofit/>
          </a:bodyPr>
          <a:lstStyle/>
          <a:p>
            <a:pPr lvl="0" indent="0" marR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sz="120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1" sz="120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sz="120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200" lang="ja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200" lang="ja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20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sz="1200" lang="ja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 BY 4.0</a:t>
            </a:r>
            <a:r>
              <a:rPr sz="120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ユーザー設定レイアウト">
  <p:cSld name="ユーザー設定レイアウト">
    <p:spTree>
      <p:nvGrpSpPr>
        <p:cNvPr name="Shape 21" id="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MiddlePage_1_white">
  <p:cSld name="8_MiddlePage_1_white">
    <p:spTree>
      <p:nvGrpSpPr>
        <p:cNvPr name="Shape 22" id="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23;p6" id="23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  <a:noFill/>
          <a:ln>
            <a:noFill/>
          </a:ln>
        </p:spPr>
        <p:txBody>
          <a:bodyPr lIns="0" bIns="0" anchor="b" rIns="0" anchorCtr="0" wrap="square" spcFirstLastPara="1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name="Google Shape;24;p6" id="24"/>
          <p:cNvCxnSpPr/>
          <p:nvPr/>
        </p:nvCxnSpPr>
        <p:spPr>
          <a:xfrm>
            <a:off x="269860" y="681698"/>
            <a:ext cx="8635500" cy="0"/>
          </a:xfrm>
          <a:prstGeom prst="straightConnector1">
            <a:avLst/>
          </a:prstGeom>
          <a:noFill/>
          <a:ln cmpd="sng" cap="flat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name="Google Shape;25;p6" id="25"/>
          <p:cNvSpPr/>
          <p:nvPr/>
        </p:nvSpPr>
        <p:spPr>
          <a:xfrm>
            <a:off x="8382000" y="4883214"/>
            <a:ext cx="108300" cy="108600"/>
          </a:xfrm>
          <a:prstGeom prst="rect">
            <a:avLst/>
          </a:prstGeom>
          <a:noFill/>
          <a:ln>
            <a:noFill/>
          </a:ln>
        </p:spPr>
        <p:txBody>
          <a:bodyPr lIns="0" bIns="0" anchor="ctr" rIns="0" anchorCtr="0" wrap="square" spcFirstLastPara="1" tIns="0">
            <a:noAutofit/>
          </a:bodyPr>
          <a:lstStyle/>
          <a:p>
            <a:pPr lvl="0" indent="0" marR="0" rt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900" lang="ja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CONFIDENTIAL</a:t>
            </a:r>
            <a:endParaRPr sz="1100"/>
          </a:p>
        </p:txBody>
      </p:sp>
      <p:sp>
        <p:nvSpPr>
          <p:cNvPr name="Google Shape;26;p6" id="26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lIns="0" bIns="0" anchor="ctr" rIns="0" anchorCtr="0" wrap="square" spcFirstLastPara="1" tIns="0">
            <a:noAutofit/>
          </a:bodyPr>
          <a:lstStyle/>
          <a:p>
            <a:pPr lvl="0" indent="0" marR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sz="130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1" sz="130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sz="130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300" lang="ja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300" lang="ja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30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sz="1300" lang="ja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CC0-1.0</a:t>
            </a:r>
            <a:endParaRPr sz="12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type="title" matchingName="Title slide">
  <p:cSld name="TITLE">
    <p:spTree>
      <p:nvGrpSpPr>
        <p:cNvPr name="Shape 27" id="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28;p7" id="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b" rIns="91425" anchorCtr="0" wrap="square" spcFirstLastPara="1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416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416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416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416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416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416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416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416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4160"/>
            </a:lvl9pPr>
          </a:lstStyle>
          <a:p/>
        </p:txBody>
      </p:sp>
      <p:sp>
        <p:nvSpPr>
          <p:cNvPr name="Google Shape;29;p7" id="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wrap="square" spcFirstLastPara="1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9pPr>
          </a:lstStyle>
          <a:p/>
        </p:txBody>
      </p:sp>
      <p:sp>
        <p:nvSpPr>
          <p:cNvPr name="Google Shape;30;p7" id="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wrap="square" spcFirstLastPara="1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type="tx" matchingName="Title and body">
  <p:cSld name="TITLE_AND_BODY">
    <p:spTree>
      <p:nvGrpSpPr>
        <p:cNvPr name="Shape 31" id="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32;p8" id="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wrap="square" spcFirstLastPara="1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name="Google Shape;33;p8" id="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wrap="square" spcFirstLastPara="1" tIns="91425">
            <a:noAutofit/>
          </a:bodyPr>
          <a:lstStyle>
            <a:lvl1pPr lvl="0" indent="-317500" rt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-317500" rtl="0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-317500" rtl="0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-317500" rtl="0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-317500" rtl="0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-317500" rtl="0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-317500" rtl="0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-317500" rtl="0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-317500" rtl="0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name="Google Shape;34;p8" id="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wrap="square" spcFirstLastPara="1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name="Shape 5" id="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6="accent6" accent4="accent4" accent5="accent5" accent2="accent2" accent3="accent3" accent1="accent1" bg2="dk2" tx1="dk1" bg1="lt1" hlink="hlink" tx2="lt2" folHlink="folHlink"/>
  <p:sldLayoutIdLst>
    <p:sldLayoutId r:id="rId1" id="2147483648"/>
    <p:sldLayoutId r:id="rId2" id="2147483649"/>
    <p:sldLayoutId r:id="rId3" id="2147483650"/>
    <p:sldLayoutId r:id="rId4" id="2147483651"/>
    <p:sldLayoutId r:id="rId5" id="2147483652"/>
    <p:sldLayoutId r:id="rId6" id="2147483653"/>
    <p:sldLayoutId r:id="rId7" id="2147483654"/>
  </p:sldLayoutIdLst>
  <p:hf dt="0" ftr="0" sldNum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uxfoundation.jp/publications/2022/11/a-deep-dive-into-open-source-program-offices/" TargetMode="External"/><Relationship Id="rId4" Type="http://schemas.openxmlformats.org/officeDocument/2006/relationships/hyperlink" Target="https://www.linuxfoundation.jp/wp-content/uploads/2022/11/ja_LFR_LFAID_Deep_Dive_Open_Source_Program_Offices_0830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uxfoundation.jp/publications/2022/11/a-deep-dive-into-open-source-program-offices/" TargetMode="External"/><Relationship Id="rId4" Type="http://schemas.openxmlformats.org/officeDocument/2006/relationships/hyperlink" Target="https://www.linuxfoundation.jp/wp-content/uploads/2022/11/ja_LFR_LFAID_Deep_Dive_Open_Source_Program_Offices_0830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inuxfoundation.jp/publications/2022/11/a-deep-dive-into-open-source-program-offices/" TargetMode="External"/><Relationship Id="rId4" Type="http://schemas.openxmlformats.org/officeDocument/2006/relationships/hyperlink" Target="https://www.linuxfoundation.jp/wp-content/uploads/2022/11/ja_LFR_LFAID_Deep_Dive_Open_Source_Program_Offices_0830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inuxfoundation.jp/publications/2022/11/a-deep-dive-into-open-source-program-offices/" TargetMode="External"/><Relationship Id="rId4" Type="http://schemas.openxmlformats.org/officeDocument/2006/relationships/hyperlink" Target="https://www.linuxfoundation.jp/wp-content/uploads/2022/11/ja_LFR_LFAID_Deep_Dive_Open_Source_Program_Offices_0830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hyperlink" Target="https://www.linuxfoundation.org/research/a-deep-dive-into-open-source-program-offices" TargetMode="External"/><Relationship Id="rId9" Type="http://schemas.openxmlformats.org/officeDocument/2006/relationships/hyperlink" Target="https://www.linuxfoundation.jp/wp-content/uploads//2022/08/LFResearch_OSPO_Report-jp.pdf" TargetMode="External"/><Relationship Id="rId5" Type="http://schemas.openxmlformats.org/officeDocument/2006/relationships/hyperlink" Target="https://www.linuxfoundation.jp/blog/2022/11/japanese-version-of-a-deep-dive-into-open-source-program-offices-launch/" TargetMode="External"/><Relationship Id="rId6" Type="http://schemas.openxmlformats.org/officeDocument/2006/relationships/hyperlink" Target="https://www.linuxfoundation.org/resources/open-source-guides/creating-an-open-source-program?hsLang=en" TargetMode="External"/><Relationship Id="rId7" Type="http://schemas.openxmlformats.org/officeDocument/2006/relationships/hyperlink" Target="https://www.linuxfoundation.jp/resources/open-source-guides/creating-an-open-source-program/" TargetMode="External"/><Relationship Id="rId8" Type="http://schemas.openxmlformats.org/officeDocument/2006/relationships/hyperlink" Target="https://github.com/todogroup/ospo-career-path/tree/main/OSPO-10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slide" Target="/ppt/slides/slide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38" id="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39;p9" id="39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Qx</a:t>
            </a:r>
            <a:endParaRPr/>
          </a:p>
        </p:txBody>
      </p:sp>
      <p:sp>
        <p:nvSpPr>
          <p:cNvPr name="Google Shape;40;p9" id="40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</a:t>
            </a:r>
            <a:r>
              <a:rPr noProof="1" lang="ja">
                <a:solidFill>
                  <a:schemeClr val="dk1"/>
                </a:solidFill>
              </a:rPr>
              <a:t>Why is OSS management necessary?</a:t>
            </a:r>
            <a:r>
              <a:rPr noProof="1" lang="ja"/>
              <a:t> </a:t>
            </a:r>
            <a:r>
              <a:rPr noProof="1" lang="ja">
                <a:solidFill>
                  <a:schemeClr val="dk1"/>
                </a:solidFill>
              </a:rPr>
              <a:t>(Why is it that OSS is already in so much use now?)</a:t>
            </a:r>
            <a:endParaRPr/>
          </a:p>
        </p:txBody>
      </p:sp>
      <p:sp>
        <p:nvSpPr>
          <p:cNvPr name="Google Shape;41;p9" id="41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US Executive Order Requiring OSS Supply Chain Management: Because It's Becoming a Procurement Condition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to be tightly controlled from a security perspective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there are court cases for license violations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I also want to tell you that copyright, license, is the foundation.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licensing, security (vulnerabilities)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45" id="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46;p10" id="46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Qx</a:t>
            </a:r>
            <a:endParaRPr/>
          </a:p>
        </p:txBody>
      </p:sp>
      <p:sp>
        <p:nvSpPr>
          <p:cNvPr name="Google Shape;47;p10" id="47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</a:t>
            </a:r>
            <a:r>
              <a:rPr noProof="1" lang="ja">
                <a:solidFill>
                  <a:schemeClr val="dk1"/>
                </a:solidFill>
              </a:rPr>
              <a:t>What is OSPO?</a:t>
            </a:r>
            <a:endParaRPr/>
          </a:p>
        </p:txBody>
      </p:sp>
      <p:sp>
        <p:nvSpPr>
          <p:cNvPr name="Google Shape;48;p10" id="48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 lnSpcReduction="20000" fontScale="92500"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Start by looking at other companies' examples and finding issues that your company is not aware of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Tell them why you made OSPO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We want to have an answer for those thinking of creating an OSPO for the first time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(Example)When you try to create an OSPO internally, it's easy to educate yourself internally if you have examples from other companies.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The shape of the OSPO can vary from company to company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A good place to start is by identifying why you want to create an OSPO.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For example: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Software house company A: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The principal is each organization. </a:t>
            </a:r>
            <a:r>
              <a:rPr noProof="1" lang="ja"/>
              <a:t>Supporting that is the OSPO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Each department has an OSPO member, and the OSPO is a virtual collective organization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(In the case of software house companies, non-software house companies)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References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3"/>
              </a:rPr>
              <a:t>https://www.linuxfoundation.jp/publications/2022/11/a-deep-dive-into-open-source-program-offices/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4"/>
              </a:rPr>
              <a:t>https://www.linuxfoundation.jp/wp-content/uploads/2022/11/ja_LFR_LFAID_Deep_Dive_Open_Source_Program_Offices_0830.pdf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52" id="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53;p11" id="53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Qx</a:t>
            </a:r>
            <a:endParaRPr/>
          </a:p>
        </p:txBody>
      </p:sp>
      <p:sp>
        <p:nvSpPr>
          <p:cNvPr name="Google Shape;54;p11" id="54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(TO: A company that </a:t>
            </a:r>
            <a:r>
              <a:rPr noProof="1" lang="ja">
                <a:solidFill>
                  <a:schemeClr val="dk1"/>
                </a:solidFill>
              </a:rPr>
              <a:t>already</a:t>
            </a:r>
            <a:r>
              <a:rPr noProof="1" lang="ja"/>
              <a:t> has an OSPO organization) </a:t>
            </a:r>
            <a:r>
              <a:rPr noProof="1" lang="ja">
                <a:solidFill>
                  <a:schemeClr val="dk1"/>
                </a:solidFill>
              </a:rPr>
              <a:t>Why did you create OSPO?</a:t>
            </a:r>
            <a:endParaRPr/>
          </a:p>
        </p:txBody>
      </p:sp>
      <p:sp>
        <p:nvSpPr>
          <p:cNvPr name="Google Shape;55;p11" id="55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 lnSpcReduction="20000" fontScale="92500"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Start by looking at other companies' examples and finding issues that your company is not aware of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Tell them why you made OSPO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We want to have an answer for those thinking of creating an OSPO for the first time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(Example)When you try to create an OSPO internally, it's easy to educate yourself internally if you have examples from other companies.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The shape of the OSPO can vary from company to company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A good place to start is by identifying why you want to create an OSPO.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For example: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Software house company A: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The principal is each organization. </a:t>
            </a:r>
            <a:r>
              <a:rPr noProof="1" lang="ja"/>
              <a:t>Supporting that is the OSPO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Each department has an OSPO member, and the OSPO is a virtual collective organization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(In the case of software house companies, non-software house companies)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References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3"/>
              </a:rPr>
              <a:t>https://www.linuxfoundation.jp/publications/2022/11/a-deep-dive-into-open-source-program-offices/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4"/>
              </a:rPr>
              <a:t>https://www.linuxfoundation.jp/wp-content/uploads/2022/11/ja_LFR_LFAID_Deep_Dive_Open_Source_Program_Offices_0830.pdf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59" id="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60;p12" id="60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Qx</a:t>
            </a:r>
            <a:endParaRPr/>
          </a:p>
        </p:txBody>
      </p:sp>
      <p:sp>
        <p:nvSpPr>
          <p:cNvPr name="Google Shape;61;p12" id="61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I'd like to create an OSPO, but where do I start?</a:t>
            </a:r>
            <a:endParaRPr/>
          </a:p>
        </p:txBody>
      </p:sp>
      <p:sp>
        <p:nvSpPr>
          <p:cNvPr name="Google Shape;62;p12" id="62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 lnSpcReduction="20000" fontScale="92500"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Start by looking at other companies' examples and finding issues that your company is not aware of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Tell them why you made OSPO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We want to have an answer for those thinking of creating an OSPO for the first time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(Example)When you try to create an OSPO internally, it's easy to educate yourself internally if you have examples from other companies.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The shape of the OSPO can vary from company to company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A good place to start is by identifying why you want to create an OSPO.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For example: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Software house company A: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The principal is each organization. </a:t>
            </a:r>
            <a:r>
              <a:rPr noProof="1" lang="ja"/>
              <a:t>Supporting that is the OSPO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Each department has an OSPO member, and the OSPO is a virtual collective organization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(In the case of software house companies, non-software house companies)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References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3"/>
              </a:rPr>
              <a:t>https://www.linuxfoundation.jp/publications/2022/11/a-deep-dive-into-open-source-program-offices/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4"/>
              </a:rPr>
              <a:t>https://www.linuxfoundation.jp/wp-content/uploads/2022/11/ja_LFR_LFAID_Deep_Dive_Open_Source_Program_Offices_0830.pdf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66" id="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67;p13" id="67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Q1</a:t>
            </a:r>
            <a:endParaRPr/>
          </a:p>
        </p:txBody>
      </p:sp>
      <p:sp>
        <p:nvSpPr>
          <p:cNvPr name="Google Shape;68;p13" id="68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What is the organizational structure and membership of the OSPO?</a:t>
            </a:r>
            <a:endParaRPr/>
          </a:p>
        </p:txBody>
      </p:sp>
      <p:sp>
        <p:nvSpPr>
          <p:cNvPr name="Google Shape;69;p13" id="69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 lnSpcReduction="20000"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We want to have an answer for those thinking of creating an OSPO for the first time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(Example)When you try to create an OSPO internally, it's easy to educate yourself internally if you have examples from other companies.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The shape of the OSPO can vary from company to company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A good place to start is by identifying why you want to create an OSPO.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For example: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Software house company A:</a:t>
            </a:r>
            <a:endParaRPr/>
          </a:p>
          <a:p>
            <a:pPr lvl="2" indent="-317500" rtl="0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noProof="1" lang="ja"/>
              <a:t>The principal is each organization. </a:t>
            </a:r>
            <a:r>
              <a:rPr noProof="1" lang="ja"/>
              <a:t>Supporting that is the OSPO</a:t>
            </a:r>
            <a:endParaRPr/>
          </a:p>
          <a:p>
            <a:pPr lvl="2" indent="-317500" rtl="0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noProof="1" lang="ja"/>
              <a:t>Each department has an OSPO member, and the OSPO is a virtual collective organization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(In the case of software house companies, non-software house companies)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References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3"/>
              </a:rPr>
              <a:t>https://www.linuxfoundation.jp/publications/2022/11/a-deep-dive-into-open-source-program-offices/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4"/>
              </a:rPr>
              <a:t>https://www.linuxfoundation.jp/wp-content/uploads/2022/11/ja_LFR_LFAID_Deep_Dive_Open_Source_Program_Offices_0830.pdf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73" id="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74;p14" id="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bIns="91425" anchor="ctr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Q1 Reference Links</a:t>
            </a:r>
            <a:endParaRPr/>
          </a:p>
        </p:txBody>
      </p:sp>
      <p:sp>
        <p:nvSpPr>
          <p:cNvPr name="Google Shape;75;p14" id="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A Deep Dive into Open Source Program Offices: Structure, Roles, Responsibilities, and Challenges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4"/>
              </a:rPr>
              <a:t>https://www.linuxfoundation.org/research/a-deep-dive-into-open-source-program-offices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Deep Thoughts: The Open Source Program Office Organizational Structure, Roles, Responsibilities, and Challenges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5"/>
              </a:rPr>
              <a:t>https://www.linuxfoundation.jp/blog/2022/11/japanese-version-of-a-deep-dive-into-open-source-program-offices-launch/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Creating an Open Source Program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6"/>
              </a:rPr>
              <a:t>https://www.linuxfoundation.org/resources/open-source-guides/creating-an-open-source-program?hsLang=en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noProof="1" lang="ja">
                <a:solidFill>
                  <a:schemeClr val="dk1"/>
                </a:solidFill>
              </a:rPr>
              <a:t>Creating Open Source Programs</a:t>
            </a:r>
            <a:endParaRPr>
              <a:solidFill>
                <a:schemeClr val="dk1"/>
              </a:solidFill>
            </a:endParaRPr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7"/>
              </a:rPr>
              <a:t>https://www.linuxfoundation.jp/resources/open-source-guides/creating-an-open-source-program/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OSPO 101 Training Modules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8"/>
              </a:rPr>
              <a:t>https://github.com/todogroup/ospo-career-path/tree/main/OSPO-101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Evolution of the Open Source Program Office (OSPO)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9"/>
              </a:rPr>
              <a:t>https://www.linuxfoundation.jp/wp-content/uploads//2022/08/LFResearch_OSPO_Report-jp.pdf</a:t>
            </a:r>
            <a:endParaRPr/>
          </a:p>
          <a:p>
            <a:pPr lvl="0" indent="0" rtl="0" marL="45720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79" id="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80;p15" id="80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Question candidate (blue is added during MTG)</a:t>
            </a:r>
            <a:endParaRPr/>
          </a:p>
        </p:txBody>
      </p:sp>
      <p:sp>
        <p:nvSpPr>
          <p:cNvPr name="Google Shape;81;p15" id="81"/>
          <p:cNvSpPr txBox="1"/>
          <p:nvPr/>
        </p:nvSpPr>
        <p:spPr>
          <a:xfrm>
            <a:off x="432100" y="918350"/>
            <a:ext cx="8280000" cy="38979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wrap="square" spcFirstLastPara="1" tIns="91425">
            <a:normAutofit lnSpcReduction="20000" fontScale="77500"/>
          </a:bodyPr>
          <a:lstStyle/>
          <a:p>
            <a:pPr lvl="0" indent="-297497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Why is OSS management necessary? </a:t>
            </a:r>
            <a:r>
              <a:rPr noProof="1" lang="ja">
                <a:solidFill>
                  <a:srgbClr val="0000FF"/>
                </a:solidFill>
              </a:rPr>
              <a:t>(Why is it that OSS is already in so much use now?) </a:t>
            </a:r>
            <a:r>
              <a:rPr u="sng" noProof="1" lang="ja">
                <a:solidFill>
                  <a:schemeClr val="hlink"/>
                </a:solidFill>
                <a:hlinkClick action="ppaction://hlinksldjump" r:id="rId4"/>
              </a:rPr>
              <a:t>Slide Links</a:t>
            </a:r>
            <a:endParaRPr>
              <a:solidFill>
                <a:srgbClr val="0000FF"/>
              </a:solidFill>
            </a:endParaRPr>
          </a:p>
          <a:p>
            <a:pPr lvl="0" indent="-297497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What is OSPO?</a:t>
            </a:r>
            <a:endParaRPr>
              <a:solidFill>
                <a:srgbClr val="0000FF"/>
              </a:solidFill>
            </a:endParaRPr>
          </a:p>
          <a:p>
            <a:pPr lvl="0" indent="-297497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(TO: Companies that already have OSPO organizations) Why did you create OSPO?</a:t>
            </a:r>
            <a:endParaRPr>
              <a:solidFill>
                <a:srgbClr val="0000FF"/>
              </a:solidFill>
            </a:endParaRPr>
          </a:p>
          <a:p>
            <a:pPr lvl="0" indent="-297497" rtl="0" marL="45720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I'd like to make an OSPO, what should I start with?</a:t>
            </a:r>
            <a:endParaRPr>
              <a:solidFill>
                <a:srgbClr val="0000FF"/>
              </a:solidFill>
            </a:endParaRPr>
          </a:p>
          <a:p>
            <a:pPr lvl="0" indent="-297497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What is the organizational and membership structure of the OSPO?</a:t>
            </a:r>
            <a:r>
              <a:rPr lang="ja"/>
              <a:t> </a:t>
            </a:r>
            <a:endParaRPr/>
          </a:p>
          <a:p>
            <a:pPr lvl="1" indent="-297497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(In the case of software house companies, non-software house companies)</a:t>
            </a:r>
            <a:r>
              <a:rPr lang="ja"/>
              <a:t>  </a:t>
            </a:r>
            <a:endParaRPr/>
          </a:p>
          <a:p>
            <a:pPr lvl="0" indent="-297497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What is the organization and authority of the OSPO?</a:t>
            </a:r>
            <a:r>
              <a:rPr lang="ja"/>
              <a:t> </a:t>
            </a:r>
            <a:endParaRPr/>
          </a:p>
          <a:p>
            <a:pPr lvl="1" indent="-297497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(OSPO budgets, OSPO reporting lines, OSPO handling of violations of default internal rules, etc.)</a:t>
            </a:r>
            <a:endParaRPr/>
          </a:p>
          <a:p>
            <a:pPr lvl="0" indent="-297497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Requesting SBOMs from software suppliers?</a:t>
            </a:r>
            <a:r>
              <a:rPr lang="ja"/>
              <a:t> </a:t>
            </a:r>
            <a:endParaRPr/>
          </a:p>
          <a:p>
            <a:pPr lvl="1" indent="-297497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(Timing? What's the format? Do you want to check the contents? How often do you update? Requesting an update?)</a:t>
            </a:r>
            <a:endParaRPr/>
          </a:p>
          <a:p>
            <a:pPr lvl="0" indent="-297497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Do you have enough tools to manage SBOMs?</a:t>
            </a:r>
            <a:endParaRPr/>
          </a:p>
          <a:p>
            <a:pPr lvl="1" indent="-297497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(How do you see the contents of the SBOMs? What is the quality judgment/quality standard for SBOMs? Can you see the SBOM difference?)</a:t>
            </a:r>
            <a:r>
              <a:rPr lang="ja"/>
              <a:t>  </a:t>
            </a:r>
            <a:endParaRPr/>
          </a:p>
          <a:p>
            <a:pPr lvl="0" indent="-297497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OSS copyright?</a:t>
            </a:r>
            <a:endParaRPr/>
          </a:p>
          <a:p>
            <a:pPr lvl="1" indent="-297497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(As per copyright law? Do you have company policies? Are Community Activities Business? For personal OSS in pre-employment development?)</a:t>
            </a:r>
            <a:endParaRPr/>
          </a:p>
          <a:p>
            <a:pPr lvl="0" indent="-297497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 </a:t>
            </a:r>
            <a:r>
              <a:rPr noProof="1" lang="ja"/>
              <a:t>Managing OSS with OSS?</a:t>
            </a:r>
            <a:endParaRPr/>
          </a:p>
          <a:p>
            <a:pPr lvl="1" indent="-297497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(What's the catch? Managing OSS What is OSS's view on unsecured/unguaranteed? Internal explanation logic?)</a:t>
            </a:r>
            <a:endParaRPr/>
          </a:p>
          <a:p>
            <a:pPr lvl="0" indent="-297497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 </a:t>
            </a:r>
            <a:r>
              <a:rPr noProof="1" lang="ja"/>
              <a:t>Are applications from in-house development departments for using OSS software implemented?</a:t>
            </a:r>
            <a:endParaRPr/>
          </a:p>
          <a:p>
            <a:pPr lvl="1" indent="-297497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(What's in the application? What if there's an application violation? What is the application violation check after approval?)</a:t>
            </a:r>
            <a:endParaRPr/>
          </a:p>
          <a:p>
            <a:pPr lvl="0" indent="-297497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2/10: How much do the legal and intellectual departments contribute to the OSPO?</a:t>
            </a:r>
            <a:endParaRPr/>
          </a:p>
          <a:p>
            <a:pPr lvl="1" indent="-297497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What is your legal responsibility? )</a:t>
            </a:r>
            <a:endParaRPr/>
          </a:p>
          <a:p>
            <a:pPr lvl="0" indent="-297497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2/10 Proposed: Responsibilities for SBOMs in procurement?</a:t>
            </a:r>
            <a:endParaRPr/>
          </a:p>
          <a:p>
            <a:pPr lvl="1" indent="-297497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(What is the content, the contract, and the responsibility of when SBOMs are not submitted?)</a:t>
            </a:r>
            <a:endParaRPr/>
          </a:p>
          <a:p>
            <a:pPr lvl="0" indent="-297497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What are the challenges handled by OSPO?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85" id="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86;p16" id="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bIns="91425" anchor="ctr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2023/3/24</a:t>
            </a:r>
            <a:r>
              <a:rPr lang="ja"/>
              <a:t>  </a:t>
            </a:r>
            <a:r>
              <a:rPr noProof="1" lang="ja"/>
              <a:t>meeting chats</a:t>
            </a:r>
            <a:endParaRPr/>
          </a:p>
        </p:txBody>
      </p:sp>
      <p:sp>
        <p:nvSpPr>
          <p:cNvPr name="Google Shape;87;p16" id="87"/>
          <p:cNvSpPr txBox="1"/>
          <p:nvPr>
            <p:ph idx="1" type="body"/>
          </p:nvPr>
        </p:nvSpPr>
        <p:spPr>
          <a:xfrm>
            <a:off x="311700" y="1152475"/>
            <a:ext cx="4157400" cy="34164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rmAutofit lnSpcReduction="10000" fontScale="40000"/>
          </a:bodyPr>
          <a:lstStyle/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15:06:12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One might ask, what is OSPO in the first place?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15:07:11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"In the first place, OSPO is ..."</a:t>
            </a:r>
            <a:r>
              <a:rPr lang="ja"/>
              <a:t> </a:t>
            </a:r>
            <a:r>
              <a:rPr noProof="1" lang="ja"/>
              <a:t>against?</a:t>
            </a:r>
            <a:r>
              <a:rPr lang="ja"/>
              <a:t> </a:t>
            </a:r>
            <a:r>
              <a:rPr noProof="1" lang="ja"/>
              <a:t>I dealt with it in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15:07:45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This is a white paper that shows the organization structure in TODO.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https://www.linuxfoundation.org/research/a-deep-dive-into-open-source-program-offices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15:07:47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Here are the documents I have seen before.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Deep Thoughts: The Open Source Program Office Organization Structure, Roles, Responsibilities, and Challenges By Linux Foundation Japan November 29, 2022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https://www.linuxfoundation.jp/blog/2022/11/japanese-version-of-a-deep-dive-into-open-source-program-offices-launch/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15:10:42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A document I once saw might be missing ・・・?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https://www.linuxfoundation.org/resources/open-source-guides/creating-an-open-source-program?hsLang=en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15:13:07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It's listed here.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15:13:09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https://github.com/todogroup/ospo-career-path/blob/main/module3/README.md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15:13:57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https://github.com/todogroup/ospo-career-path/blob/main/OSPO-101/module3/README.md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15:14:15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Is this it?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15:14:16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https://github.com/todogroup/ospo-career-path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15:15:09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https://www.linuxfoundation.jp/resources/open-source-guides/creating-an-open-source-program/#4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15:15:14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It seems important to organize and list the information you've shared.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15:20:09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https://www.linuxfoundation.jp/resources/open-source-guides/creating-an-open-source-program/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Here it is.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15:22:13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OSS promotion, right?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15:23:10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Reacted to "Promote OSS, maybe" with??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> </a:t>
            </a:r>
            <a:endParaRPr/>
          </a:p>
        </p:txBody>
      </p:sp>
      <p:sp>
        <p:nvSpPr>
          <p:cNvPr name="Google Shape;88;p16" id="88"/>
          <p:cNvSpPr txBox="1"/>
          <p:nvPr>
            <p:ph idx="1" type="body"/>
          </p:nvPr>
        </p:nvSpPr>
        <p:spPr>
          <a:xfrm>
            <a:off x="4674900" y="1017725"/>
            <a:ext cx="4157400" cy="34164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rmAutofit lnSpcReduction="10000" fontScale="40000"/>
          </a:bodyPr>
          <a:lstStyle/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noProof="1" lang="ja">
                <a:solidFill>
                  <a:schemeClr val="dk1"/>
                </a:solidFill>
              </a:rPr>
              <a:t>15:38:26</a:t>
            </a:r>
            <a:endParaRPr>
              <a:solidFill>
                <a:schemeClr val="dk1"/>
              </a:solidFill>
            </a:endParaRPr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ja">
                <a:solidFill>
                  <a:schemeClr val="dk1"/>
                </a:solidFill>
              </a:rPr>
              <a:t>	</a:t>
            </a:r>
            <a:r>
              <a:rPr noProof="1" lang="ja">
                <a:solidFill>
                  <a:schemeClr val="dk1"/>
                </a:solidFill>
              </a:rPr>
              <a:t>I thought it would be easier to understand why first.</a:t>
            </a:r>
            <a:endParaRPr>
              <a:solidFill>
                <a:schemeClr val="dk1"/>
              </a:solidFill>
            </a:endParaRPr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15:42:19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Maybe it would be nice to have an OSPO maturity stage.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15:46:44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https://www.linuxfoundation.jp/resources/open-source-guides/creating-an-open-source-program/#2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There certainly seem to be many places in this role where you start at the bottom.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15:48:13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Let's "save the chat" at the end, transcribe it into text and keep it with the minutes.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15:48:36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Reacted to "save chat at the end ..."</a:t>
            </a:r>
            <a:r>
              <a:rPr lang="ja"/>
              <a:t> </a:t>
            </a:r>
            <a:r>
              <a:rPr noProof="1" lang="ja"/>
              <a:t>with 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15:50:44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How about the contents of the leaflet?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15:50:55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What about the Reacted to "leaflet? "</a:t>
            </a:r>
            <a:r>
              <a:rPr lang="ja"/>
              <a:t> </a:t>
            </a:r>
            <a:r>
              <a:rPr noProof="1" lang="ja"/>
              <a:t>with 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15:52:37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"What's in the leaflet ..."</a:t>
            </a:r>
            <a:r>
              <a:rPr lang="ja"/>
              <a:t> </a:t>
            </a:r>
            <a:r>
              <a:rPr noProof="1" lang="ja"/>
              <a:t>against?</a:t>
            </a:r>
            <a:r>
              <a:rPr lang="ja"/>
              <a:t> </a:t>
            </a:r>
            <a:r>
              <a:rPr noProof="1" lang="ja"/>
              <a:t>I dealt with it in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15:52:53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It's like literacy.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15:54:14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In the past, he used to explain that he would become a thief.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15:55:53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Maybe we should break down the "Executive Order" one more time and write at least an "Executive Order Requiring OSS Supply Chain Management."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15:56:58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You ever said "No More OSS Thief" (like a movie thief)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15:57:19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The executive order is more about security than license management.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15:57:27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Reacted to "The executive order is more from a license management point of view ..."</a:t>
            </a:r>
            <a:r>
              <a:rPr lang="ja"/>
              <a:t> </a:t>
            </a:r>
            <a:r>
              <a:rPr noProof="1" lang="ja"/>
              <a:t>with 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15:57:52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Reacted to "No More OSS Thief" (Movie Thief ...)</a:t>
            </a:r>
            <a:r>
              <a:rPr lang="ja"/>
              <a:t> </a:t>
            </a:r>
            <a:r>
              <a:rPr noProof="1" lang="ja"/>
              <a:t>with 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15:59:26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He even cited the Tokyo Olympics logo theft issue ...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16:00:17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Reacted to "Cited the Tokyo Olympics logo theft issue ..."</a:t>
            </a:r>
            <a:r>
              <a:rPr lang="ja"/>
              <a:t> </a:t>
            </a:r>
            <a:r>
              <a:rPr noProof="1" lang="ja"/>
              <a:t>with 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enChain Japan Work Group">
  <a:themeElements>
    <a:clrScheme name="ユーザー定義 1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