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83" r:id="rId2"/>
    <p:sldId id="269" r:id="rId3"/>
    <p:sldId id="278" r:id="rId4"/>
    <p:sldId id="285" r:id="rId5"/>
    <p:sldId id="286" r:id="rId6"/>
    <p:sldId id="287" r:id="rId7"/>
    <p:sldId id="268" r:id="rId8"/>
    <p:sldId id="284" r:id="rId9"/>
    <p:sldId id="288" r:id="rId10"/>
    <p:sldId id="289" r:id="rId11"/>
    <p:sldId id="295" r:id="rId12"/>
    <p:sldId id="290"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Open Sans Medium" panose="020B0600070205080204"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Light" pitchFamily="2" charset="0"/>
      <p:regular r:id="rId27"/>
      <p:bold r:id="rId28"/>
    </p:embeddedFont>
    <p:embeddedFont>
      <p:font typeface="游ゴシック" panose="020B0400000000000000" pitchFamily="50" charset="-128"/>
      <p:regular r:id="rId29"/>
      <p:bold r:id="rId30"/>
    </p:embeddedFont>
    <p:embeddedFont>
      <p:font typeface="游ゴシック Light" panose="020B0300000000000000" pitchFamily="50" charset="-128"/>
      <p:regular r:id="rId31"/>
    </p:embeddedFont>
    <p:embeddedFont>
      <p:font typeface="游ゴシック Medium" panose="020B0500000000000000" pitchFamily="50" charset="-128"/>
      <p:regular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05" autoAdjust="0"/>
    <p:restoredTop sz="91447" autoAdjust="0"/>
  </p:normalViewPr>
  <p:slideViewPr>
    <p:cSldViewPr snapToGrid="0">
      <p:cViewPr varScale="1">
        <p:scale>
          <a:sx n="148" d="100"/>
          <a:sy n="148" d="100"/>
        </p:scale>
        <p:origin x="1146" y="120"/>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sz="1000" u="none" dirty="0">
                <a:latin typeface="Arial" panose="020B0604020202020204" pitchFamily="34" charset="0"/>
                <a:cs typeface="Arial" panose="020B0604020202020204" pitchFamily="34" charset="0"/>
              </a:rPr>
              <a:t>Company A releases Deliverables in several installments over the life of the contract</a:t>
            </a:r>
          </a:p>
          <a:p>
            <a:r>
              <a:rPr lang="en-US" altLang="ja-JP" sz="1000" b="0" i="0" dirty="0">
                <a:solidFill>
                  <a:srgbClr val="1A202C"/>
                </a:solidFill>
                <a:effectLst/>
                <a:latin typeface="Arial" panose="020B0604020202020204" pitchFamily="34" charset="0"/>
                <a:cs typeface="Arial" panose="020B0604020202020204" pitchFamily="34" charset="0"/>
              </a:rPr>
              <a:t>Midway releases may contain contractual terms that should be communicated. </a:t>
            </a:r>
            <a:br>
              <a:rPr lang="en-US" altLang="ja-JP" sz="1000" b="0" i="0" dirty="0">
                <a:solidFill>
                  <a:srgbClr val="1A202C"/>
                </a:solidFill>
                <a:effectLst/>
                <a:latin typeface="Arial" panose="020B0604020202020204" pitchFamily="34" charset="0"/>
                <a:cs typeface="Arial" panose="020B0604020202020204" pitchFamily="34" charset="0"/>
              </a:rPr>
            </a:br>
            <a:r>
              <a:rPr lang="en-US" altLang="ja-JP" sz="1000" b="0" i="0" dirty="0">
                <a:solidFill>
                  <a:srgbClr val="1A202C"/>
                </a:solidFill>
                <a:effectLst/>
                <a:latin typeface="Arial" panose="020B0604020202020204" pitchFamily="34" charset="0"/>
                <a:cs typeface="Arial" panose="020B0604020202020204" pitchFamily="34" charset="0"/>
              </a:rPr>
              <a:t>For example, it uses a library that it plans to be replaced in next release, contains an application for only debugging purposes, etc.</a:t>
            </a:r>
            <a:endParaRPr kumimoji="1" lang="ja-JP" altLang="en-US" sz="1000" u="none" dirty="0">
              <a:latin typeface="Arial" panose="020B0604020202020204" pitchFamily="34" charset="0"/>
              <a:cs typeface="Arial" panose="020B0604020202020204" pitchFamily="34" charset="0"/>
            </a:endParaRPr>
          </a:p>
          <a:p>
            <a:endParaRPr kumimoji="1" lang="ja-JP" altLang="en-US" sz="1100" u="none" dirty="0"/>
          </a:p>
        </p:txBody>
      </p:sp>
    </p:spTree>
    <p:extLst>
      <p:ext uri="{BB962C8B-B14F-4D97-AF65-F5344CB8AC3E}">
        <p14:creationId xmlns:p14="http://schemas.microsoft.com/office/powerpoint/2010/main" val="712556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b3190cb259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b3190cb259_1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sz="1100" u="none" dirty="0">
                <a:latin typeface="Arial" panose="020B0604020202020204" pitchFamily="34" charset="0"/>
                <a:cs typeface="Arial" panose="020B0604020202020204" pitchFamily="34" charset="0"/>
              </a:rPr>
              <a:t>Company A releases Deliverables in several installments over the life of the contract</a:t>
            </a:r>
          </a:p>
          <a:p>
            <a:r>
              <a:rPr lang="en-US" altLang="ja-JP" sz="1100" b="0" i="0" dirty="0">
                <a:solidFill>
                  <a:srgbClr val="1A202C"/>
                </a:solidFill>
                <a:effectLst/>
                <a:latin typeface="Arial" panose="020B0604020202020204" pitchFamily="34" charset="0"/>
                <a:cs typeface="Arial" panose="020B0604020202020204" pitchFamily="34" charset="0"/>
              </a:rPr>
              <a:t>Midway releases may contain contractual terms that should be communicated. </a:t>
            </a:r>
            <a:br>
              <a:rPr lang="en-US" altLang="ja-JP" sz="1100" b="0" i="0" dirty="0">
                <a:solidFill>
                  <a:srgbClr val="1A202C"/>
                </a:solidFill>
                <a:effectLst/>
                <a:latin typeface="Arial" panose="020B0604020202020204" pitchFamily="34" charset="0"/>
                <a:cs typeface="Arial" panose="020B0604020202020204" pitchFamily="34" charset="0"/>
              </a:rPr>
            </a:br>
            <a:r>
              <a:rPr lang="en-US" altLang="ja-JP" sz="1100" b="0" i="0" dirty="0">
                <a:solidFill>
                  <a:srgbClr val="1A202C"/>
                </a:solidFill>
                <a:effectLst/>
                <a:latin typeface="Arial" panose="020B0604020202020204" pitchFamily="34" charset="0"/>
                <a:cs typeface="Arial" panose="020B0604020202020204" pitchFamily="34" charset="0"/>
              </a:rPr>
              <a:t>For example, it uses a library that it plans to be replaced in next release, contains an application for only debugging purposes, etc.</a:t>
            </a:r>
            <a:endParaRPr kumimoji="1" lang="ja-JP" altLang="en-US" sz="1100" u="non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68101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sz="1100" u="none" dirty="0">
                <a:latin typeface="Arial" panose="020B0604020202020204" pitchFamily="34" charset="0"/>
                <a:cs typeface="Arial" panose="020B0604020202020204" pitchFamily="34" charset="0"/>
              </a:rPr>
              <a:t>Company A releases Deliverables in several installments over the life of the contract</a:t>
            </a:r>
          </a:p>
          <a:p>
            <a:r>
              <a:rPr lang="en-US" altLang="ja-JP" sz="1100" b="0" i="0" dirty="0">
                <a:solidFill>
                  <a:srgbClr val="1A202C"/>
                </a:solidFill>
                <a:effectLst/>
                <a:latin typeface="Arial" panose="020B0604020202020204" pitchFamily="34" charset="0"/>
                <a:cs typeface="Arial" panose="020B0604020202020204" pitchFamily="34" charset="0"/>
              </a:rPr>
              <a:t>Midway releases may contain contractual terms that should be communicated. </a:t>
            </a:r>
            <a:br>
              <a:rPr lang="en-US" altLang="ja-JP" sz="1100" b="0" i="0" dirty="0">
                <a:solidFill>
                  <a:srgbClr val="1A202C"/>
                </a:solidFill>
                <a:effectLst/>
                <a:latin typeface="Arial" panose="020B0604020202020204" pitchFamily="34" charset="0"/>
                <a:cs typeface="Arial" panose="020B0604020202020204" pitchFamily="34" charset="0"/>
              </a:rPr>
            </a:br>
            <a:r>
              <a:rPr lang="en-US" altLang="ja-JP" sz="1100" b="0" i="0" dirty="0">
                <a:solidFill>
                  <a:srgbClr val="1A202C"/>
                </a:solidFill>
                <a:effectLst/>
                <a:latin typeface="Arial" panose="020B0604020202020204" pitchFamily="34" charset="0"/>
                <a:cs typeface="Arial" panose="020B0604020202020204" pitchFamily="34" charset="0"/>
              </a:rPr>
              <a:t>For example, it uses a library that it plans to be replaced in next release, contains an application for only debugging purposes, etc.</a:t>
            </a:r>
            <a:endParaRPr kumimoji="1" lang="ja-JP" altLang="en-US" sz="1100" u="none" dirty="0">
              <a:latin typeface="Arial" panose="020B0604020202020204" pitchFamily="34" charset="0"/>
              <a:cs typeface="Arial" panose="020B0604020202020204" pitchFamily="34" charset="0"/>
            </a:endParaRPr>
          </a:p>
          <a:p>
            <a:endParaRPr kumimoji="1" lang="ja-JP" altLang="en-US" sz="1100" u="none" dirty="0"/>
          </a:p>
        </p:txBody>
      </p:sp>
    </p:spTree>
    <p:extLst>
      <p:ext uri="{BB962C8B-B14F-4D97-AF65-F5344CB8AC3E}">
        <p14:creationId xmlns:p14="http://schemas.microsoft.com/office/powerpoint/2010/main" val="177569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kumimoji="1" lang="en-US" altLang="ja-JP" sz="1100" u="none" dirty="0">
                <a:latin typeface="Arial" panose="020B0604020202020204" pitchFamily="34" charset="0"/>
                <a:cs typeface="Arial" panose="020B0604020202020204" pitchFamily="34" charset="0"/>
              </a:rPr>
              <a:t>Company A releases Deliverables in several installments over the life of the contract</a:t>
            </a:r>
          </a:p>
          <a:p>
            <a:r>
              <a:rPr lang="en-US" altLang="ja-JP" sz="1100" b="0" i="0" dirty="0">
                <a:solidFill>
                  <a:srgbClr val="1A202C"/>
                </a:solidFill>
                <a:effectLst/>
                <a:latin typeface="Arial" panose="020B0604020202020204" pitchFamily="34" charset="0"/>
                <a:cs typeface="Arial" panose="020B0604020202020204" pitchFamily="34" charset="0"/>
              </a:rPr>
              <a:t>Midway releases may contain contractual terms that should be communicated. </a:t>
            </a:r>
            <a:br>
              <a:rPr lang="en-US" altLang="ja-JP" sz="1100" b="0" i="0" dirty="0">
                <a:solidFill>
                  <a:srgbClr val="1A202C"/>
                </a:solidFill>
                <a:effectLst/>
                <a:latin typeface="Arial" panose="020B0604020202020204" pitchFamily="34" charset="0"/>
                <a:cs typeface="Arial" panose="020B0604020202020204" pitchFamily="34" charset="0"/>
              </a:rPr>
            </a:br>
            <a:r>
              <a:rPr lang="en-US" altLang="ja-JP" sz="1100" b="0" i="0" dirty="0">
                <a:solidFill>
                  <a:srgbClr val="1A202C"/>
                </a:solidFill>
                <a:effectLst/>
                <a:latin typeface="Arial" panose="020B0604020202020204" pitchFamily="34" charset="0"/>
                <a:cs typeface="Arial" panose="020B0604020202020204" pitchFamily="34" charset="0"/>
              </a:rPr>
              <a:t>For example, it uses a library that it plans to be replaced in next release, contains an application for only debugging purposes, etc.</a:t>
            </a:r>
            <a:endParaRPr kumimoji="1" lang="ja-JP" altLang="en-US" sz="1100" u="none" dirty="0">
              <a:latin typeface="Arial" panose="020B0604020202020204" pitchFamily="34" charset="0"/>
              <a:cs typeface="Arial" panose="020B0604020202020204" pitchFamily="34" charset="0"/>
            </a:endParaRPr>
          </a:p>
          <a:p>
            <a:endParaRPr kumimoji="1" lang="ja-JP" altLang="en-US" sz="1100" u="none" dirty="0"/>
          </a:p>
        </p:txBody>
      </p:sp>
    </p:spTree>
    <p:extLst>
      <p:ext uri="{BB962C8B-B14F-4D97-AF65-F5344CB8AC3E}">
        <p14:creationId xmlns:p14="http://schemas.microsoft.com/office/powerpoint/2010/main" val="21412390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en-US" altLang="ja-JP"/>
              <a:t>Click to edit Master title style</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en-US" altLang="ja-JP"/>
              <a:t>Click to edit Master subtitle style</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ltLang="ja-JP"/>
              <a:t>Click to edit Master title style</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ltLang="ja-JP"/>
              <a:t>Click to edit Master text styles</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98"/>
        <p:cNvGrpSpPr/>
        <p:nvPr/>
      </p:nvGrpSpPr>
      <p:grpSpPr>
        <a:xfrm>
          <a:off x="0" y="0"/>
          <a:ext cx="0" cy="0"/>
          <a:chOff x="0" y="0"/>
          <a:chExt cx="0" cy="0"/>
        </a:xfrm>
      </p:grpSpPr>
      <p:pic>
        <p:nvPicPr>
          <p:cNvPr id="99" name="Google Shape;99;p2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0" name="Google Shape;100;p21"/>
          <p:cNvSpPr/>
          <p:nvPr/>
        </p:nvSpPr>
        <p:spPr>
          <a:xfrm>
            <a:off x="539353" y="4660106"/>
            <a:ext cx="2081400" cy="1404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pic>
        <p:nvPicPr>
          <p:cNvPr id="101" name="Google Shape;101;p21"/>
          <p:cNvPicPr preferRelativeResize="0"/>
          <p:nvPr/>
        </p:nvPicPr>
        <p:blipFill rotWithShape="1">
          <a:blip r:embed="rId3">
            <a:alphaModFix/>
          </a:blip>
          <a:srcRect/>
          <a:stretch/>
        </p:blipFill>
        <p:spPr>
          <a:xfrm>
            <a:off x="702469" y="4489847"/>
            <a:ext cx="1448991" cy="344090"/>
          </a:xfrm>
          <a:prstGeom prst="rect">
            <a:avLst/>
          </a:prstGeom>
          <a:noFill/>
          <a:ln>
            <a:noFill/>
          </a:ln>
        </p:spPr>
      </p:pic>
      <p:sp>
        <p:nvSpPr>
          <p:cNvPr id="102" name="Google Shape;102;p21"/>
          <p:cNvSpPr txBox="1">
            <a:spLocks noGrp="1"/>
          </p:cNvSpPr>
          <p:nvPr>
            <p:ph type="title"/>
          </p:nvPr>
        </p:nvSpPr>
        <p:spPr>
          <a:xfrm>
            <a:off x="701278" y="205978"/>
            <a:ext cx="7985400" cy="857400"/>
          </a:xfrm>
          <a:prstGeom prst="rect">
            <a:avLst/>
          </a:prstGeom>
          <a:noFill/>
          <a:ln>
            <a:noFill/>
          </a:ln>
        </p:spPr>
        <p:txBody>
          <a:bodyPr spcFirstLastPara="1" wrap="square" lIns="68575" tIns="34275" rIns="68575" bIns="34275" anchor="ctr" anchorCtr="0">
            <a:normAutofit/>
          </a:bodyPr>
          <a:lstStyle>
            <a:lvl1pPr lvl="0" algn="l" rtl="0">
              <a:lnSpc>
                <a:spcPct val="100000"/>
              </a:lnSpc>
              <a:spcBef>
                <a:spcPts val="0"/>
              </a:spcBef>
              <a:spcAft>
                <a:spcPts val="0"/>
              </a:spcAft>
              <a:buSzPts val="1100"/>
              <a:buNone/>
              <a:defRPr>
                <a:solidFill>
                  <a:srgbClr val="262626"/>
                </a:solidFill>
              </a:defRPr>
            </a:lvl1pPr>
            <a:lvl2pPr lvl="1" algn="ctr" rtl="0">
              <a:lnSpc>
                <a:spcPct val="100000"/>
              </a:lnSpc>
              <a:spcBef>
                <a:spcPts val="0"/>
              </a:spcBef>
              <a:spcAft>
                <a:spcPts val="0"/>
              </a:spcAft>
              <a:buSzPts val="1100"/>
              <a:buNone/>
              <a:defRPr/>
            </a:lvl2pPr>
            <a:lvl3pPr lvl="2" algn="ctr" rtl="0">
              <a:lnSpc>
                <a:spcPct val="100000"/>
              </a:lnSpc>
              <a:spcBef>
                <a:spcPts val="0"/>
              </a:spcBef>
              <a:spcAft>
                <a:spcPts val="0"/>
              </a:spcAft>
              <a:buSzPts val="1100"/>
              <a:buNone/>
              <a:defRPr/>
            </a:lvl3pPr>
            <a:lvl4pPr lvl="3" algn="ctr" rtl="0">
              <a:lnSpc>
                <a:spcPct val="100000"/>
              </a:lnSpc>
              <a:spcBef>
                <a:spcPts val="0"/>
              </a:spcBef>
              <a:spcAft>
                <a:spcPts val="0"/>
              </a:spcAft>
              <a:buSzPts val="1100"/>
              <a:buNone/>
              <a:defRPr/>
            </a:lvl4pPr>
            <a:lvl5pPr lvl="4" algn="ctr" rtl="0">
              <a:lnSpc>
                <a:spcPct val="100000"/>
              </a:lnSpc>
              <a:spcBef>
                <a:spcPts val="0"/>
              </a:spcBef>
              <a:spcAft>
                <a:spcPts val="0"/>
              </a:spcAft>
              <a:buSzPts val="1100"/>
              <a:buNone/>
              <a:defRPr/>
            </a:lvl5pPr>
            <a:lvl6pPr lvl="5" algn="ctr" rtl="0">
              <a:lnSpc>
                <a:spcPct val="100000"/>
              </a:lnSpc>
              <a:spcBef>
                <a:spcPts val="0"/>
              </a:spcBef>
              <a:spcAft>
                <a:spcPts val="0"/>
              </a:spcAft>
              <a:buSzPts val="1100"/>
              <a:buNone/>
              <a:defRPr/>
            </a:lvl6pPr>
            <a:lvl7pPr lvl="6" algn="ctr" rtl="0">
              <a:lnSpc>
                <a:spcPct val="100000"/>
              </a:lnSpc>
              <a:spcBef>
                <a:spcPts val="0"/>
              </a:spcBef>
              <a:spcAft>
                <a:spcPts val="0"/>
              </a:spcAft>
              <a:buSzPts val="1100"/>
              <a:buNone/>
              <a:defRPr/>
            </a:lvl7pPr>
            <a:lvl8pPr lvl="7" algn="ctr" rtl="0">
              <a:lnSpc>
                <a:spcPct val="100000"/>
              </a:lnSpc>
              <a:spcBef>
                <a:spcPts val="0"/>
              </a:spcBef>
              <a:spcAft>
                <a:spcPts val="0"/>
              </a:spcAft>
              <a:buSzPts val="1100"/>
              <a:buNone/>
              <a:defRPr/>
            </a:lvl8pPr>
            <a:lvl9pPr lvl="8" algn="ctr" rtl="0">
              <a:lnSpc>
                <a:spcPct val="100000"/>
              </a:lnSpc>
              <a:spcBef>
                <a:spcPts val="0"/>
              </a:spcBef>
              <a:spcAft>
                <a:spcPts val="0"/>
              </a:spcAft>
              <a:buSzPts val="1100"/>
              <a:buNone/>
              <a:defRPr/>
            </a:lvl9pPr>
          </a:lstStyle>
          <a:p>
            <a:endParaRPr/>
          </a:p>
        </p:txBody>
      </p:sp>
      <p:sp>
        <p:nvSpPr>
          <p:cNvPr id="103" name="Google Shape;103;p21"/>
          <p:cNvSpPr txBox="1">
            <a:spLocks noGrp="1"/>
          </p:cNvSpPr>
          <p:nvPr>
            <p:ph type="body" idx="1"/>
          </p:nvPr>
        </p:nvSpPr>
        <p:spPr>
          <a:xfrm>
            <a:off x="701278" y="1200150"/>
            <a:ext cx="7985400" cy="3195000"/>
          </a:xfrm>
          <a:prstGeom prst="rect">
            <a:avLst/>
          </a:prstGeom>
          <a:noFill/>
          <a:ln>
            <a:noFill/>
          </a:ln>
        </p:spPr>
        <p:txBody>
          <a:bodyPr spcFirstLastPara="1" wrap="square" lIns="68575" tIns="34275" rIns="68575" bIns="34275" anchor="t" anchorCtr="0">
            <a:normAutofit/>
          </a:bodyPr>
          <a:lstStyle>
            <a:lvl1pPr marL="457200" lvl="0" indent="-342900" algn="l" rtl="0">
              <a:lnSpc>
                <a:spcPct val="100000"/>
              </a:lnSpc>
              <a:spcBef>
                <a:spcPts val="500"/>
              </a:spcBef>
              <a:spcAft>
                <a:spcPts val="0"/>
              </a:spcAft>
              <a:buClr>
                <a:srgbClr val="262626"/>
              </a:buClr>
              <a:buSzPts val="1800"/>
              <a:buFont typeface="Noto Sans Symbols"/>
              <a:buChar char="▪"/>
              <a:defRPr>
                <a:solidFill>
                  <a:srgbClr val="262626"/>
                </a:solidFill>
              </a:defRPr>
            </a:lvl1pPr>
            <a:lvl2pPr marL="914400" lvl="1" indent="-342900" algn="l" rtl="0">
              <a:lnSpc>
                <a:spcPct val="100000"/>
              </a:lnSpc>
              <a:spcBef>
                <a:spcPts val="500"/>
              </a:spcBef>
              <a:spcAft>
                <a:spcPts val="0"/>
              </a:spcAft>
              <a:buClr>
                <a:srgbClr val="262626"/>
              </a:buClr>
              <a:buSzPts val="1800"/>
              <a:buFont typeface="Arial"/>
              <a:buChar char="•"/>
              <a:defRPr>
                <a:solidFill>
                  <a:srgbClr val="262626"/>
                </a:solidFill>
              </a:defRPr>
            </a:lvl2pPr>
            <a:lvl3pPr marL="1371600" lvl="2" indent="-342900" algn="l" rtl="0">
              <a:lnSpc>
                <a:spcPct val="100000"/>
              </a:lnSpc>
              <a:spcBef>
                <a:spcPts val="500"/>
              </a:spcBef>
              <a:spcAft>
                <a:spcPts val="0"/>
              </a:spcAft>
              <a:buClr>
                <a:srgbClr val="262626"/>
              </a:buClr>
              <a:buSzPts val="1800"/>
              <a:buFont typeface="Courier New"/>
              <a:buChar char="o"/>
              <a:defRPr>
                <a:solidFill>
                  <a:srgbClr val="262626"/>
                </a:solidFill>
              </a:defRPr>
            </a:lvl3pPr>
            <a:lvl4pPr marL="1828800" lvl="3" indent="-342900" algn="l" rtl="0">
              <a:lnSpc>
                <a:spcPct val="100000"/>
              </a:lnSpc>
              <a:spcBef>
                <a:spcPts val="500"/>
              </a:spcBef>
              <a:spcAft>
                <a:spcPts val="0"/>
              </a:spcAft>
              <a:buClr>
                <a:srgbClr val="262626"/>
              </a:buClr>
              <a:buSzPts val="1800"/>
              <a:buFont typeface="Noto Sans Symbols"/>
              <a:buChar char="❖"/>
              <a:defRPr>
                <a:solidFill>
                  <a:srgbClr val="262626"/>
                </a:solidFill>
              </a:defRPr>
            </a:lvl4pPr>
            <a:lvl5pPr marL="2286000" lvl="4" indent="-342900" algn="l" rtl="0">
              <a:lnSpc>
                <a:spcPct val="100000"/>
              </a:lnSpc>
              <a:spcBef>
                <a:spcPts val="500"/>
              </a:spcBef>
              <a:spcAft>
                <a:spcPts val="0"/>
              </a:spcAft>
              <a:buClr>
                <a:srgbClr val="262626"/>
              </a:buClr>
              <a:buSzPts val="1800"/>
              <a:buFont typeface="Noto Sans Symbols"/>
              <a:buChar char="⮚"/>
              <a:defRPr>
                <a:solidFill>
                  <a:srgbClr val="262626"/>
                </a:solidFill>
              </a:defRPr>
            </a:lvl5pPr>
            <a:lvl6pPr marL="2743200" lvl="5" indent="-317500" algn="l" rtl="0">
              <a:lnSpc>
                <a:spcPct val="100000"/>
              </a:lnSpc>
              <a:spcBef>
                <a:spcPts val="300"/>
              </a:spcBef>
              <a:spcAft>
                <a:spcPts val="0"/>
              </a:spcAft>
              <a:buClr>
                <a:schemeClr val="dk1"/>
              </a:buClr>
              <a:buSzPts val="1400"/>
              <a:buChar char="•"/>
              <a:defRPr/>
            </a:lvl6pPr>
            <a:lvl7pPr marL="3200400" lvl="6" indent="-317500" algn="l" rtl="0">
              <a:lnSpc>
                <a:spcPct val="100000"/>
              </a:lnSpc>
              <a:spcBef>
                <a:spcPts val="300"/>
              </a:spcBef>
              <a:spcAft>
                <a:spcPts val="0"/>
              </a:spcAft>
              <a:buClr>
                <a:schemeClr val="dk1"/>
              </a:buClr>
              <a:buSzPts val="1400"/>
              <a:buChar char="•"/>
              <a:defRPr/>
            </a:lvl7pPr>
            <a:lvl8pPr marL="3657600" lvl="7" indent="-317500" algn="l" rtl="0">
              <a:lnSpc>
                <a:spcPct val="100000"/>
              </a:lnSpc>
              <a:spcBef>
                <a:spcPts val="300"/>
              </a:spcBef>
              <a:spcAft>
                <a:spcPts val="0"/>
              </a:spcAft>
              <a:buClr>
                <a:schemeClr val="dk1"/>
              </a:buClr>
              <a:buSzPts val="1400"/>
              <a:buChar char="•"/>
              <a:defRPr/>
            </a:lvl8pPr>
            <a:lvl9pPr marL="4114800" lvl="8" indent="-317500" algn="l" rtl="0">
              <a:lnSpc>
                <a:spcPct val="100000"/>
              </a:lnSpc>
              <a:spcBef>
                <a:spcPts val="300"/>
              </a:spcBef>
              <a:spcAft>
                <a:spcPts val="0"/>
              </a:spcAft>
              <a:buClr>
                <a:schemeClr val="dk1"/>
              </a:buClr>
              <a:buSzPts val="1400"/>
              <a:buChar char="•"/>
              <a:defRPr/>
            </a:lvl9pPr>
          </a:lstStyle>
          <a:p>
            <a:endParaRPr/>
          </a:p>
        </p:txBody>
      </p:sp>
      <p:sp>
        <p:nvSpPr>
          <p:cNvPr id="104" name="Google Shape;104;p21"/>
          <p:cNvSpPr txBox="1">
            <a:spLocks noGrp="1"/>
          </p:cNvSpPr>
          <p:nvPr>
            <p:ph type="dt" idx="10"/>
          </p:nvPr>
        </p:nvSpPr>
        <p:spPr>
          <a:xfrm>
            <a:off x="7119938" y="4583906"/>
            <a:ext cx="10527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5" name="Google Shape;105;p21"/>
          <p:cNvSpPr txBox="1">
            <a:spLocks noGrp="1"/>
          </p:cNvSpPr>
          <p:nvPr>
            <p:ph type="ftr" idx="11"/>
          </p:nvPr>
        </p:nvSpPr>
        <p:spPr>
          <a:xfrm>
            <a:off x="4224338" y="4583906"/>
            <a:ext cx="2895600" cy="273900"/>
          </a:xfrm>
          <a:prstGeom prst="rect">
            <a:avLst/>
          </a:prstGeom>
          <a:noFill/>
          <a:ln>
            <a:noFill/>
          </a:ln>
        </p:spPr>
        <p:txBody>
          <a:bodyPr spcFirstLastPara="1" wrap="square" lIns="68575" tIns="34275" rIns="68575" bIns="34275" anchor="ctr" anchorCtr="0">
            <a:noAutofit/>
          </a:bodyPr>
          <a:lstStyle>
            <a:lvl1pPr lvl="0" algn="l" rtl="0">
              <a:lnSpc>
                <a:spcPct val="100000"/>
              </a:lnSpc>
              <a:spcBef>
                <a:spcPts val="0"/>
              </a:spcBef>
              <a:spcAft>
                <a:spcPts val="0"/>
              </a:spcAft>
              <a:buSzPts val="1100"/>
              <a:buNone/>
              <a:defRPr/>
            </a:lvl1pPr>
            <a:lvl2pPr lvl="1" algn="l" rtl="0">
              <a:lnSpc>
                <a:spcPct val="100000"/>
              </a:lnSpc>
              <a:spcBef>
                <a:spcPts val="0"/>
              </a:spcBef>
              <a:spcAft>
                <a:spcPts val="0"/>
              </a:spcAft>
              <a:buSzPts val="1100"/>
              <a:buNone/>
              <a:defRPr/>
            </a:lvl2pPr>
            <a:lvl3pPr lvl="2" algn="l" rtl="0">
              <a:lnSpc>
                <a:spcPct val="100000"/>
              </a:lnSpc>
              <a:spcBef>
                <a:spcPts val="0"/>
              </a:spcBef>
              <a:spcAft>
                <a:spcPts val="0"/>
              </a:spcAft>
              <a:buSzPts val="1100"/>
              <a:buNone/>
              <a:defRPr/>
            </a:lvl3pPr>
            <a:lvl4pPr lvl="3" algn="l" rtl="0">
              <a:lnSpc>
                <a:spcPct val="100000"/>
              </a:lnSpc>
              <a:spcBef>
                <a:spcPts val="0"/>
              </a:spcBef>
              <a:spcAft>
                <a:spcPts val="0"/>
              </a:spcAft>
              <a:buSzPts val="1100"/>
              <a:buNone/>
              <a:defRPr/>
            </a:lvl4pPr>
            <a:lvl5pPr lvl="4" algn="l" rtl="0">
              <a:lnSpc>
                <a:spcPct val="100000"/>
              </a:lnSpc>
              <a:spcBef>
                <a:spcPts val="0"/>
              </a:spcBef>
              <a:spcAft>
                <a:spcPts val="0"/>
              </a:spcAft>
              <a:buSzPts val="1100"/>
              <a:buNone/>
              <a:defRPr/>
            </a:lvl5pPr>
            <a:lvl6pPr lvl="5" algn="l" rtl="0">
              <a:lnSpc>
                <a:spcPct val="100000"/>
              </a:lnSpc>
              <a:spcBef>
                <a:spcPts val="0"/>
              </a:spcBef>
              <a:spcAft>
                <a:spcPts val="0"/>
              </a:spcAft>
              <a:buSzPts val="1100"/>
              <a:buNone/>
              <a:defRPr/>
            </a:lvl6pPr>
            <a:lvl7pPr lvl="6" algn="l" rtl="0">
              <a:lnSpc>
                <a:spcPct val="100000"/>
              </a:lnSpc>
              <a:spcBef>
                <a:spcPts val="0"/>
              </a:spcBef>
              <a:spcAft>
                <a:spcPts val="0"/>
              </a:spcAft>
              <a:buSzPts val="1100"/>
              <a:buNone/>
              <a:defRPr/>
            </a:lvl7pPr>
            <a:lvl8pPr lvl="7" algn="l" rtl="0">
              <a:lnSpc>
                <a:spcPct val="100000"/>
              </a:lnSpc>
              <a:spcBef>
                <a:spcPts val="0"/>
              </a:spcBef>
              <a:spcAft>
                <a:spcPts val="0"/>
              </a:spcAft>
              <a:buSzPts val="1100"/>
              <a:buNone/>
              <a:defRPr/>
            </a:lvl8pPr>
            <a:lvl9pPr lvl="8" algn="l" rtl="0">
              <a:lnSpc>
                <a:spcPct val="100000"/>
              </a:lnSpc>
              <a:spcBef>
                <a:spcPts val="0"/>
              </a:spcBef>
              <a:spcAft>
                <a:spcPts val="0"/>
              </a:spcAft>
              <a:buSzPts val="1100"/>
              <a:buNone/>
              <a:defRPr/>
            </a:lvl9pPr>
          </a:lstStyle>
          <a:p>
            <a:endParaRPr/>
          </a:p>
        </p:txBody>
      </p:sp>
      <p:sp>
        <p:nvSpPr>
          <p:cNvPr id="106" name="Google Shape;106;p21"/>
          <p:cNvSpPr txBox="1">
            <a:spLocks noGrp="1"/>
          </p:cNvSpPr>
          <p:nvPr>
            <p:ph type="sldNum" idx="12"/>
          </p:nvPr>
        </p:nvSpPr>
        <p:spPr>
          <a:xfrm>
            <a:off x="8172450" y="4583906"/>
            <a:ext cx="5145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96331673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65"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spdx/meetings" TargetMode="External"/><Relationship Id="rId2" Type="http://schemas.openxmlformats.org/officeDocument/2006/relationships/hyperlink" Target="https://github.com/OpenChain-Project/OpenChain-JWG/blob/master/subgroups/sbom-sg/meetings/adhoc-20221223.m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SBOM sg </a:t>
            </a:r>
            <a:r>
              <a:rPr kumimoji="1" lang="en-US" altLang="ja-JP" dirty="0" err="1"/>
              <a:t>adhoc</a:t>
            </a:r>
            <a:r>
              <a:rPr kumimoji="1" lang="en-US" altLang="ja-JP" dirty="0"/>
              <a:t> mtg</a:t>
            </a:r>
            <a:br>
              <a:rPr kumimoji="1" lang="en-US" altLang="ja-JP" dirty="0"/>
            </a:br>
            <a:r>
              <a:rPr kumimoji="1" lang="en-US" altLang="ja-JP" dirty="0"/>
              <a:t>2023/01/06</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OpenChain JWG</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561A57-9900-4F04-B890-9B7DC0849B01}"/>
              </a:ext>
            </a:extLst>
          </p:cNvPr>
          <p:cNvGrpSpPr/>
          <p:nvPr/>
        </p:nvGrpSpPr>
        <p:grpSpPr>
          <a:xfrm>
            <a:off x="7347856" y="1163394"/>
            <a:ext cx="1550424" cy="3376749"/>
            <a:chOff x="241663" y="1129937"/>
            <a:chExt cx="3772417" cy="3376749"/>
          </a:xfrm>
        </p:grpSpPr>
        <p:sp>
          <p:nvSpPr>
            <p:cNvPr id="8" name="Rectangle 7">
              <a:extLst>
                <a:ext uri="{FF2B5EF4-FFF2-40B4-BE49-F238E27FC236}">
                  <a16:creationId xmlns:a16="http://schemas.microsoft.com/office/drawing/2014/main" id="{0FAD5395-CD5C-49DE-999B-C28FD5AB0DCD}"/>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9" name="TextBox 8">
              <a:extLst>
                <a:ext uri="{FF2B5EF4-FFF2-40B4-BE49-F238E27FC236}">
                  <a16:creationId xmlns:a16="http://schemas.microsoft.com/office/drawing/2014/main" id="{C4D6C418-F681-4D34-96C9-5963B5640B9E}"/>
                </a:ext>
              </a:extLst>
            </p:cNvPr>
            <p:cNvSpPr txBox="1"/>
            <p:nvPr/>
          </p:nvSpPr>
          <p:spPr>
            <a:xfrm>
              <a:off x="241663" y="1129937"/>
              <a:ext cx="3772417" cy="523220"/>
            </a:xfrm>
            <a:prstGeom prst="rect">
              <a:avLst/>
            </a:prstGeom>
            <a:noFill/>
          </p:spPr>
          <p:txBody>
            <a:bodyPr wrap="none" rtlCol="0">
              <a:spAutoFit/>
            </a:bodyPr>
            <a:lstStyle/>
            <a:p>
              <a:r>
                <a:rPr kumimoji="1" lang="en-US" altLang="ja-JP" dirty="0">
                  <a:solidFill>
                    <a:schemeClr val="bg1"/>
                  </a:solidFill>
                  <a:latin typeface="+mn-ea"/>
                  <a:ea typeface="+mn-ea"/>
                </a:rPr>
                <a:t>Company B</a:t>
              </a:r>
            </a:p>
            <a:p>
              <a:r>
                <a:rPr kumimoji="1" lang="en-US" altLang="ja-JP" dirty="0">
                  <a:solidFill>
                    <a:schemeClr val="bg1"/>
                  </a:solidFill>
                  <a:latin typeface="+mn-ea"/>
                  <a:ea typeface="+mn-ea"/>
                </a:rPr>
                <a:t>(Product Maker)</a:t>
              </a:r>
              <a:endParaRPr kumimoji="1" lang="ja-JP" altLang="en-US" dirty="0">
                <a:solidFill>
                  <a:schemeClr val="bg1"/>
                </a:solidFill>
                <a:latin typeface="+mn-ea"/>
                <a:ea typeface="+mn-ea"/>
              </a:endParaRPr>
            </a:p>
          </p:txBody>
        </p:sp>
      </p:grpSp>
      <p:sp>
        <p:nvSpPr>
          <p:cNvPr id="2" name="Title 1">
            <a:extLst>
              <a:ext uri="{FF2B5EF4-FFF2-40B4-BE49-F238E27FC236}">
                <a16:creationId xmlns:a16="http://schemas.microsoft.com/office/drawing/2014/main" id="{C51E5EA0-05D0-4E9B-8669-195B8BB60453}"/>
              </a:ext>
            </a:extLst>
          </p:cNvPr>
          <p:cNvSpPr>
            <a:spLocks noGrp="1"/>
          </p:cNvSpPr>
          <p:nvPr>
            <p:ph type="title"/>
          </p:nvPr>
        </p:nvSpPr>
        <p:spPr/>
        <p:txBody>
          <a:bodyPr>
            <a:normAutofit fontScale="90000"/>
          </a:bodyPr>
          <a:lstStyle/>
          <a:p>
            <a:r>
              <a:rPr kumimoji="1" lang="en-US" altLang="ja-JP" dirty="0" err="1">
                <a:latin typeface="+mn-ea"/>
                <a:ea typeface="+mn-ea"/>
              </a:rPr>
              <a:t>UsageProfile</a:t>
            </a:r>
            <a:r>
              <a:rPr kumimoji="1" lang="en-US" altLang="ja-JP" dirty="0">
                <a:latin typeface="+mn-ea"/>
                <a:ea typeface="+mn-ea"/>
              </a:rPr>
              <a:t> </a:t>
            </a:r>
            <a:r>
              <a:rPr kumimoji="1" lang="en-US" altLang="ja-JP" dirty="0" err="1">
                <a:latin typeface="+mn-ea"/>
                <a:ea typeface="+mn-ea"/>
              </a:rPr>
              <a:t>Usecase</a:t>
            </a:r>
            <a:r>
              <a:rPr kumimoji="1" lang="en-US" altLang="ja-JP" dirty="0">
                <a:latin typeface="+mn-ea"/>
                <a:ea typeface="+mn-ea"/>
              </a:rPr>
              <a:t> Example</a:t>
            </a:r>
            <a:endParaRPr kumimoji="1" lang="ja-JP" altLang="en-US" dirty="0">
              <a:latin typeface="+mn-ea"/>
              <a:ea typeface="+mn-ea"/>
            </a:endParaRPr>
          </a:p>
        </p:txBody>
      </p:sp>
      <p:grpSp>
        <p:nvGrpSpPr>
          <p:cNvPr id="6" name="Group 5">
            <a:extLst>
              <a:ext uri="{FF2B5EF4-FFF2-40B4-BE49-F238E27FC236}">
                <a16:creationId xmlns:a16="http://schemas.microsoft.com/office/drawing/2014/main" id="{BA859711-C983-4642-A07C-CE34CED1EE36}"/>
              </a:ext>
            </a:extLst>
          </p:cNvPr>
          <p:cNvGrpSpPr/>
          <p:nvPr/>
        </p:nvGrpSpPr>
        <p:grpSpPr>
          <a:xfrm>
            <a:off x="311697" y="1163393"/>
            <a:ext cx="5710280" cy="3376749"/>
            <a:chOff x="241663" y="1129937"/>
            <a:chExt cx="3611880" cy="3376749"/>
          </a:xfrm>
        </p:grpSpPr>
        <p:sp>
          <p:nvSpPr>
            <p:cNvPr id="4" name="Rectangle 3">
              <a:extLst>
                <a:ext uri="{FF2B5EF4-FFF2-40B4-BE49-F238E27FC236}">
                  <a16:creationId xmlns:a16="http://schemas.microsoft.com/office/drawing/2014/main" id="{94C7DC45-9CCA-4F02-9E33-0E9B0C325488}"/>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5" name="TextBox 4">
              <a:extLst>
                <a:ext uri="{FF2B5EF4-FFF2-40B4-BE49-F238E27FC236}">
                  <a16:creationId xmlns:a16="http://schemas.microsoft.com/office/drawing/2014/main" id="{08D87E34-A358-4E5C-895B-2AEEFC10C3DE}"/>
                </a:ext>
              </a:extLst>
            </p:cNvPr>
            <p:cNvSpPr txBox="1"/>
            <p:nvPr/>
          </p:nvSpPr>
          <p:spPr>
            <a:xfrm>
              <a:off x="241663" y="1129937"/>
              <a:ext cx="1265594" cy="307777"/>
            </a:xfrm>
            <a:prstGeom prst="rect">
              <a:avLst/>
            </a:prstGeom>
            <a:noFill/>
          </p:spPr>
          <p:txBody>
            <a:bodyPr wrap="none" rtlCol="0">
              <a:spAutoFit/>
            </a:bodyPr>
            <a:lstStyle/>
            <a:p>
              <a:r>
                <a:rPr kumimoji="1" lang="en-US" altLang="ja-JP" dirty="0">
                  <a:solidFill>
                    <a:schemeClr val="bg1"/>
                  </a:solidFill>
                  <a:latin typeface="+mn-ea"/>
                  <a:ea typeface="+mn-ea"/>
                </a:rPr>
                <a:t>Company A (Supplier)</a:t>
              </a:r>
              <a:endParaRPr kumimoji="1" lang="ja-JP" altLang="en-US" dirty="0">
                <a:solidFill>
                  <a:schemeClr val="bg1"/>
                </a:solidFill>
                <a:latin typeface="+mn-ea"/>
                <a:ea typeface="+mn-ea"/>
              </a:endParaRPr>
            </a:p>
          </p:txBody>
        </p:sp>
      </p:grpSp>
      <p:sp>
        <p:nvSpPr>
          <p:cNvPr id="13" name="Rectangle 12">
            <a:extLst>
              <a:ext uri="{FF2B5EF4-FFF2-40B4-BE49-F238E27FC236}">
                <a16:creationId xmlns:a16="http://schemas.microsoft.com/office/drawing/2014/main" id="{FED99CF2-6380-4F7F-9444-5B368CF5472E}"/>
              </a:ext>
            </a:extLst>
          </p:cNvPr>
          <p:cNvSpPr/>
          <p:nvPr/>
        </p:nvSpPr>
        <p:spPr>
          <a:xfrm>
            <a:off x="4970435" y="1299491"/>
            <a:ext cx="935990" cy="31306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C Division</a:t>
            </a:r>
            <a:endParaRPr kumimoji="1" lang="ja-JP" altLang="en-US" sz="1100" dirty="0">
              <a:solidFill>
                <a:schemeClr val="tx1"/>
              </a:solidFill>
              <a:latin typeface="+mn-ea"/>
            </a:endParaRPr>
          </a:p>
        </p:txBody>
      </p:sp>
      <p:sp>
        <p:nvSpPr>
          <p:cNvPr id="14" name="Rectangle 13">
            <a:extLst>
              <a:ext uri="{FF2B5EF4-FFF2-40B4-BE49-F238E27FC236}">
                <a16:creationId xmlns:a16="http://schemas.microsoft.com/office/drawing/2014/main" id="{803BBF48-369A-4B7E-857B-9A7E3AA251CE}"/>
              </a:ext>
            </a:extLst>
          </p:cNvPr>
          <p:cNvSpPr/>
          <p:nvPr/>
        </p:nvSpPr>
        <p:spPr>
          <a:xfrm>
            <a:off x="463730" y="1698171"/>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A Division</a:t>
            </a:r>
            <a:endParaRPr kumimoji="1" lang="ja-JP" altLang="en-US" sz="1100" dirty="0">
              <a:solidFill>
                <a:schemeClr val="tx1"/>
              </a:solidFill>
              <a:latin typeface="+mn-ea"/>
            </a:endParaRPr>
          </a:p>
        </p:txBody>
      </p:sp>
      <p:sp>
        <p:nvSpPr>
          <p:cNvPr id="17" name="Rectangle: Folded Corner 16">
            <a:extLst>
              <a:ext uri="{FF2B5EF4-FFF2-40B4-BE49-F238E27FC236}">
                <a16:creationId xmlns:a16="http://schemas.microsoft.com/office/drawing/2014/main" id="{5DA71588-AA7A-471F-A2C0-3F33F55773B8}"/>
              </a:ext>
            </a:extLst>
          </p:cNvPr>
          <p:cNvSpPr/>
          <p:nvPr/>
        </p:nvSpPr>
        <p:spPr>
          <a:xfrm>
            <a:off x="538097" y="2237124"/>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Library A</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15" name="Rectangle: Folded Corner 14">
            <a:extLst>
              <a:ext uri="{FF2B5EF4-FFF2-40B4-BE49-F238E27FC236}">
                <a16:creationId xmlns:a16="http://schemas.microsoft.com/office/drawing/2014/main" id="{6DD3004D-2A8D-4B31-A1D0-43A2150EC229}"/>
              </a:ext>
            </a:extLst>
          </p:cNvPr>
          <p:cNvSpPr/>
          <p:nvPr/>
        </p:nvSpPr>
        <p:spPr>
          <a:xfrm>
            <a:off x="1284881" y="193530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cxnSp>
        <p:nvCxnSpPr>
          <p:cNvPr id="19" name="Connector: Elbow 18">
            <a:extLst>
              <a:ext uri="{FF2B5EF4-FFF2-40B4-BE49-F238E27FC236}">
                <a16:creationId xmlns:a16="http://schemas.microsoft.com/office/drawing/2014/main" id="{D0F7F1BB-35A7-4CC7-8CC3-B1196B6C681D}"/>
              </a:ext>
            </a:extLst>
          </p:cNvPr>
          <p:cNvCxnSpPr>
            <a:cxnSpLocks/>
            <a:stCxn id="15" idx="1"/>
            <a:endCxn id="17" idx="0"/>
          </p:cNvCxnSpPr>
          <p:nvPr/>
        </p:nvCxnSpPr>
        <p:spPr>
          <a:xfrm rot="10800000" flipV="1">
            <a:off x="896261" y="2073102"/>
            <a:ext cx="388620" cy="1640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5744D6-70DA-4A22-A7A2-E1257E12C06D}"/>
              </a:ext>
            </a:extLst>
          </p:cNvPr>
          <p:cNvSpPr txBox="1"/>
          <p:nvPr/>
        </p:nvSpPr>
        <p:spPr>
          <a:xfrm>
            <a:off x="839539" y="1906496"/>
            <a:ext cx="530915" cy="184666"/>
          </a:xfrm>
          <a:prstGeom prst="rect">
            <a:avLst/>
          </a:prstGeom>
          <a:noFill/>
        </p:spPr>
        <p:txBody>
          <a:bodyPr wrap="none" rtlCol="0">
            <a:spAutoFit/>
          </a:bodyPr>
          <a:lstStyle/>
          <a:p>
            <a:r>
              <a:rPr kumimoji="1" lang="en-US" altLang="ja-JP" sz="600" dirty="0">
                <a:latin typeface="+mn-ea"/>
                <a:ea typeface="+mn-ea"/>
              </a:rPr>
              <a:t>static link</a:t>
            </a:r>
            <a:endParaRPr kumimoji="1" lang="ja-JP" altLang="en-US" sz="600" dirty="0">
              <a:latin typeface="+mn-ea"/>
              <a:ea typeface="+mn-ea"/>
            </a:endParaRPr>
          </a:p>
        </p:txBody>
      </p:sp>
      <p:sp>
        <p:nvSpPr>
          <p:cNvPr id="31" name="Rectangle: Folded Corner 30">
            <a:extLst>
              <a:ext uri="{FF2B5EF4-FFF2-40B4-BE49-F238E27FC236}">
                <a16:creationId xmlns:a16="http://schemas.microsoft.com/office/drawing/2014/main" id="{73E3F57D-EEB0-451F-8750-EE1A870710CE}"/>
              </a:ext>
            </a:extLst>
          </p:cNvPr>
          <p:cNvSpPr/>
          <p:nvPr/>
        </p:nvSpPr>
        <p:spPr>
          <a:xfrm>
            <a:off x="5080266" y="1948372"/>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cxnSp>
        <p:nvCxnSpPr>
          <p:cNvPr id="33" name="Straight Arrow Connector 32">
            <a:extLst>
              <a:ext uri="{FF2B5EF4-FFF2-40B4-BE49-F238E27FC236}">
                <a16:creationId xmlns:a16="http://schemas.microsoft.com/office/drawing/2014/main" id="{C73F826C-3D81-462B-876A-317C6CEC50E8}"/>
              </a:ext>
            </a:extLst>
          </p:cNvPr>
          <p:cNvCxnSpPr>
            <a:stCxn id="15" idx="3"/>
            <a:endCxn id="31" idx="1"/>
          </p:cNvCxnSpPr>
          <p:nvPr/>
        </p:nvCxnSpPr>
        <p:spPr>
          <a:xfrm>
            <a:off x="2001208" y="2073103"/>
            <a:ext cx="3079058" cy="13063"/>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13034BF-0BDC-4A50-9C75-03E8C2716E02}"/>
              </a:ext>
            </a:extLst>
          </p:cNvPr>
          <p:cNvSpPr/>
          <p:nvPr/>
        </p:nvSpPr>
        <p:spPr>
          <a:xfrm>
            <a:off x="463729" y="3356316"/>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latin typeface="+mn-ea"/>
              </a:rPr>
              <a:t>B Division</a:t>
            </a:r>
            <a:endParaRPr kumimoji="1" lang="ja-JP" altLang="en-US" sz="1100" dirty="0">
              <a:solidFill>
                <a:schemeClr val="tx1"/>
              </a:solidFill>
              <a:latin typeface="+mn-ea"/>
            </a:endParaRPr>
          </a:p>
        </p:txBody>
      </p:sp>
      <p:sp>
        <p:nvSpPr>
          <p:cNvPr id="35" name="Rectangle: Folded Corner 34">
            <a:extLst>
              <a:ext uri="{FF2B5EF4-FFF2-40B4-BE49-F238E27FC236}">
                <a16:creationId xmlns:a16="http://schemas.microsoft.com/office/drawing/2014/main" id="{95D688C1-F0BE-4E15-B7F1-4C2E5CA96D43}"/>
              </a:ext>
            </a:extLst>
          </p:cNvPr>
          <p:cNvSpPr/>
          <p:nvPr/>
        </p:nvSpPr>
        <p:spPr>
          <a:xfrm>
            <a:off x="538096" y="372135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36" name="Rectangle: Folded Corner 35">
            <a:extLst>
              <a:ext uri="{FF2B5EF4-FFF2-40B4-BE49-F238E27FC236}">
                <a16:creationId xmlns:a16="http://schemas.microsoft.com/office/drawing/2014/main" id="{A33DFFE3-A7B5-45F0-A224-18912A769D89}"/>
              </a:ext>
            </a:extLst>
          </p:cNvPr>
          <p:cNvSpPr/>
          <p:nvPr/>
        </p:nvSpPr>
        <p:spPr>
          <a:xfrm>
            <a:off x="1307969" y="372135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37" name="Rectangle: Folded Corner 36">
            <a:extLst>
              <a:ext uri="{FF2B5EF4-FFF2-40B4-BE49-F238E27FC236}">
                <a16:creationId xmlns:a16="http://schemas.microsoft.com/office/drawing/2014/main" id="{2AFCE634-DCE4-4179-8AC9-3811C9CC1142}"/>
              </a:ext>
            </a:extLst>
          </p:cNvPr>
          <p:cNvSpPr/>
          <p:nvPr/>
        </p:nvSpPr>
        <p:spPr>
          <a:xfrm>
            <a:off x="5087175" y="3515164"/>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38" name="Rectangle: Folded Corner 37">
            <a:extLst>
              <a:ext uri="{FF2B5EF4-FFF2-40B4-BE49-F238E27FC236}">
                <a16:creationId xmlns:a16="http://schemas.microsoft.com/office/drawing/2014/main" id="{492881EB-F8BB-40F4-AE36-1930C397A1BB}"/>
              </a:ext>
            </a:extLst>
          </p:cNvPr>
          <p:cNvSpPr/>
          <p:nvPr/>
        </p:nvSpPr>
        <p:spPr>
          <a:xfrm>
            <a:off x="5087175" y="3913787"/>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cxnSp>
        <p:nvCxnSpPr>
          <p:cNvPr id="40" name="Straight Arrow Connector 39">
            <a:extLst>
              <a:ext uri="{FF2B5EF4-FFF2-40B4-BE49-F238E27FC236}">
                <a16:creationId xmlns:a16="http://schemas.microsoft.com/office/drawing/2014/main" id="{567A8671-FE06-4CF1-8900-E14D9DA2598A}"/>
              </a:ext>
            </a:extLst>
          </p:cNvPr>
          <p:cNvCxnSpPr>
            <a:cxnSpLocks/>
            <a:stCxn id="36" idx="3"/>
          </p:cNvCxnSpPr>
          <p:nvPr/>
        </p:nvCxnSpPr>
        <p:spPr>
          <a:xfrm>
            <a:off x="2024296" y="3859153"/>
            <a:ext cx="3055970" cy="0"/>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angle: Folded Corner 44">
            <a:extLst>
              <a:ext uri="{FF2B5EF4-FFF2-40B4-BE49-F238E27FC236}">
                <a16:creationId xmlns:a16="http://schemas.microsoft.com/office/drawing/2014/main" id="{D1B962FE-3A1D-443D-A128-F0B00CA4AFFF}"/>
              </a:ext>
            </a:extLst>
          </p:cNvPr>
          <p:cNvSpPr/>
          <p:nvPr/>
        </p:nvSpPr>
        <p:spPr>
          <a:xfrm>
            <a:off x="5080266" y="2668562"/>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latin typeface="+mn-ea"/>
              </a:rPr>
              <a:t>Application B</a:t>
            </a:r>
          </a:p>
          <a:p>
            <a:pPr algn="ctr"/>
            <a:r>
              <a:rPr kumimoji="1" lang="en-US" altLang="ja-JP" sz="600" dirty="0">
                <a:solidFill>
                  <a:schemeClr val="tx1"/>
                </a:solidFill>
                <a:latin typeface="+mn-ea"/>
              </a:rPr>
              <a:t>(Build)</a:t>
            </a:r>
            <a:endParaRPr kumimoji="1" lang="ja-JP" altLang="en-US" sz="600" dirty="0">
              <a:solidFill>
                <a:schemeClr val="tx1"/>
              </a:solidFill>
              <a:latin typeface="+mn-ea"/>
            </a:endParaRPr>
          </a:p>
        </p:txBody>
      </p:sp>
      <p:sp>
        <p:nvSpPr>
          <p:cNvPr id="53" name="Arrow: Right 52">
            <a:extLst>
              <a:ext uri="{FF2B5EF4-FFF2-40B4-BE49-F238E27FC236}">
                <a16:creationId xmlns:a16="http://schemas.microsoft.com/office/drawing/2014/main" id="{BBCE2C06-56D7-408E-B69C-FD273BB9466C}"/>
              </a:ext>
            </a:extLst>
          </p:cNvPr>
          <p:cNvSpPr/>
          <p:nvPr/>
        </p:nvSpPr>
        <p:spPr>
          <a:xfrm>
            <a:off x="5852160" y="2625634"/>
            <a:ext cx="1691640" cy="17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
        <p:nvSpPr>
          <p:cNvPr id="48" name="Rectangle 47">
            <a:extLst>
              <a:ext uri="{FF2B5EF4-FFF2-40B4-BE49-F238E27FC236}">
                <a16:creationId xmlns:a16="http://schemas.microsoft.com/office/drawing/2014/main" id="{737357E1-B813-4B55-8483-1295F12A8FA9}"/>
              </a:ext>
            </a:extLst>
          </p:cNvPr>
          <p:cNvSpPr/>
          <p:nvPr/>
        </p:nvSpPr>
        <p:spPr>
          <a:xfrm>
            <a:off x="6251724" y="1876746"/>
            <a:ext cx="891068" cy="19140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sz="700" dirty="0">
                <a:solidFill>
                  <a:schemeClr val="tx1"/>
                </a:solidFill>
                <a:latin typeface="+mn-ea"/>
              </a:rPr>
              <a:t>Deliverables</a:t>
            </a:r>
            <a:endParaRPr kumimoji="1" lang="ja-JP" altLang="en-US" sz="700" dirty="0">
              <a:solidFill>
                <a:schemeClr val="tx1"/>
              </a:solidFill>
              <a:latin typeface="+mn-ea"/>
            </a:endParaRPr>
          </a:p>
        </p:txBody>
      </p:sp>
      <p:sp>
        <p:nvSpPr>
          <p:cNvPr id="49" name="Rectangle: Folded Corner 48">
            <a:extLst>
              <a:ext uri="{FF2B5EF4-FFF2-40B4-BE49-F238E27FC236}">
                <a16:creationId xmlns:a16="http://schemas.microsoft.com/office/drawing/2014/main" id="{1266DB20-59CC-47E6-B36A-31BADB118D5A}"/>
              </a:ext>
            </a:extLst>
          </p:cNvPr>
          <p:cNvSpPr/>
          <p:nvPr/>
        </p:nvSpPr>
        <p:spPr>
          <a:xfrm>
            <a:off x="6334987" y="213342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A</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0" name="Rectangle: Folded Corner 49">
            <a:extLst>
              <a:ext uri="{FF2B5EF4-FFF2-40B4-BE49-F238E27FC236}">
                <a16:creationId xmlns:a16="http://schemas.microsoft.com/office/drawing/2014/main" id="{B9DA334D-86F4-4EDE-B813-3A3A2C8A2834}"/>
              </a:ext>
            </a:extLst>
          </p:cNvPr>
          <p:cNvSpPr/>
          <p:nvPr/>
        </p:nvSpPr>
        <p:spPr>
          <a:xfrm>
            <a:off x="6341895" y="2922383"/>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1" name="Rectangle: Folded Corner 50">
            <a:extLst>
              <a:ext uri="{FF2B5EF4-FFF2-40B4-BE49-F238E27FC236}">
                <a16:creationId xmlns:a16="http://schemas.microsoft.com/office/drawing/2014/main" id="{62541B84-1D7C-4B15-A2D2-B2D7C38026B9}"/>
              </a:ext>
            </a:extLst>
          </p:cNvPr>
          <p:cNvSpPr/>
          <p:nvPr/>
        </p:nvSpPr>
        <p:spPr>
          <a:xfrm>
            <a:off x="6334987" y="3316860"/>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Library C</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2" name="Rectangle: Folded Corner 51">
            <a:extLst>
              <a:ext uri="{FF2B5EF4-FFF2-40B4-BE49-F238E27FC236}">
                <a16:creationId xmlns:a16="http://schemas.microsoft.com/office/drawing/2014/main" id="{F07ABDAE-6E98-4281-91ED-DF637327294B}"/>
              </a:ext>
            </a:extLst>
          </p:cNvPr>
          <p:cNvSpPr/>
          <p:nvPr/>
        </p:nvSpPr>
        <p:spPr>
          <a:xfrm>
            <a:off x="6341895" y="2527906"/>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latin typeface="+mn-ea"/>
              </a:rPr>
              <a:t>Application B</a:t>
            </a:r>
          </a:p>
          <a:p>
            <a:pPr algn="ctr"/>
            <a:r>
              <a:rPr kumimoji="1" lang="en-US" altLang="ja-JP" sz="600" dirty="0">
                <a:solidFill>
                  <a:schemeClr val="tx1"/>
                </a:solidFill>
                <a:latin typeface="+mn-ea"/>
              </a:rPr>
              <a:t>(Binary)</a:t>
            </a:r>
            <a:endParaRPr kumimoji="1" lang="ja-JP" altLang="en-US" sz="600" dirty="0">
              <a:solidFill>
                <a:schemeClr val="tx1"/>
              </a:solidFill>
              <a:latin typeface="+mn-ea"/>
            </a:endParaRPr>
          </a:p>
        </p:txBody>
      </p:sp>
      <p:sp>
        <p:nvSpPr>
          <p:cNvPr id="54" name="TextBox 53">
            <a:extLst>
              <a:ext uri="{FF2B5EF4-FFF2-40B4-BE49-F238E27FC236}">
                <a16:creationId xmlns:a16="http://schemas.microsoft.com/office/drawing/2014/main" id="{953FE791-1B72-434B-84F6-FB37434C979E}"/>
              </a:ext>
            </a:extLst>
          </p:cNvPr>
          <p:cNvSpPr txBox="1"/>
          <p:nvPr/>
        </p:nvSpPr>
        <p:spPr>
          <a:xfrm>
            <a:off x="5130385" y="1612903"/>
            <a:ext cx="1332416" cy="215444"/>
          </a:xfrm>
          <a:prstGeom prst="rect">
            <a:avLst/>
          </a:prstGeom>
          <a:solidFill>
            <a:srgbClr val="D6E5FE"/>
          </a:solidFill>
        </p:spPr>
        <p:txBody>
          <a:bodyPr wrap="none" rtlCol="0">
            <a:spAutoFit/>
          </a:bodyPr>
          <a:lstStyle/>
          <a:p>
            <a:r>
              <a:rPr kumimoji="1" lang="en-US" altLang="ja-JP" sz="800" b="1" u="sng" dirty="0">
                <a:solidFill>
                  <a:schemeClr val="tx1"/>
                </a:solidFill>
                <a:latin typeface="+mn-ea"/>
                <a:ea typeface="+mn-ea"/>
              </a:rPr>
              <a:t>Use only for debugging</a:t>
            </a:r>
            <a:endParaRPr kumimoji="1" lang="ja-JP" altLang="en-US" sz="800" b="1" u="sng" dirty="0">
              <a:solidFill>
                <a:schemeClr val="tx1"/>
              </a:solidFill>
              <a:latin typeface="+mn-ea"/>
              <a:ea typeface="+mn-ea"/>
            </a:endParaRPr>
          </a:p>
        </p:txBody>
      </p:sp>
      <p:cxnSp>
        <p:nvCxnSpPr>
          <p:cNvPr id="56" name="Straight Arrow Connector 55">
            <a:extLst>
              <a:ext uri="{FF2B5EF4-FFF2-40B4-BE49-F238E27FC236}">
                <a16:creationId xmlns:a16="http://schemas.microsoft.com/office/drawing/2014/main" id="{B7A6B470-25B4-491B-B54D-CFE4A03767C5}"/>
              </a:ext>
            </a:extLst>
          </p:cNvPr>
          <p:cNvCxnSpPr>
            <a:cxnSpLocks/>
            <a:stCxn id="54" idx="2"/>
            <a:endCxn id="49" idx="1"/>
          </p:cNvCxnSpPr>
          <p:nvPr/>
        </p:nvCxnSpPr>
        <p:spPr>
          <a:xfrm>
            <a:off x="5796593" y="1828347"/>
            <a:ext cx="538394" cy="44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CACADDB-702D-4B20-B62B-79FB5D84362F}"/>
              </a:ext>
            </a:extLst>
          </p:cNvPr>
          <p:cNvSpPr txBox="1"/>
          <p:nvPr/>
        </p:nvSpPr>
        <p:spPr>
          <a:xfrm>
            <a:off x="1835022" y="3227567"/>
            <a:ext cx="2444900" cy="215444"/>
          </a:xfrm>
          <a:prstGeom prst="rect">
            <a:avLst/>
          </a:prstGeom>
          <a:solidFill>
            <a:srgbClr val="D6E5FE"/>
          </a:solidFill>
        </p:spPr>
        <p:txBody>
          <a:bodyPr wrap="none" rtlCol="0">
            <a:spAutoFit/>
          </a:bodyPr>
          <a:lstStyle/>
          <a:p>
            <a:r>
              <a:rPr kumimoji="1" lang="en-US" altLang="ja-JP" sz="800" b="1" u="sng" dirty="0">
                <a:solidFill>
                  <a:schemeClr val="tx1"/>
                </a:solidFill>
                <a:latin typeface="+mn-ea"/>
                <a:ea typeface="+mn-ea"/>
              </a:rPr>
              <a:t>will replace with lib-D (Build) int next release</a:t>
            </a:r>
            <a:endParaRPr kumimoji="1" lang="ja-JP" altLang="en-US" sz="800" b="1" u="sng" dirty="0">
              <a:solidFill>
                <a:schemeClr val="tx1"/>
              </a:solidFill>
              <a:latin typeface="+mn-ea"/>
              <a:ea typeface="+mn-ea"/>
            </a:endParaRPr>
          </a:p>
        </p:txBody>
      </p:sp>
      <p:cxnSp>
        <p:nvCxnSpPr>
          <p:cNvPr id="59" name="Straight Arrow Connector 58">
            <a:extLst>
              <a:ext uri="{FF2B5EF4-FFF2-40B4-BE49-F238E27FC236}">
                <a16:creationId xmlns:a16="http://schemas.microsoft.com/office/drawing/2014/main" id="{FE286931-3663-461B-A54C-60E955D0103B}"/>
              </a:ext>
            </a:extLst>
          </p:cNvPr>
          <p:cNvCxnSpPr>
            <a:cxnSpLocks/>
            <a:stCxn id="57" idx="2"/>
            <a:endCxn id="36" idx="0"/>
          </p:cNvCxnSpPr>
          <p:nvPr/>
        </p:nvCxnSpPr>
        <p:spPr>
          <a:xfrm flipH="1">
            <a:off x="1666133" y="3443011"/>
            <a:ext cx="1391339" cy="27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Scroll: Vertical 68">
            <a:extLst>
              <a:ext uri="{FF2B5EF4-FFF2-40B4-BE49-F238E27FC236}">
                <a16:creationId xmlns:a16="http://schemas.microsoft.com/office/drawing/2014/main" id="{1C00D07D-78D3-4D27-A898-5A8BE64E75D0}"/>
              </a:ext>
            </a:extLst>
          </p:cNvPr>
          <p:cNvSpPr/>
          <p:nvPr/>
        </p:nvSpPr>
        <p:spPr>
          <a:xfrm>
            <a:off x="6377353" y="4083504"/>
            <a:ext cx="655308" cy="3584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latin typeface="+mn-ea"/>
              </a:rPr>
              <a:t>SBOM</a:t>
            </a:r>
            <a:endParaRPr kumimoji="1" lang="ja-JP" altLang="en-US" sz="600" dirty="0">
              <a:latin typeface="+mn-ea"/>
            </a:endParaRPr>
          </a:p>
        </p:txBody>
      </p:sp>
      <p:sp>
        <p:nvSpPr>
          <p:cNvPr id="70" name="Diamond 69">
            <a:extLst>
              <a:ext uri="{FF2B5EF4-FFF2-40B4-BE49-F238E27FC236}">
                <a16:creationId xmlns:a16="http://schemas.microsoft.com/office/drawing/2014/main" id="{02634853-283F-436D-9938-613DB887DB39}"/>
              </a:ext>
            </a:extLst>
          </p:cNvPr>
          <p:cNvSpPr/>
          <p:nvPr/>
        </p:nvSpPr>
        <p:spPr>
          <a:xfrm>
            <a:off x="6655197" y="3816960"/>
            <a:ext cx="97887" cy="127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cxnSp>
        <p:nvCxnSpPr>
          <p:cNvPr id="72" name="Straight Connector 71">
            <a:extLst>
              <a:ext uri="{FF2B5EF4-FFF2-40B4-BE49-F238E27FC236}">
                <a16:creationId xmlns:a16="http://schemas.microsoft.com/office/drawing/2014/main" id="{67183F37-4359-4277-8627-698CE3343BA1}"/>
              </a:ext>
            </a:extLst>
          </p:cNvPr>
          <p:cNvCxnSpPr>
            <a:stCxn id="69" idx="0"/>
            <a:endCxn id="70" idx="2"/>
          </p:cNvCxnSpPr>
          <p:nvPr/>
        </p:nvCxnSpPr>
        <p:spPr>
          <a:xfrm flipH="1" flipV="1">
            <a:off x="6704141" y="3944501"/>
            <a:ext cx="866" cy="13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5D79EC1-C25C-4449-BC6E-0D23EA78CAD1}"/>
              </a:ext>
            </a:extLst>
          </p:cNvPr>
          <p:cNvCxnSpPr/>
          <p:nvPr/>
        </p:nvCxnSpPr>
        <p:spPr>
          <a:xfrm>
            <a:off x="5906425" y="4220610"/>
            <a:ext cx="43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723D1B-116F-4E8A-A373-A01A2F2EAAA4}"/>
              </a:ext>
            </a:extLst>
          </p:cNvPr>
          <p:cNvSpPr txBox="1"/>
          <p:nvPr/>
        </p:nvSpPr>
        <p:spPr>
          <a:xfrm>
            <a:off x="4886253" y="4648162"/>
            <a:ext cx="3044448" cy="415498"/>
          </a:xfrm>
          <a:prstGeom prst="rect">
            <a:avLst/>
          </a:prstGeom>
          <a:noFill/>
        </p:spPr>
        <p:txBody>
          <a:bodyPr wrap="square" rtlCol="0">
            <a:spAutoFit/>
          </a:bodyPr>
          <a:lstStyle/>
          <a:p>
            <a:r>
              <a:rPr kumimoji="1" lang="en-US" altLang="ja-JP" sz="1050" u="sng" dirty="0">
                <a:latin typeface="+mn-ea"/>
                <a:ea typeface="+mn-ea"/>
              </a:rPr>
              <a:t>Company A releases Deliverables in several installments over the life of the contract</a:t>
            </a:r>
            <a:endParaRPr kumimoji="1" lang="ja-JP" altLang="en-US" sz="1050" u="sng" dirty="0">
              <a:latin typeface="+mn-ea"/>
              <a:ea typeface="+mn-ea"/>
            </a:endParaRPr>
          </a:p>
        </p:txBody>
      </p:sp>
      <p:sp>
        <p:nvSpPr>
          <p:cNvPr id="78" name="Arrow: Left-Right 77">
            <a:extLst>
              <a:ext uri="{FF2B5EF4-FFF2-40B4-BE49-F238E27FC236}">
                <a16:creationId xmlns:a16="http://schemas.microsoft.com/office/drawing/2014/main" id="{29A6F2F6-6220-4A4B-9C6A-607FC5F11ACC}"/>
              </a:ext>
            </a:extLst>
          </p:cNvPr>
          <p:cNvSpPr/>
          <p:nvPr/>
        </p:nvSpPr>
        <p:spPr>
          <a:xfrm>
            <a:off x="6124160" y="1065743"/>
            <a:ext cx="1136796" cy="11730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latin typeface="+mn-ea"/>
            </a:endParaRPr>
          </a:p>
        </p:txBody>
      </p:sp>
      <p:sp>
        <p:nvSpPr>
          <p:cNvPr id="77" name="Scroll: Vertical 76">
            <a:extLst>
              <a:ext uri="{FF2B5EF4-FFF2-40B4-BE49-F238E27FC236}">
                <a16:creationId xmlns:a16="http://schemas.microsoft.com/office/drawing/2014/main" id="{061F0B38-CEF6-4A34-BCB4-398AAA7302AE}"/>
              </a:ext>
            </a:extLst>
          </p:cNvPr>
          <p:cNvSpPr/>
          <p:nvPr/>
        </p:nvSpPr>
        <p:spPr>
          <a:xfrm>
            <a:off x="6254524" y="775266"/>
            <a:ext cx="891068" cy="580954"/>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800" dirty="0">
                <a:latin typeface="+mn-ea"/>
              </a:rPr>
              <a:t>Contracts</a:t>
            </a:r>
            <a:endParaRPr kumimoji="1" lang="ja-JP" altLang="en-US" sz="800" dirty="0">
              <a:latin typeface="+mn-ea"/>
            </a:endParaRPr>
          </a:p>
        </p:txBody>
      </p:sp>
      <p:cxnSp>
        <p:nvCxnSpPr>
          <p:cNvPr id="80" name="Straight Arrow Connector 79">
            <a:extLst>
              <a:ext uri="{FF2B5EF4-FFF2-40B4-BE49-F238E27FC236}">
                <a16:creationId xmlns:a16="http://schemas.microsoft.com/office/drawing/2014/main" id="{38F974D3-ED92-49E8-8B19-94A594C8F697}"/>
              </a:ext>
            </a:extLst>
          </p:cNvPr>
          <p:cNvCxnSpPr/>
          <p:nvPr/>
        </p:nvCxnSpPr>
        <p:spPr>
          <a:xfrm>
            <a:off x="6704141" y="1356220"/>
            <a:ext cx="0" cy="40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0C2E1FC7-931B-4481-AFAC-519C2B5B681B}"/>
              </a:ext>
            </a:extLst>
          </p:cNvPr>
          <p:cNvPicPr>
            <a:picLocks noChangeAspect="1"/>
          </p:cNvPicPr>
          <p:nvPr/>
        </p:nvPicPr>
        <p:blipFill>
          <a:blip r:embed="rId3"/>
          <a:stretch>
            <a:fillRect/>
          </a:stretch>
        </p:blipFill>
        <p:spPr>
          <a:xfrm>
            <a:off x="1849137" y="1948372"/>
            <a:ext cx="3169753" cy="966471"/>
          </a:xfrm>
          <a:prstGeom prst="rect">
            <a:avLst/>
          </a:prstGeom>
          <a:solidFill>
            <a:schemeClr val="bg1">
              <a:lumMod val="95000"/>
            </a:schemeClr>
          </a:solidFill>
        </p:spPr>
      </p:pic>
      <p:sp>
        <p:nvSpPr>
          <p:cNvPr id="60" name="TextBox 59">
            <a:extLst>
              <a:ext uri="{FF2B5EF4-FFF2-40B4-BE49-F238E27FC236}">
                <a16:creationId xmlns:a16="http://schemas.microsoft.com/office/drawing/2014/main" id="{29100F64-3636-49DC-8B30-9D92B09B1D2D}"/>
              </a:ext>
            </a:extLst>
          </p:cNvPr>
          <p:cNvSpPr txBox="1"/>
          <p:nvPr/>
        </p:nvSpPr>
        <p:spPr>
          <a:xfrm>
            <a:off x="1503145" y="1282029"/>
            <a:ext cx="3383107" cy="584775"/>
          </a:xfrm>
          <a:prstGeom prst="rect">
            <a:avLst/>
          </a:prstGeom>
          <a:solidFill>
            <a:schemeClr val="bg2"/>
          </a:solidFill>
        </p:spPr>
        <p:txBody>
          <a:bodyPr wrap="square" rtlCol="0">
            <a:spAutoFit/>
          </a:bodyPr>
          <a:lstStyle/>
          <a:p>
            <a:r>
              <a:rPr kumimoji="1" lang="en-US" altLang="ja-JP" sz="1600" b="1" u="sng" dirty="0">
                <a:solidFill>
                  <a:schemeClr val="bg1"/>
                </a:solidFill>
                <a:latin typeface="+mn-ea"/>
                <a:ea typeface="+mn-ea"/>
              </a:rPr>
              <a:t>C </a:t>
            </a:r>
            <a:r>
              <a:rPr kumimoji="1" lang="en-US" altLang="ja-JP" sz="1600" b="1" u="sng" dirty="0" err="1">
                <a:solidFill>
                  <a:schemeClr val="bg1"/>
                </a:solidFill>
                <a:latin typeface="+mn-ea"/>
                <a:ea typeface="+mn-ea"/>
              </a:rPr>
              <a:t>Div</a:t>
            </a:r>
            <a:r>
              <a:rPr kumimoji="1" lang="en-US" altLang="ja-JP" sz="1600" b="1" u="sng" dirty="0">
                <a:solidFill>
                  <a:schemeClr val="bg1"/>
                </a:solidFill>
                <a:latin typeface="+mn-ea"/>
                <a:ea typeface="+mn-ea"/>
              </a:rPr>
              <a:t> will create SBOM with </a:t>
            </a:r>
            <a:r>
              <a:rPr kumimoji="1" lang="en-US" altLang="ja-JP" sz="1600" b="1" u="sng" dirty="0" err="1">
                <a:solidFill>
                  <a:schemeClr val="bg1"/>
                </a:solidFill>
                <a:latin typeface="+mn-ea"/>
                <a:ea typeface="+mn-ea"/>
              </a:rPr>
              <a:t>UsageProfile</a:t>
            </a:r>
            <a:r>
              <a:rPr kumimoji="1" lang="en-US" altLang="ja-JP" sz="1600" b="1" u="sng" dirty="0">
                <a:solidFill>
                  <a:schemeClr val="bg1"/>
                </a:solidFill>
                <a:latin typeface="+mn-ea"/>
                <a:ea typeface="+mn-ea"/>
              </a:rPr>
              <a:t> for Deliverables.</a:t>
            </a:r>
            <a:endParaRPr kumimoji="1" lang="ja-JP" altLang="en-US" sz="1600" b="1" u="sng" dirty="0">
              <a:solidFill>
                <a:schemeClr val="bg1"/>
              </a:solidFill>
              <a:latin typeface="+mn-ea"/>
              <a:ea typeface="+mn-ea"/>
            </a:endParaRPr>
          </a:p>
        </p:txBody>
      </p:sp>
      <p:pic>
        <p:nvPicPr>
          <p:cNvPr id="61" name="Picture 60">
            <a:extLst>
              <a:ext uri="{FF2B5EF4-FFF2-40B4-BE49-F238E27FC236}">
                <a16:creationId xmlns:a16="http://schemas.microsoft.com/office/drawing/2014/main" id="{E11FEE2B-3973-43A7-9D3B-D3FF6F1C583E}"/>
              </a:ext>
            </a:extLst>
          </p:cNvPr>
          <p:cNvPicPr>
            <a:picLocks noChangeAspect="1"/>
          </p:cNvPicPr>
          <p:nvPr/>
        </p:nvPicPr>
        <p:blipFill>
          <a:blip r:embed="rId4"/>
          <a:stretch>
            <a:fillRect/>
          </a:stretch>
        </p:blipFill>
        <p:spPr>
          <a:xfrm>
            <a:off x="1850565" y="3117893"/>
            <a:ext cx="2124582" cy="1705513"/>
          </a:xfrm>
          <a:prstGeom prst="rect">
            <a:avLst/>
          </a:prstGeom>
          <a:solidFill>
            <a:schemeClr val="bg1">
              <a:lumMod val="95000"/>
            </a:schemeClr>
          </a:solidFill>
        </p:spPr>
      </p:pic>
      <p:cxnSp>
        <p:nvCxnSpPr>
          <p:cNvPr id="12" name="Straight Connector 11">
            <a:extLst>
              <a:ext uri="{FF2B5EF4-FFF2-40B4-BE49-F238E27FC236}">
                <a16:creationId xmlns:a16="http://schemas.microsoft.com/office/drawing/2014/main" id="{BB6A7557-D651-495C-9B12-1000C40D007E}"/>
              </a:ext>
            </a:extLst>
          </p:cNvPr>
          <p:cNvCxnSpPr>
            <a:stCxn id="3" idx="2"/>
          </p:cNvCxnSpPr>
          <p:nvPr/>
        </p:nvCxnSpPr>
        <p:spPr>
          <a:xfrm flipH="1">
            <a:off x="2898522" y="2914843"/>
            <a:ext cx="535492" cy="198487"/>
          </a:xfrm>
          <a:prstGeom prst="line">
            <a:avLst/>
          </a:prstGeom>
        </p:spPr>
        <p:style>
          <a:lnRef idx="1">
            <a:schemeClr val="accent5"/>
          </a:lnRef>
          <a:fillRef idx="0">
            <a:schemeClr val="accent5"/>
          </a:fillRef>
          <a:effectRef idx="0">
            <a:schemeClr val="accent5"/>
          </a:effectRef>
          <a:fontRef idx="minor">
            <a:schemeClr val="tx1"/>
          </a:fontRef>
        </p:style>
      </p:cxnSp>
      <p:cxnSp>
        <p:nvCxnSpPr>
          <p:cNvPr id="18" name="Straight Connector 17">
            <a:extLst>
              <a:ext uri="{FF2B5EF4-FFF2-40B4-BE49-F238E27FC236}">
                <a16:creationId xmlns:a16="http://schemas.microsoft.com/office/drawing/2014/main" id="{526431E4-5958-4310-A7B4-B04460E04D31}"/>
              </a:ext>
            </a:extLst>
          </p:cNvPr>
          <p:cNvCxnSpPr>
            <a:cxnSpLocks/>
            <a:endCxn id="63" idx="0"/>
          </p:cNvCxnSpPr>
          <p:nvPr/>
        </p:nvCxnSpPr>
        <p:spPr>
          <a:xfrm>
            <a:off x="3447590" y="2912102"/>
            <a:ext cx="1699758" cy="218379"/>
          </a:xfrm>
          <a:prstGeom prst="line">
            <a:avLst/>
          </a:prstGeom>
        </p:spPr>
        <p:style>
          <a:lnRef idx="1">
            <a:schemeClr val="accent5"/>
          </a:lnRef>
          <a:fillRef idx="0">
            <a:schemeClr val="accent5"/>
          </a:fillRef>
          <a:effectRef idx="0">
            <a:schemeClr val="accent5"/>
          </a:effectRef>
          <a:fontRef idx="minor">
            <a:schemeClr val="tx1"/>
          </a:fontRef>
        </p:style>
      </p:cxnSp>
      <p:pic>
        <p:nvPicPr>
          <p:cNvPr id="63" name="Picture 62">
            <a:extLst>
              <a:ext uri="{FF2B5EF4-FFF2-40B4-BE49-F238E27FC236}">
                <a16:creationId xmlns:a16="http://schemas.microsoft.com/office/drawing/2014/main" id="{8528C9F1-5DED-4D16-9796-3022FCB10C10}"/>
              </a:ext>
            </a:extLst>
          </p:cNvPr>
          <p:cNvPicPr>
            <a:picLocks noChangeAspect="1"/>
          </p:cNvPicPr>
          <p:nvPr/>
        </p:nvPicPr>
        <p:blipFill>
          <a:blip r:embed="rId5"/>
          <a:stretch>
            <a:fillRect/>
          </a:stretch>
        </p:blipFill>
        <p:spPr>
          <a:xfrm>
            <a:off x="4113185" y="3130481"/>
            <a:ext cx="2068326" cy="1692267"/>
          </a:xfrm>
          <a:prstGeom prst="rect">
            <a:avLst/>
          </a:prstGeom>
          <a:solidFill>
            <a:schemeClr val="bg1">
              <a:lumMod val="95000"/>
            </a:schemeClr>
          </a:solidFill>
        </p:spPr>
      </p:pic>
      <p:sp>
        <p:nvSpPr>
          <p:cNvPr id="10" name="Oval 9">
            <a:extLst>
              <a:ext uri="{FF2B5EF4-FFF2-40B4-BE49-F238E27FC236}">
                <a16:creationId xmlns:a16="http://schemas.microsoft.com/office/drawing/2014/main" id="{86B275B6-C2A8-48F0-8BB6-896275C04D67}"/>
              </a:ext>
            </a:extLst>
          </p:cNvPr>
          <p:cNvSpPr/>
          <p:nvPr/>
        </p:nvSpPr>
        <p:spPr>
          <a:xfrm>
            <a:off x="2398970" y="2562736"/>
            <a:ext cx="559800" cy="38141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n-ea"/>
            </a:endParaRPr>
          </a:p>
        </p:txBody>
      </p:sp>
    </p:spTree>
    <p:extLst>
      <p:ext uri="{BB962C8B-B14F-4D97-AF65-F5344CB8AC3E}">
        <p14:creationId xmlns:p14="http://schemas.microsoft.com/office/powerpoint/2010/main" val="1198403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B23C2C-77E5-3AAB-5FFF-F7A0E12FCF2D}"/>
              </a:ext>
            </a:extLst>
          </p:cNvPr>
          <p:cNvSpPr>
            <a:spLocks noGrp="1"/>
          </p:cNvSpPr>
          <p:nvPr>
            <p:ph type="title"/>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5B45195-AE41-6ED8-F84E-3EE889A13CD5}"/>
              </a:ext>
            </a:extLst>
          </p:cNvPr>
          <p:cNvSpPr>
            <a:spLocks noGrp="1"/>
          </p:cNvSpPr>
          <p:nvPr>
            <p:ph type="body" idx="1"/>
          </p:nvPr>
        </p:nvSpPr>
        <p:spPr/>
        <p:txBody>
          <a:bodyPr/>
          <a:lstStyle/>
          <a:p>
            <a:endParaRPr kumimoji="1" lang="ja-JP" altLang="en-US" dirty="0"/>
          </a:p>
        </p:txBody>
      </p:sp>
      <p:sp>
        <p:nvSpPr>
          <p:cNvPr id="4" name="四角形: 角を丸くする 3">
            <a:extLst>
              <a:ext uri="{FF2B5EF4-FFF2-40B4-BE49-F238E27FC236}">
                <a16:creationId xmlns:a16="http://schemas.microsoft.com/office/drawing/2014/main" id="{67B59F38-EE88-441D-22C1-F357182FACEC}"/>
              </a:ext>
            </a:extLst>
          </p:cNvPr>
          <p:cNvSpPr/>
          <p:nvPr/>
        </p:nvSpPr>
        <p:spPr>
          <a:xfrm>
            <a:off x="1124917" y="1634878"/>
            <a:ext cx="1203851" cy="6346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1000" dirty="0"/>
              <a:t>Usage Profile Elements for Deliverables A for Product B</a:t>
            </a:r>
            <a:endParaRPr kumimoji="1" lang="ja-JP" altLang="en-US" sz="1000" dirty="0"/>
          </a:p>
        </p:txBody>
      </p:sp>
      <p:sp>
        <p:nvSpPr>
          <p:cNvPr id="5" name="四角形: 角を丸くする 4">
            <a:extLst>
              <a:ext uri="{FF2B5EF4-FFF2-40B4-BE49-F238E27FC236}">
                <a16:creationId xmlns:a16="http://schemas.microsoft.com/office/drawing/2014/main" id="{760E18B5-3AA0-4AC9-882D-689E98E61F33}"/>
              </a:ext>
            </a:extLst>
          </p:cNvPr>
          <p:cNvSpPr/>
          <p:nvPr/>
        </p:nvSpPr>
        <p:spPr>
          <a:xfrm>
            <a:off x="4045462" y="2595802"/>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BB05C599-1303-B315-385D-7436B15F8A42}"/>
              </a:ext>
            </a:extLst>
          </p:cNvPr>
          <p:cNvSpPr/>
          <p:nvPr/>
        </p:nvSpPr>
        <p:spPr>
          <a:xfrm>
            <a:off x="5595986" y="2571750"/>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A3339D0-2539-9FD3-A18E-084C352C86C2}"/>
              </a:ext>
            </a:extLst>
          </p:cNvPr>
          <p:cNvSpPr/>
          <p:nvPr/>
        </p:nvSpPr>
        <p:spPr>
          <a:xfrm>
            <a:off x="592065" y="1551866"/>
            <a:ext cx="8321690" cy="27504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A2AD5783-14D3-6532-FA5A-6D51D1B5BFCC}"/>
              </a:ext>
            </a:extLst>
          </p:cNvPr>
          <p:cNvSpPr/>
          <p:nvPr/>
        </p:nvSpPr>
        <p:spPr>
          <a:xfrm>
            <a:off x="2420188" y="2217385"/>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900" dirty="0"/>
              <a:t>Usage Prof. Elem. of Distro. X for Prod. B</a:t>
            </a:r>
            <a:endParaRPr kumimoji="1" lang="ja-JP" altLang="en-US" sz="900" dirty="0"/>
          </a:p>
        </p:txBody>
      </p:sp>
      <p:sp>
        <p:nvSpPr>
          <p:cNvPr id="9" name="四角形: 角を丸くする 8">
            <a:extLst>
              <a:ext uri="{FF2B5EF4-FFF2-40B4-BE49-F238E27FC236}">
                <a16:creationId xmlns:a16="http://schemas.microsoft.com/office/drawing/2014/main" id="{C739974E-544D-00E6-C77B-83900104603A}"/>
              </a:ext>
            </a:extLst>
          </p:cNvPr>
          <p:cNvSpPr/>
          <p:nvPr/>
        </p:nvSpPr>
        <p:spPr>
          <a:xfrm>
            <a:off x="5595986" y="3509174"/>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t>Pkg. D</a:t>
            </a:r>
          </a:p>
          <a:p>
            <a:pPr algn="ctr"/>
            <a:r>
              <a:rPr kumimoji="1" lang="en-US" altLang="ja-JP" sz="1100" dirty="0"/>
              <a:t>(Lib D2.dll)</a:t>
            </a:r>
            <a:endParaRPr kumimoji="1" lang="ja-JP" altLang="en-US" sz="1100" dirty="0"/>
          </a:p>
        </p:txBody>
      </p:sp>
      <p:sp>
        <p:nvSpPr>
          <p:cNvPr id="10" name="四角形: 角を丸くする 9">
            <a:extLst>
              <a:ext uri="{FF2B5EF4-FFF2-40B4-BE49-F238E27FC236}">
                <a16:creationId xmlns:a16="http://schemas.microsoft.com/office/drawing/2014/main" id="{0F917543-0131-EBFC-20F4-FDA08C49B626}"/>
              </a:ext>
            </a:extLst>
          </p:cNvPr>
          <p:cNvSpPr/>
          <p:nvPr/>
        </p:nvSpPr>
        <p:spPr>
          <a:xfrm>
            <a:off x="4045462" y="3509174"/>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t>Pkg. C </a:t>
            </a:r>
          </a:p>
          <a:p>
            <a:pPr algn="ctr"/>
            <a:r>
              <a:rPr kumimoji="1" lang="en-US" altLang="ja-JP" sz="1100" dirty="0"/>
              <a:t>(App C1.exe)</a:t>
            </a:r>
            <a:endParaRPr kumimoji="1" lang="ja-JP" altLang="en-US" sz="1100" dirty="0"/>
          </a:p>
        </p:txBody>
      </p:sp>
      <p:sp>
        <p:nvSpPr>
          <p:cNvPr id="11" name="四角形: 角を丸くする 10">
            <a:extLst>
              <a:ext uri="{FF2B5EF4-FFF2-40B4-BE49-F238E27FC236}">
                <a16:creationId xmlns:a16="http://schemas.microsoft.com/office/drawing/2014/main" id="{7559A940-605C-2504-632C-A312FE0C1366}"/>
              </a:ext>
            </a:extLst>
          </p:cNvPr>
          <p:cNvSpPr/>
          <p:nvPr/>
        </p:nvSpPr>
        <p:spPr>
          <a:xfrm>
            <a:off x="2420187" y="3058141"/>
            <a:ext cx="1203851" cy="43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900" dirty="0"/>
              <a:t>Distro. X modified as Deliverables A</a:t>
            </a:r>
            <a:endParaRPr kumimoji="1" lang="ja-JP" altLang="en-US" sz="900" dirty="0"/>
          </a:p>
        </p:txBody>
      </p:sp>
      <p:cxnSp>
        <p:nvCxnSpPr>
          <p:cNvPr id="13" name="コネクタ: カギ線 12">
            <a:extLst>
              <a:ext uri="{FF2B5EF4-FFF2-40B4-BE49-F238E27FC236}">
                <a16:creationId xmlns:a16="http://schemas.microsoft.com/office/drawing/2014/main" id="{885962D0-3F76-B897-9B4F-9170F3A6527B}"/>
              </a:ext>
            </a:extLst>
          </p:cNvPr>
          <p:cNvCxnSpPr>
            <a:endCxn id="11" idx="3"/>
          </p:cNvCxnSpPr>
          <p:nvPr/>
        </p:nvCxnSpPr>
        <p:spPr>
          <a:xfrm rot="10800000">
            <a:off x="3624039" y="3275229"/>
            <a:ext cx="1023349" cy="217088"/>
          </a:xfrm>
          <a:prstGeom prst="bentConnector3">
            <a:avLst>
              <a:gd name="adj1" fmla="val -1426"/>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D8C2A530-0261-83C1-C5AD-4CAFBD6938C7}"/>
              </a:ext>
            </a:extLst>
          </p:cNvPr>
          <p:cNvCxnSpPr>
            <a:cxnSpLocks/>
            <a:stCxn id="9" idx="0"/>
            <a:endCxn id="11" idx="3"/>
          </p:cNvCxnSpPr>
          <p:nvPr/>
        </p:nvCxnSpPr>
        <p:spPr>
          <a:xfrm rot="16200000" flipV="1">
            <a:off x="4794003" y="2105265"/>
            <a:ext cx="233945" cy="2573874"/>
          </a:xfrm>
          <a:prstGeom prst="bentConnector2">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コネクタ: 曲線 20">
            <a:extLst>
              <a:ext uri="{FF2B5EF4-FFF2-40B4-BE49-F238E27FC236}">
                <a16:creationId xmlns:a16="http://schemas.microsoft.com/office/drawing/2014/main" id="{65A8C776-3C37-0E2C-BF5C-2EE27D392CCB}"/>
              </a:ext>
            </a:extLst>
          </p:cNvPr>
          <p:cNvCxnSpPr>
            <a:cxnSpLocks/>
            <a:stCxn id="6" idx="2"/>
            <a:endCxn id="9" idx="3"/>
          </p:cNvCxnSpPr>
          <p:nvPr/>
        </p:nvCxnSpPr>
        <p:spPr>
          <a:xfrm rot="16200000" flipH="1">
            <a:off x="6138706" y="3065131"/>
            <a:ext cx="720336" cy="601925"/>
          </a:xfrm>
          <a:prstGeom prst="curvedConnector4">
            <a:avLst>
              <a:gd name="adj1" fmla="val 34931"/>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 name="コネクタ: 曲線 22">
            <a:extLst>
              <a:ext uri="{FF2B5EF4-FFF2-40B4-BE49-F238E27FC236}">
                <a16:creationId xmlns:a16="http://schemas.microsoft.com/office/drawing/2014/main" id="{C1D5AA22-BEB2-1A77-BC67-784408EFD5AE}"/>
              </a:ext>
            </a:extLst>
          </p:cNvPr>
          <p:cNvCxnSpPr>
            <a:cxnSpLocks/>
            <a:stCxn id="5" idx="2"/>
            <a:endCxn id="10" idx="3"/>
          </p:cNvCxnSpPr>
          <p:nvPr/>
        </p:nvCxnSpPr>
        <p:spPr>
          <a:xfrm rot="16200000" flipH="1">
            <a:off x="4600208" y="3077157"/>
            <a:ext cx="696284" cy="601925"/>
          </a:xfrm>
          <a:prstGeom prst="curvedConnector4">
            <a:avLst>
              <a:gd name="adj1" fmla="val 34411"/>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コネクタ: 曲線 25">
            <a:extLst>
              <a:ext uri="{FF2B5EF4-FFF2-40B4-BE49-F238E27FC236}">
                <a16:creationId xmlns:a16="http://schemas.microsoft.com/office/drawing/2014/main" id="{DEDB0BCA-EA0B-AD1A-435C-C0973BA9D9E0}"/>
              </a:ext>
            </a:extLst>
          </p:cNvPr>
          <p:cNvCxnSpPr>
            <a:cxnSpLocks/>
            <a:stCxn id="8" idx="3"/>
            <a:endCxn id="11" idx="0"/>
          </p:cNvCxnSpPr>
          <p:nvPr/>
        </p:nvCxnSpPr>
        <p:spPr>
          <a:xfrm flipH="1">
            <a:off x="3022113" y="2434473"/>
            <a:ext cx="601926" cy="623668"/>
          </a:xfrm>
          <a:prstGeom prst="curvedConnector4">
            <a:avLst>
              <a:gd name="adj1" fmla="val -37978"/>
              <a:gd name="adj2" fmla="val 67404"/>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コネクタ: 曲線 29">
            <a:extLst>
              <a:ext uri="{FF2B5EF4-FFF2-40B4-BE49-F238E27FC236}">
                <a16:creationId xmlns:a16="http://schemas.microsoft.com/office/drawing/2014/main" id="{1ECDDD8F-4B22-D607-CA6C-38875B23CB7E}"/>
              </a:ext>
            </a:extLst>
          </p:cNvPr>
          <p:cNvCxnSpPr>
            <a:cxnSpLocks/>
            <a:stCxn id="8" idx="3"/>
            <a:endCxn id="5" idx="0"/>
          </p:cNvCxnSpPr>
          <p:nvPr/>
        </p:nvCxnSpPr>
        <p:spPr>
          <a:xfrm>
            <a:off x="3624039" y="2434473"/>
            <a:ext cx="1023349" cy="161329"/>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コネクタ: 曲線 32">
            <a:extLst>
              <a:ext uri="{FF2B5EF4-FFF2-40B4-BE49-F238E27FC236}">
                <a16:creationId xmlns:a16="http://schemas.microsoft.com/office/drawing/2014/main" id="{757E0F98-85C4-3E56-F762-C3D6E1D2793A}"/>
              </a:ext>
            </a:extLst>
          </p:cNvPr>
          <p:cNvCxnSpPr>
            <a:cxnSpLocks/>
            <a:stCxn id="8" idx="3"/>
            <a:endCxn id="6" idx="0"/>
          </p:cNvCxnSpPr>
          <p:nvPr/>
        </p:nvCxnSpPr>
        <p:spPr>
          <a:xfrm>
            <a:off x="3624039" y="2434473"/>
            <a:ext cx="2573873" cy="137277"/>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6" name="コネクタ: 曲線 35">
            <a:extLst>
              <a:ext uri="{FF2B5EF4-FFF2-40B4-BE49-F238E27FC236}">
                <a16:creationId xmlns:a16="http://schemas.microsoft.com/office/drawing/2014/main" id="{B84A9CED-6E59-2F42-6C0E-EE1E843C25E9}"/>
              </a:ext>
            </a:extLst>
          </p:cNvPr>
          <p:cNvCxnSpPr>
            <a:cxnSpLocks/>
            <a:stCxn id="4" idx="3"/>
            <a:endCxn id="8" idx="0"/>
          </p:cNvCxnSpPr>
          <p:nvPr/>
        </p:nvCxnSpPr>
        <p:spPr>
          <a:xfrm>
            <a:off x="2328768" y="1952216"/>
            <a:ext cx="693346" cy="265169"/>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A257189D-37C1-A08B-71C4-2961CDA1D98C}"/>
              </a:ext>
            </a:extLst>
          </p:cNvPr>
          <p:cNvCxnSpPr/>
          <p:nvPr/>
        </p:nvCxnSpPr>
        <p:spPr>
          <a:xfrm>
            <a:off x="5718899" y="1131488"/>
            <a:ext cx="399029"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981F7557-E29A-A3DD-0823-D3652DEA9E63}"/>
              </a:ext>
            </a:extLst>
          </p:cNvPr>
          <p:cNvCxnSpPr/>
          <p:nvPr/>
        </p:nvCxnSpPr>
        <p:spPr>
          <a:xfrm>
            <a:off x="5718899" y="1277310"/>
            <a:ext cx="39902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EBB729D5-1E68-8537-7E2A-5F4B26767BE9}"/>
              </a:ext>
            </a:extLst>
          </p:cNvPr>
          <p:cNvSpPr txBox="1"/>
          <p:nvPr/>
        </p:nvSpPr>
        <p:spPr>
          <a:xfrm>
            <a:off x="6117928" y="1025122"/>
            <a:ext cx="2677086" cy="230832"/>
          </a:xfrm>
          <a:prstGeom prst="rect">
            <a:avLst/>
          </a:prstGeom>
          <a:noFill/>
        </p:spPr>
        <p:txBody>
          <a:bodyPr wrap="square" rtlCol="0">
            <a:spAutoFit/>
          </a:bodyPr>
          <a:lstStyle/>
          <a:p>
            <a:r>
              <a:rPr kumimoji="1" lang="en-US" altLang="ja-JP" sz="900" dirty="0"/>
              <a:t>DESCRIBED / DESCRIBED_BY relationship</a:t>
            </a:r>
            <a:endParaRPr kumimoji="1" lang="ja-JP" altLang="en-US" sz="900" dirty="0"/>
          </a:p>
        </p:txBody>
      </p:sp>
      <p:sp>
        <p:nvSpPr>
          <p:cNvPr id="44" name="テキスト ボックス 43">
            <a:extLst>
              <a:ext uri="{FF2B5EF4-FFF2-40B4-BE49-F238E27FC236}">
                <a16:creationId xmlns:a16="http://schemas.microsoft.com/office/drawing/2014/main" id="{8B50C959-5BF7-14BB-EA4D-0156896E94C6}"/>
              </a:ext>
            </a:extLst>
          </p:cNvPr>
          <p:cNvSpPr txBox="1"/>
          <p:nvPr/>
        </p:nvSpPr>
        <p:spPr>
          <a:xfrm>
            <a:off x="6117928" y="1184285"/>
            <a:ext cx="2677086" cy="230832"/>
          </a:xfrm>
          <a:prstGeom prst="rect">
            <a:avLst/>
          </a:prstGeom>
          <a:noFill/>
        </p:spPr>
        <p:txBody>
          <a:bodyPr wrap="square" rtlCol="0">
            <a:spAutoFit/>
          </a:bodyPr>
          <a:lstStyle/>
          <a:p>
            <a:r>
              <a:rPr kumimoji="1" lang="en-US" altLang="ja-JP" sz="900" dirty="0"/>
              <a:t>PACKAGE_OF relationship</a:t>
            </a:r>
            <a:endParaRPr kumimoji="1" lang="ja-JP" altLang="en-US" sz="900" dirty="0"/>
          </a:p>
        </p:txBody>
      </p:sp>
      <p:sp>
        <p:nvSpPr>
          <p:cNvPr id="45" name="四角形: 角を丸くする 44">
            <a:extLst>
              <a:ext uri="{FF2B5EF4-FFF2-40B4-BE49-F238E27FC236}">
                <a16:creationId xmlns:a16="http://schemas.microsoft.com/office/drawing/2014/main" id="{4E52B815-4C20-4847-89F5-D2AB0747C273}"/>
              </a:ext>
            </a:extLst>
          </p:cNvPr>
          <p:cNvSpPr/>
          <p:nvPr/>
        </p:nvSpPr>
        <p:spPr>
          <a:xfrm>
            <a:off x="1114912" y="3679978"/>
            <a:ext cx="1203851" cy="43417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sz="900" dirty="0"/>
              <a:t>Config File for Product B by Distro. X</a:t>
            </a:r>
            <a:endParaRPr kumimoji="1" lang="ja-JP" altLang="en-US" sz="900" dirty="0"/>
          </a:p>
        </p:txBody>
      </p:sp>
      <p:cxnSp>
        <p:nvCxnSpPr>
          <p:cNvPr id="46" name="コネクタ: 曲線 45">
            <a:extLst>
              <a:ext uri="{FF2B5EF4-FFF2-40B4-BE49-F238E27FC236}">
                <a16:creationId xmlns:a16="http://schemas.microsoft.com/office/drawing/2014/main" id="{8B162DCD-9F09-58F5-C5EA-4429210A83C5}"/>
              </a:ext>
            </a:extLst>
          </p:cNvPr>
          <p:cNvCxnSpPr>
            <a:cxnSpLocks/>
            <a:stCxn id="4" idx="3"/>
            <a:endCxn id="45" idx="0"/>
          </p:cNvCxnSpPr>
          <p:nvPr/>
        </p:nvCxnSpPr>
        <p:spPr>
          <a:xfrm flipH="1">
            <a:off x="1716838" y="1952216"/>
            <a:ext cx="611930" cy="1727762"/>
          </a:xfrm>
          <a:prstGeom prst="curvedConnector4">
            <a:avLst>
              <a:gd name="adj1" fmla="val -2956"/>
              <a:gd name="adj2" fmla="val 61087"/>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コネクタ: カギ線 49">
            <a:extLst>
              <a:ext uri="{FF2B5EF4-FFF2-40B4-BE49-F238E27FC236}">
                <a16:creationId xmlns:a16="http://schemas.microsoft.com/office/drawing/2014/main" id="{E4A89E3E-AD54-FD39-D8E2-DAA4F861A5A4}"/>
              </a:ext>
            </a:extLst>
          </p:cNvPr>
          <p:cNvCxnSpPr>
            <a:cxnSpLocks/>
            <a:stCxn id="45" idx="3"/>
            <a:endCxn id="11" idx="1"/>
          </p:cNvCxnSpPr>
          <p:nvPr/>
        </p:nvCxnSpPr>
        <p:spPr>
          <a:xfrm flipV="1">
            <a:off x="2318763" y="3275229"/>
            <a:ext cx="101424" cy="621837"/>
          </a:xfrm>
          <a:prstGeom prst="bentConnector3">
            <a:avLst>
              <a:gd name="adj1" fmla="val 50000"/>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A290A5E2-F637-30BB-37A3-608F1B6CED88}"/>
              </a:ext>
            </a:extLst>
          </p:cNvPr>
          <p:cNvCxnSpPr/>
          <p:nvPr/>
        </p:nvCxnSpPr>
        <p:spPr>
          <a:xfrm>
            <a:off x="5718899" y="1415117"/>
            <a:ext cx="399029"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E6C9A694-DF53-6977-DC85-7BF725274C11}"/>
              </a:ext>
            </a:extLst>
          </p:cNvPr>
          <p:cNvSpPr txBox="1"/>
          <p:nvPr/>
        </p:nvSpPr>
        <p:spPr>
          <a:xfrm>
            <a:off x="6117928" y="1321033"/>
            <a:ext cx="2677086" cy="230832"/>
          </a:xfrm>
          <a:prstGeom prst="rect">
            <a:avLst/>
          </a:prstGeom>
          <a:noFill/>
        </p:spPr>
        <p:txBody>
          <a:bodyPr wrap="square" rtlCol="0">
            <a:spAutoFit/>
          </a:bodyPr>
          <a:lstStyle/>
          <a:p>
            <a:r>
              <a:rPr kumimoji="1" lang="en-US" altLang="ja-JP" sz="900" dirty="0"/>
              <a:t>METAFILE_OF relationship</a:t>
            </a:r>
            <a:endParaRPr kumimoji="1" lang="ja-JP" altLang="en-US" sz="900" dirty="0"/>
          </a:p>
        </p:txBody>
      </p:sp>
      <p:sp>
        <p:nvSpPr>
          <p:cNvPr id="58" name="テキスト ボックス 57">
            <a:extLst>
              <a:ext uri="{FF2B5EF4-FFF2-40B4-BE49-F238E27FC236}">
                <a16:creationId xmlns:a16="http://schemas.microsoft.com/office/drawing/2014/main" id="{16D7BF1D-46A7-0840-8208-C969693A8ACF}"/>
              </a:ext>
            </a:extLst>
          </p:cNvPr>
          <p:cNvSpPr txBox="1"/>
          <p:nvPr/>
        </p:nvSpPr>
        <p:spPr>
          <a:xfrm>
            <a:off x="5861700" y="1551865"/>
            <a:ext cx="2677086" cy="230832"/>
          </a:xfrm>
          <a:prstGeom prst="rect">
            <a:avLst/>
          </a:prstGeom>
          <a:noFill/>
        </p:spPr>
        <p:txBody>
          <a:bodyPr wrap="square" rtlCol="0">
            <a:spAutoFit/>
          </a:bodyPr>
          <a:lstStyle/>
          <a:p>
            <a:r>
              <a:rPr kumimoji="1" lang="en-US" altLang="ja-JP" sz="900" dirty="0"/>
              <a:t>SPDX Document ABCD-YYYY-MM-DD</a:t>
            </a:r>
            <a:endParaRPr kumimoji="1" lang="ja-JP" altLang="en-US" sz="900" dirty="0"/>
          </a:p>
        </p:txBody>
      </p:sp>
      <p:cxnSp>
        <p:nvCxnSpPr>
          <p:cNvPr id="60" name="コネクタ: 曲線 59">
            <a:extLst>
              <a:ext uri="{FF2B5EF4-FFF2-40B4-BE49-F238E27FC236}">
                <a16:creationId xmlns:a16="http://schemas.microsoft.com/office/drawing/2014/main" id="{7B72D59F-97D6-A7C5-6721-F89BD2084146}"/>
              </a:ext>
            </a:extLst>
          </p:cNvPr>
          <p:cNvCxnSpPr>
            <a:cxnSpLocks/>
            <a:stCxn id="6" idx="2"/>
            <a:endCxn id="45" idx="2"/>
          </p:cNvCxnSpPr>
          <p:nvPr/>
        </p:nvCxnSpPr>
        <p:spPr>
          <a:xfrm rot="5400000">
            <a:off x="3403261" y="1319503"/>
            <a:ext cx="1108228" cy="4481074"/>
          </a:xfrm>
          <a:prstGeom prst="curvedConnector3">
            <a:avLst>
              <a:gd name="adj1" fmla="val 12062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四角形: 角を丸くする 71">
            <a:extLst>
              <a:ext uri="{FF2B5EF4-FFF2-40B4-BE49-F238E27FC236}">
                <a16:creationId xmlns:a16="http://schemas.microsoft.com/office/drawing/2014/main" id="{570882D8-4114-D3C8-4B8B-34ED8EF90988}"/>
              </a:ext>
            </a:extLst>
          </p:cNvPr>
          <p:cNvSpPr/>
          <p:nvPr/>
        </p:nvSpPr>
        <p:spPr>
          <a:xfrm>
            <a:off x="7536995" y="3489713"/>
            <a:ext cx="1203851" cy="43417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kumimoji="1" lang="en-US" altLang="ja-JP" sz="1100" dirty="0"/>
              <a:t>Pkg. E </a:t>
            </a:r>
          </a:p>
          <a:p>
            <a:pPr algn="ctr"/>
            <a:r>
              <a:rPr kumimoji="1" lang="en-US" altLang="ja-JP" sz="1100" dirty="0"/>
              <a:t>(Independent App E3.exe)</a:t>
            </a:r>
            <a:endParaRPr kumimoji="1" lang="ja-JP" altLang="en-US" sz="1100" dirty="0"/>
          </a:p>
        </p:txBody>
      </p:sp>
      <p:sp>
        <p:nvSpPr>
          <p:cNvPr id="73" name="四角形: 角を丸くする 72">
            <a:extLst>
              <a:ext uri="{FF2B5EF4-FFF2-40B4-BE49-F238E27FC236}">
                <a16:creationId xmlns:a16="http://schemas.microsoft.com/office/drawing/2014/main" id="{A7D0C111-135C-BC47-F678-612EC9086578}"/>
              </a:ext>
            </a:extLst>
          </p:cNvPr>
          <p:cNvSpPr/>
          <p:nvPr/>
        </p:nvSpPr>
        <p:spPr>
          <a:xfrm>
            <a:off x="7536995" y="2580562"/>
            <a:ext cx="1203851" cy="43417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en-US" altLang="ja-JP" sz="900" dirty="0"/>
              <a:t>Usage Prof. Elem. of Pkg. D for Prod. B</a:t>
            </a:r>
            <a:endParaRPr kumimoji="1" lang="ja-JP" altLang="en-US" sz="900" dirty="0"/>
          </a:p>
        </p:txBody>
      </p:sp>
      <p:cxnSp>
        <p:nvCxnSpPr>
          <p:cNvPr id="74" name="コネクタ: 曲線 73">
            <a:extLst>
              <a:ext uri="{FF2B5EF4-FFF2-40B4-BE49-F238E27FC236}">
                <a16:creationId xmlns:a16="http://schemas.microsoft.com/office/drawing/2014/main" id="{8A2F763B-434F-BF26-4380-5A178FBE3CA4}"/>
              </a:ext>
            </a:extLst>
          </p:cNvPr>
          <p:cNvCxnSpPr>
            <a:cxnSpLocks/>
            <a:stCxn id="4" idx="3"/>
            <a:endCxn id="73" idx="0"/>
          </p:cNvCxnSpPr>
          <p:nvPr/>
        </p:nvCxnSpPr>
        <p:spPr>
          <a:xfrm>
            <a:off x="2328768" y="1952216"/>
            <a:ext cx="5810153" cy="628346"/>
          </a:xfrm>
          <a:prstGeom prst="curvedConnector2">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コネクタ: 曲線 76">
            <a:extLst>
              <a:ext uri="{FF2B5EF4-FFF2-40B4-BE49-F238E27FC236}">
                <a16:creationId xmlns:a16="http://schemas.microsoft.com/office/drawing/2014/main" id="{27B10282-E4B1-EBFF-3EC0-1C8C3DC6F7F7}"/>
              </a:ext>
            </a:extLst>
          </p:cNvPr>
          <p:cNvCxnSpPr>
            <a:cxnSpLocks/>
            <a:stCxn id="73" idx="2"/>
            <a:endCxn id="72" idx="3"/>
          </p:cNvCxnSpPr>
          <p:nvPr/>
        </p:nvCxnSpPr>
        <p:spPr>
          <a:xfrm rot="16200000" flipH="1">
            <a:off x="8093852" y="3059806"/>
            <a:ext cx="692063" cy="601925"/>
          </a:xfrm>
          <a:prstGeom prst="curvedConnector4">
            <a:avLst>
              <a:gd name="adj1" fmla="val 34316"/>
              <a:gd name="adj2" fmla="val 137978"/>
            </a:avLst>
          </a:prstGeom>
          <a:ln w="3810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642F6479-A65A-C7CB-3A3B-A31886E2A0C8}"/>
              </a:ext>
            </a:extLst>
          </p:cNvPr>
          <p:cNvSpPr txBox="1"/>
          <p:nvPr/>
        </p:nvSpPr>
        <p:spPr>
          <a:xfrm>
            <a:off x="790799" y="3510966"/>
            <a:ext cx="1076279" cy="215444"/>
          </a:xfrm>
          <a:prstGeom prst="rect">
            <a:avLst/>
          </a:prstGeom>
          <a:noFill/>
        </p:spPr>
        <p:txBody>
          <a:bodyPr wrap="square" rtlCol="0">
            <a:spAutoFit/>
          </a:bodyPr>
          <a:lstStyle/>
          <a:p>
            <a:r>
              <a:rPr kumimoji="1" lang="en-US" altLang="ja-JP" sz="800" dirty="0"/>
              <a:t>SPDX Desc. for</a:t>
            </a:r>
            <a:endParaRPr kumimoji="1" lang="ja-JP" altLang="en-US" sz="800" dirty="0"/>
          </a:p>
        </p:txBody>
      </p:sp>
    </p:spTree>
    <p:extLst>
      <p:ext uri="{BB962C8B-B14F-4D97-AF65-F5344CB8AC3E}">
        <p14:creationId xmlns:p14="http://schemas.microsoft.com/office/powerpoint/2010/main" val="133690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5D0D3-503C-4614-98FE-C0B7732F8E46}"/>
              </a:ext>
            </a:extLst>
          </p:cNvPr>
          <p:cNvSpPr>
            <a:spLocks noGrp="1"/>
          </p:cNvSpPr>
          <p:nvPr>
            <p:ph type="title"/>
          </p:nvPr>
        </p:nvSpPr>
        <p:spPr/>
        <p:txBody>
          <a:bodyPr>
            <a:normAutofit fontScale="90000"/>
          </a:bodyPr>
          <a:lstStyle/>
          <a:p>
            <a:r>
              <a:rPr kumimoji="1" lang="en-US" altLang="ja-JP" dirty="0"/>
              <a:t>SBOM sg meeting schedule</a:t>
            </a:r>
            <a:endParaRPr kumimoji="1" lang="ja-JP" altLang="en-US" dirty="0"/>
          </a:p>
        </p:txBody>
      </p:sp>
      <p:sp>
        <p:nvSpPr>
          <p:cNvPr id="3" name="Text Placeholder 2">
            <a:extLst>
              <a:ext uri="{FF2B5EF4-FFF2-40B4-BE49-F238E27FC236}">
                <a16:creationId xmlns:a16="http://schemas.microsoft.com/office/drawing/2014/main" id="{173E6BF5-0CE4-48E8-833C-ACF1CB4B3221}"/>
              </a:ext>
            </a:extLst>
          </p:cNvPr>
          <p:cNvSpPr>
            <a:spLocks noGrp="1"/>
          </p:cNvSpPr>
          <p:nvPr>
            <p:ph type="body" idx="1"/>
          </p:nvPr>
        </p:nvSpPr>
        <p:spPr/>
        <p:txBody>
          <a:bodyPr/>
          <a:lstStyle/>
          <a:p>
            <a:pPr>
              <a:lnSpc>
                <a:spcPct val="150000"/>
              </a:lnSpc>
            </a:pPr>
            <a:r>
              <a:rPr kumimoji="1" lang="ja-JP" altLang="en-US" dirty="0">
                <a:latin typeface="+mn-ea"/>
                <a:ea typeface="+mn-ea"/>
              </a:rPr>
              <a:t>次回、</a:t>
            </a:r>
            <a:r>
              <a:rPr kumimoji="1" lang="en-US" altLang="ja-JP" dirty="0">
                <a:latin typeface="+mn-ea"/>
                <a:ea typeface="+mn-ea"/>
              </a:rPr>
              <a:t>1/10(</a:t>
            </a:r>
            <a:r>
              <a:rPr kumimoji="1" lang="ja-JP" altLang="en-US" dirty="0">
                <a:latin typeface="+mn-ea"/>
                <a:ea typeface="+mn-ea"/>
              </a:rPr>
              <a:t>火</a:t>
            </a:r>
            <a:r>
              <a:rPr kumimoji="1" lang="en-US" altLang="ja-JP" dirty="0">
                <a:latin typeface="+mn-ea"/>
                <a:ea typeface="+mn-ea"/>
              </a:rPr>
              <a:t>) 16:00-18:00</a:t>
            </a:r>
            <a:r>
              <a:rPr kumimoji="1" lang="ja-JP" altLang="en-US" dirty="0">
                <a:latin typeface="+mn-ea"/>
                <a:ea typeface="+mn-ea"/>
              </a:rPr>
              <a:t> </a:t>
            </a:r>
            <a:r>
              <a:rPr kumimoji="1" lang="en-US" altLang="ja-JP" dirty="0">
                <a:latin typeface="+mn-ea"/>
                <a:ea typeface="+mn-ea"/>
              </a:rPr>
              <a:t>Automation &amp; SBOM</a:t>
            </a:r>
            <a:r>
              <a:rPr kumimoji="1" lang="ja-JP" altLang="en-US" dirty="0">
                <a:latin typeface="+mn-ea"/>
                <a:ea typeface="+mn-ea"/>
              </a:rPr>
              <a:t>合同ミーティング </a:t>
            </a:r>
            <a:r>
              <a:rPr kumimoji="1" lang="en-US" altLang="ja-JP" dirty="0">
                <a:latin typeface="+mn-ea"/>
                <a:ea typeface="+mn-ea"/>
              </a:rPr>
              <a:t>(</a:t>
            </a:r>
            <a:r>
              <a:rPr kumimoji="1" lang="ja-JP" altLang="en-US" dirty="0">
                <a:latin typeface="+mn-ea"/>
                <a:ea typeface="+mn-ea"/>
              </a:rPr>
              <a:t>月</a:t>
            </a:r>
            <a:r>
              <a:rPr kumimoji="1" lang="en-US" altLang="ja-JP" dirty="0">
                <a:latin typeface="+mn-ea"/>
                <a:ea typeface="+mn-ea"/>
              </a:rPr>
              <a:t>1)</a:t>
            </a:r>
          </a:p>
          <a:p>
            <a:pPr>
              <a:lnSpc>
                <a:spcPct val="150000"/>
              </a:lnSpc>
            </a:pPr>
            <a:r>
              <a:rPr kumimoji="1" lang="ja-JP" altLang="en-US" dirty="0">
                <a:latin typeface="+mn-ea"/>
                <a:ea typeface="+mn-ea"/>
              </a:rPr>
              <a:t>隔週で良い</a:t>
            </a:r>
            <a:r>
              <a:rPr kumimoji="1" lang="en-US" altLang="ja-JP" dirty="0">
                <a:latin typeface="+mn-ea"/>
                <a:ea typeface="+mn-ea"/>
              </a:rPr>
              <a:t>?</a:t>
            </a:r>
            <a:r>
              <a:rPr kumimoji="1" lang="ja-JP" altLang="en-US" dirty="0">
                <a:latin typeface="+mn-ea"/>
                <a:ea typeface="+mn-ea"/>
              </a:rPr>
              <a:t> 毎週やる</a:t>
            </a:r>
            <a:r>
              <a:rPr kumimoji="1" lang="en-US" altLang="ja-JP" dirty="0">
                <a:latin typeface="+mn-ea"/>
                <a:ea typeface="+mn-ea"/>
              </a:rPr>
              <a:t>?</a:t>
            </a:r>
          </a:p>
          <a:p>
            <a:pPr lvl="1">
              <a:lnSpc>
                <a:spcPct val="150000"/>
              </a:lnSpc>
            </a:pPr>
            <a:r>
              <a:rPr lang="en-US" altLang="ja-JP" dirty="0" err="1">
                <a:latin typeface="+mn-ea"/>
                <a:ea typeface="+mn-ea"/>
              </a:rPr>
              <a:t>UsageProfile</a:t>
            </a:r>
            <a:r>
              <a:rPr lang="ja-JP" altLang="en-US" dirty="0">
                <a:latin typeface="+mn-ea"/>
                <a:ea typeface="+mn-ea"/>
              </a:rPr>
              <a:t>提案が固まるまで毎週開催、とか</a:t>
            </a:r>
            <a:r>
              <a:rPr lang="en-US" altLang="ja-JP" dirty="0">
                <a:latin typeface="+mn-ea"/>
                <a:ea typeface="+mn-ea"/>
              </a:rPr>
              <a:t>?</a:t>
            </a:r>
            <a:br>
              <a:rPr lang="en-US" altLang="ja-JP" dirty="0">
                <a:latin typeface="+mn-ea"/>
                <a:ea typeface="+mn-ea"/>
              </a:rPr>
            </a:br>
            <a:r>
              <a:rPr lang="ja-JP" altLang="en-US" dirty="0">
                <a:latin typeface="+mn-ea"/>
                <a:ea typeface="+mn-ea"/>
              </a:rPr>
              <a:t>→ 毎週火曜 </a:t>
            </a:r>
            <a:r>
              <a:rPr lang="en-US" altLang="ja-JP" dirty="0">
                <a:latin typeface="+mn-ea"/>
                <a:ea typeface="+mn-ea"/>
              </a:rPr>
              <a:t>17:00-18:00 </a:t>
            </a:r>
            <a:r>
              <a:rPr lang="ja-JP" altLang="en-US" dirty="0">
                <a:latin typeface="+mn-ea"/>
                <a:ea typeface="+mn-ea"/>
              </a:rPr>
              <a:t>を予定しておく</a:t>
            </a:r>
            <a:endParaRPr lang="en-US" altLang="ja-JP" dirty="0">
              <a:latin typeface="+mn-ea"/>
              <a:ea typeface="+mn-ea"/>
            </a:endParaRPr>
          </a:p>
          <a:p>
            <a:pPr>
              <a:lnSpc>
                <a:spcPct val="150000"/>
              </a:lnSpc>
            </a:pPr>
            <a:r>
              <a:rPr kumimoji="1" lang="ja-JP" altLang="en-US" dirty="0">
                <a:latin typeface="+mn-ea"/>
                <a:ea typeface="+mn-ea"/>
              </a:rPr>
              <a:t>その他</a:t>
            </a:r>
            <a:br>
              <a:rPr kumimoji="1" lang="en-US" altLang="ja-JP" dirty="0">
                <a:latin typeface="+mn-ea"/>
                <a:ea typeface="+mn-ea"/>
              </a:rPr>
            </a:br>
            <a:r>
              <a:rPr kumimoji="1" lang="en-US" altLang="ja-JP" dirty="0" err="1">
                <a:latin typeface="+mn-ea"/>
                <a:ea typeface="+mn-ea"/>
              </a:rPr>
              <a:t>UsageProfile</a:t>
            </a:r>
            <a:r>
              <a:rPr kumimoji="1" lang="ja-JP" altLang="en-US" dirty="0">
                <a:latin typeface="+mn-ea"/>
                <a:ea typeface="+mn-ea"/>
              </a:rPr>
              <a:t>提案と並行して</a:t>
            </a:r>
            <a:r>
              <a:rPr kumimoji="1" lang="en-US" altLang="ja-JP" dirty="0">
                <a:latin typeface="+mn-ea"/>
                <a:ea typeface="+mn-ea"/>
              </a:rPr>
              <a:t>SBOM</a:t>
            </a:r>
            <a:r>
              <a:rPr kumimoji="1" lang="ja-JP" altLang="en-US" dirty="0">
                <a:latin typeface="+mn-ea"/>
                <a:ea typeface="+mn-ea"/>
              </a:rPr>
              <a:t>ガイド作成に入る予定</a:t>
            </a:r>
          </a:p>
        </p:txBody>
      </p:sp>
    </p:spTree>
    <p:extLst>
      <p:ext uri="{BB962C8B-B14F-4D97-AF65-F5344CB8AC3E}">
        <p14:creationId xmlns:p14="http://schemas.microsoft.com/office/powerpoint/2010/main" val="2315910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fontScale="90000"/>
          </a:bodyPr>
          <a:lstStyle/>
          <a:p>
            <a:r>
              <a:rPr kumimoji="1" lang="ja-JP" altLang="en-US" dirty="0"/>
              <a:t>今日のお題</a:t>
            </a:r>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p:txBody>
          <a:bodyPr/>
          <a:lstStyle/>
          <a:p>
            <a:r>
              <a:rPr lang="ja-JP" altLang="en-US" dirty="0"/>
              <a:t>本日の</a:t>
            </a:r>
            <a:r>
              <a:rPr lang="en-US" altLang="ja-JP" dirty="0" err="1"/>
              <a:t>Adhoc</a:t>
            </a:r>
            <a:r>
              <a:rPr lang="ja-JP" altLang="en-US" dirty="0"/>
              <a:t> </a:t>
            </a:r>
            <a:r>
              <a:rPr lang="en-US" altLang="ja-JP" dirty="0"/>
              <a:t>Mtg</a:t>
            </a:r>
            <a:r>
              <a:rPr lang="ja-JP" altLang="en-US" dirty="0"/>
              <a:t>の主題について</a:t>
            </a:r>
            <a:endParaRPr lang="en-US" altLang="ja-JP" dirty="0"/>
          </a:p>
          <a:p>
            <a:pPr lvl="1"/>
            <a:r>
              <a:rPr lang="ja-JP" altLang="en-US" dirty="0"/>
              <a:t>新しい方 及び 少し忘れてしまった方 向け。何故</a:t>
            </a:r>
            <a:r>
              <a:rPr lang="en-US" altLang="ja-JP" dirty="0" err="1"/>
              <a:t>UsageProfile</a:t>
            </a:r>
            <a:r>
              <a:rPr lang="ja-JP" altLang="en-US" dirty="0"/>
              <a:t>を議論し続けているのか、簡単に背景説明</a:t>
            </a:r>
            <a:endParaRPr lang="en-US" altLang="ja-JP" dirty="0"/>
          </a:p>
          <a:p>
            <a:r>
              <a:rPr lang="en-US" altLang="ja-JP" dirty="0"/>
              <a:t>1/10(</a:t>
            </a:r>
            <a:r>
              <a:rPr lang="ja-JP" altLang="en-US" dirty="0"/>
              <a:t>火</a:t>
            </a:r>
            <a:r>
              <a:rPr lang="en-US" altLang="ja-JP" dirty="0"/>
              <a:t>)</a:t>
            </a:r>
            <a:r>
              <a:rPr lang="ja-JP" altLang="en-US" dirty="0"/>
              <a:t> </a:t>
            </a:r>
            <a:r>
              <a:rPr lang="en-US" altLang="ja-JP" dirty="0"/>
              <a:t>SPDX Asia</a:t>
            </a:r>
            <a:r>
              <a:rPr lang="ja-JP" altLang="en-US" dirty="0"/>
              <a:t> </a:t>
            </a:r>
            <a:r>
              <a:rPr lang="en-US" altLang="ja-JP" dirty="0"/>
              <a:t>Telco</a:t>
            </a:r>
            <a:r>
              <a:rPr lang="ja-JP" altLang="en-US" dirty="0"/>
              <a:t>向け </a:t>
            </a:r>
            <a:r>
              <a:rPr lang="en-US" altLang="ja-JP" dirty="0" err="1"/>
              <a:t>UsageProfile</a:t>
            </a:r>
            <a:r>
              <a:rPr lang="ja-JP" altLang="en-US" dirty="0"/>
              <a:t>資料完成</a:t>
            </a:r>
            <a:endParaRPr lang="en-US" altLang="ja-JP" dirty="0"/>
          </a:p>
        </p:txBody>
      </p:sp>
    </p:spTree>
    <p:extLst>
      <p:ext uri="{BB962C8B-B14F-4D97-AF65-F5344CB8AC3E}">
        <p14:creationId xmlns:p14="http://schemas.microsoft.com/office/powerpoint/2010/main" val="4242709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13DE3-C513-4A6E-BC38-F4A64206BFFE}"/>
              </a:ext>
            </a:extLst>
          </p:cNvPr>
          <p:cNvSpPr>
            <a:spLocks noGrp="1"/>
          </p:cNvSpPr>
          <p:nvPr>
            <p:ph type="title"/>
          </p:nvPr>
        </p:nvSpPr>
        <p:spPr/>
        <p:txBody>
          <a:bodyPr>
            <a:normAutofit fontScale="90000"/>
          </a:bodyPr>
          <a:lstStyle/>
          <a:p>
            <a:r>
              <a:rPr lang="ja-JP" altLang="en-US" dirty="0"/>
              <a:t>簡単な背景説明</a:t>
            </a:r>
            <a:endParaRPr kumimoji="1" lang="ja-JP" altLang="en-US" dirty="0"/>
          </a:p>
        </p:txBody>
      </p:sp>
      <p:sp>
        <p:nvSpPr>
          <p:cNvPr id="3" name="Text Placeholder 2">
            <a:extLst>
              <a:ext uri="{FF2B5EF4-FFF2-40B4-BE49-F238E27FC236}">
                <a16:creationId xmlns:a16="http://schemas.microsoft.com/office/drawing/2014/main" id="{EBA063BA-3027-42E1-9D4C-D543E1F0DBEF}"/>
              </a:ext>
            </a:extLst>
          </p:cNvPr>
          <p:cNvSpPr>
            <a:spLocks noGrp="1"/>
          </p:cNvSpPr>
          <p:nvPr>
            <p:ph type="body" idx="1"/>
          </p:nvPr>
        </p:nvSpPr>
        <p:spPr/>
        <p:txBody>
          <a:bodyPr>
            <a:normAutofit fontScale="77500" lnSpcReduction="20000"/>
          </a:bodyPr>
          <a:lstStyle/>
          <a:p>
            <a:r>
              <a:rPr lang="ja-JP" altLang="en-US" dirty="0"/>
              <a:t>経緯と現状</a:t>
            </a:r>
            <a:endParaRPr lang="en-US" altLang="ja-JP" dirty="0"/>
          </a:p>
          <a:p>
            <a:pPr lvl="1"/>
            <a:r>
              <a:rPr lang="en-US" altLang="ja-JP" dirty="0"/>
              <a:t>OpenChain JWG</a:t>
            </a:r>
            <a:r>
              <a:rPr lang="ja-JP" altLang="en-US" dirty="0"/>
              <a:t> 有志が</a:t>
            </a:r>
            <a:r>
              <a:rPr lang="en-US" altLang="ja-JP" dirty="0"/>
              <a:t>SPDX</a:t>
            </a:r>
            <a:r>
              <a:rPr lang="ja-JP" altLang="en-US" dirty="0"/>
              <a:t> </a:t>
            </a:r>
            <a:r>
              <a:rPr lang="en-US" altLang="ja-JP" dirty="0"/>
              <a:t>WG</a:t>
            </a:r>
            <a:r>
              <a:rPr lang="ja-JP" altLang="en-US" dirty="0"/>
              <a:t> </a:t>
            </a:r>
            <a:r>
              <a:rPr lang="en-US" altLang="ja-JP" dirty="0"/>
              <a:t>Asia</a:t>
            </a:r>
            <a:r>
              <a:rPr lang="ja-JP" altLang="en-US" dirty="0"/>
              <a:t> </a:t>
            </a:r>
            <a:r>
              <a:rPr lang="en-US" altLang="ja-JP" dirty="0"/>
              <a:t>Telco</a:t>
            </a:r>
            <a:r>
              <a:rPr lang="ja-JP" altLang="en-US" dirty="0"/>
              <a:t>に参加、</a:t>
            </a:r>
            <a:r>
              <a:rPr lang="en-US" altLang="ja-JP" dirty="0"/>
              <a:t>SPDX</a:t>
            </a:r>
            <a:r>
              <a:rPr lang="ja-JP" altLang="en-US" dirty="0"/>
              <a:t> </a:t>
            </a:r>
            <a:r>
              <a:rPr lang="en-US" altLang="ja-JP" dirty="0"/>
              <a:t>WG</a:t>
            </a:r>
            <a:r>
              <a:rPr lang="ja-JP" altLang="en-US" dirty="0"/>
              <a:t>の最新動向を伺ったり、日本産業界から見た</a:t>
            </a:r>
            <a:r>
              <a:rPr lang="en-US" altLang="ja-JP" dirty="0"/>
              <a:t>SPDX</a:t>
            </a:r>
            <a:r>
              <a:rPr lang="ja-JP" altLang="en-US" dirty="0"/>
              <a:t>への要望などを伝えてきた。</a:t>
            </a:r>
            <a:br>
              <a:rPr lang="en-US" altLang="ja-JP" dirty="0"/>
            </a:br>
            <a:r>
              <a:rPr lang="ja-JP" altLang="en-US" dirty="0"/>
              <a:t>↓</a:t>
            </a:r>
            <a:br>
              <a:rPr lang="en-US" altLang="ja-JP" dirty="0"/>
            </a:br>
            <a:r>
              <a:rPr lang="en-US" altLang="ja-JP" dirty="0"/>
              <a:t>Full SPDX</a:t>
            </a:r>
            <a:r>
              <a:rPr lang="ja-JP" altLang="en-US" dirty="0"/>
              <a:t>に対応できない企業がまずは手作業で最低限必要な情報を作成したい、という要望から生まれた仕様が、</a:t>
            </a:r>
            <a:r>
              <a:rPr lang="en-US" altLang="ja-JP" dirty="0"/>
              <a:t>SPDX</a:t>
            </a:r>
            <a:r>
              <a:rPr lang="ja-JP" altLang="en-US" dirty="0"/>
              <a:t> </a:t>
            </a:r>
            <a:r>
              <a:rPr lang="en-US" altLang="ja-JP" dirty="0"/>
              <a:t>v2.1 </a:t>
            </a:r>
            <a:r>
              <a:rPr lang="ja-JP" altLang="en-US" dirty="0"/>
              <a:t>で </a:t>
            </a:r>
            <a:r>
              <a:rPr lang="en-US" altLang="ja-JP" dirty="0"/>
              <a:t>SPDX</a:t>
            </a:r>
            <a:r>
              <a:rPr lang="ja-JP" altLang="en-US" dirty="0"/>
              <a:t> </a:t>
            </a:r>
            <a:r>
              <a:rPr lang="en-US" altLang="ja-JP" dirty="0"/>
              <a:t>Lite</a:t>
            </a:r>
            <a:r>
              <a:rPr lang="ja-JP" altLang="en-US" dirty="0"/>
              <a:t>として盛り込まれた。</a:t>
            </a:r>
            <a:endParaRPr lang="en-US" altLang="ja-JP" dirty="0"/>
          </a:p>
          <a:p>
            <a:pPr lvl="1"/>
            <a:r>
              <a:rPr lang="en-US" altLang="ja-JP" dirty="0"/>
              <a:t>SPDX v3.0</a:t>
            </a:r>
            <a:r>
              <a:rPr lang="ja-JP" altLang="en-US" dirty="0"/>
              <a:t> では、目的に応じて各</a:t>
            </a:r>
            <a:r>
              <a:rPr lang="en-US" altLang="ja-JP" dirty="0"/>
              <a:t>Profile</a:t>
            </a:r>
            <a:r>
              <a:rPr lang="ja-JP" altLang="en-US" dirty="0"/>
              <a:t>を定めるという方向性が示されており、特に日本企業のソフトウェアサプライチェーンを考えた場合に、</a:t>
            </a:r>
            <a:r>
              <a:rPr lang="en-US" altLang="ja-JP" dirty="0"/>
              <a:t>SPDX</a:t>
            </a:r>
            <a:r>
              <a:rPr lang="ja-JP" altLang="en-US" dirty="0"/>
              <a:t>の運用上課題となりそうな点を</a:t>
            </a:r>
            <a:r>
              <a:rPr lang="en-US" altLang="ja-JP" dirty="0" err="1"/>
              <a:t>UsageProfile</a:t>
            </a:r>
            <a:r>
              <a:rPr lang="ja-JP" altLang="en-US" dirty="0"/>
              <a:t>として盛り込みたい、という要望を出している。</a:t>
            </a:r>
            <a:endParaRPr lang="en-US" altLang="ja-JP" dirty="0"/>
          </a:p>
          <a:p>
            <a:r>
              <a:rPr lang="en-US" altLang="ja-JP" dirty="0"/>
              <a:t>SBOM sg </a:t>
            </a:r>
            <a:r>
              <a:rPr lang="ja-JP" altLang="en-US" dirty="0"/>
              <a:t>今日の目標</a:t>
            </a:r>
            <a:endParaRPr lang="en-US" altLang="ja-JP" dirty="0"/>
          </a:p>
          <a:p>
            <a:pPr lvl="1"/>
            <a:r>
              <a:rPr kumimoji="1" lang="ja-JP" altLang="en-US" dirty="0"/>
              <a:t>来週</a:t>
            </a:r>
            <a:r>
              <a:rPr kumimoji="1" lang="en-US" altLang="ja-JP" dirty="0"/>
              <a:t>1/10(</a:t>
            </a:r>
            <a:r>
              <a:rPr kumimoji="1" lang="ja-JP" altLang="en-US" dirty="0"/>
              <a:t>火</a:t>
            </a:r>
            <a:r>
              <a:rPr kumimoji="1" lang="en-US" altLang="ja-JP" dirty="0"/>
              <a:t>) 10:00-11:00 JST</a:t>
            </a:r>
            <a:r>
              <a:rPr kumimoji="1" lang="ja-JP" altLang="en-US" dirty="0"/>
              <a:t>に、</a:t>
            </a:r>
            <a:r>
              <a:rPr lang="en-US" altLang="ja-JP" dirty="0"/>
              <a:t>SPDX Asia Telco</a:t>
            </a:r>
            <a:r>
              <a:rPr lang="ja-JP" altLang="en-US" dirty="0"/>
              <a:t>が予定されている。</a:t>
            </a:r>
            <a:r>
              <a:rPr lang="en-US" altLang="ja-JP" dirty="0"/>
              <a:t>(</a:t>
            </a:r>
            <a:r>
              <a:rPr lang="ja-JP" altLang="en-US" dirty="0"/>
              <a:t>参加したい方は</a:t>
            </a:r>
            <a:r>
              <a:rPr lang="en-US" altLang="ja-JP" dirty="0"/>
              <a:t>ML/Slack/DM</a:t>
            </a:r>
            <a:r>
              <a:rPr lang="ja-JP" altLang="en-US" dirty="0"/>
              <a:t>などでご連絡ください。転送します。</a:t>
            </a:r>
            <a:r>
              <a:rPr lang="en-US" altLang="ja-JP" dirty="0"/>
              <a:t>)</a:t>
            </a:r>
          </a:p>
          <a:p>
            <a:pPr lvl="1"/>
            <a:r>
              <a:rPr kumimoji="1" lang="en-US" altLang="ja-JP" dirty="0" err="1"/>
              <a:t>UsageProfile</a:t>
            </a:r>
            <a:r>
              <a:rPr kumimoji="1" lang="ja-JP" altLang="en-US" dirty="0"/>
              <a:t>について資料完成 </a:t>
            </a:r>
            <a:endParaRPr lang="en-US" altLang="ja-JP" dirty="0"/>
          </a:p>
          <a:p>
            <a:pPr lvl="2"/>
            <a:r>
              <a:rPr kumimoji="1" lang="ja-JP" altLang="en-US" dirty="0"/>
              <a:t>ユースケース説明スライド</a:t>
            </a:r>
            <a:endParaRPr kumimoji="1" lang="en-US" altLang="ja-JP" dirty="0"/>
          </a:p>
          <a:p>
            <a:pPr lvl="2"/>
            <a:r>
              <a:rPr lang="ja-JP" altLang="en-US" dirty="0"/>
              <a:t>以下をどうするか、決める</a:t>
            </a:r>
            <a:br>
              <a:rPr lang="en-US" altLang="ja-JP" dirty="0"/>
            </a:br>
            <a:br>
              <a:rPr lang="en-US" altLang="ja-JP" dirty="0"/>
            </a:br>
            <a:r>
              <a:rPr lang="en-US" altLang="ja-JP" sz="1000" dirty="0">
                <a:latin typeface="+mn-lt"/>
                <a:hlinkClick r:id="rId2"/>
              </a:rPr>
              <a:t>https://github.com/OpenChain-Project/OpenChain-JWG/blob/master/subgroups/sbom-sg/meetings/adhoc-20221223.md</a:t>
            </a:r>
            <a:r>
              <a:rPr lang="ja-JP" altLang="en-US" sz="1000" dirty="0">
                <a:latin typeface="+mn-lt"/>
              </a:rPr>
              <a:t> 宿題から</a:t>
            </a:r>
            <a:br>
              <a:rPr lang="en-US" altLang="ja-JP" sz="1000" b="0" i="0" u="none" strike="noStrike" dirty="0">
                <a:effectLst/>
                <a:latin typeface="+mn-lt"/>
                <a:hlinkClick r:id="rId3"/>
              </a:rPr>
            </a:br>
            <a:r>
              <a:rPr lang="en-US" altLang="ja-JP" sz="1000" i="0" u="none" strike="noStrike" dirty="0">
                <a:effectLst/>
                <a:latin typeface="+mn-lt"/>
                <a:hlinkClick r:id="rId3"/>
              </a:rPr>
              <a:t>https://github.com/spdx/meetings</a:t>
            </a:r>
            <a:r>
              <a:rPr lang="ja-JP" altLang="en-US" sz="1000" i="0" dirty="0">
                <a:solidFill>
                  <a:srgbClr val="24292F"/>
                </a:solidFill>
                <a:effectLst/>
                <a:latin typeface="+mn-lt"/>
              </a:rPr>
              <a:t> に、</a:t>
            </a:r>
            <a:r>
              <a:rPr lang="en-US" altLang="ja-JP" sz="1000" i="0" dirty="0" err="1">
                <a:solidFill>
                  <a:srgbClr val="24292F"/>
                </a:solidFill>
                <a:effectLst/>
                <a:latin typeface="+mn-lt"/>
              </a:rPr>
              <a:t>spdx-asia</a:t>
            </a:r>
            <a:r>
              <a:rPr lang="ja-JP" altLang="en-US" sz="1000" i="0" dirty="0">
                <a:solidFill>
                  <a:srgbClr val="24292F"/>
                </a:solidFill>
                <a:effectLst/>
                <a:latin typeface="+mn-lt"/>
              </a:rPr>
              <a:t>のスケジュールを</a:t>
            </a:r>
            <a:r>
              <a:rPr lang="en-US" altLang="ja-JP" sz="1000" i="0" dirty="0">
                <a:solidFill>
                  <a:srgbClr val="24292F"/>
                </a:solidFill>
                <a:effectLst/>
                <a:latin typeface="+mn-lt"/>
              </a:rPr>
              <a:t>Kate</a:t>
            </a:r>
            <a:r>
              <a:rPr lang="ja-JP" altLang="en-US" sz="1000" i="0" dirty="0">
                <a:solidFill>
                  <a:srgbClr val="24292F"/>
                </a:solidFill>
                <a:effectLst/>
                <a:latin typeface="+mn-lt"/>
              </a:rPr>
              <a:t>さんが記載。</a:t>
            </a:r>
            <a:br>
              <a:rPr lang="ja-JP" altLang="en-US" sz="1000" dirty="0">
                <a:latin typeface="+mn-lt"/>
              </a:rPr>
            </a:br>
            <a:r>
              <a:rPr lang="en-US" altLang="ja-JP" sz="1000" i="0" dirty="0">
                <a:solidFill>
                  <a:srgbClr val="24292F"/>
                </a:solidFill>
                <a:effectLst/>
                <a:latin typeface="+mn-lt"/>
              </a:rPr>
              <a:t>JWG SBOM sg</a:t>
            </a:r>
            <a:r>
              <a:rPr lang="ja-JP" altLang="en-US" sz="1000" i="0" dirty="0">
                <a:solidFill>
                  <a:srgbClr val="24292F"/>
                </a:solidFill>
                <a:effectLst/>
                <a:latin typeface="+mn-lt"/>
              </a:rPr>
              <a:t>のミーティングスケジュールを記載し、</a:t>
            </a:r>
            <a:r>
              <a:rPr lang="en-US" altLang="ja-JP" sz="1000" i="0" dirty="0" err="1">
                <a:solidFill>
                  <a:srgbClr val="24292F"/>
                </a:solidFill>
                <a:effectLst/>
                <a:latin typeface="+mn-lt"/>
              </a:rPr>
              <a:t>UsageProfile</a:t>
            </a:r>
            <a:r>
              <a:rPr lang="ja-JP" altLang="en-US" sz="1000" i="0" dirty="0">
                <a:solidFill>
                  <a:srgbClr val="24292F"/>
                </a:solidFill>
                <a:effectLst/>
                <a:latin typeface="+mn-lt"/>
              </a:rPr>
              <a:t>の</a:t>
            </a:r>
            <a:r>
              <a:rPr lang="en-US" altLang="ja-JP" sz="1000" i="0" dirty="0">
                <a:solidFill>
                  <a:srgbClr val="24292F"/>
                </a:solidFill>
                <a:effectLst/>
                <a:latin typeface="+mn-lt"/>
              </a:rPr>
              <a:t>material</a:t>
            </a:r>
            <a:r>
              <a:rPr lang="ja-JP" altLang="en-US" sz="1000" i="0" dirty="0">
                <a:solidFill>
                  <a:srgbClr val="24292F"/>
                </a:solidFill>
                <a:effectLst/>
                <a:latin typeface="+mn-lt"/>
              </a:rPr>
              <a:t>を</a:t>
            </a:r>
            <a:r>
              <a:rPr lang="en-US" altLang="ja-JP" sz="1000" i="0" dirty="0">
                <a:solidFill>
                  <a:srgbClr val="24292F"/>
                </a:solidFill>
                <a:effectLst/>
                <a:latin typeface="+mn-lt"/>
              </a:rPr>
              <a:t>meeting repo </a:t>
            </a:r>
            <a:r>
              <a:rPr lang="ja-JP" altLang="en-US" sz="1000" i="0" dirty="0">
                <a:solidFill>
                  <a:srgbClr val="24292F"/>
                </a:solidFill>
                <a:effectLst/>
                <a:latin typeface="+mn-lt"/>
              </a:rPr>
              <a:t>に</a:t>
            </a:r>
            <a:r>
              <a:rPr lang="en-US" altLang="ja-JP" sz="1000" i="0" dirty="0">
                <a:solidFill>
                  <a:srgbClr val="24292F"/>
                </a:solidFill>
                <a:effectLst/>
                <a:latin typeface="+mn-lt"/>
              </a:rPr>
              <a:t>profile </a:t>
            </a:r>
            <a:r>
              <a:rPr lang="en-US" altLang="ja-JP" sz="1000" i="0" dirty="0" err="1">
                <a:solidFill>
                  <a:srgbClr val="24292F"/>
                </a:solidFill>
                <a:effectLst/>
                <a:latin typeface="+mn-lt"/>
              </a:rPr>
              <a:t>dir</a:t>
            </a:r>
            <a:r>
              <a:rPr lang="ja-JP" altLang="en-US" sz="1000" i="0" dirty="0">
                <a:solidFill>
                  <a:srgbClr val="24292F"/>
                </a:solidFill>
                <a:effectLst/>
                <a:latin typeface="+mn-lt"/>
              </a:rPr>
              <a:t>切るなどして</a:t>
            </a:r>
            <a:r>
              <a:rPr lang="en-US" altLang="ja-JP" sz="1000" i="0" dirty="0">
                <a:solidFill>
                  <a:srgbClr val="24292F"/>
                </a:solidFill>
                <a:effectLst/>
                <a:latin typeface="+mn-lt"/>
              </a:rPr>
              <a:t>commit/push</a:t>
            </a:r>
            <a:r>
              <a:rPr lang="ja-JP" altLang="en-US" sz="1000" i="0" dirty="0">
                <a:solidFill>
                  <a:srgbClr val="24292F"/>
                </a:solidFill>
                <a:effectLst/>
                <a:latin typeface="+mn-lt"/>
              </a:rPr>
              <a:t>すること。</a:t>
            </a:r>
            <a:endParaRPr kumimoji="1" lang="ja-JP" altLang="en-US" dirty="0">
              <a:latin typeface="+mn-lt"/>
            </a:endParaRPr>
          </a:p>
        </p:txBody>
      </p:sp>
    </p:spTree>
    <p:extLst>
      <p:ext uri="{BB962C8B-B14F-4D97-AF65-F5344CB8AC3E}">
        <p14:creationId xmlns:p14="http://schemas.microsoft.com/office/powerpoint/2010/main" val="301051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561A57-9900-4F04-B890-9B7DC0849B01}"/>
              </a:ext>
            </a:extLst>
          </p:cNvPr>
          <p:cNvGrpSpPr/>
          <p:nvPr/>
        </p:nvGrpSpPr>
        <p:grpSpPr>
          <a:xfrm>
            <a:off x="7347856" y="1163394"/>
            <a:ext cx="1484445" cy="3376749"/>
            <a:chOff x="241663" y="1129937"/>
            <a:chExt cx="3611880" cy="3376749"/>
          </a:xfrm>
        </p:grpSpPr>
        <p:sp>
          <p:nvSpPr>
            <p:cNvPr id="8" name="Rectangle 7">
              <a:extLst>
                <a:ext uri="{FF2B5EF4-FFF2-40B4-BE49-F238E27FC236}">
                  <a16:creationId xmlns:a16="http://schemas.microsoft.com/office/drawing/2014/main" id="{0FAD5395-CD5C-49DE-999B-C28FD5AB0DCD}"/>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TextBox 8">
              <a:extLst>
                <a:ext uri="{FF2B5EF4-FFF2-40B4-BE49-F238E27FC236}">
                  <a16:creationId xmlns:a16="http://schemas.microsoft.com/office/drawing/2014/main" id="{C4D6C418-F681-4D34-96C9-5963B5640B9E}"/>
                </a:ext>
              </a:extLst>
            </p:cNvPr>
            <p:cNvSpPr txBox="1"/>
            <p:nvPr/>
          </p:nvSpPr>
          <p:spPr>
            <a:xfrm>
              <a:off x="241663" y="1129937"/>
              <a:ext cx="3569599" cy="523220"/>
            </a:xfrm>
            <a:prstGeom prst="rect">
              <a:avLst/>
            </a:prstGeom>
            <a:noFill/>
          </p:spPr>
          <p:txBody>
            <a:bodyPr wrap="none" rtlCol="0">
              <a:spAutoFit/>
            </a:bodyPr>
            <a:lstStyle/>
            <a:p>
              <a:r>
                <a:rPr kumimoji="1" lang="en-US" altLang="ja-JP" dirty="0">
                  <a:solidFill>
                    <a:schemeClr val="bg1"/>
                  </a:solidFill>
                </a:rPr>
                <a:t>Company Y</a:t>
              </a:r>
            </a:p>
            <a:p>
              <a:r>
                <a:rPr kumimoji="1" lang="en-US" altLang="ja-JP" dirty="0">
                  <a:solidFill>
                    <a:schemeClr val="bg1"/>
                  </a:solidFill>
                </a:rPr>
                <a:t>(Product Maker)</a:t>
              </a:r>
              <a:endParaRPr kumimoji="1" lang="ja-JP" altLang="en-US" dirty="0">
                <a:solidFill>
                  <a:schemeClr val="bg1"/>
                </a:solidFill>
              </a:endParaRPr>
            </a:p>
          </p:txBody>
        </p:sp>
      </p:grpSp>
      <p:sp>
        <p:nvSpPr>
          <p:cNvPr id="2" name="Title 1">
            <a:extLst>
              <a:ext uri="{FF2B5EF4-FFF2-40B4-BE49-F238E27FC236}">
                <a16:creationId xmlns:a16="http://schemas.microsoft.com/office/drawing/2014/main" id="{C51E5EA0-05D0-4E9B-8669-195B8BB60453}"/>
              </a:ext>
            </a:extLst>
          </p:cNvPr>
          <p:cNvSpPr>
            <a:spLocks noGrp="1"/>
          </p:cNvSpPr>
          <p:nvPr>
            <p:ph type="title"/>
          </p:nvPr>
        </p:nvSpPr>
        <p:spPr/>
        <p:txBody>
          <a:bodyPr>
            <a:normAutofit fontScale="90000"/>
          </a:bodyPr>
          <a:lstStyle/>
          <a:p>
            <a:r>
              <a:rPr kumimoji="1" lang="en-US" altLang="ja-JP" dirty="0" err="1"/>
              <a:t>UsageProfile</a:t>
            </a:r>
            <a:r>
              <a:rPr kumimoji="1" lang="en-US" altLang="ja-JP" dirty="0"/>
              <a:t> </a:t>
            </a:r>
            <a:r>
              <a:rPr kumimoji="1" lang="en-US" altLang="ja-JP" dirty="0" err="1"/>
              <a:t>Usecase</a:t>
            </a:r>
            <a:r>
              <a:rPr kumimoji="1" lang="en-US" altLang="ja-JP" dirty="0"/>
              <a:t> Example</a:t>
            </a:r>
            <a:endParaRPr kumimoji="1" lang="ja-JP" altLang="en-US" dirty="0"/>
          </a:p>
        </p:txBody>
      </p:sp>
      <p:grpSp>
        <p:nvGrpSpPr>
          <p:cNvPr id="6" name="Group 5">
            <a:extLst>
              <a:ext uri="{FF2B5EF4-FFF2-40B4-BE49-F238E27FC236}">
                <a16:creationId xmlns:a16="http://schemas.microsoft.com/office/drawing/2014/main" id="{BA859711-C983-4642-A07C-CE34CED1EE36}"/>
              </a:ext>
            </a:extLst>
          </p:cNvPr>
          <p:cNvGrpSpPr/>
          <p:nvPr/>
        </p:nvGrpSpPr>
        <p:grpSpPr>
          <a:xfrm>
            <a:off x="311697" y="1163393"/>
            <a:ext cx="5710280" cy="3376749"/>
            <a:chOff x="241663" y="1129937"/>
            <a:chExt cx="3611880" cy="3376749"/>
          </a:xfrm>
        </p:grpSpPr>
        <p:sp>
          <p:nvSpPr>
            <p:cNvPr id="4" name="Rectangle 3">
              <a:extLst>
                <a:ext uri="{FF2B5EF4-FFF2-40B4-BE49-F238E27FC236}">
                  <a16:creationId xmlns:a16="http://schemas.microsoft.com/office/drawing/2014/main" id="{94C7DC45-9CCA-4F02-9E33-0E9B0C325488}"/>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TextBox 4">
              <a:extLst>
                <a:ext uri="{FF2B5EF4-FFF2-40B4-BE49-F238E27FC236}">
                  <a16:creationId xmlns:a16="http://schemas.microsoft.com/office/drawing/2014/main" id="{08D87E34-A358-4E5C-895B-2AEEFC10C3DE}"/>
                </a:ext>
              </a:extLst>
            </p:cNvPr>
            <p:cNvSpPr txBox="1"/>
            <p:nvPr/>
          </p:nvSpPr>
          <p:spPr>
            <a:xfrm>
              <a:off x="241663" y="1129937"/>
              <a:ext cx="1231121" cy="307777"/>
            </a:xfrm>
            <a:prstGeom prst="rect">
              <a:avLst/>
            </a:prstGeom>
            <a:noFill/>
          </p:spPr>
          <p:txBody>
            <a:bodyPr wrap="none" rtlCol="0">
              <a:spAutoFit/>
            </a:bodyPr>
            <a:lstStyle/>
            <a:p>
              <a:r>
                <a:rPr kumimoji="1" lang="en-US" altLang="ja-JP" dirty="0">
                  <a:solidFill>
                    <a:schemeClr val="bg1"/>
                  </a:solidFill>
                </a:rPr>
                <a:t>Company X (Supplier)</a:t>
              </a:r>
              <a:endParaRPr kumimoji="1" lang="ja-JP" altLang="en-US" dirty="0">
                <a:solidFill>
                  <a:schemeClr val="bg1"/>
                </a:solidFill>
              </a:endParaRPr>
            </a:p>
          </p:txBody>
        </p:sp>
      </p:grpSp>
      <p:sp>
        <p:nvSpPr>
          <p:cNvPr id="13" name="Rectangle 12">
            <a:extLst>
              <a:ext uri="{FF2B5EF4-FFF2-40B4-BE49-F238E27FC236}">
                <a16:creationId xmlns:a16="http://schemas.microsoft.com/office/drawing/2014/main" id="{FED99CF2-6380-4F7F-9444-5B368CF5472E}"/>
              </a:ext>
            </a:extLst>
          </p:cNvPr>
          <p:cNvSpPr/>
          <p:nvPr/>
        </p:nvSpPr>
        <p:spPr>
          <a:xfrm>
            <a:off x="4970435" y="1299491"/>
            <a:ext cx="935990" cy="31306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050" dirty="0">
                <a:solidFill>
                  <a:schemeClr val="tx1"/>
                </a:solidFill>
              </a:rPr>
              <a:t>Division X-3</a:t>
            </a:r>
            <a:endParaRPr kumimoji="1" lang="ja-JP" altLang="en-US" sz="1050" dirty="0">
              <a:solidFill>
                <a:schemeClr val="tx1"/>
              </a:solidFill>
            </a:endParaRPr>
          </a:p>
        </p:txBody>
      </p:sp>
      <p:sp>
        <p:nvSpPr>
          <p:cNvPr id="14" name="Rectangle 13">
            <a:extLst>
              <a:ext uri="{FF2B5EF4-FFF2-40B4-BE49-F238E27FC236}">
                <a16:creationId xmlns:a16="http://schemas.microsoft.com/office/drawing/2014/main" id="{803BBF48-369A-4B7E-857B-9A7E3AA251CE}"/>
              </a:ext>
            </a:extLst>
          </p:cNvPr>
          <p:cNvSpPr/>
          <p:nvPr/>
        </p:nvSpPr>
        <p:spPr>
          <a:xfrm>
            <a:off x="463730" y="1698171"/>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Division X-1</a:t>
            </a:r>
            <a:endParaRPr kumimoji="1" lang="ja-JP" altLang="en-US" sz="1100" dirty="0">
              <a:solidFill>
                <a:schemeClr val="tx1"/>
              </a:solidFill>
            </a:endParaRPr>
          </a:p>
        </p:txBody>
      </p:sp>
      <p:sp>
        <p:nvSpPr>
          <p:cNvPr id="17" name="Rectangle: Folded Corner 16">
            <a:extLst>
              <a:ext uri="{FF2B5EF4-FFF2-40B4-BE49-F238E27FC236}">
                <a16:creationId xmlns:a16="http://schemas.microsoft.com/office/drawing/2014/main" id="{5DA71588-AA7A-471F-A2C0-3F33F55773B8}"/>
              </a:ext>
            </a:extLst>
          </p:cNvPr>
          <p:cNvSpPr/>
          <p:nvPr/>
        </p:nvSpPr>
        <p:spPr>
          <a:xfrm>
            <a:off x="538097" y="2237124"/>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Library A</a:t>
            </a:r>
          </a:p>
          <a:p>
            <a:pPr algn="ctr"/>
            <a:r>
              <a:rPr kumimoji="1" lang="en-US" altLang="ja-JP" sz="600" dirty="0">
                <a:solidFill>
                  <a:schemeClr val="tx1"/>
                </a:solidFill>
              </a:rPr>
              <a:t>(Build)</a:t>
            </a:r>
            <a:endParaRPr kumimoji="1" lang="ja-JP" altLang="en-US" sz="600" dirty="0">
              <a:solidFill>
                <a:schemeClr val="tx1"/>
              </a:solidFill>
            </a:endParaRPr>
          </a:p>
        </p:txBody>
      </p:sp>
      <p:sp>
        <p:nvSpPr>
          <p:cNvPr id="15" name="Rectangle: Folded Corner 14">
            <a:extLst>
              <a:ext uri="{FF2B5EF4-FFF2-40B4-BE49-F238E27FC236}">
                <a16:creationId xmlns:a16="http://schemas.microsoft.com/office/drawing/2014/main" id="{6DD3004D-2A8D-4B31-A1D0-43A2150EC229}"/>
              </a:ext>
            </a:extLst>
          </p:cNvPr>
          <p:cNvSpPr/>
          <p:nvPr/>
        </p:nvSpPr>
        <p:spPr>
          <a:xfrm>
            <a:off x="1284881" y="193530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(Build)</a:t>
            </a:r>
            <a:endParaRPr kumimoji="1" lang="ja-JP" altLang="en-US" sz="600" dirty="0">
              <a:solidFill>
                <a:schemeClr val="tx1"/>
              </a:solidFill>
            </a:endParaRPr>
          </a:p>
        </p:txBody>
      </p:sp>
      <p:cxnSp>
        <p:nvCxnSpPr>
          <p:cNvPr id="19" name="Connector: Elbow 18">
            <a:extLst>
              <a:ext uri="{FF2B5EF4-FFF2-40B4-BE49-F238E27FC236}">
                <a16:creationId xmlns:a16="http://schemas.microsoft.com/office/drawing/2014/main" id="{D0F7F1BB-35A7-4CC7-8CC3-B1196B6C681D}"/>
              </a:ext>
            </a:extLst>
          </p:cNvPr>
          <p:cNvCxnSpPr>
            <a:cxnSpLocks/>
            <a:stCxn id="15" idx="1"/>
            <a:endCxn id="17" idx="0"/>
          </p:cNvCxnSpPr>
          <p:nvPr/>
        </p:nvCxnSpPr>
        <p:spPr>
          <a:xfrm rot="10800000" flipV="1">
            <a:off x="896261" y="2073102"/>
            <a:ext cx="388620" cy="1640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5744D6-70DA-4A22-A7A2-E1257E12C06D}"/>
              </a:ext>
            </a:extLst>
          </p:cNvPr>
          <p:cNvSpPr txBox="1"/>
          <p:nvPr/>
        </p:nvSpPr>
        <p:spPr>
          <a:xfrm>
            <a:off x="839539" y="1906496"/>
            <a:ext cx="502061" cy="184666"/>
          </a:xfrm>
          <a:prstGeom prst="rect">
            <a:avLst/>
          </a:prstGeom>
          <a:noFill/>
        </p:spPr>
        <p:txBody>
          <a:bodyPr wrap="none" rtlCol="0">
            <a:spAutoFit/>
          </a:bodyPr>
          <a:lstStyle/>
          <a:p>
            <a:r>
              <a:rPr kumimoji="1" lang="en-US" altLang="ja-JP" sz="600" dirty="0"/>
              <a:t>static link</a:t>
            </a:r>
            <a:endParaRPr kumimoji="1" lang="ja-JP" altLang="en-US" sz="600" dirty="0"/>
          </a:p>
        </p:txBody>
      </p:sp>
      <p:sp>
        <p:nvSpPr>
          <p:cNvPr id="31" name="Rectangle: Folded Corner 30">
            <a:extLst>
              <a:ext uri="{FF2B5EF4-FFF2-40B4-BE49-F238E27FC236}">
                <a16:creationId xmlns:a16="http://schemas.microsoft.com/office/drawing/2014/main" id="{73E3F57D-EEB0-451F-8750-EE1A870710CE}"/>
              </a:ext>
            </a:extLst>
          </p:cNvPr>
          <p:cNvSpPr/>
          <p:nvPr/>
        </p:nvSpPr>
        <p:spPr>
          <a:xfrm>
            <a:off x="5080266" y="1948372"/>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(Binary)</a:t>
            </a:r>
            <a:endParaRPr kumimoji="1" lang="ja-JP" altLang="en-US" sz="600" dirty="0">
              <a:solidFill>
                <a:schemeClr val="tx1"/>
              </a:solidFill>
            </a:endParaRPr>
          </a:p>
        </p:txBody>
      </p:sp>
      <p:cxnSp>
        <p:nvCxnSpPr>
          <p:cNvPr id="33" name="Straight Arrow Connector 32">
            <a:extLst>
              <a:ext uri="{FF2B5EF4-FFF2-40B4-BE49-F238E27FC236}">
                <a16:creationId xmlns:a16="http://schemas.microsoft.com/office/drawing/2014/main" id="{C73F826C-3D81-462B-876A-317C6CEC50E8}"/>
              </a:ext>
            </a:extLst>
          </p:cNvPr>
          <p:cNvCxnSpPr>
            <a:stCxn id="15" idx="3"/>
            <a:endCxn id="31" idx="1"/>
          </p:cNvCxnSpPr>
          <p:nvPr/>
        </p:nvCxnSpPr>
        <p:spPr>
          <a:xfrm>
            <a:off x="2001208" y="2073103"/>
            <a:ext cx="3079058" cy="13063"/>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13034BF-0BDC-4A50-9C75-03E8C2716E02}"/>
              </a:ext>
            </a:extLst>
          </p:cNvPr>
          <p:cNvSpPr/>
          <p:nvPr/>
        </p:nvSpPr>
        <p:spPr>
          <a:xfrm>
            <a:off x="463729" y="3356316"/>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Division X-2</a:t>
            </a:r>
            <a:endParaRPr kumimoji="1" lang="ja-JP" altLang="en-US" sz="1100" dirty="0">
              <a:solidFill>
                <a:schemeClr val="tx1"/>
              </a:solidFill>
            </a:endParaRPr>
          </a:p>
        </p:txBody>
      </p:sp>
      <p:sp>
        <p:nvSpPr>
          <p:cNvPr id="35" name="Rectangle: Folded Corner 34">
            <a:extLst>
              <a:ext uri="{FF2B5EF4-FFF2-40B4-BE49-F238E27FC236}">
                <a16:creationId xmlns:a16="http://schemas.microsoft.com/office/drawing/2014/main" id="{95D688C1-F0BE-4E15-B7F1-4C2E5CA96D43}"/>
              </a:ext>
            </a:extLst>
          </p:cNvPr>
          <p:cNvSpPr/>
          <p:nvPr/>
        </p:nvSpPr>
        <p:spPr>
          <a:xfrm>
            <a:off x="538096" y="372135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(Build)</a:t>
            </a:r>
            <a:endParaRPr kumimoji="1" lang="ja-JP" altLang="en-US" sz="600" dirty="0">
              <a:solidFill>
                <a:schemeClr val="tx1"/>
              </a:solidFill>
            </a:endParaRPr>
          </a:p>
        </p:txBody>
      </p:sp>
      <p:sp>
        <p:nvSpPr>
          <p:cNvPr id="36" name="Rectangle: Folded Corner 35">
            <a:extLst>
              <a:ext uri="{FF2B5EF4-FFF2-40B4-BE49-F238E27FC236}">
                <a16:creationId xmlns:a16="http://schemas.microsoft.com/office/drawing/2014/main" id="{A33DFFE3-A7B5-45F0-A224-18912A769D89}"/>
              </a:ext>
            </a:extLst>
          </p:cNvPr>
          <p:cNvSpPr/>
          <p:nvPr/>
        </p:nvSpPr>
        <p:spPr>
          <a:xfrm>
            <a:off x="1307969" y="372135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37" name="Rectangle: Folded Corner 36">
            <a:extLst>
              <a:ext uri="{FF2B5EF4-FFF2-40B4-BE49-F238E27FC236}">
                <a16:creationId xmlns:a16="http://schemas.microsoft.com/office/drawing/2014/main" id="{2AFCE634-DCE4-4179-8AC9-3811C9CC1142}"/>
              </a:ext>
            </a:extLst>
          </p:cNvPr>
          <p:cNvSpPr/>
          <p:nvPr/>
        </p:nvSpPr>
        <p:spPr>
          <a:xfrm>
            <a:off x="5087175" y="3515164"/>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38" name="Rectangle: Folded Corner 37">
            <a:extLst>
              <a:ext uri="{FF2B5EF4-FFF2-40B4-BE49-F238E27FC236}">
                <a16:creationId xmlns:a16="http://schemas.microsoft.com/office/drawing/2014/main" id="{492881EB-F8BB-40F4-AE36-1930C397A1BB}"/>
              </a:ext>
            </a:extLst>
          </p:cNvPr>
          <p:cNvSpPr/>
          <p:nvPr/>
        </p:nvSpPr>
        <p:spPr>
          <a:xfrm>
            <a:off x="5087175" y="3913787"/>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cxnSp>
        <p:nvCxnSpPr>
          <p:cNvPr id="40" name="Straight Arrow Connector 39">
            <a:extLst>
              <a:ext uri="{FF2B5EF4-FFF2-40B4-BE49-F238E27FC236}">
                <a16:creationId xmlns:a16="http://schemas.microsoft.com/office/drawing/2014/main" id="{567A8671-FE06-4CF1-8900-E14D9DA2598A}"/>
              </a:ext>
            </a:extLst>
          </p:cNvPr>
          <p:cNvCxnSpPr>
            <a:cxnSpLocks/>
            <a:stCxn id="36" idx="3"/>
          </p:cNvCxnSpPr>
          <p:nvPr/>
        </p:nvCxnSpPr>
        <p:spPr>
          <a:xfrm>
            <a:off x="2024296" y="3859153"/>
            <a:ext cx="3055970" cy="0"/>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angle: Folded Corner 44">
            <a:extLst>
              <a:ext uri="{FF2B5EF4-FFF2-40B4-BE49-F238E27FC236}">
                <a16:creationId xmlns:a16="http://schemas.microsoft.com/office/drawing/2014/main" id="{D1B962FE-3A1D-443D-A128-F0B00CA4AFFF}"/>
              </a:ext>
            </a:extLst>
          </p:cNvPr>
          <p:cNvSpPr/>
          <p:nvPr/>
        </p:nvSpPr>
        <p:spPr>
          <a:xfrm>
            <a:off x="5080266" y="2668562"/>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Application B</a:t>
            </a:r>
          </a:p>
          <a:p>
            <a:pPr algn="ctr"/>
            <a:r>
              <a:rPr kumimoji="1" lang="en-US" altLang="ja-JP" sz="600" dirty="0">
                <a:solidFill>
                  <a:schemeClr val="tx1"/>
                </a:solidFill>
              </a:rPr>
              <a:t>(Build)</a:t>
            </a:r>
            <a:endParaRPr kumimoji="1" lang="ja-JP" altLang="en-US" sz="600" dirty="0">
              <a:solidFill>
                <a:schemeClr val="tx1"/>
              </a:solidFill>
            </a:endParaRPr>
          </a:p>
        </p:txBody>
      </p:sp>
      <p:sp>
        <p:nvSpPr>
          <p:cNvPr id="53" name="Arrow: Right 52">
            <a:extLst>
              <a:ext uri="{FF2B5EF4-FFF2-40B4-BE49-F238E27FC236}">
                <a16:creationId xmlns:a16="http://schemas.microsoft.com/office/drawing/2014/main" id="{BBCE2C06-56D7-408E-B69C-FD273BB9466C}"/>
              </a:ext>
            </a:extLst>
          </p:cNvPr>
          <p:cNvSpPr/>
          <p:nvPr/>
        </p:nvSpPr>
        <p:spPr>
          <a:xfrm>
            <a:off x="5852160" y="2625634"/>
            <a:ext cx="1691640" cy="17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a:extLst>
              <a:ext uri="{FF2B5EF4-FFF2-40B4-BE49-F238E27FC236}">
                <a16:creationId xmlns:a16="http://schemas.microsoft.com/office/drawing/2014/main" id="{737357E1-B813-4B55-8483-1295F12A8FA9}"/>
              </a:ext>
            </a:extLst>
          </p:cNvPr>
          <p:cNvSpPr/>
          <p:nvPr/>
        </p:nvSpPr>
        <p:spPr>
          <a:xfrm>
            <a:off x="6251724" y="1876746"/>
            <a:ext cx="891068" cy="19140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sz="700" dirty="0">
                <a:solidFill>
                  <a:schemeClr val="tx1"/>
                </a:solidFill>
              </a:rPr>
              <a:t>Deliverables</a:t>
            </a:r>
            <a:endParaRPr kumimoji="1" lang="ja-JP" altLang="en-US" sz="700" dirty="0">
              <a:solidFill>
                <a:schemeClr val="tx1"/>
              </a:solidFill>
            </a:endParaRPr>
          </a:p>
        </p:txBody>
      </p:sp>
      <p:sp>
        <p:nvSpPr>
          <p:cNvPr id="49" name="Rectangle: Folded Corner 48">
            <a:extLst>
              <a:ext uri="{FF2B5EF4-FFF2-40B4-BE49-F238E27FC236}">
                <a16:creationId xmlns:a16="http://schemas.microsoft.com/office/drawing/2014/main" id="{1266DB20-59CC-47E6-B36A-31BADB118D5A}"/>
              </a:ext>
            </a:extLst>
          </p:cNvPr>
          <p:cNvSpPr/>
          <p:nvPr/>
        </p:nvSpPr>
        <p:spPr>
          <a:xfrm>
            <a:off x="6334987" y="213342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0" name="Rectangle: Folded Corner 49">
            <a:extLst>
              <a:ext uri="{FF2B5EF4-FFF2-40B4-BE49-F238E27FC236}">
                <a16:creationId xmlns:a16="http://schemas.microsoft.com/office/drawing/2014/main" id="{B9DA334D-86F4-4EDE-B813-3A3A2C8A2834}"/>
              </a:ext>
            </a:extLst>
          </p:cNvPr>
          <p:cNvSpPr/>
          <p:nvPr/>
        </p:nvSpPr>
        <p:spPr>
          <a:xfrm>
            <a:off x="6341895" y="2922383"/>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1" name="Rectangle: Folded Corner 50">
            <a:extLst>
              <a:ext uri="{FF2B5EF4-FFF2-40B4-BE49-F238E27FC236}">
                <a16:creationId xmlns:a16="http://schemas.microsoft.com/office/drawing/2014/main" id="{62541B84-1D7C-4B15-A2D2-B2D7C38026B9}"/>
              </a:ext>
            </a:extLst>
          </p:cNvPr>
          <p:cNvSpPr/>
          <p:nvPr/>
        </p:nvSpPr>
        <p:spPr>
          <a:xfrm>
            <a:off x="6334987" y="3316860"/>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2" name="Rectangle: Folded Corner 51">
            <a:extLst>
              <a:ext uri="{FF2B5EF4-FFF2-40B4-BE49-F238E27FC236}">
                <a16:creationId xmlns:a16="http://schemas.microsoft.com/office/drawing/2014/main" id="{F07ABDAE-6E98-4281-91ED-DF637327294B}"/>
              </a:ext>
            </a:extLst>
          </p:cNvPr>
          <p:cNvSpPr/>
          <p:nvPr/>
        </p:nvSpPr>
        <p:spPr>
          <a:xfrm>
            <a:off x="6341895" y="2527906"/>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4" name="TextBox 53">
            <a:extLst>
              <a:ext uri="{FF2B5EF4-FFF2-40B4-BE49-F238E27FC236}">
                <a16:creationId xmlns:a16="http://schemas.microsoft.com/office/drawing/2014/main" id="{953FE791-1B72-434B-84F6-FB37434C979E}"/>
              </a:ext>
            </a:extLst>
          </p:cNvPr>
          <p:cNvSpPr txBox="1"/>
          <p:nvPr/>
        </p:nvSpPr>
        <p:spPr>
          <a:xfrm>
            <a:off x="5130385" y="1612903"/>
            <a:ext cx="1332416" cy="215444"/>
          </a:xfrm>
          <a:prstGeom prst="rect">
            <a:avLst/>
          </a:prstGeom>
          <a:solidFill>
            <a:srgbClr val="D6E5FE"/>
          </a:solidFill>
        </p:spPr>
        <p:txBody>
          <a:bodyPr wrap="none" rtlCol="0">
            <a:spAutoFit/>
          </a:bodyPr>
          <a:lstStyle/>
          <a:p>
            <a:r>
              <a:rPr kumimoji="1" lang="en-US" altLang="ja-JP" sz="800" b="1" u="sng" dirty="0">
                <a:solidFill>
                  <a:schemeClr val="tx1"/>
                </a:solidFill>
              </a:rPr>
              <a:t>Use only for debugging</a:t>
            </a:r>
            <a:endParaRPr kumimoji="1" lang="ja-JP" altLang="en-US" sz="800" b="1" u="sng" dirty="0">
              <a:solidFill>
                <a:schemeClr val="tx1"/>
              </a:solidFill>
            </a:endParaRPr>
          </a:p>
        </p:txBody>
      </p:sp>
      <p:cxnSp>
        <p:nvCxnSpPr>
          <p:cNvPr id="56" name="Straight Arrow Connector 55">
            <a:extLst>
              <a:ext uri="{FF2B5EF4-FFF2-40B4-BE49-F238E27FC236}">
                <a16:creationId xmlns:a16="http://schemas.microsoft.com/office/drawing/2014/main" id="{B7A6B470-25B4-491B-B54D-CFE4A03767C5}"/>
              </a:ext>
            </a:extLst>
          </p:cNvPr>
          <p:cNvCxnSpPr>
            <a:cxnSpLocks/>
            <a:stCxn id="54" idx="2"/>
            <a:endCxn id="49" idx="1"/>
          </p:cNvCxnSpPr>
          <p:nvPr/>
        </p:nvCxnSpPr>
        <p:spPr>
          <a:xfrm>
            <a:off x="5796593" y="1828347"/>
            <a:ext cx="538394" cy="4428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CACADDB-702D-4B20-B62B-79FB5D84362F}"/>
              </a:ext>
            </a:extLst>
          </p:cNvPr>
          <p:cNvSpPr txBox="1"/>
          <p:nvPr/>
        </p:nvSpPr>
        <p:spPr>
          <a:xfrm>
            <a:off x="1835022" y="3227567"/>
            <a:ext cx="2366353" cy="215444"/>
          </a:xfrm>
          <a:prstGeom prst="rect">
            <a:avLst/>
          </a:prstGeom>
          <a:solidFill>
            <a:srgbClr val="D6E5FE"/>
          </a:solidFill>
        </p:spPr>
        <p:txBody>
          <a:bodyPr wrap="none" rtlCol="0">
            <a:spAutoFit/>
          </a:bodyPr>
          <a:lstStyle/>
          <a:p>
            <a:r>
              <a:rPr kumimoji="1" lang="en-US" altLang="ja-JP" sz="800" b="1" u="sng" dirty="0">
                <a:solidFill>
                  <a:schemeClr val="tx1"/>
                </a:solidFill>
              </a:rPr>
              <a:t>will replace with lib-D (Build) int next release</a:t>
            </a:r>
            <a:endParaRPr kumimoji="1" lang="ja-JP" altLang="en-US" sz="800" b="1" u="sng" dirty="0">
              <a:solidFill>
                <a:schemeClr val="tx1"/>
              </a:solidFill>
            </a:endParaRPr>
          </a:p>
        </p:txBody>
      </p:sp>
      <p:cxnSp>
        <p:nvCxnSpPr>
          <p:cNvPr id="59" name="Straight Arrow Connector 58">
            <a:extLst>
              <a:ext uri="{FF2B5EF4-FFF2-40B4-BE49-F238E27FC236}">
                <a16:creationId xmlns:a16="http://schemas.microsoft.com/office/drawing/2014/main" id="{FE286931-3663-461B-A54C-60E955D0103B}"/>
              </a:ext>
            </a:extLst>
          </p:cNvPr>
          <p:cNvCxnSpPr>
            <a:cxnSpLocks/>
            <a:stCxn id="57" idx="2"/>
            <a:endCxn id="36" idx="0"/>
          </p:cNvCxnSpPr>
          <p:nvPr/>
        </p:nvCxnSpPr>
        <p:spPr>
          <a:xfrm flipH="1">
            <a:off x="1666133" y="3443011"/>
            <a:ext cx="1352066" cy="278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Scroll: Vertical 68">
            <a:extLst>
              <a:ext uri="{FF2B5EF4-FFF2-40B4-BE49-F238E27FC236}">
                <a16:creationId xmlns:a16="http://schemas.microsoft.com/office/drawing/2014/main" id="{1C00D07D-78D3-4D27-A898-5A8BE64E75D0}"/>
              </a:ext>
            </a:extLst>
          </p:cNvPr>
          <p:cNvSpPr/>
          <p:nvPr/>
        </p:nvSpPr>
        <p:spPr>
          <a:xfrm>
            <a:off x="6377353" y="4083504"/>
            <a:ext cx="655308" cy="3584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SBOM</a:t>
            </a:r>
            <a:endParaRPr kumimoji="1" lang="ja-JP" altLang="en-US" sz="600" dirty="0"/>
          </a:p>
        </p:txBody>
      </p:sp>
      <p:sp>
        <p:nvSpPr>
          <p:cNvPr id="70" name="Diamond 69">
            <a:extLst>
              <a:ext uri="{FF2B5EF4-FFF2-40B4-BE49-F238E27FC236}">
                <a16:creationId xmlns:a16="http://schemas.microsoft.com/office/drawing/2014/main" id="{02634853-283F-436D-9938-613DB887DB39}"/>
              </a:ext>
            </a:extLst>
          </p:cNvPr>
          <p:cNvSpPr/>
          <p:nvPr/>
        </p:nvSpPr>
        <p:spPr>
          <a:xfrm>
            <a:off x="6655197" y="3816960"/>
            <a:ext cx="97887" cy="127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Straight Connector 71">
            <a:extLst>
              <a:ext uri="{FF2B5EF4-FFF2-40B4-BE49-F238E27FC236}">
                <a16:creationId xmlns:a16="http://schemas.microsoft.com/office/drawing/2014/main" id="{67183F37-4359-4277-8627-698CE3343BA1}"/>
              </a:ext>
            </a:extLst>
          </p:cNvPr>
          <p:cNvCxnSpPr>
            <a:stCxn id="69" idx="0"/>
            <a:endCxn id="70" idx="2"/>
          </p:cNvCxnSpPr>
          <p:nvPr/>
        </p:nvCxnSpPr>
        <p:spPr>
          <a:xfrm flipH="1" flipV="1">
            <a:off x="6704141" y="3944501"/>
            <a:ext cx="866" cy="13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5D79EC1-C25C-4449-BC6E-0D23EA78CAD1}"/>
              </a:ext>
            </a:extLst>
          </p:cNvPr>
          <p:cNvCxnSpPr/>
          <p:nvPr/>
        </p:nvCxnSpPr>
        <p:spPr>
          <a:xfrm>
            <a:off x="5906425" y="4220610"/>
            <a:ext cx="43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723D1B-116F-4E8A-A373-A01A2F2EAAA4}"/>
              </a:ext>
            </a:extLst>
          </p:cNvPr>
          <p:cNvSpPr txBox="1"/>
          <p:nvPr/>
        </p:nvSpPr>
        <p:spPr>
          <a:xfrm>
            <a:off x="5094509" y="4648162"/>
            <a:ext cx="2836191" cy="430887"/>
          </a:xfrm>
          <a:prstGeom prst="rect">
            <a:avLst/>
          </a:prstGeom>
          <a:noFill/>
        </p:spPr>
        <p:txBody>
          <a:bodyPr wrap="square" rtlCol="0">
            <a:spAutoFit/>
          </a:bodyPr>
          <a:lstStyle/>
          <a:p>
            <a:r>
              <a:rPr kumimoji="1" lang="en-US" altLang="ja-JP" sz="1050" u="sng" dirty="0"/>
              <a:t>Company X releases Deliverables in several installments over the life of the contract</a:t>
            </a:r>
            <a:endParaRPr kumimoji="1" lang="ja-JP" altLang="en-US" sz="1050" u="sng" dirty="0"/>
          </a:p>
        </p:txBody>
      </p:sp>
      <p:sp>
        <p:nvSpPr>
          <p:cNvPr id="78" name="Arrow: Left-Right 77">
            <a:extLst>
              <a:ext uri="{FF2B5EF4-FFF2-40B4-BE49-F238E27FC236}">
                <a16:creationId xmlns:a16="http://schemas.microsoft.com/office/drawing/2014/main" id="{29A6F2F6-6220-4A4B-9C6A-607FC5F11ACC}"/>
              </a:ext>
            </a:extLst>
          </p:cNvPr>
          <p:cNvSpPr/>
          <p:nvPr/>
        </p:nvSpPr>
        <p:spPr>
          <a:xfrm>
            <a:off x="6124160" y="1065743"/>
            <a:ext cx="1136796" cy="11730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Scroll: Vertical 76">
            <a:extLst>
              <a:ext uri="{FF2B5EF4-FFF2-40B4-BE49-F238E27FC236}">
                <a16:creationId xmlns:a16="http://schemas.microsoft.com/office/drawing/2014/main" id="{061F0B38-CEF6-4A34-BCB4-398AAA7302AE}"/>
              </a:ext>
            </a:extLst>
          </p:cNvPr>
          <p:cNvSpPr/>
          <p:nvPr/>
        </p:nvSpPr>
        <p:spPr>
          <a:xfrm>
            <a:off x="6254524" y="775266"/>
            <a:ext cx="891068" cy="580954"/>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800" dirty="0"/>
              <a:t>Contracts</a:t>
            </a:r>
            <a:endParaRPr kumimoji="1" lang="ja-JP" altLang="en-US" sz="800" dirty="0"/>
          </a:p>
        </p:txBody>
      </p:sp>
      <p:cxnSp>
        <p:nvCxnSpPr>
          <p:cNvPr id="80" name="Straight Arrow Connector 79">
            <a:extLst>
              <a:ext uri="{FF2B5EF4-FFF2-40B4-BE49-F238E27FC236}">
                <a16:creationId xmlns:a16="http://schemas.microsoft.com/office/drawing/2014/main" id="{38F974D3-ED92-49E8-8B19-94A594C8F697}"/>
              </a:ext>
            </a:extLst>
          </p:cNvPr>
          <p:cNvCxnSpPr/>
          <p:nvPr/>
        </p:nvCxnSpPr>
        <p:spPr>
          <a:xfrm>
            <a:off x="6704141" y="1356220"/>
            <a:ext cx="0" cy="40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0556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701278" y="205978"/>
            <a:ext cx="7985400" cy="8574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r>
              <a:rPr lang="en" sz="2700" b="1" dirty="0">
                <a:solidFill>
                  <a:schemeClr val="dk1"/>
                </a:solidFill>
                <a:latin typeface="+mj-lt"/>
              </a:rPr>
              <a:t>Usage Profile</a:t>
            </a:r>
            <a:r>
              <a:rPr lang="en" sz="2700" dirty="0">
                <a:solidFill>
                  <a:schemeClr val="dk1"/>
                </a:solidFill>
                <a:latin typeface="+mj-lt"/>
              </a:rPr>
              <a:t>: to tell intentions as </a:t>
            </a:r>
            <a:r>
              <a:rPr lang="en" sz="2700" b="1" dirty="0">
                <a:solidFill>
                  <a:schemeClr val="dk1"/>
                </a:solidFill>
                <a:latin typeface="+mj-lt"/>
              </a:rPr>
              <a:t>“Usage” </a:t>
            </a:r>
            <a:r>
              <a:rPr lang="en" sz="2700" dirty="0">
                <a:solidFill>
                  <a:schemeClr val="dk1"/>
                </a:solidFill>
                <a:latin typeface="+mj-lt"/>
              </a:rPr>
              <a:t>for Delivery product</a:t>
            </a:r>
            <a:endParaRPr sz="3800" dirty="0">
              <a:latin typeface="+mj-lt"/>
            </a:endParaRPr>
          </a:p>
        </p:txBody>
      </p:sp>
      <p:pic>
        <p:nvPicPr>
          <p:cNvPr id="238" name="Google Shape;238;p39"/>
          <p:cNvPicPr preferRelativeResize="0"/>
          <p:nvPr/>
        </p:nvPicPr>
        <p:blipFill>
          <a:blip r:embed="rId3">
            <a:alphaModFix/>
          </a:blip>
          <a:stretch>
            <a:fillRect/>
          </a:stretch>
        </p:blipFill>
        <p:spPr>
          <a:xfrm>
            <a:off x="472675" y="1293900"/>
            <a:ext cx="8442723" cy="31196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561A57-9900-4F04-B890-9B7DC0849B01}"/>
              </a:ext>
            </a:extLst>
          </p:cNvPr>
          <p:cNvGrpSpPr/>
          <p:nvPr/>
        </p:nvGrpSpPr>
        <p:grpSpPr>
          <a:xfrm>
            <a:off x="7347856" y="1163394"/>
            <a:ext cx="1484445" cy="3376749"/>
            <a:chOff x="241663" y="1129937"/>
            <a:chExt cx="3611880" cy="3376749"/>
          </a:xfrm>
        </p:grpSpPr>
        <p:sp>
          <p:nvSpPr>
            <p:cNvPr id="8" name="Rectangle 7">
              <a:extLst>
                <a:ext uri="{FF2B5EF4-FFF2-40B4-BE49-F238E27FC236}">
                  <a16:creationId xmlns:a16="http://schemas.microsoft.com/office/drawing/2014/main" id="{0FAD5395-CD5C-49DE-999B-C28FD5AB0DCD}"/>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TextBox 8">
              <a:extLst>
                <a:ext uri="{FF2B5EF4-FFF2-40B4-BE49-F238E27FC236}">
                  <a16:creationId xmlns:a16="http://schemas.microsoft.com/office/drawing/2014/main" id="{C4D6C418-F681-4D34-96C9-5963B5640B9E}"/>
                </a:ext>
              </a:extLst>
            </p:cNvPr>
            <p:cNvSpPr txBox="1"/>
            <p:nvPr/>
          </p:nvSpPr>
          <p:spPr>
            <a:xfrm>
              <a:off x="241663" y="1129937"/>
              <a:ext cx="2940190" cy="523220"/>
            </a:xfrm>
            <a:prstGeom prst="rect">
              <a:avLst/>
            </a:prstGeom>
            <a:noFill/>
          </p:spPr>
          <p:txBody>
            <a:bodyPr wrap="none" rtlCol="0">
              <a:spAutoFit/>
            </a:bodyPr>
            <a:lstStyle/>
            <a:p>
              <a:r>
                <a:rPr kumimoji="1" lang="en-US" altLang="ja-JP" dirty="0">
                  <a:solidFill>
                    <a:schemeClr val="bg1"/>
                  </a:solidFill>
                </a:rPr>
                <a:t>Company B</a:t>
              </a:r>
            </a:p>
            <a:p>
              <a:r>
                <a:rPr kumimoji="1" lang="en-US" altLang="ja-JP" dirty="0">
                  <a:solidFill>
                    <a:schemeClr val="bg1"/>
                  </a:solidFill>
                </a:rPr>
                <a:t>(Product Maker)</a:t>
              </a:r>
              <a:endParaRPr kumimoji="1" lang="ja-JP" altLang="en-US" dirty="0">
                <a:solidFill>
                  <a:schemeClr val="bg1"/>
                </a:solidFill>
              </a:endParaRPr>
            </a:p>
          </p:txBody>
        </p:sp>
      </p:grpSp>
      <p:sp>
        <p:nvSpPr>
          <p:cNvPr id="2" name="Title 1">
            <a:extLst>
              <a:ext uri="{FF2B5EF4-FFF2-40B4-BE49-F238E27FC236}">
                <a16:creationId xmlns:a16="http://schemas.microsoft.com/office/drawing/2014/main" id="{C51E5EA0-05D0-4E9B-8669-195B8BB60453}"/>
              </a:ext>
            </a:extLst>
          </p:cNvPr>
          <p:cNvSpPr>
            <a:spLocks noGrp="1"/>
          </p:cNvSpPr>
          <p:nvPr>
            <p:ph type="title"/>
          </p:nvPr>
        </p:nvSpPr>
        <p:spPr/>
        <p:txBody>
          <a:bodyPr>
            <a:normAutofit fontScale="90000"/>
          </a:bodyPr>
          <a:lstStyle/>
          <a:p>
            <a:r>
              <a:rPr kumimoji="1" lang="en-US" altLang="ja-JP" dirty="0" err="1"/>
              <a:t>UsageProfile</a:t>
            </a:r>
            <a:r>
              <a:rPr kumimoji="1" lang="en-US" altLang="ja-JP" dirty="0"/>
              <a:t> </a:t>
            </a:r>
            <a:r>
              <a:rPr kumimoji="1" lang="en-US" altLang="ja-JP" dirty="0" err="1"/>
              <a:t>Usecase</a:t>
            </a:r>
            <a:r>
              <a:rPr kumimoji="1" lang="en-US" altLang="ja-JP" dirty="0"/>
              <a:t> Example</a:t>
            </a:r>
            <a:endParaRPr kumimoji="1" lang="ja-JP" altLang="en-US" dirty="0"/>
          </a:p>
        </p:txBody>
      </p:sp>
      <p:grpSp>
        <p:nvGrpSpPr>
          <p:cNvPr id="6" name="Group 5">
            <a:extLst>
              <a:ext uri="{FF2B5EF4-FFF2-40B4-BE49-F238E27FC236}">
                <a16:creationId xmlns:a16="http://schemas.microsoft.com/office/drawing/2014/main" id="{BA859711-C983-4642-A07C-CE34CED1EE36}"/>
              </a:ext>
            </a:extLst>
          </p:cNvPr>
          <p:cNvGrpSpPr/>
          <p:nvPr/>
        </p:nvGrpSpPr>
        <p:grpSpPr>
          <a:xfrm>
            <a:off x="311697" y="1163393"/>
            <a:ext cx="5710280" cy="3376749"/>
            <a:chOff x="241663" y="1129937"/>
            <a:chExt cx="3611880" cy="3376749"/>
          </a:xfrm>
        </p:grpSpPr>
        <p:sp>
          <p:nvSpPr>
            <p:cNvPr id="4" name="Rectangle 3">
              <a:extLst>
                <a:ext uri="{FF2B5EF4-FFF2-40B4-BE49-F238E27FC236}">
                  <a16:creationId xmlns:a16="http://schemas.microsoft.com/office/drawing/2014/main" id="{94C7DC45-9CCA-4F02-9E33-0E9B0C325488}"/>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TextBox 4">
              <a:extLst>
                <a:ext uri="{FF2B5EF4-FFF2-40B4-BE49-F238E27FC236}">
                  <a16:creationId xmlns:a16="http://schemas.microsoft.com/office/drawing/2014/main" id="{08D87E34-A358-4E5C-895B-2AEEFC10C3DE}"/>
                </a:ext>
              </a:extLst>
            </p:cNvPr>
            <p:cNvSpPr txBox="1"/>
            <p:nvPr/>
          </p:nvSpPr>
          <p:spPr>
            <a:xfrm>
              <a:off x="241663" y="1129937"/>
              <a:ext cx="1946367" cy="307777"/>
            </a:xfrm>
            <a:prstGeom prst="rect">
              <a:avLst/>
            </a:prstGeom>
            <a:noFill/>
          </p:spPr>
          <p:txBody>
            <a:bodyPr wrap="none" rtlCol="0">
              <a:spAutoFit/>
            </a:bodyPr>
            <a:lstStyle/>
            <a:p>
              <a:r>
                <a:rPr kumimoji="1" lang="en-US" altLang="ja-JP" dirty="0">
                  <a:solidFill>
                    <a:schemeClr val="bg1"/>
                  </a:solidFill>
                </a:rPr>
                <a:t>Company A (Supplier)</a:t>
              </a:r>
              <a:endParaRPr kumimoji="1" lang="ja-JP" altLang="en-US" dirty="0">
                <a:solidFill>
                  <a:schemeClr val="bg1"/>
                </a:solidFill>
              </a:endParaRPr>
            </a:p>
          </p:txBody>
        </p:sp>
      </p:grpSp>
      <p:sp>
        <p:nvSpPr>
          <p:cNvPr id="13" name="Rectangle 12">
            <a:extLst>
              <a:ext uri="{FF2B5EF4-FFF2-40B4-BE49-F238E27FC236}">
                <a16:creationId xmlns:a16="http://schemas.microsoft.com/office/drawing/2014/main" id="{FED99CF2-6380-4F7F-9444-5B368CF5472E}"/>
              </a:ext>
            </a:extLst>
          </p:cNvPr>
          <p:cNvSpPr/>
          <p:nvPr/>
        </p:nvSpPr>
        <p:spPr>
          <a:xfrm>
            <a:off x="4970435" y="1299491"/>
            <a:ext cx="935990" cy="31306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C Division</a:t>
            </a:r>
            <a:endParaRPr kumimoji="1" lang="ja-JP" altLang="en-US" sz="1100" dirty="0">
              <a:solidFill>
                <a:schemeClr val="tx1"/>
              </a:solidFill>
            </a:endParaRPr>
          </a:p>
        </p:txBody>
      </p:sp>
      <p:sp>
        <p:nvSpPr>
          <p:cNvPr id="14" name="Rectangle 13">
            <a:extLst>
              <a:ext uri="{FF2B5EF4-FFF2-40B4-BE49-F238E27FC236}">
                <a16:creationId xmlns:a16="http://schemas.microsoft.com/office/drawing/2014/main" id="{803BBF48-369A-4B7E-857B-9A7E3AA251CE}"/>
              </a:ext>
            </a:extLst>
          </p:cNvPr>
          <p:cNvSpPr/>
          <p:nvPr/>
        </p:nvSpPr>
        <p:spPr>
          <a:xfrm>
            <a:off x="463730" y="1698171"/>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A Division</a:t>
            </a:r>
            <a:endParaRPr kumimoji="1" lang="ja-JP" altLang="en-US" sz="1100" dirty="0">
              <a:solidFill>
                <a:schemeClr val="tx1"/>
              </a:solidFill>
            </a:endParaRPr>
          </a:p>
        </p:txBody>
      </p:sp>
      <p:sp>
        <p:nvSpPr>
          <p:cNvPr id="17" name="Rectangle: Folded Corner 16">
            <a:extLst>
              <a:ext uri="{FF2B5EF4-FFF2-40B4-BE49-F238E27FC236}">
                <a16:creationId xmlns:a16="http://schemas.microsoft.com/office/drawing/2014/main" id="{5DA71588-AA7A-471F-A2C0-3F33F55773B8}"/>
              </a:ext>
            </a:extLst>
          </p:cNvPr>
          <p:cNvSpPr/>
          <p:nvPr/>
        </p:nvSpPr>
        <p:spPr>
          <a:xfrm>
            <a:off x="538097" y="2237124"/>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Library A</a:t>
            </a:r>
          </a:p>
          <a:p>
            <a:pPr algn="ctr"/>
            <a:r>
              <a:rPr kumimoji="1" lang="en-US" altLang="ja-JP" sz="600" dirty="0">
                <a:solidFill>
                  <a:schemeClr val="tx1"/>
                </a:solidFill>
              </a:rPr>
              <a:t>(Build)</a:t>
            </a:r>
            <a:endParaRPr kumimoji="1" lang="ja-JP" altLang="en-US" sz="600" dirty="0">
              <a:solidFill>
                <a:schemeClr val="tx1"/>
              </a:solidFill>
            </a:endParaRPr>
          </a:p>
        </p:txBody>
      </p:sp>
      <p:sp>
        <p:nvSpPr>
          <p:cNvPr id="15" name="Rectangle: Folded Corner 14">
            <a:extLst>
              <a:ext uri="{FF2B5EF4-FFF2-40B4-BE49-F238E27FC236}">
                <a16:creationId xmlns:a16="http://schemas.microsoft.com/office/drawing/2014/main" id="{6DD3004D-2A8D-4B31-A1D0-43A2150EC229}"/>
              </a:ext>
            </a:extLst>
          </p:cNvPr>
          <p:cNvSpPr/>
          <p:nvPr/>
        </p:nvSpPr>
        <p:spPr>
          <a:xfrm>
            <a:off x="1284881" y="193530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(Build)</a:t>
            </a:r>
            <a:endParaRPr kumimoji="1" lang="ja-JP" altLang="en-US" sz="600" dirty="0">
              <a:solidFill>
                <a:schemeClr val="tx1"/>
              </a:solidFill>
            </a:endParaRPr>
          </a:p>
        </p:txBody>
      </p:sp>
      <p:cxnSp>
        <p:nvCxnSpPr>
          <p:cNvPr id="19" name="Connector: Elbow 18">
            <a:extLst>
              <a:ext uri="{FF2B5EF4-FFF2-40B4-BE49-F238E27FC236}">
                <a16:creationId xmlns:a16="http://schemas.microsoft.com/office/drawing/2014/main" id="{D0F7F1BB-35A7-4CC7-8CC3-B1196B6C681D}"/>
              </a:ext>
            </a:extLst>
          </p:cNvPr>
          <p:cNvCxnSpPr>
            <a:cxnSpLocks/>
            <a:stCxn id="15" idx="1"/>
            <a:endCxn id="17" idx="0"/>
          </p:cNvCxnSpPr>
          <p:nvPr/>
        </p:nvCxnSpPr>
        <p:spPr>
          <a:xfrm rot="10800000" flipV="1">
            <a:off x="896261" y="2073102"/>
            <a:ext cx="388620" cy="1640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5744D6-70DA-4A22-A7A2-E1257E12C06D}"/>
              </a:ext>
            </a:extLst>
          </p:cNvPr>
          <p:cNvSpPr txBox="1"/>
          <p:nvPr/>
        </p:nvSpPr>
        <p:spPr>
          <a:xfrm>
            <a:off x="839539" y="1906496"/>
            <a:ext cx="502061" cy="184666"/>
          </a:xfrm>
          <a:prstGeom prst="rect">
            <a:avLst/>
          </a:prstGeom>
          <a:noFill/>
        </p:spPr>
        <p:txBody>
          <a:bodyPr wrap="none" rtlCol="0">
            <a:spAutoFit/>
          </a:bodyPr>
          <a:lstStyle/>
          <a:p>
            <a:r>
              <a:rPr kumimoji="1" lang="en-US" altLang="ja-JP" sz="600" dirty="0"/>
              <a:t>static link</a:t>
            </a:r>
            <a:endParaRPr kumimoji="1" lang="ja-JP" altLang="en-US" sz="600" dirty="0"/>
          </a:p>
        </p:txBody>
      </p:sp>
      <p:sp>
        <p:nvSpPr>
          <p:cNvPr id="31" name="Rectangle: Folded Corner 30">
            <a:extLst>
              <a:ext uri="{FF2B5EF4-FFF2-40B4-BE49-F238E27FC236}">
                <a16:creationId xmlns:a16="http://schemas.microsoft.com/office/drawing/2014/main" id="{73E3F57D-EEB0-451F-8750-EE1A870710CE}"/>
              </a:ext>
            </a:extLst>
          </p:cNvPr>
          <p:cNvSpPr/>
          <p:nvPr/>
        </p:nvSpPr>
        <p:spPr>
          <a:xfrm>
            <a:off x="5080266" y="1948372"/>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(Binary)</a:t>
            </a:r>
            <a:endParaRPr kumimoji="1" lang="ja-JP" altLang="en-US" sz="600" dirty="0">
              <a:solidFill>
                <a:schemeClr val="tx1"/>
              </a:solidFill>
            </a:endParaRPr>
          </a:p>
        </p:txBody>
      </p:sp>
      <p:cxnSp>
        <p:nvCxnSpPr>
          <p:cNvPr id="33" name="Straight Arrow Connector 32">
            <a:extLst>
              <a:ext uri="{FF2B5EF4-FFF2-40B4-BE49-F238E27FC236}">
                <a16:creationId xmlns:a16="http://schemas.microsoft.com/office/drawing/2014/main" id="{C73F826C-3D81-462B-876A-317C6CEC50E8}"/>
              </a:ext>
            </a:extLst>
          </p:cNvPr>
          <p:cNvCxnSpPr>
            <a:stCxn id="15" idx="3"/>
            <a:endCxn id="31" idx="1"/>
          </p:cNvCxnSpPr>
          <p:nvPr/>
        </p:nvCxnSpPr>
        <p:spPr>
          <a:xfrm>
            <a:off x="2001208" y="2073103"/>
            <a:ext cx="3079058" cy="13063"/>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13034BF-0BDC-4A50-9C75-03E8C2716E02}"/>
              </a:ext>
            </a:extLst>
          </p:cNvPr>
          <p:cNvSpPr/>
          <p:nvPr/>
        </p:nvSpPr>
        <p:spPr>
          <a:xfrm>
            <a:off x="463729" y="3356316"/>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B Division</a:t>
            </a:r>
            <a:endParaRPr kumimoji="1" lang="ja-JP" altLang="en-US" sz="1100" dirty="0">
              <a:solidFill>
                <a:schemeClr val="tx1"/>
              </a:solidFill>
            </a:endParaRPr>
          </a:p>
        </p:txBody>
      </p:sp>
      <p:sp>
        <p:nvSpPr>
          <p:cNvPr id="35" name="Rectangle: Folded Corner 34">
            <a:extLst>
              <a:ext uri="{FF2B5EF4-FFF2-40B4-BE49-F238E27FC236}">
                <a16:creationId xmlns:a16="http://schemas.microsoft.com/office/drawing/2014/main" id="{95D688C1-F0BE-4E15-B7F1-4C2E5CA96D43}"/>
              </a:ext>
            </a:extLst>
          </p:cNvPr>
          <p:cNvSpPr/>
          <p:nvPr/>
        </p:nvSpPr>
        <p:spPr>
          <a:xfrm>
            <a:off x="538096" y="372135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(Build)</a:t>
            </a:r>
            <a:endParaRPr kumimoji="1" lang="ja-JP" altLang="en-US" sz="600" dirty="0">
              <a:solidFill>
                <a:schemeClr val="tx1"/>
              </a:solidFill>
            </a:endParaRPr>
          </a:p>
        </p:txBody>
      </p:sp>
      <p:sp>
        <p:nvSpPr>
          <p:cNvPr id="36" name="Rectangle: Folded Corner 35">
            <a:extLst>
              <a:ext uri="{FF2B5EF4-FFF2-40B4-BE49-F238E27FC236}">
                <a16:creationId xmlns:a16="http://schemas.microsoft.com/office/drawing/2014/main" id="{A33DFFE3-A7B5-45F0-A224-18912A769D89}"/>
              </a:ext>
            </a:extLst>
          </p:cNvPr>
          <p:cNvSpPr/>
          <p:nvPr/>
        </p:nvSpPr>
        <p:spPr>
          <a:xfrm>
            <a:off x="1307969" y="372135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37" name="Rectangle: Folded Corner 36">
            <a:extLst>
              <a:ext uri="{FF2B5EF4-FFF2-40B4-BE49-F238E27FC236}">
                <a16:creationId xmlns:a16="http://schemas.microsoft.com/office/drawing/2014/main" id="{2AFCE634-DCE4-4179-8AC9-3811C9CC1142}"/>
              </a:ext>
            </a:extLst>
          </p:cNvPr>
          <p:cNvSpPr/>
          <p:nvPr/>
        </p:nvSpPr>
        <p:spPr>
          <a:xfrm>
            <a:off x="5087175" y="3515164"/>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38" name="Rectangle: Folded Corner 37">
            <a:extLst>
              <a:ext uri="{FF2B5EF4-FFF2-40B4-BE49-F238E27FC236}">
                <a16:creationId xmlns:a16="http://schemas.microsoft.com/office/drawing/2014/main" id="{492881EB-F8BB-40F4-AE36-1930C397A1BB}"/>
              </a:ext>
            </a:extLst>
          </p:cNvPr>
          <p:cNvSpPr/>
          <p:nvPr/>
        </p:nvSpPr>
        <p:spPr>
          <a:xfrm>
            <a:off x="5087175" y="3913787"/>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cxnSp>
        <p:nvCxnSpPr>
          <p:cNvPr id="40" name="Straight Arrow Connector 39">
            <a:extLst>
              <a:ext uri="{FF2B5EF4-FFF2-40B4-BE49-F238E27FC236}">
                <a16:creationId xmlns:a16="http://schemas.microsoft.com/office/drawing/2014/main" id="{567A8671-FE06-4CF1-8900-E14D9DA2598A}"/>
              </a:ext>
            </a:extLst>
          </p:cNvPr>
          <p:cNvCxnSpPr>
            <a:cxnSpLocks/>
            <a:stCxn id="36" idx="3"/>
          </p:cNvCxnSpPr>
          <p:nvPr/>
        </p:nvCxnSpPr>
        <p:spPr>
          <a:xfrm>
            <a:off x="2024296" y="3859153"/>
            <a:ext cx="3055970" cy="0"/>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angle: Folded Corner 44">
            <a:extLst>
              <a:ext uri="{FF2B5EF4-FFF2-40B4-BE49-F238E27FC236}">
                <a16:creationId xmlns:a16="http://schemas.microsoft.com/office/drawing/2014/main" id="{D1B962FE-3A1D-443D-A128-F0B00CA4AFFF}"/>
              </a:ext>
            </a:extLst>
          </p:cNvPr>
          <p:cNvSpPr/>
          <p:nvPr/>
        </p:nvSpPr>
        <p:spPr>
          <a:xfrm>
            <a:off x="5080266" y="2668562"/>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Application B</a:t>
            </a:r>
          </a:p>
          <a:p>
            <a:pPr algn="ctr"/>
            <a:r>
              <a:rPr kumimoji="1" lang="en-US" altLang="ja-JP" sz="600" dirty="0">
                <a:solidFill>
                  <a:schemeClr val="tx1"/>
                </a:solidFill>
              </a:rPr>
              <a:t>(Build)</a:t>
            </a:r>
            <a:endParaRPr kumimoji="1" lang="ja-JP" altLang="en-US" sz="600" dirty="0">
              <a:solidFill>
                <a:schemeClr val="tx1"/>
              </a:solidFill>
            </a:endParaRPr>
          </a:p>
        </p:txBody>
      </p:sp>
      <p:sp>
        <p:nvSpPr>
          <p:cNvPr id="53" name="Arrow: Right 52">
            <a:extLst>
              <a:ext uri="{FF2B5EF4-FFF2-40B4-BE49-F238E27FC236}">
                <a16:creationId xmlns:a16="http://schemas.microsoft.com/office/drawing/2014/main" id="{BBCE2C06-56D7-408E-B69C-FD273BB9466C}"/>
              </a:ext>
            </a:extLst>
          </p:cNvPr>
          <p:cNvSpPr/>
          <p:nvPr/>
        </p:nvSpPr>
        <p:spPr>
          <a:xfrm>
            <a:off x="5852160" y="2625634"/>
            <a:ext cx="1691640" cy="17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a:extLst>
              <a:ext uri="{FF2B5EF4-FFF2-40B4-BE49-F238E27FC236}">
                <a16:creationId xmlns:a16="http://schemas.microsoft.com/office/drawing/2014/main" id="{737357E1-B813-4B55-8483-1295F12A8FA9}"/>
              </a:ext>
            </a:extLst>
          </p:cNvPr>
          <p:cNvSpPr/>
          <p:nvPr/>
        </p:nvSpPr>
        <p:spPr>
          <a:xfrm>
            <a:off x="6251724" y="1876746"/>
            <a:ext cx="891068" cy="19140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sz="700" dirty="0">
                <a:solidFill>
                  <a:schemeClr val="tx1"/>
                </a:solidFill>
              </a:rPr>
              <a:t>Deliverables</a:t>
            </a:r>
            <a:endParaRPr kumimoji="1" lang="ja-JP" altLang="en-US" sz="700" dirty="0">
              <a:solidFill>
                <a:schemeClr val="tx1"/>
              </a:solidFill>
            </a:endParaRPr>
          </a:p>
        </p:txBody>
      </p:sp>
      <p:sp>
        <p:nvSpPr>
          <p:cNvPr id="49" name="Rectangle: Folded Corner 48">
            <a:extLst>
              <a:ext uri="{FF2B5EF4-FFF2-40B4-BE49-F238E27FC236}">
                <a16:creationId xmlns:a16="http://schemas.microsoft.com/office/drawing/2014/main" id="{1266DB20-59CC-47E6-B36A-31BADB118D5A}"/>
              </a:ext>
            </a:extLst>
          </p:cNvPr>
          <p:cNvSpPr/>
          <p:nvPr/>
        </p:nvSpPr>
        <p:spPr>
          <a:xfrm>
            <a:off x="6334987" y="213342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0" name="Rectangle: Folded Corner 49">
            <a:extLst>
              <a:ext uri="{FF2B5EF4-FFF2-40B4-BE49-F238E27FC236}">
                <a16:creationId xmlns:a16="http://schemas.microsoft.com/office/drawing/2014/main" id="{B9DA334D-86F4-4EDE-B813-3A3A2C8A2834}"/>
              </a:ext>
            </a:extLst>
          </p:cNvPr>
          <p:cNvSpPr/>
          <p:nvPr/>
        </p:nvSpPr>
        <p:spPr>
          <a:xfrm>
            <a:off x="6341895" y="2922383"/>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1" name="Rectangle: Folded Corner 50">
            <a:extLst>
              <a:ext uri="{FF2B5EF4-FFF2-40B4-BE49-F238E27FC236}">
                <a16:creationId xmlns:a16="http://schemas.microsoft.com/office/drawing/2014/main" id="{62541B84-1D7C-4B15-A2D2-B2D7C38026B9}"/>
              </a:ext>
            </a:extLst>
          </p:cNvPr>
          <p:cNvSpPr/>
          <p:nvPr/>
        </p:nvSpPr>
        <p:spPr>
          <a:xfrm>
            <a:off x="6334987" y="3316860"/>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2" name="Rectangle: Folded Corner 51">
            <a:extLst>
              <a:ext uri="{FF2B5EF4-FFF2-40B4-BE49-F238E27FC236}">
                <a16:creationId xmlns:a16="http://schemas.microsoft.com/office/drawing/2014/main" id="{F07ABDAE-6E98-4281-91ED-DF637327294B}"/>
              </a:ext>
            </a:extLst>
          </p:cNvPr>
          <p:cNvSpPr/>
          <p:nvPr/>
        </p:nvSpPr>
        <p:spPr>
          <a:xfrm>
            <a:off x="6341895" y="2527906"/>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4" name="TextBox 53">
            <a:extLst>
              <a:ext uri="{FF2B5EF4-FFF2-40B4-BE49-F238E27FC236}">
                <a16:creationId xmlns:a16="http://schemas.microsoft.com/office/drawing/2014/main" id="{953FE791-1B72-434B-84F6-FB37434C979E}"/>
              </a:ext>
            </a:extLst>
          </p:cNvPr>
          <p:cNvSpPr txBox="1"/>
          <p:nvPr/>
        </p:nvSpPr>
        <p:spPr>
          <a:xfrm>
            <a:off x="5130385" y="1612903"/>
            <a:ext cx="1473480" cy="230832"/>
          </a:xfrm>
          <a:prstGeom prst="rect">
            <a:avLst/>
          </a:prstGeom>
          <a:solidFill>
            <a:schemeClr val="bg2"/>
          </a:solidFill>
        </p:spPr>
        <p:txBody>
          <a:bodyPr wrap="none" rtlCol="0">
            <a:spAutoFit/>
          </a:bodyPr>
          <a:lstStyle/>
          <a:p>
            <a:r>
              <a:rPr kumimoji="1" lang="en-US" altLang="ja-JP" sz="900" b="1" u="sng" dirty="0">
                <a:solidFill>
                  <a:schemeClr val="bg1"/>
                </a:solidFill>
              </a:rPr>
              <a:t>Use only for debugging</a:t>
            </a:r>
            <a:endParaRPr kumimoji="1" lang="ja-JP" altLang="en-US" sz="900" b="1" u="sng" dirty="0">
              <a:solidFill>
                <a:schemeClr val="bg1"/>
              </a:solidFill>
            </a:endParaRPr>
          </a:p>
        </p:txBody>
      </p:sp>
      <p:cxnSp>
        <p:nvCxnSpPr>
          <p:cNvPr id="56" name="Straight Arrow Connector 55">
            <a:extLst>
              <a:ext uri="{FF2B5EF4-FFF2-40B4-BE49-F238E27FC236}">
                <a16:creationId xmlns:a16="http://schemas.microsoft.com/office/drawing/2014/main" id="{B7A6B470-25B4-491B-B54D-CFE4A03767C5}"/>
              </a:ext>
            </a:extLst>
          </p:cNvPr>
          <p:cNvCxnSpPr>
            <a:cxnSpLocks/>
            <a:stCxn id="54" idx="2"/>
            <a:endCxn id="49" idx="1"/>
          </p:cNvCxnSpPr>
          <p:nvPr/>
        </p:nvCxnSpPr>
        <p:spPr>
          <a:xfrm>
            <a:off x="5867125" y="1843735"/>
            <a:ext cx="467862" cy="4274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2CACADDB-702D-4B20-B62B-79FB5D84362F}"/>
              </a:ext>
            </a:extLst>
          </p:cNvPr>
          <p:cNvSpPr txBox="1"/>
          <p:nvPr/>
        </p:nvSpPr>
        <p:spPr>
          <a:xfrm>
            <a:off x="1835022" y="3227567"/>
            <a:ext cx="2366353" cy="215444"/>
          </a:xfrm>
          <a:prstGeom prst="rect">
            <a:avLst/>
          </a:prstGeom>
          <a:solidFill>
            <a:srgbClr val="D6E5FE"/>
          </a:solidFill>
        </p:spPr>
        <p:txBody>
          <a:bodyPr wrap="none" rtlCol="0">
            <a:spAutoFit/>
          </a:bodyPr>
          <a:lstStyle/>
          <a:p>
            <a:r>
              <a:rPr kumimoji="1" lang="en-US" altLang="ja-JP" sz="800" b="1" u="sng" dirty="0">
                <a:solidFill>
                  <a:schemeClr val="tx1"/>
                </a:solidFill>
              </a:rPr>
              <a:t>will replace with lib-D (Build) int next release</a:t>
            </a:r>
            <a:endParaRPr kumimoji="1" lang="ja-JP" altLang="en-US" sz="800" b="1" u="sng" dirty="0">
              <a:solidFill>
                <a:schemeClr val="tx1"/>
              </a:solidFill>
            </a:endParaRPr>
          </a:p>
        </p:txBody>
      </p:sp>
      <p:sp>
        <p:nvSpPr>
          <p:cNvPr id="69" name="Scroll: Vertical 68">
            <a:extLst>
              <a:ext uri="{FF2B5EF4-FFF2-40B4-BE49-F238E27FC236}">
                <a16:creationId xmlns:a16="http://schemas.microsoft.com/office/drawing/2014/main" id="{1C00D07D-78D3-4D27-A898-5A8BE64E75D0}"/>
              </a:ext>
            </a:extLst>
          </p:cNvPr>
          <p:cNvSpPr/>
          <p:nvPr/>
        </p:nvSpPr>
        <p:spPr>
          <a:xfrm>
            <a:off x="6377353" y="4083504"/>
            <a:ext cx="655308" cy="3584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SBOM</a:t>
            </a:r>
            <a:endParaRPr kumimoji="1" lang="ja-JP" altLang="en-US" sz="600" dirty="0"/>
          </a:p>
        </p:txBody>
      </p:sp>
      <p:sp>
        <p:nvSpPr>
          <p:cNvPr id="70" name="Diamond 69">
            <a:extLst>
              <a:ext uri="{FF2B5EF4-FFF2-40B4-BE49-F238E27FC236}">
                <a16:creationId xmlns:a16="http://schemas.microsoft.com/office/drawing/2014/main" id="{02634853-283F-436D-9938-613DB887DB39}"/>
              </a:ext>
            </a:extLst>
          </p:cNvPr>
          <p:cNvSpPr/>
          <p:nvPr/>
        </p:nvSpPr>
        <p:spPr>
          <a:xfrm>
            <a:off x="6655197" y="3816960"/>
            <a:ext cx="97887" cy="127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Straight Connector 71">
            <a:extLst>
              <a:ext uri="{FF2B5EF4-FFF2-40B4-BE49-F238E27FC236}">
                <a16:creationId xmlns:a16="http://schemas.microsoft.com/office/drawing/2014/main" id="{67183F37-4359-4277-8627-698CE3343BA1}"/>
              </a:ext>
            </a:extLst>
          </p:cNvPr>
          <p:cNvCxnSpPr>
            <a:stCxn id="69" idx="0"/>
            <a:endCxn id="70" idx="2"/>
          </p:cNvCxnSpPr>
          <p:nvPr/>
        </p:nvCxnSpPr>
        <p:spPr>
          <a:xfrm flipH="1" flipV="1">
            <a:off x="6704141" y="3944501"/>
            <a:ext cx="866" cy="13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5D79EC1-C25C-4449-BC6E-0D23EA78CAD1}"/>
              </a:ext>
            </a:extLst>
          </p:cNvPr>
          <p:cNvCxnSpPr/>
          <p:nvPr/>
        </p:nvCxnSpPr>
        <p:spPr>
          <a:xfrm>
            <a:off x="5906425" y="4220610"/>
            <a:ext cx="43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723D1B-116F-4E8A-A373-A01A2F2EAAA4}"/>
              </a:ext>
            </a:extLst>
          </p:cNvPr>
          <p:cNvSpPr txBox="1"/>
          <p:nvPr/>
        </p:nvSpPr>
        <p:spPr>
          <a:xfrm>
            <a:off x="1405764" y="3157831"/>
            <a:ext cx="4339526" cy="584775"/>
          </a:xfrm>
          <a:prstGeom prst="rect">
            <a:avLst/>
          </a:prstGeom>
          <a:solidFill>
            <a:schemeClr val="bg2"/>
          </a:solidFill>
        </p:spPr>
        <p:txBody>
          <a:bodyPr wrap="square" rtlCol="0">
            <a:spAutoFit/>
          </a:bodyPr>
          <a:lstStyle/>
          <a:p>
            <a:r>
              <a:rPr kumimoji="1" lang="en-US" altLang="ja-JP" sz="1600" b="1" u="sng" dirty="0">
                <a:solidFill>
                  <a:schemeClr val="bg1"/>
                </a:solidFill>
              </a:rPr>
              <a:t>A div does not know that Application A is used only for debugging purpose.</a:t>
            </a:r>
            <a:endParaRPr kumimoji="1" lang="ja-JP" altLang="en-US" sz="1600" b="1" u="sng" dirty="0">
              <a:solidFill>
                <a:schemeClr val="bg1"/>
              </a:solidFill>
            </a:endParaRPr>
          </a:p>
        </p:txBody>
      </p:sp>
      <p:sp>
        <p:nvSpPr>
          <p:cNvPr id="78" name="Arrow: Left-Right 77">
            <a:extLst>
              <a:ext uri="{FF2B5EF4-FFF2-40B4-BE49-F238E27FC236}">
                <a16:creationId xmlns:a16="http://schemas.microsoft.com/office/drawing/2014/main" id="{29A6F2F6-6220-4A4B-9C6A-607FC5F11ACC}"/>
              </a:ext>
            </a:extLst>
          </p:cNvPr>
          <p:cNvSpPr/>
          <p:nvPr/>
        </p:nvSpPr>
        <p:spPr>
          <a:xfrm>
            <a:off x="6124160" y="1065743"/>
            <a:ext cx="1136796" cy="11730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Scroll: Vertical 76">
            <a:extLst>
              <a:ext uri="{FF2B5EF4-FFF2-40B4-BE49-F238E27FC236}">
                <a16:creationId xmlns:a16="http://schemas.microsoft.com/office/drawing/2014/main" id="{061F0B38-CEF6-4A34-BCB4-398AAA7302AE}"/>
              </a:ext>
            </a:extLst>
          </p:cNvPr>
          <p:cNvSpPr/>
          <p:nvPr/>
        </p:nvSpPr>
        <p:spPr>
          <a:xfrm>
            <a:off x="6254524" y="775266"/>
            <a:ext cx="891068" cy="580954"/>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800" dirty="0"/>
              <a:t>Contracts</a:t>
            </a:r>
            <a:endParaRPr kumimoji="1" lang="ja-JP" altLang="en-US" sz="800" dirty="0"/>
          </a:p>
        </p:txBody>
      </p:sp>
      <p:cxnSp>
        <p:nvCxnSpPr>
          <p:cNvPr id="80" name="Straight Arrow Connector 79">
            <a:extLst>
              <a:ext uri="{FF2B5EF4-FFF2-40B4-BE49-F238E27FC236}">
                <a16:creationId xmlns:a16="http://schemas.microsoft.com/office/drawing/2014/main" id="{38F974D3-ED92-49E8-8B19-94A594C8F697}"/>
              </a:ext>
            </a:extLst>
          </p:cNvPr>
          <p:cNvCxnSpPr/>
          <p:nvPr/>
        </p:nvCxnSpPr>
        <p:spPr>
          <a:xfrm>
            <a:off x="6704141" y="1356220"/>
            <a:ext cx="0" cy="40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Picture 80">
            <a:extLst>
              <a:ext uri="{FF2B5EF4-FFF2-40B4-BE49-F238E27FC236}">
                <a16:creationId xmlns:a16="http://schemas.microsoft.com/office/drawing/2014/main" id="{8D133ACB-211F-4963-91C8-23E40FBA963D}"/>
              </a:ext>
            </a:extLst>
          </p:cNvPr>
          <p:cNvPicPr>
            <a:picLocks noChangeAspect="1"/>
          </p:cNvPicPr>
          <p:nvPr/>
        </p:nvPicPr>
        <p:blipFill>
          <a:blip r:embed="rId3"/>
          <a:stretch>
            <a:fillRect/>
          </a:stretch>
        </p:blipFill>
        <p:spPr>
          <a:xfrm>
            <a:off x="2260040" y="1331470"/>
            <a:ext cx="2062232" cy="1655461"/>
          </a:xfrm>
          <a:prstGeom prst="rect">
            <a:avLst/>
          </a:prstGeom>
          <a:solidFill>
            <a:schemeClr val="bg1">
              <a:lumMod val="95000"/>
            </a:schemeClr>
          </a:solidFill>
        </p:spPr>
      </p:pic>
    </p:spTree>
    <p:extLst>
      <p:ext uri="{BB962C8B-B14F-4D97-AF65-F5344CB8AC3E}">
        <p14:creationId xmlns:p14="http://schemas.microsoft.com/office/powerpoint/2010/main" val="3063955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27561A57-9900-4F04-B890-9B7DC0849B01}"/>
              </a:ext>
            </a:extLst>
          </p:cNvPr>
          <p:cNvGrpSpPr/>
          <p:nvPr/>
        </p:nvGrpSpPr>
        <p:grpSpPr>
          <a:xfrm>
            <a:off x="7347856" y="1163394"/>
            <a:ext cx="1484445" cy="3376749"/>
            <a:chOff x="241663" y="1129937"/>
            <a:chExt cx="3611880" cy="3376749"/>
          </a:xfrm>
        </p:grpSpPr>
        <p:sp>
          <p:nvSpPr>
            <p:cNvPr id="8" name="Rectangle 7">
              <a:extLst>
                <a:ext uri="{FF2B5EF4-FFF2-40B4-BE49-F238E27FC236}">
                  <a16:creationId xmlns:a16="http://schemas.microsoft.com/office/drawing/2014/main" id="{0FAD5395-CD5C-49DE-999B-C28FD5AB0DCD}"/>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9" name="TextBox 8">
              <a:extLst>
                <a:ext uri="{FF2B5EF4-FFF2-40B4-BE49-F238E27FC236}">
                  <a16:creationId xmlns:a16="http://schemas.microsoft.com/office/drawing/2014/main" id="{C4D6C418-F681-4D34-96C9-5963B5640B9E}"/>
                </a:ext>
              </a:extLst>
            </p:cNvPr>
            <p:cNvSpPr txBox="1"/>
            <p:nvPr/>
          </p:nvSpPr>
          <p:spPr>
            <a:xfrm>
              <a:off x="241663" y="1129937"/>
              <a:ext cx="2940190" cy="523220"/>
            </a:xfrm>
            <a:prstGeom prst="rect">
              <a:avLst/>
            </a:prstGeom>
            <a:noFill/>
          </p:spPr>
          <p:txBody>
            <a:bodyPr wrap="none" rtlCol="0">
              <a:spAutoFit/>
            </a:bodyPr>
            <a:lstStyle/>
            <a:p>
              <a:r>
                <a:rPr kumimoji="1" lang="en-US" altLang="ja-JP" dirty="0">
                  <a:solidFill>
                    <a:schemeClr val="bg1"/>
                  </a:solidFill>
                </a:rPr>
                <a:t>Company B</a:t>
              </a:r>
            </a:p>
            <a:p>
              <a:r>
                <a:rPr kumimoji="1" lang="en-US" altLang="ja-JP" dirty="0">
                  <a:solidFill>
                    <a:schemeClr val="bg1"/>
                  </a:solidFill>
                </a:rPr>
                <a:t>(Product Maker)</a:t>
              </a:r>
              <a:endParaRPr kumimoji="1" lang="ja-JP" altLang="en-US" dirty="0">
                <a:solidFill>
                  <a:schemeClr val="bg1"/>
                </a:solidFill>
              </a:endParaRPr>
            </a:p>
          </p:txBody>
        </p:sp>
      </p:grpSp>
      <p:sp>
        <p:nvSpPr>
          <p:cNvPr id="2" name="Title 1">
            <a:extLst>
              <a:ext uri="{FF2B5EF4-FFF2-40B4-BE49-F238E27FC236}">
                <a16:creationId xmlns:a16="http://schemas.microsoft.com/office/drawing/2014/main" id="{C51E5EA0-05D0-4E9B-8669-195B8BB60453}"/>
              </a:ext>
            </a:extLst>
          </p:cNvPr>
          <p:cNvSpPr>
            <a:spLocks noGrp="1"/>
          </p:cNvSpPr>
          <p:nvPr>
            <p:ph type="title"/>
          </p:nvPr>
        </p:nvSpPr>
        <p:spPr/>
        <p:txBody>
          <a:bodyPr>
            <a:normAutofit fontScale="90000"/>
          </a:bodyPr>
          <a:lstStyle/>
          <a:p>
            <a:r>
              <a:rPr kumimoji="1" lang="en-US" altLang="ja-JP" dirty="0" err="1"/>
              <a:t>UsageProfile</a:t>
            </a:r>
            <a:r>
              <a:rPr kumimoji="1" lang="en-US" altLang="ja-JP" dirty="0"/>
              <a:t> </a:t>
            </a:r>
            <a:r>
              <a:rPr kumimoji="1" lang="en-US" altLang="ja-JP" dirty="0" err="1"/>
              <a:t>Usecase</a:t>
            </a:r>
            <a:r>
              <a:rPr kumimoji="1" lang="en-US" altLang="ja-JP" dirty="0"/>
              <a:t> Example</a:t>
            </a:r>
            <a:endParaRPr kumimoji="1" lang="ja-JP" altLang="en-US" dirty="0"/>
          </a:p>
        </p:txBody>
      </p:sp>
      <p:grpSp>
        <p:nvGrpSpPr>
          <p:cNvPr id="6" name="Group 5">
            <a:extLst>
              <a:ext uri="{FF2B5EF4-FFF2-40B4-BE49-F238E27FC236}">
                <a16:creationId xmlns:a16="http://schemas.microsoft.com/office/drawing/2014/main" id="{BA859711-C983-4642-A07C-CE34CED1EE36}"/>
              </a:ext>
            </a:extLst>
          </p:cNvPr>
          <p:cNvGrpSpPr/>
          <p:nvPr/>
        </p:nvGrpSpPr>
        <p:grpSpPr>
          <a:xfrm>
            <a:off x="311697" y="1163393"/>
            <a:ext cx="5710280" cy="3376749"/>
            <a:chOff x="241663" y="1129937"/>
            <a:chExt cx="3611880" cy="3376749"/>
          </a:xfrm>
        </p:grpSpPr>
        <p:sp>
          <p:nvSpPr>
            <p:cNvPr id="4" name="Rectangle 3">
              <a:extLst>
                <a:ext uri="{FF2B5EF4-FFF2-40B4-BE49-F238E27FC236}">
                  <a16:creationId xmlns:a16="http://schemas.microsoft.com/office/drawing/2014/main" id="{94C7DC45-9CCA-4F02-9E33-0E9B0C325488}"/>
                </a:ext>
              </a:extLst>
            </p:cNvPr>
            <p:cNvSpPr/>
            <p:nvPr/>
          </p:nvSpPr>
          <p:spPr>
            <a:xfrm>
              <a:off x="241663" y="1129937"/>
              <a:ext cx="3611880" cy="337674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5" name="TextBox 4">
              <a:extLst>
                <a:ext uri="{FF2B5EF4-FFF2-40B4-BE49-F238E27FC236}">
                  <a16:creationId xmlns:a16="http://schemas.microsoft.com/office/drawing/2014/main" id="{08D87E34-A358-4E5C-895B-2AEEFC10C3DE}"/>
                </a:ext>
              </a:extLst>
            </p:cNvPr>
            <p:cNvSpPr txBox="1"/>
            <p:nvPr/>
          </p:nvSpPr>
          <p:spPr>
            <a:xfrm>
              <a:off x="241663" y="1129937"/>
              <a:ext cx="1946367" cy="307777"/>
            </a:xfrm>
            <a:prstGeom prst="rect">
              <a:avLst/>
            </a:prstGeom>
            <a:noFill/>
          </p:spPr>
          <p:txBody>
            <a:bodyPr wrap="none" rtlCol="0">
              <a:spAutoFit/>
            </a:bodyPr>
            <a:lstStyle/>
            <a:p>
              <a:r>
                <a:rPr kumimoji="1" lang="en-US" altLang="ja-JP" dirty="0">
                  <a:solidFill>
                    <a:schemeClr val="bg1"/>
                  </a:solidFill>
                </a:rPr>
                <a:t>Company A (Supplier)</a:t>
              </a:r>
              <a:endParaRPr kumimoji="1" lang="ja-JP" altLang="en-US" dirty="0">
                <a:solidFill>
                  <a:schemeClr val="bg1"/>
                </a:solidFill>
              </a:endParaRPr>
            </a:p>
          </p:txBody>
        </p:sp>
      </p:grpSp>
      <p:sp>
        <p:nvSpPr>
          <p:cNvPr id="13" name="Rectangle 12">
            <a:extLst>
              <a:ext uri="{FF2B5EF4-FFF2-40B4-BE49-F238E27FC236}">
                <a16:creationId xmlns:a16="http://schemas.microsoft.com/office/drawing/2014/main" id="{FED99CF2-6380-4F7F-9444-5B368CF5472E}"/>
              </a:ext>
            </a:extLst>
          </p:cNvPr>
          <p:cNvSpPr/>
          <p:nvPr/>
        </p:nvSpPr>
        <p:spPr>
          <a:xfrm>
            <a:off x="4970435" y="1299491"/>
            <a:ext cx="935990" cy="3130677"/>
          </a:xfrm>
          <a:prstGeom prst="rect">
            <a:avLst/>
          </a:prstGeom>
          <a:ln/>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C Division</a:t>
            </a:r>
            <a:endParaRPr kumimoji="1" lang="ja-JP" altLang="en-US" sz="1100" dirty="0">
              <a:solidFill>
                <a:schemeClr val="tx1"/>
              </a:solidFill>
            </a:endParaRPr>
          </a:p>
        </p:txBody>
      </p:sp>
      <p:sp>
        <p:nvSpPr>
          <p:cNvPr id="14" name="Rectangle 13">
            <a:extLst>
              <a:ext uri="{FF2B5EF4-FFF2-40B4-BE49-F238E27FC236}">
                <a16:creationId xmlns:a16="http://schemas.microsoft.com/office/drawing/2014/main" id="{803BBF48-369A-4B7E-857B-9A7E3AA251CE}"/>
              </a:ext>
            </a:extLst>
          </p:cNvPr>
          <p:cNvSpPr/>
          <p:nvPr/>
        </p:nvSpPr>
        <p:spPr>
          <a:xfrm>
            <a:off x="463730" y="1698171"/>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A Division</a:t>
            </a:r>
            <a:endParaRPr kumimoji="1" lang="ja-JP" altLang="en-US" sz="1100" dirty="0">
              <a:solidFill>
                <a:schemeClr val="tx1"/>
              </a:solidFill>
            </a:endParaRPr>
          </a:p>
        </p:txBody>
      </p:sp>
      <p:sp>
        <p:nvSpPr>
          <p:cNvPr id="17" name="Rectangle: Folded Corner 16">
            <a:extLst>
              <a:ext uri="{FF2B5EF4-FFF2-40B4-BE49-F238E27FC236}">
                <a16:creationId xmlns:a16="http://schemas.microsoft.com/office/drawing/2014/main" id="{5DA71588-AA7A-471F-A2C0-3F33F55773B8}"/>
              </a:ext>
            </a:extLst>
          </p:cNvPr>
          <p:cNvSpPr/>
          <p:nvPr/>
        </p:nvSpPr>
        <p:spPr>
          <a:xfrm>
            <a:off x="538097" y="2237124"/>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Library A</a:t>
            </a:r>
          </a:p>
          <a:p>
            <a:pPr algn="ctr"/>
            <a:r>
              <a:rPr kumimoji="1" lang="en-US" altLang="ja-JP" sz="600" dirty="0">
                <a:solidFill>
                  <a:schemeClr val="tx1"/>
                </a:solidFill>
              </a:rPr>
              <a:t>(Build)</a:t>
            </a:r>
            <a:endParaRPr kumimoji="1" lang="ja-JP" altLang="en-US" sz="600" dirty="0">
              <a:solidFill>
                <a:schemeClr val="tx1"/>
              </a:solidFill>
            </a:endParaRPr>
          </a:p>
        </p:txBody>
      </p:sp>
      <p:sp>
        <p:nvSpPr>
          <p:cNvPr id="15" name="Rectangle: Folded Corner 14">
            <a:extLst>
              <a:ext uri="{FF2B5EF4-FFF2-40B4-BE49-F238E27FC236}">
                <a16:creationId xmlns:a16="http://schemas.microsoft.com/office/drawing/2014/main" id="{6DD3004D-2A8D-4B31-A1D0-43A2150EC229}"/>
              </a:ext>
            </a:extLst>
          </p:cNvPr>
          <p:cNvSpPr/>
          <p:nvPr/>
        </p:nvSpPr>
        <p:spPr>
          <a:xfrm>
            <a:off x="1284881" y="193530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(Build)</a:t>
            </a:r>
            <a:endParaRPr kumimoji="1" lang="ja-JP" altLang="en-US" sz="600" dirty="0">
              <a:solidFill>
                <a:schemeClr val="tx1"/>
              </a:solidFill>
            </a:endParaRPr>
          </a:p>
        </p:txBody>
      </p:sp>
      <p:cxnSp>
        <p:nvCxnSpPr>
          <p:cNvPr id="19" name="Connector: Elbow 18">
            <a:extLst>
              <a:ext uri="{FF2B5EF4-FFF2-40B4-BE49-F238E27FC236}">
                <a16:creationId xmlns:a16="http://schemas.microsoft.com/office/drawing/2014/main" id="{D0F7F1BB-35A7-4CC7-8CC3-B1196B6C681D}"/>
              </a:ext>
            </a:extLst>
          </p:cNvPr>
          <p:cNvCxnSpPr>
            <a:cxnSpLocks/>
            <a:stCxn id="15" idx="1"/>
            <a:endCxn id="17" idx="0"/>
          </p:cNvCxnSpPr>
          <p:nvPr/>
        </p:nvCxnSpPr>
        <p:spPr>
          <a:xfrm rot="10800000" flipV="1">
            <a:off x="896261" y="2073102"/>
            <a:ext cx="388620" cy="164021"/>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D75744D6-70DA-4A22-A7A2-E1257E12C06D}"/>
              </a:ext>
            </a:extLst>
          </p:cNvPr>
          <p:cNvSpPr txBox="1"/>
          <p:nvPr/>
        </p:nvSpPr>
        <p:spPr>
          <a:xfrm>
            <a:off x="839539" y="1906496"/>
            <a:ext cx="502061" cy="184666"/>
          </a:xfrm>
          <a:prstGeom prst="rect">
            <a:avLst/>
          </a:prstGeom>
          <a:noFill/>
        </p:spPr>
        <p:txBody>
          <a:bodyPr wrap="none" rtlCol="0">
            <a:spAutoFit/>
          </a:bodyPr>
          <a:lstStyle/>
          <a:p>
            <a:r>
              <a:rPr kumimoji="1" lang="en-US" altLang="ja-JP" sz="600" dirty="0"/>
              <a:t>static link</a:t>
            </a:r>
            <a:endParaRPr kumimoji="1" lang="ja-JP" altLang="en-US" sz="600" dirty="0"/>
          </a:p>
        </p:txBody>
      </p:sp>
      <p:sp>
        <p:nvSpPr>
          <p:cNvPr id="31" name="Rectangle: Folded Corner 30">
            <a:extLst>
              <a:ext uri="{FF2B5EF4-FFF2-40B4-BE49-F238E27FC236}">
                <a16:creationId xmlns:a16="http://schemas.microsoft.com/office/drawing/2014/main" id="{73E3F57D-EEB0-451F-8750-EE1A870710CE}"/>
              </a:ext>
            </a:extLst>
          </p:cNvPr>
          <p:cNvSpPr/>
          <p:nvPr/>
        </p:nvSpPr>
        <p:spPr>
          <a:xfrm>
            <a:off x="5080266" y="1948372"/>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(Binary)</a:t>
            </a:r>
            <a:endParaRPr kumimoji="1" lang="ja-JP" altLang="en-US" sz="600" dirty="0">
              <a:solidFill>
                <a:schemeClr val="tx1"/>
              </a:solidFill>
            </a:endParaRPr>
          </a:p>
        </p:txBody>
      </p:sp>
      <p:cxnSp>
        <p:nvCxnSpPr>
          <p:cNvPr id="33" name="Straight Arrow Connector 32">
            <a:extLst>
              <a:ext uri="{FF2B5EF4-FFF2-40B4-BE49-F238E27FC236}">
                <a16:creationId xmlns:a16="http://schemas.microsoft.com/office/drawing/2014/main" id="{C73F826C-3D81-462B-876A-317C6CEC50E8}"/>
              </a:ext>
            </a:extLst>
          </p:cNvPr>
          <p:cNvCxnSpPr>
            <a:stCxn id="15" idx="3"/>
            <a:endCxn id="31" idx="1"/>
          </p:cNvCxnSpPr>
          <p:nvPr/>
        </p:nvCxnSpPr>
        <p:spPr>
          <a:xfrm>
            <a:off x="2001208" y="2073103"/>
            <a:ext cx="3079058" cy="13063"/>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13034BF-0BDC-4A50-9C75-03E8C2716E02}"/>
              </a:ext>
            </a:extLst>
          </p:cNvPr>
          <p:cNvSpPr/>
          <p:nvPr/>
        </p:nvSpPr>
        <p:spPr>
          <a:xfrm>
            <a:off x="463729" y="3356316"/>
            <a:ext cx="1626327" cy="92746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t"/>
          <a:lstStyle/>
          <a:p>
            <a:pPr algn="ctr"/>
            <a:r>
              <a:rPr kumimoji="1" lang="en-US" altLang="ja-JP" sz="1100" dirty="0">
                <a:solidFill>
                  <a:schemeClr val="tx1"/>
                </a:solidFill>
              </a:rPr>
              <a:t>B Division</a:t>
            </a:r>
            <a:endParaRPr kumimoji="1" lang="ja-JP" altLang="en-US" sz="1100" dirty="0">
              <a:solidFill>
                <a:schemeClr val="tx1"/>
              </a:solidFill>
            </a:endParaRPr>
          </a:p>
        </p:txBody>
      </p:sp>
      <p:sp>
        <p:nvSpPr>
          <p:cNvPr id="35" name="Rectangle: Folded Corner 34">
            <a:extLst>
              <a:ext uri="{FF2B5EF4-FFF2-40B4-BE49-F238E27FC236}">
                <a16:creationId xmlns:a16="http://schemas.microsoft.com/office/drawing/2014/main" id="{95D688C1-F0BE-4E15-B7F1-4C2E5CA96D43}"/>
              </a:ext>
            </a:extLst>
          </p:cNvPr>
          <p:cNvSpPr/>
          <p:nvPr/>
        </p:nvSpPr>
        <p:spPr>
          <a:xfrm>
            <a:off x="538096" y="3721359"/>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(Build)</a:t>
            </a:r>
            <a:endParaRPr kumimoji="1" lang="ja-JP" altLang="en-US" sz="600" dirty="0">
              <a:solidFill>
                <a:schemeClr val="tx1"/>
              </a:solidFill>
            </a:endParaRPr>
          </a:p>
        </p:txBody>
      </p:sp>
      <p:sp>
        <p:nvSpPr>
          <p:cNvPr id="36" name="Rectangle: Folded Corner 35">
            <a:extLst>
              <a:ext uri="{FF2B5EF4-FFF2-40B4-BE49-F238E27FC236}">
                <a16:creationId xmlns:a16="http://schemas.microsoft.com/office/drawing/2014/main" id="{A33DFFE3-A7B5-45F0-A224-18912A769D89}"/>
              </a:ext>
            </a:extLst>
          </p:cNvPr>
          <p:cNvSpPr/>
          <p:nvPr/>
        </p:nvSpPr>
        <p:spPr>
          <a:xfrm>
            <a:off x="1307969" y="372135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37" name="Rectangle: Folded Corner 36">
            <a:extLst>
              <a:ext uri="{FF2B5EF4-FFF2-40B4-BE49-F238E27FC236}">
                <a16:creationId xmlns:a16="http://schemas.microsoft.com/office/drawing/2014/main" id="{2AFCE634-DCE4-4179-8AC9-3811C9CC1142}"/>
              </a:ext>
            </a:extLst>
          </p:cNvPr>
          <p:cNvSpPr/>
          <p:nvPr/>
        </p:nvSpPr>
        <p:spPr>
          <a:xfrm>
            <a:off x="5087175" y="3515164"/>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38" name="Rectangle: Folded Corner 37">
            <a:extLst>
              <a:ext uri="{FF2B5EF4-FFF2-40B4-BE49-F238E27FC236}">
                <a16:creationId xmlns:a16="http://schemas.microsoft.com/office/drawing/2014/main" id="{492881EB-F8BB-40F4-AE36-1930C397A1BB}"/>
              </a:ext>
            </a:extLst>
          </p:cNvPr>
          <p:cNvSpPr/>
          <p:nvPr/>
        </p:nvSpPr>
        <p:spPr>
          <a:xfrm>
            <a:off x="5087175" y="3913787"/>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cxnSp>
        <p:nvCxnSpPr>
          <p:cNvPr id="40" name="Straight Arrow Connector 39">
            <a:extLst>
              <a:ext uri="{FF2B5EF4-FFF2-40B4-BE49-F238E27FC236}">
                <a16:creationId xmlns:a16="http://schemas.microsoft.com/office/drawing/2014/main" id="{567A8671-FE06-4CF1-8900-E14D9DA2598A}"/>
              </a:ext>
            </a:extLst>
          </p:cNvPr>
          <p:cNvCxnSpPr>
            <a:cxnSpLocks/>
            <a:stCxn id="36" idx="3"/>
          </p:cNvCxnSpPr>
          <p:nvPr/>
        </p:nvCxnSpPr>
        <p:spPr>
          <a:xfrm>
            <a:off x="2024296" y="3859153"/>
            <a:ext cx="3055970" cy="0"/>
          </a:xfrm>
          <a:prstGeom prst="straightConnector1">
            <a:avLst/>
          </a:prstGeom>
          <a:ln w="15875">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Rectangle: Folded Corner 44">
            <a:extLst>
              <a:ext uri="{FF2B5EF4-FFF2-40B4-BE49-F238E27FC236}">
                <a16:creationId xmlns:a16="http://schemas.microsoft.com/office/drawing/2014/main" id="{D1B962FE-3A1D-443D-A128-F0B00CA4AFFF}"/>
              </a:ext>
            </a:extLst>
          </p:cNvPr>
          <p:cNvSpPr/>
          <p:nvPr/>
        </p:nvSpPr>
        <p:spPr>
          <a:xfrm>
            <a:off x="5080266" y="2668562"/>
            <a:ext cx="716327" cy="275588"/>
          </a:xfrm>
          <a:prstGeom prst="foldedCorner">
            <a:avLst>
              <a:gd name="adj" fmla="val 23810"/>
            </a:avLst>
          </a:prstGeom>
        </p:spPr>
        <p:style>
          <a:lnRef idx="1">
            <a:schemeClr val="accent4"/>
          </a:lnRef>
          <a:fillRef idx="3">
            <a:schemeClr val="accent4"/>
          </a:fillRef>
          <a:effectRef idx="2">
            <a:schemeClr val="accent4"/>
          </a:effectRef>
          <a:fontRef idx="minor">
            <a:schemeClr val="lt1"/>
          </a:fontRef>
        </p:style>
        <p:txBody>
          <a:bodyPr rtlCol="0" anchor="t"/>
          <a:lstStyle/>
          <a:p>
            <a:pPr algn="ctr"/>
            <a:r>
              <a:rPr kumimoji="1" lang="en-US" altLang="ja-JP" sz="600" dirty="0">
                <a:solidFill>
                  <a:schemeClr val="tx1"/>
                </a:solidFill>
              </a:rPr>
              <a:t>Application B</a:t>
            </a:r>
          </a:p>
          <a:p>
            <a:pPr algn="ctr"/>
            <a:r>
              <a:rPr kumimoji="1" lang="en-US" altLang="ja-JP" sz="600" dirty="0">
                <a:solidFill>
                  <a:schemeClr val="tx1"/>
                </a:solidFill>
              </a:rPr>
              <a:t>(Build)</a:t>
            </a:r>
            <a:endParaRPr kumimoji="1" lang="ja-JP" altLang="en-US" sz="600" dirty="0">
              <a:solidFill>
                <a:schemeClr val="tx1"/>
              </a:solidFill>
            </a:endParaRPr>
          </a:p>
        </p:txBody>
      </p:sp>
      <p:sp>
        <p:nvSpPr>
          <p:cNvPr id="53" name="Arrow: Right 52">
            <a:extLst>
              <a:ext uri="{FF2B5EF4-FFF2-40B4-BE49-F238E27FC236}">
                <a16:creationId xmlns:a16="http://schemas.microsoft.com/office/drawing/2014/main" id="{BBCE2C06-56D7-408E-B69C-FD273BB9466C}"/>
              </a:ext>
            </a:extLst>
          </p:cNvPr>
          <p:cNvSpPr/>
          <p:nvPr/>
        </p:nvSpPr>
        <p:spPr>
          <a:xfrm>
            <a:off x="5852160" y="2625634"/>
            <a:ext cx="1691640" cy="1778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Rectangle 47">
            <a:extLst>
              <a:ext uri="{FF2B5EF4-FFF2-40B4-BE49-F238E27FC236}">
                <a16:creationId xmlns:a16="http://schemas.microsoft.com/office/drawing/2014/main" id="{737357E1-B813-4B55-8483-1295F12A8FA9}"/>
              </a:ext>
            </a:extLst>
          </p:cNvPr>
          <p:cNvSpPr/>
          <p:nvPr/>
        </p:nvSpPr>
        <p:spPr>
          <a:xfrm>
            <a:off x="6251724" y="1876746"/>
            <a:ext cx="891068" cy="1914006"/>
          </a:xfrm>
          <a:prstGeom prst="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t"/>
          <a:lstStyle/>
          <a:p>
            <a:pPr algn="ctr"/>
            <a:r>
              <a:rPr kumimoji="1" lang="en-US" altLang="ja-JP" sz="700" dirty="0">
                <a:solidFill>
                  <a:schemeClr val="tx1"/>
                </a:solidFill>
              </a:rPr>
              <a:t>Deliverables</a:t>
            </a:r>
            <a:endParaRPr kumimoji="1" lang="ja-JP" altLang="en-US" sz="700" dirty="0">
              <a:solidFill>
                <a:schemeClr val="tx1"/>
              </a:solidFill>
            </a:endParaRPr>
          </a:p>
        </p:txBody>
      </p:sp>
      <p:sp>
        <p:nvSpPr>
          <p:cNvPr id="49" name="Rectangle: Folded Corner 48">
            <a:extLst>
              <a:ext uri="{FF2B5EF4-FFF2-40B4-BE49-F238E27FC236}">
                <a16:creationId xmlns:a16="http://schemas.microsoft.com/office/drawing/2014/main" id="{1266DB20-59CC-47E6-B36A-31BADB118D5A}"/>
              </a:ext>
            </a:extLst>
          </p:cNvPr>
          <p:cNvSpPr/>
          <p:nvPr/>
        </p:nvSpPr>
        <p:spPr>
          <a:xfrm>
            <a:off x="6334987" y="2133429"/>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A</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0" name="Rectangle: Folded Corner 49">
            <a:extLst>
              <a:ext uri="{FF2B5EF4-FFF2-40B4-BE49-F238E27FC236}">
                <a16:creationId xmlns:a16="http://schemas.microsoft.com/office/drawing/2014/main" id="{B9DA334D-86F4-4EDE-B813-3A3A2C8A2834}"/>
              </a:ext>
            </a:extLst>
          </p:cNvPr>
          <p:cNvSpPr/>
          <p:nvPr/>
        </p:nvSpPr>
        <p:spPr>
          <a:xfrm>
            <a:off x="6341895" y="2922383"/>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1" name="Rectangle: Folded Corner 50">
            <a:extLst>
              <a:ext uri="{FF2B5EF4-FFF2-40B4-BE49-F238E27FC236}">
                <a16:creationId xmlns:a16="http://schemas.microsoft.com/office/drawing/2014/main" id="{62541B84-1D7C-4B15-A2D2-B2D7C38026B9}"/>
              </a:ext>
            </a:extLst>
          </p:cNvPr>
          <p:cNvSpPr/>
          <p:nvPr/>
        </p:nvSpPr>
        <p:spPr>
          <a:xfrm>
            <a:off x="6334987" y="3316860"/>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Library C</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2" name="Rectangle: Folded Corner 51">
            <a:extLst>
              <a:ext uri="{FF2B5EF4-FFF2-40B4-BE49-F238E27FC236}">
                <a16:creationId xmlns:a16="http://schemas.microsoft.com/office/drawing/2014/main" id="{F07ABDAE-6E98-4281-91ED-DF637327294B}"/>
              </a:ext>
            </a:extLst>
          </p:cNvPr>
          <p:cNvSpPr/>
          <p:nvPr/>
        </p:nvSpPr>
        <p:spPr>
          <a:xfrm>
            <a:off x="6341895" y="2527906"/>
            <a:ext cx="716327" cy="275588"/>
          </a:xfrm>
          <a:prstGeom prst="foldedCorner">
            <a:avLst>
              <a:gd name="adj" fmla="val 23810"/>
            </a:avLst>
          </a:prstGeom>
        </p:spPr>
        <p:style>
          <a:lnRef idx="1">
            <a:schemeClr val="accent5"/>
          </a:lnRef>
          <a:fillRef idx="3">
            <a:schemeClr val="accent5"/>
          </a:fillRef>
          <a:effectRef idx="2">
            <a:schemeClr val="accent5"/>
          </a:effectRef>
          <a:fontRef idx="minor">
            <a:schemeClr val="lt1"/>
          </a:fontRef>
        </p:style>
        <p:txBody>
          <a:bodyPr rtlCol="0" anchor="t"/>
          <a:lstStyle/>
          <a:p>
            <a:pPr algn="ctr"/>
            <a:r>
              <a:rPr kumimoji="1" lang="en-US" altLang="ja-JP" sz="600" dirty="0">
                <a:solidFill>
                  <a:schemeClr val="tx1"/>
                </a:solidFill>
              </a:rPr>
              <a:t>Application B</a:t>
            </a:r>
          </a:p>
          <a:p>
            <a:pPr algn="ctr"/>
            <a:r>
              <a:rPr kumimoji="1" lang="en-US" altLang="ja-JP" sz="600" dirty="0">
                <a:solidFill>
                  <a:schemeClr val="tx1"/>
                </a:solidFill>
              </a:rPr>
              <a:t>(Binary)</a:t>
            </a:r>
            <a:endParaRPr kumimoji="1" lang="ja-JP" altLang="en-US" sz="600" dirty="0">
              <a:solidFill>
                <a:schemeClr val="tx1"/>
              </a:solidFill>
            </a:endParaRPr>
          </a:p>
        </p:txBody>
      </p:sp>
      <p:sp>
        <p:nvSpPr>
          <p:cNvPr id="57" name="TextBox 56">
            <a:extLst>
              <a:ext uri="{FF2B5EF4-FFF2-40B4-BE49-F238E27FC236}">
                <a16:creationId xmlns:a16="http://schemas.microsoft.com/office/drawing/2014/main" id="{2CACADDB-702D-4B20-B62B-79FB5D84362F}"/>
              </a:ext>
            </a:extLst>
          </p:cNvPr>
          <p:cNvSpPr txBox="1"/>
          <p:nvPr/>
        </p:nvSpPr>
        <p:spPr>
          <a:xfrm>
            <a:off x="358273" y="2983991"/>
            <a:ext cx="1537479" cy="338554"/>
          </a:xfrm>
          <a:prstGeom prst="rect">
            <a:avLst/>
          </a:prstGeom>
          <a:solidFill>
            <a:srgbClr val="D6E5FE"/>
          </a:solidFill>
        </p:spPr>
        <p:txBody>
          <a:bodyPr wrap="square" rtlCol="0">
            <a:spAutoFit/>
          </a:bodyPr>
          <a:lstStyle/>
          <a:p>
            <a:r>
              <a:rPr kumimoji="1" lang="en-US" altLang="ja-JP" sz="800" b="1" u="sng" dirty="0">
                <a:solidFill>
                  <a:schemeClr val="tx1"/>
                </a:solidFill>
              </a:rPr>
              <a:t>will replace with lib-D (Build) int next release</a:t>
            </a:r>
            <a:endParaRPr kumimoji="1" lang="ja-JP" altLang="en-US" sz="800" b="1" u="sng" dirty="0">
              <a:solidFill>
                <a:schemeClr val="tx1"/>
              </a:solidFill>
            </a:endParaRPr>
          </a:p>
        </p:txBody>
      </p:sp>
      <p:cxnSp>
        <p:nvCxnSpPr>
          <p:cNvPr id="59" name="Straight Arrow Connector 58">
            <a:extLst>
              <a:ext uri="{FF2B5EF4-FFF2-40B4-BE49-F238E27FC236}">
                <a16:creationId xmlns:a16="http://schemas.microsoft.com/office/drawing/2014/main" id="{FE286931-3663-461B-A54C-60E955D0103B}"/>
              </a:ext>
            </a:extLst>
          </p:cNvPr>
          <p:cNvCxnSpPr>
            <a:cxnSpLocks/>
            <a:stCxn id="57" idx="2"/>
            <a:endCxn id="36" idx="0"/>
          </p:cNvCxnSpPr>
          <p:nvPr/>
        </p:nvCxnSpPr>
        <p:spPr>
          <a:xfrm>
            <a:off x="1127013" y="3322545"/>
            <a:ext cx="539120" cy="398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Scroll: Vertical 68">
            <a:extLst>
              <a:ext uri="{FF2B5EF4-FFF2-40B4-BE49-F238E27FC236}">
                <a16:creationId xmlns:a16="http://schemas.microsoft.com/office/drawing/2014/main" id="{1C00D07D-78D3-4D27-A898-5A8BE64E75D0}"/>
              </a:ext>
            </a:extLst>
          </p:cNvPr>
          <p:cNvSpPr/>
          <p:nvPr/>
        </p:nvSpPr>
        <p:spPr>
          <a:xfrm>
            <a:off x="6377353" y="4083504"/>
            <a:ext cx="655308" cy="358408"/>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600" dirty="0"/>
              <a:t>SBOM</a:t>
            </a:r>
            <a:endParaRPr kumimoji="1" lang="ja-JP" altLang="en-US" sz="600" dirty="0"/>
          </a:p>
        </p:txBody>
      </p:sp>
      <p:sp>
        <p:nvSpPr>
          <p:cNvPr id="70" name="Diamond 69">
            <a:extLst>
              <a:ext uri="{FF2B5EF4-FFF2-40B4-BE49-F238E27FC236}">
                <a16:creationId xmlns:a16="http://schemas.microsoft.com/office/drawing/2014/main" id="{02634853-283F-436D-9938-613DB887DB39}"/>
              </a:ext>
            </a:extLst>
          </p:cNvPr>
          <p:cNvSpPr/>
          <p:nvPr/>
        </p:nvSpPr>
        <p:spPr>
          <a:xfrm>
            <a:off x="6655197" y="3816960"/>
            <a:ext cx="97887" cy="127541"/>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2" name="Straight Connector 71">
            <a:extLst>
              <a:ext uri="{FF2B5EF4-FFF2-40B4-BE49-F238E27FC236}">
                <a16:creationId xmlns:a16="http://schemas.microsoft.com/office/drawing/2014/main" id="{67183F37-4359-4277-8627-698CE3343BA1}"/>
              </a:ext>
            </a:extLst>
          </p:cNvPr>
          <p:cNvCxnSpPr>
            <a:stCxn id="69" idx="0"/>
            <a:endCxn id="70" idx="2"/>
          </p:cNvCxnSpPr>
          <p:nvPr/>
        </p:nvCxnSpPr>
        <p:spPr>
          <a:xfrm flipH="1" flipV="1">
            <a:off x="6704141" y="3944501"/>
            <a:ext cx="866" cy="139003"/>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A5D79EC1-C25C-4449-BC6E-0D23EA78CAD1}"/>
              </a:ext>
            </a:extLst>
          </p:cNvPr>
          <p:cNvCxnSpPr/>
          <p:nvPr/>
        </p:nvCxnSpPr>
        <p:spPr>
          <a:xfrm>
            <a:off x="5906425" y="4220610"/>
            <a:ext cx="43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A6723D1B-116F-4E8A-A373-A01A2F2EAAA4}"/>
              </a:ext>
            </a:extLst>
          </p:cNvPr>
          <p:cNvSpPr txBox="1"/>
          <p:nvPr/>
        </p:nvSpPr>
        <p:spPr>
          <a:xfrm>
            <a:off x="5094509" y="4648162"/>
            <a:ext cx="2836191" cy="430887"/>
          </a:xfrm>
          <a:prstGeom prst="rect">
            <a:avLst/>
          </a:prstGeom>
          <a:noFill/>
        </p:spPr>
        <p:txBody>
          <a:bodyPr wrap="square" rtlCol="0">
            <a:spAutoFit/>
          </a:bodyPr>
          <a:lstStyle/>
          <a:p>
            <a:r>
              <a:rPr kumimoji="1" lang="en-US" altLang="ja-JP" sz="1050" u="sng" dirty="0"/>
              <a:t>Company A releases Deliverables in several installments over the life of the contract</a:t>
            </a:r>
            <a:endParaRPr kumimoji="1" lang="ja-JP" altLang="en-US" sz="1050" u="sng" dirty="0"/>
          </a:p>
        </p:txBody>
      </p:sp>
      <p:sp>
        <p:nvSpPr>
          <p:cNvPr id="78" name="Arrow: Left-Right 77">
            <a:extLst>
              <a:ext uri="{FF2B5EF4-FFF2-40B4-BE49-F238E27FC236}">
                <a16:creationId xmlns:a16="http://schemas.microsoft.com/office/drawing/2014/main" id="{29A6F2F6-6220-4A4B-9C6A-607FC5F11ACC}"/>
              </a:ext>
            </a:extLst>
          </p:cNvPr>
          <p:cNvSpPr/>
          <p:nvPr/>
        </p:nvSpPr>
        <p:spPr>
          <a:xfrm>
            <a:off x="6124160" y="1065743"/>
            <a:ext cx="1136796" cy="117302"/>
          </a:xfrm>
          <a:prstGeom prst="lef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7" name="Scroll: Vertical 76">
            <a:extLst>
              <a:ext uri="{FF2B5EF4-FFF2-40B4-BE49-F238E27FC236}">
                <a16:creationId xmlns:a16="http://schemas.microsoft.com/office/drawing/2014/main" id="{061F0B38-CEF6-4A34-BCB4-398AAA7302AE}"/>
              </a:ext>
            </a:extLst>
          </p:cNvPr>
          <p:cNvSpPr/>
          <p:nvPr/>
        </p:nvSpPr>
        <p:spPr>
          <a:xfrm>
            <a:off x="6254524" y="775266"/>
            <a:ext cx="891068" cy="580954"/>
          </a:xfrm>
          <a:prstGeom prst="verticalScroll">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kumimoji="1" lang="en-US" altLang="ja-JP" sz="800" dirty="0"/>
              <a:t>Contracts</a:t>
            </a:r>
            <a:endParaRPr kumimoji="1" lang="ja-JP" altLang="en-US" sz="800" dirty="0"/>
          </a:p>
        </p:txBody>
      </p:sp>
      <p:cxnSp>
        <p:nvCxnSpPr>
          <p:cNvPr id="80" name="Straight Arrow Connector 79">
            <a:extLst>
              <a:ext uri="{FF2B5EF4-FFF2-40B4-BE49-F238E27FC236}">
                <a16:creationId xmlns:a16="http://schemas.microsoft.com/office/drawing/2014/main" id="{38F974D3-ED92-49E8-8B19-94A594C8F697}"/>
              </a:ext>
            </a:extLst>
          </p:cNvPr>
          <p:cNvCxnSpPr/>
          <p:nvPr/>
        </p:nvCxnSpPr>
        <p:spPr>
          <a:xfrm>
            <a:off x="6704141" y="1356220"/>
            <a:ext cx="0" cy="4028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9137237B-D0A9-4ECA-9334-6BC8E70ED74A}"/>
              </a:ext>
            </a:extLst>
          </p:cNvPr>
          <p:cNvPicPr>
            <a:picLocks noChangeAspect="1"/>
          </p:cNvPicPr>
          <p:nvPr/>
        </p:nvPicPr>
        <p:blipFill>
          <a:blip r:embed="rId3"/>
          <a:stretch>
            <a:fillRect/>
          </a:stretch>
        </p:blipFill>
        <p:spPr>
          <a:xfrm>
            <a:off x="2333811" y="2339271"/>
            <a:ext cx="2415161" cy="1976041"/>
          </a:xfrm>
          <a:prstGeom prst="rect">
            <a:avLst/>
          </a:prstGeom>
          <a:solidFill>
            <a:schemeClr val="bg1">
              <a:lumMod val="95000"/>
            </a:schemeClr>
          </a:solidFill>
        </p:spPr>
      </p:pic>
      <p:sp>
        <p:nvSpPr>
          <p:cNvPr id="46" name="TextBox 45">
            <a:extLst>
              <a:ext uri="{FF2B5EF4-FFF2-40B4-BE49-F238E27FC236}">
                <a16:creationId xmlns:a16="http://schemas.microsoft.com/office/drawing/2014/main" id="{0FDEE9AD-B2A6-4B67-9725-0B93404488BD}"/>
              </a:ext>
            </a:extLst>
          </p:cNvPr>
          <p:cNvSpPr txBox="1"/>
          <p:nvPr/>
        </p:nvSpPr>
        <p:spPr>
          <a:xfrm>
            <a:off x="1257524" y="1577127"/>
            <a:ext cx="3383107" cy="584775"/>
          </a:xfrm>
          <a:prstGeom prst="rect">
            <a:avLst/>
          </a:prstGeom>
          <a:solidFill>
            <a:schemeClr val="bg2"/>
          </a:solidFill>
        </p:spPr>
        <p:txBody>
          <a:bodyPr wrap="square" rtlCol="0">
            <a:spAutoFit/>
          </a:bodyPr>
          <a:lstStyle/>
          <a:p>
            <a:r>
              <a:rPr kumimoji="1" lang="en-US" altLang="ja-JP" sz="1600" b="1" u="sng" dirty="0">
                <a:solidFill>
                  <a:schemeClr val="bg1"/>
                </a:solidFill>
              </a:rPr>
              <a:t>Only B </a:t>
            </a:r>
            <a:r>
              <a:rPr kumimoji="1" lang="en-US" altLang="ja-JP" sz="1600" b="1" u="sng" dirty="0" err="1">
                <a:solidFill>
                  <a:schemeClr val="bg1"/>
                </a:solidFill>
              </a:rPr>
              <a:t>Div</a:t>
            </a:r>
            <a:r>
              <a:rPr kumimoji="1" lang="en-US" altLang="ja-JP" sz="1600" b="1" u="sng" dirty="0">
                <a:solidFill>
                  <a:schemeClr val="bg1"/>
                </a:solidFill>
              </a:rPr>
              <a:t> knows lib-C will be replaced in the next release</a:t>
            </a:r>
            <a:endParaRPr kumimoji="1" lang="ja-JP" altLang="en-US" sz="1600" b="1" u="sng" dirty="0">
              <a:solidFill>
                <a:schemeClr val="bg1"/>
              </a:solidFill>
            </a:endParaRPr>
          </a:p>
        </p:txBody>
      </p:sp>
    </p:spTree>
    <p:extLst>
      <p:ext uri="{BB962C8B-B14F-4D97-AF65-F5344CB8AC3E}">
        <p14:creationId xmlns:p14="http://schemas.microsoft.com/office/powerpoint/2010/main" val="35376190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494</TotalTime>
  <Words>1517</Words>
  <Application>Microsoft Office PowerPoint</Application>
  <PresentationFormat>On-screen Show (16:9)</PresentationFormat>
  <Paragraphs>205</Paragraphs>
  <Slides>12</Slides>
  <Notes>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Roboto Slab Light</vt:lpstr>
      <vt:lpstr>Arial</vt:lpstr>
      <vt:lpstr>Roboto</vt:lpstr>
      <vt:lpstr>游ゴシック Light</vt:lpstr>
      <vt:lpstr>Noto Sans Symbols</vt:lpstr>
      <vt:lpstr>Open Sans Medium</vt:lpstr>
      <vt:lpstr>Courier New</vt:lpstr>
      <vt:lpstr>Calibri</vt:lpstr>
      <vt:lpstr>游ゴシック Medium</vt:lpstr>
      <vt:lpstr>游ゴシック</vt:lpstr>
      <vt:lpstr>Linux Foundation EU Theme 2023</vt:lpstr>
      <vt:lpstr>SBOM sg adhoc mtg 2023/01/06</vt:lpstr>
      <vt:lpstr>Anti-Trust Policy Notice</vt:lpstr>
      <vt:lpstr>独占禁止法順守ポリシー (Antitrust Policy)</vt:lpstr>
      <vt:lpstr>今日のお題</vt:lpstr>
      <vt:lpstr>簡単な背景説明</vt:lpstr>
      <vt:lpstr>UsageProfile Usecase Example</vt:lpstr>
      <vt:lpstr>Usage Profile: to tell intentions as “Usage” for Delivery product</vt:lpstr>
      <vt:lpstr>UsageProfile Usecase Example</vt:lpstr>
      <vt:lpstr>UsageProfile Usecase Example</vt:lpstr>
      <vt:lpstr>UsageProfile Usecase Example</vt:lpstr>
      <vt:lpstr>PowerPoint Presentation</vt:lpstr>
      <vt:lpstr>SBOM sg meeting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Kobota, Norio (SGC)</dc:creator>
  <cp:lastModifiedBy>Kobota, Norio (SGC)</cp:lastModifiedBy>
  <cp:revision>6</cp:revision>
  <dcterms:created xsi:type="dcterms:W3CDTF">2023-01-06T01:18:43Z</dcterms:created>
  <dcterms:modified xsi:type="dcterms:W3CDTF">2023-01-06T09:32:50Z</dcterms:modified>
</cp:coreProperties>
</file>