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5"/>
  </p:notesMasterIdLst>
  <p:sldIdLst>
    <p:sldId id="257" r:id="rId2"/>
    <p:sldId id="258" r:id="rId3"/>
    <p:sldId id="259" r:id="rId4"/>
    <p:sldId id="835" r:id="rId5"/>
    <p:sldId id="836" r:id="rId6"/>
    <p:sldId id="837" r:id="rId7"/>
    <p:sldId id="271" r:id="rId8"/>
    <p:sldId id="272" r:id="rId9"/>
    <p:sldId id="838" r:id="rId10"/>
    <p:sldId id="839" r:id="rId11"/>
    <p:sldId id="273" r:id="rId12"/>
    <p:sldId id="276"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2025/5/20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游ゴシック" panose="020B0400000000000000" pitchFamily="50" charset="-128"/>
                <a:ea typeface="游ゴシック" panose="020B0400000000000000" pitchFamily="50" charset="-128"/>
              </a:defRPr>
            </a:lvl1pPr>
            <a:lvl2pPr>
              <a:defRPr>
                <a:solidFill>
                  <a:srgbClr val="20252B"/>
                </a:solidFill>
                <a:latin typeface="游ゴシック" panose="020B0400000000000000" pitchFamily="50" charset="-128"/>
                <a:ea typeface="游ゴシック" panose="020B0400000000000000" pitchFamily="50" charset="-128"/>
              </a:defRPr>
            </a:lvl2pPr>
            <a:lvl3pPr>
              <a:defRPr>
                <a:solidFill>
                  <a:srgbClr val="20252B"/>
                </a:solidFill>
                <a:latin typeface="游ゴシック" panose="020B0400000000000000" pitchFamily="50" charset="-128"/>
                <a:ea typeface="游ゴシック" panose="020B0400000000000000" pitchFamily="50" charset="-128"/>
              </a:defRPr>
            </a:lvl3pPr>
            <a:lvl4pPr>
              <a:defRPr>
                <a:solidFill>
                  <a:srgbClr val="20252B"/>
                </a:solidFill>
                <a:latin typeface="游ゴシック" panose="020B0400000000000000" pitchFamily="50" charset="-128"/>
                <a:ea typeface="游ゴシック" panose="020B0400000000000000" pitchFamily="50" charset="-128"/>
              </a:defRPr>
            </a:lvl4pPr>
            <a:lvl5pPr>
              <a:defRPr>
                <a:solidFill>
                  <a:srgbClr val="20252B"/>
                </a:solidFill>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dirty="0"/>
              <a:t>27th June 2024</a:t>
            </a:r>
            <a:endParaRPr lang="ja-JP" altLang="en-US" dirty="0"/>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mn-ea"/>
                <a:ea typeface="+mn-ea"/>
              </a:defRPr>
            </a:lvl1pPr>
          </a:lstStyle>
          <a:p>
            <a:pPr algn="l"/>
            <a:r>
              <a:rPr lang="en-US" altLang="ja-JP" dirty="0" err="1"/>
              <a:t>OpenChain</a:t>
            </a:r>
            <a:r>
              <a:rPr lang="en-US" altLang="ja-JP" dirty="0"/>
              <a:t> Japan Work Group</a:t>
            </a:r>
            <a:endParaRPr lang="ja-JP" altLang="en-US" dirty="0"/>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dirty="0"/>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0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 id="2147483665"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document/d/15qBYkonYp7wWofF8ZBm0rvIht_6YaocgUlSWTr1jO4s/edit?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mailto:awatanabe@evangelist.linuxfoundation.org" TargetMode="External"/><Relationship Id="rId2" Type="http://schemas.openxmlformats.org/officeDocument/2006/relationships/hyperlink" Target="mailto:scoughlan@linuxfoundation.org" TargetMode="External"/><Relationship Id="rId1" Type="http://schemas.openxmlformats.org/officeDocument/2006/relationships/slideLayout" Target="../slideLayouts/slideLayout4.xml"/><Relationship Id="rId4" Type="http://schemas.openxmlformats.org/officeDocument/2006/relationships/hyperlink" Target="https://geekfeminism.fandom.com/wiki/Conference_anti-harassment/Responding_to_repor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a:t>
            </a:r>
            <a:br>
              <a:rPr kumimoji="1" lang="en-US" altLang="ja-JP" sz="4800" dirty="0">
                <a:solidFill>
                  <a:schemeClr val="bg1"/>
                </a:solidFill>
                <a:latin typeface="BIZ UDPゴシック" panose="020B0400000000000000" pitchFamily="50" charset="-128"/>
                <a:ea typeface="BIZ UDPゴシック" panose="020B0400000000000000" pitchFamily="50" charset="-128"/>
              </a:rPr>
            </a:br>
            <a:r>
              <a:rPr kumimoji="1" lang="en-US" altLang="ja-JP" sz="4800" dirty="0">
                <a:solidFill>
                  <a:schemeClr val="bg1"/>
                </a:solidFill>
                <a:latin typeface="BIZ UDPゴシック" panose="020B0400000000000000" pitchFamily="50" charset="-128"/>
                <a:ea typeface="BIZ UDPゴシック" panose="020B0400000000000000" pitchFamily="50" charset="-128"/>
              </a:rPr>
              <a:t>2025</a:t>
            </a:r>
            <a:r>
              <a:rPr kumimoji="1" lang="ja-JP" altLang="en-US" sz="4800" dirty="0">
                <a:solidFill>
                  <a:schemeClr val="bg1"/>
                </a:solidFill>
                <a:latin typeface="BIZ UDPゴシック" panose="020B0400000000000000" pitchFamily="50" charset="-128"/>
                <a:ea typeface="BIZ UDPゴシック" panose="020B0400000000000000" pitchFamily="50" charset="-128"/>
              </a:rPr>
              <a:t>年度 キックオフ</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dirty="0">
                <a:solidFill>
                  <a:schemeClr val="bg1"/>
                </a:solidFill>
              </a:rPr>
              <a:t>2025/5/20</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88530-653D-E404-4CD0-B92DC6C18C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1B4811-F477-1CCE-6CC7-67F406DDE14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今後の日程</a:t>
            </a:r>
          </a:p>
        </p:txBody>
      </p:sp>
      <p:sp>
        <p:nvSpPr>
          <p:cNvPr id="3" name="テキスト プレースホルダー 2">
            <a:extLst>
              <a:ext uri="{FF2B5EF4-FFF2-40B4-BE49-F238E27FC236}">
                <a16:creationId xmlns:a16="http://schemas.microsoft.com/office/drawing/2014/main" id="{1CA1EF1C-185F-96A4-7EA4-15533A5F491A}"/>
              </a:ext>
            </a:extLst>
          </p:cNvPr>
          <p:cNvSpPr>
            <a:spLocks noGrp="1"/>
          </p:cNvSpPr>
          <p:nvPr>
            <p:ph type="body" idx="1"/>
          </p:nvPr>
        </p:nvSpPr>
        <p:spPr/>
        <p:txBody>
          <a:bodyPr/>
          <a:lstStyle/>
          <a:p>
            <a:pPr marL="152396" indent="0">
              <a:lnSpc>
                <a:spcPct val="150000"/>
              </a:lnSpc>
              <a:buNone/>
            </a:pPr>
            <a:r>
              <a:rPr kumimoji="1" lang="ja-JP" altLang="en-US" u="sng" dirty="0">
                <a:latin typeface="BIZ UDPゴシック" panose="020B0400000000000000" pitchFamily="50" charset="-128"/>
                <a:ea typeface="BIZ UDPゴシック" panose="020B0400000000000000" pitchFamily="50" charset="-128"/>
              </a:rPr>
              <a:t>今まで</a:t>
            </a:r>
            <a:endParaRPr kumimoji="1" lang="en-US" altLang="ja-JP" u="sng"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a:t>
            </a:r>
            <a:r>
              <a:rPr kumimoji="1" lang="ja-JP" altLang="en-US" dirty="0">
                <a:highlight>
                  <a:srgbClr val="FFFF00"/>
                </a:highlight>
                <a:latin typeface="BIZ UDPゴシック" panose="020B0400000000000000" pitchFamily="50" charset="-128"/>
                <a:ea typeface="BIZ UDPゴシック" panose="020B0400000000000000" pitchFamily="50" charset="-128"/>
              </a:rPr>
              <a:t>月に</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回</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時間半（毎月第</a:t>
            </a:r>
            <a:r>
              <a:rPr kumimoji="1" lang="en-US" altLang="ja-JP" dirty="0">
                <a:highlight>
                  <a:srgbClr val="FFFF00"/>
                </a:highlight>
                <a:latin typeface="BIZ UDPゴシック" panose="020B0400000000000000" pitchFamily="50" charset="-128"/>
                <a:ea typeface="BIZ UDPゴシック" panose="020B0400000000000000" pitchFamily="50" charset="-128"/>
              </a:rPr>
              <a:t>4</a:t>
            </a:r>
            <a:r>
              <a:rPr kumimoji="1" lang="ja-JP" altLang="en-US" dirty="0">
                <a:highlight>
                  <a:srgbClr val="FFFF00"/>
                </a:highlight>
                <a:latin typeface="BIZ UDPゴシック" panose="020B0400000000000000" pitchFamily="50" charset="-128"/>
                <a:ea typeface="BIZ UDPゴシック" panose="020B0400000000000000" pitchFamily="50" charset="-128"/>
              </a:rPr>
              <a:t>水曜日 </a:t>
            </a:r>
            <a:r>
              <a:rPr kumimoji="1" lang="en-US" altLang="ja-JP" dirty="0">
                <a:highlight>
                  <a:srgbClr val="FFFF00"/>
                </a:highlight>
                <a:latin typeface="BIZ UDPゴシック" panose="020B0400000000000000" pitchFamily="50" charset="-128"/>
                <a:ea typeface="BIZ UDPゴシック" panose="020B0400000000000000" pitchFamily="50" charset="-128"/>
              </a:rPr>
              <a:t>13:30-15:00</a:t>
            </a:r>
            <a:r>
              <a:rPr kumimoji="1" lang="ja-JP" altLang="en-US" dirty="0">
                <a:highlight>
                  <a:srgbClr val="FFFF00"/>
                </a:highlight>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lang="ja-JP" altLang="en-US" dirty="0">
                <a:latin typeface="BIZ UDPゴシック" panose="020B0400000000000000" pitchFamily="50" charset="-128"/>
                <a:ea typeface="BIZ UDPゴシック" panose="020B0400000000000000" pitchFamily="50" charset="-128"/>
              </a:rPr>
              <a:t>今後は？</a:t>
            </a: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5447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normAutofit/>
          </a:bodyPr>
          <a:lstStyle/>
          <a:p>
            <a:r>
              <a:rPr lang="ja-JP" altLang="en-US" dirty="0">
                <a:latin typeface="BIZ UDPゴシック" panose="020B0400000000000000" pitchFamily="50" charset="-128"/>
                <a:ea typeface="BIZ UDPゴシック" panose="020B0400000000000000" pitchFamily="50" charset="-128"/>
              </a:rPr>
              <a:t>教育資料</a:t>
            </a:r>
            <a:r>
              <a:rPr kumimoji="1" lang="ja-JP" altLang="en-US" dirty="0">
                <a:latin typeface="BIZ UDPゴシック" panose="020B0400000000000000" pitchFamily="50" charset="-128"/>
                <a:ea typeface="BIZ UDPゴシック" panose="020B0400000000000000" pitchFamily="50" charset="-128"/>
              </a:rPr>
              <a:t>応用編レビュー</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a:xfrm>
            <a:off x="373800" y="1239714"/>
            <a:ext cx="11360800" cy="4452000"/>
          </a:xfrm>
        </p:spPr>
        <p:txBody>
          <a:bodyPr>
            <a:normAutofit fontScale="92500" lnSpcReduction="10000"/>
          </a:bodyPr>
          <a:lstStyle/>
          <a:p>
            <a:pPr marL="152396" indent="0">
              <a:buNone/>
            </a:pPr>
            <a:r>
              <a:rPr kumimoji="1" lang="ja-JP" altLang="en-US" dirty="0">
                <a:latin typeface="BIZ UDPゴシック" panose="020B0400000000000000" pitchFamily="50" charset="-128"/>
                <a:ea typeface="BIZ UDPゴシック" panose="020B0400000000000000" pitchFamily="50" charset="-128"/>
              </a:rPr>
              <a:t>最新版は</a:t>
            </a:r>
            <a:r>
              <a:rPr kumimoji="1" lang="en-US" altLang="ja-JP" dirty="0" err="1">
                <a:latin typeface="BIZ UDPゴシック" panose="020B0400000000000000" pitchFamily="50" charset="-128"/>
                <a:ea typeface="BIZ UDPゴシック" panose="020B0400000000000000" pitchFamily="50" charset="-128"/>
              </a:rPr>
              <a:t>GoogleDrive</a:t>
            </a:r>
            <a:r>
              <a:rPr kumimoji="1" lang="ja-JP" altLang="en-US" dirty="0">
                <a:latin typeface="BIZ UDPゴシック" panose="020B0400000000000000" pitchFamily="50" charset="-128"/>
                <a:ea typeface="BIZ UDPゴシック" panose="020B0400000000000000" pitchFamily="50" charset="-128"/>
              </a:rPr>
              <a:t>にあります。</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kumimoji="1"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dirty="0">
                <a:latin typeface="BIZ UDPゴシック" panose="020B0400000000000000" pitchFamily="50" charset="-128"/>
                <a:ea typeface="BIZ UDPゴシック" panose="020B0400000000000000" pitchFamily="50" charset="-128"/>
                <a:hlinkClick r:id="rId2"/>
              </a:rPr>
              <a:t>https://docs.google.com/document/d/15qBYkonYp7wWofF8ZBm0rvIht_6YaocgUlSWTr1jO4s/edit?usp=sharing</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ja-JP" altLang="en-US" dirty="0">
                <a:latin typeface="BIZ UDPゴシック" panose="020B0400000000000000" pitchFamily="50" charset="-128"/>
                <a:ea typeface="BIZ UDPゴシック" panose="020B0400000000000000" pitchFamily="50" charset="-128"/>
              </a:rPr>
              <a:t>見えない人は</a:t>
            </a:r>
            <a:r>
              <a:rPr kumimoji="1" lang="en-US" altLang="ja-JP" dirty="0">
                <a:latin typeface="BIZ UDPゴシック" panose="020B0400000000000000" pitchFamily="50" charset="-128"/>
                <a:ea typeface="BIZ UDPゴシック" panose="020B0400000000000000" pitchFamily="50" charset="-128"/>
              </a:rPr>
              <a:t>Google</a:t>
            </a:r>
            <a:r>
              <a:rPr kumimoji="1" lang="ja-JP" altLang="en-US" dirty="0">
                <a:latin typeface="BIZ UDPゴシック" panose="020B0400000000000000" pitchFamily="50" charset="-128"/>
                <a:ea typeface="BIZ UDPゴシック" panose="020B0400000000000000" pitchFamily="50" charset="-128"/>
              </a:rPr>
              <a:t>のアカウントを教えてください。権限を追加します。（現時点では</a:t>
            </a:r>
            <a:r>
              <a:rPr kumimoji="1" lang="en-US" altLang="ja-JP" dirty="0">
                <a:latin typeface="BIZ UDPゴシック" panose="020B0400000000000000" pitchFamily="50" charset="-128"/>
                <a:ea typeface="BIZ UDPゴシック" panose="020B0400000000000000" pitchFamily="50" charset="-128"/>
              </a:rPr>
              <a:t>GitHub</a:t>
            </a:r>
            <a:r>
              <a:rPr kumimoji="1" lang="ja-JP" altLang="en-US" dirty="0">
                <a:latin typeface="BIZ UDPゴシック" panose="020B0400000000000000" pitchFamily="50" charset="-128"/>
                <a:ea typeface="BIZ UDPゴシック" panose="020B0400000000000000" pitchFamily="50" charset="-128"/>
              </a:rPr>
              <a:t>にあるものと同じはずです。</a:t>
            </a:r>
            <a:r>
              <a:rPr kumimoji="1" lang="en-US" altLang="ja-JP" dirty="0">
                <a:latin typeface="BIZ UDPゴシック" panose="020B0400000000000000" pitchFamily="50" charset="-128"/>
                <a:ea typeface="BIZ UDPゴシック" panose="020B0400000000000000" pitchFamily="50" charset="-128"/>
              </a:rPr>
              <a:t> https://github.com/OpenChain-Project/OpenChain-JWG/raw/master/Education_Material/Training/OSS%E6%95%99%E8%82%B2%E8%B3%87%E6%96%99(%E3%82%B5%E3%83%95%E3%82%9A%E3%83%A9%E3%82%A4%E3%83%81%E3%82%A7%E3%83%BC%E3%83%B3%E3%83%AA%E3%82%B9%E3%82%AF%E3%83%9E%E3%83%8D%E3%83%BC%E3%82%B7%E3%82%99%E3%83%A1%E3%83%B3%E3%83%88%E3%83%BB%E3%83%8F%E3%82%99%E3%83%BC%E3%82%B7%E3%82%99%E3%83%A7%E3%83%B3)-%E5%BF%9C%E7%94%A8%E7%B7%A8-20230606.docx </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b="1" dirty="0">
                <a:latin typeface="BIZ UDPゴシック" panose="020B0400000000000000" pitchFamily="50" charset="-128"/>
                <a:ea typeface="BIZ UDPゴシック" panose="020B0400000000000000" pitchFamily="50" charset="-128"/>
              </a:rPr>
              <a:t>SBOM</a:t>
            </a:r>
            <a:r>
              <a:rPr kumimoji="1" lang="ja-JP" altLang="en-US" b="1" dirty="0">
                <a:latin typeface="BIZ UDPゴシック" panose="020B0400000000000000" pitchFamily="50" charset="-128"/>
                <a:ea typeface="BIZ UDPゴシック" panose="020B0400000000000000" pitchFamily="50" charset="-128"/>
              </a:rPr>
              <a:t>の部分、書き上げたつもりです。レビューお願い</a:t>
            </a:r>
            <a:r>
              <a:rPr kumimoji="1" lang="ja-JP" altLang="en-US" b="1">
                <a:latin typeface="BIZ UDPゴシック" panose="020B0400000000000000" pitchFamily="50" charset="-128"/>
                <a:ea typeface="BIZ UDPゴシック" panose="020B0400000000000000" pitchFamily="50" charset="-128"/>
              </a:rPr>
              <a:t>します。</a:t>
            </a:r>
            <a:endParaRPr kumimoji="1" lang="en-US" altLang="ja-JP" dirty="0">
              <a:latin typeface="BIZ UDPゴシック" panose="020B0400000000000000" pitchFamily="50" charset="-128"/>
              <a:ea typeface="BIZ UDPゴシック" panose="020B0400000000000000" pitchFamily="50" charset="-128"/>
            </a:endParaRPr>
          </a:p>
          <a:p>
            <a:pPr marL="495296" indent="-342900">
              <a:buFont typeface="+mj-lt"/>
              <a:buAutoNum type="arabicPeriod"/>
            </a:pP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なにか他にあれば</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a:t>
            </a:r>
            <a:r>
              <a:rPr lang="en-US" altLang="ja-JP" dirty="0">
                <a:latin typeface="BIZ UDPゴシック" panose="020B0400000000000000" pitchFamily="50" charset="-128"/>
                <a:ea typeface="BIZ UDPゴシック" panose="020B0400000000000000" pitchFamily="50" charset="-128"/>
              </a:rPr>
              <a:t>ML</a:t>
            </a:r>
            <a:r>
              <a:rPr lang="ja-JP" altLang="en-US" dirty="0">
                <a:latin typeface="BIZ UDPゴシック" panose="020B0400000000000000" pitchFamily="50" charset="-128"/>
                <a:ea typeface="BIZ UDPゴシック" panose="020B0400000000000000" pitchFamily="50" charset="-128"/>
              </a:rPr>
              <a:t>への登録、よろしくお願いします。（せっかく作ったので、、、）</a:t>
            </a:r>
            <a:endParaRPr lang="en-US" altLang="ja-JP">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（以下、空白）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3374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normAutofit/>
          </a:bodyPr>
          <a:lstStyle/>
          <a:p>
            <a:r>
              <a:rPr kumimoji="1" lang="en-US" altLang="ja-JP" dirty="0"/>
              <a:t>Code of Conduct</a:t>
            </a:r>
            <a:endParaRPr kumimoji="1" lang="ja-JP" altLang="en-US" dirty="0"/>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normAutofit lnSpcReduction="10000"/>
          </a:bodyPr>
          <a:lstStyle/>
          <a:p>
            <a:pPr>
              <a:buFont typeface="Wingdings" panose="05000000000000000000" pitchFamily="2" charset="2"/>
              <a:buChar char="l"/>
            </a:pPr>
            <a:r>
              <a:rPr kumimoji="1" lang="en-US" altLang="ja-JP" sz="2000" dirty="0"/>
              <a:t>The Linux Foundation and its project communities are dedicated to providing a harassment-free experience for participants at all of our events, whether they are held in person or virtually. Linux Foundation events are working conferences intended for professional networking and collaboration within the open source community. They exist to encourage the open exchange of ideas and expression and require an environment that recognizes the inherent worth of every person and group. While at Linux Foundation events or related ancillary or social events, any participants, including members, speakers, attendees, volunteers, sponsors, exhibitors, booth staff and anyone else, must not engage in harassment in any form.</a:t>
            </a:r>
          </a:p>
          <a:p>
            <a:pPr>
              <a:buFont typeface="Wingdings" panose="05000000000000000000" pitchFamily="2" charset="2"/>
              <a:buChar char="l"/>
            </a:pPr>
            <a:r>
              <a:rPr kumimoji="1" lang="en-US" altLang="ja-JP" sz="2000" dirty="0"/>
              <a:t>This Code of Conduct may be revised at any time by The Linux Foundation and the terms are non-negotiable. Your registration for or attendance at any Linux Foundation event, whether it’s held in person or virtually, indicates your agreement to abide by this policy and its terms.</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4</a:t>
            </a:fld>
            <a:endParaRPr lang="ja-JP" altLang="en-US" dirty="0"/>
          </a:p>
        </p:txBody>
      </p:sp>
      <p:pic>
        <p:nvPicPr>
          <p:cNvPr id="7" name="図 6" descr="QR コード&#10;&#10;自動的に生成された説明">
            <a:extLst>
              <a:ext uri="{FF2B5EF4-FFF2-40B4-BE49-F238E27FC236}">
                <a16:creationId xmlns:a16="http://schemas.microsoft.com/office/drawing/2014/main" id="{A88AEAC6-B8FA-C5D8-9D4B-C61F65AB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529" y="-1501"/>
            <a:ext cx="1364471" cy="1364471"/>
          </a:xfrm>
          <a:prstGeom prst="rect">
            <a:avLst/>
          </a:prstGeom>
        </p:spPr>
      </p:pic>
      <p:sp>
        <p:nvSpPr>
          <p:cNvPr id="8" name="テキスト ボックス 7">
            <a:extLst>
              <a:ext uri="{FF2B5EF4-FFF2-40B4-BE49-F238E27FC236}">
                <a16:creationId xmlns:a16="http://schemas.microsoft.com/office/drawing/2014/main" id="{31B2D901-FD8C-CC7A-6630-6154BD0DD7AF}"/>
              </a:ext>
            </a:extLst>
          </p:cNvPr>
          <p:cNvSpPr txBox="1"/>
          <p:nvPr/>
        </p:nvSpPr>
        <p:spPr>
          <a:xfrm>
            <a:off x="5891844" y="6193368"/>
            <a:ext cx="5960850" cy="338554"/>
          </a:xfrm>
          <a:prstGeom prst="rect">
            <a:avLst/>
          </a:prstGeom>
          <a:noFill/>
        </p:spPr>
        <p:txBody>
          <a:bodyPr wrap="square" rtlCol="0">
            <a:spAutoFit/>
          </a:bodyPr>
          <a:lstStyle/>
          <a:p>
            <a:pPr algn="r"/>
            <a:r>
              <a:rPr lang="en-US" altLang="ja-JP" sz="1600" dirty="0">
                <a:solidFill>
                  <a:srgbClr val="20252B"/>
                </a:solidFill>
                <a:latin typeface="游ゴシック" panose="020B0400000000000000" pitchFamily="50" charset="-128"/>
                <a:ea typeface="游ゴシック" panose="020B0400000000000000" pitchFamily="50" charset="-128"/>
              </a:rPr>
              <a:t>https://events.linuxfoundation.org/about/code-of-conduct/</a:t>
            </a:r>
            <a:endParaRPr lang="ja-JP" altLang="en-US" sz="1600" dirty="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130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QR コード&#10;&#10;自動的に生成された説明">
            <a:extLst>
              <a:ext uri="{FF2B5EF4-FFF2-40B4-BE49-F238E27FC236}">
                <a16:creationId xmlns:a16="http://schemas.microsoft.com/office/drawing/2014/main" id="{12CB58A1-0F53-644A-8A1F-A1252156A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461" y="-393"/>
            <a:ext cx="1364471" cy="1364471"/>
          </a:xfrm>
          <a:prstGeom prst="rect">
            <a:avLst/>
          </a:prstGeom>
        </p:spPr>
      </p:pic>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dirty="0"/>
              <a:t>【</a:t>
            </a:r>
            <a:r>
              <a:rPr lang="ja-JP" altLang="en-US" sz="1400" dirty="0"/>
              <a:t>参考</a:t>
            </a:r>
            <a:r>
              <a:rPr kumimoji="1" lang="en-US" altLang="ja-JP" sz="1400" dirty="0"/>
              <a:t>】</a:t>
            </a:r>
            <a:r>
              <a:rPr kumimoji="1" lang="ja-JP" altLang="en-US" dirty="0"/>
              <a:t>行動規範 </a:t>
            </a:r>
            <a:r>
              <a:rPr kumimoji="1" lang="en-US" altLang="ja-JP" dirty="0"/>
              <a:t>(Code of Conduct)</a:t>
            </a:r>
            <a:r>
              <a:rPr kumimoji="1" lang="ja-JP" altLang="en-US" dirty="0"/>
              <a:t> </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kumimoji="1" lang="en-US" altLang="ja-JP" sz="1500" b="1" dirty="0"/>
              <a:t>The Linux Foundation </a:t>
            </a:r>
            <a:r>
              <a:rPr kumimoji="1" lang="ja-JP" altLang="en-US" sz="1500" b="1" dirty="0"/>
              <a:t>とその傘下のプロジェクトは、わたしたちのすべてのイベントにおいて、参加者が人権侵害や差別を受けることのないよう努力しています。</a:t>
            </a:r>
            <a:r>
              <a:rPr kumimoji="1" lang="en-US" altLang="ja-JP" sz="1500" b="1" dirty="0"/>
              <a:t>The Linux Foundation (</a:t>
            </a:r>
            <a:r>
              <a:rPr kumimoji="1" lang="ja-JP" altLang="en-US" sz="1500" b="1" dirty="0"/>
              <a:t>および </a:t>
            </a:r>
            <a:r>
              <a:rPr kumimoji="1" lang="en-US" altLang="ja-JP" sz="1500" b="1" dirty="0"/>
              <a:t>LF </a:t>
            </a:r>
            <a:r>
              <a:rPr kumimoji="1" lang="ja-JP" altLang="en-US" sz="1500" b="1" dirty="0"/>
              <a:t>プロジェクト</a:t>
            </a:r>
            <a:r>
              <a:rPr kumimoji="1" lang="en-US" altLang="ja-JP" sz="1500" b="1" dirty="0"/>
              <a:t>) </a:t>
            </a:r>
            <a:r>
              <a:rPr kumimoji="1" lang="ja-JP" altLang="en-US" sz="1500" b="1" dirty="0"/>
              <a:t>のイベントは </a:t>
            </a:r>
            <a:r>
              <a:rPr kumimoji="1" lang="en-US" altLang="ja-JP" sz="1500" b="1" dirty="0"/>
              <a:t>Linux </a:t>
            </a:r>
            <a:r>
              <a:rPr kumimoji="1" lang="ja-JP" altLang="en-US" sz="1500" b="1" dirty="0"/>
              <a:t>コミュニティにおける専門家間の交流とコラボレーションをめざした作業会議です。そして、アイデアや感想のオープンな交換を奨励し、あらゆる人々や集団が持つ価値を認める環境を要求します。そして、アイデアや感想のオープンな交換を奨励し、あらゆる人々や集団が持つ価値を認める環境を要求します。</a:t>
            </a:r>
            <a:endParaRPr kumimoji="1" lang="en-US" altLang="ja-JP" sz="1500" b="1" dirty="0"/>
          </a:p>
          <a:p>
            <a:pPr marL="0" indent="0">
              <a:buNone/>
            </a:pPr>
            <a:endParaRPr kumimoji="1" lang="en-US" altLang="ja-JP" sz="300" dirty="0"/>
          </a:p>
          <a:p>
            <a:pPr marL="0" indent="0">
              <a:buNone/>
            </a:pPr>
            <a:r>
              <a:rPr kumimoji="1" lang="ja-JP" altLang="en-US" sz="1500" b="1" dirty="0"/>
              <a:t>求められる行動</a:t>
            </a:r>
          </a:p>
          <a:p>
            <a:pPr marL="0" indent="0">
              <a:buNone/>
            </a:pPr>
            <a:r>
              <a:rPr kumimoji="1" lang="ja-JP" altLang="en-US" sz="1400" dirty="0"/>
              <a:t>すべてのイベント参加者は、プロフェッショナルの基準、</a:t>
            </a:r>
            <a:r>
              <a:rPr kumimoji="1" lang="en-US" altLang="ja-JP" sz="1400" dirty="0"/>
              <a:t>The Linux Foundation </a:t>
            </a:r>
            <a:r>
              <a:rPr kumimoji="1" lang="ja-JP" altLang="en-US" sz="1400" dirty="0"/>
              <a:t>の行動規範、さらには各自の所属組織が定める適切な勤務態度に関するポリシー、および適用可能な法律に従って行動することが求められます。</a:t>
            </a:r>
            <a:endParaRPr kumimoji="1" lang="en-US" altLang="ja-JP" sz="1400" dirty="0"/>
          </a:p>
          <a:p>
            <a:pPr marL="0" indent="0">
              <a:buNone/>
            </a:pPr>
            <a:r>
              <a:rPr kumimoji="1" lang="ja-JP" altLang="en-US" sz="1500" b="1" dirty="0"/>
              <a:t>容認できない行為</a:t>
            </a:r>
          </a:p>
          <a:p>
            <a:pPr marL="0" indent="0">
              <a:buNone/>
            </a:pPr>
            <a:r>
              <a:rPr kumimoji="1" lang="ja-JP" altLang="en-US" sz="1400" dirty="0"/>
              <a:t>性、性同一性、性表現、性的指向、障害、容姿、体格、人種、年齢、宗教などによるハラスメンはもとより、カンファレンスやプログラムが開催される国や地域の法に保護された地位や立場によるハラスメントなど、いかなる形のハラスメントも容認されません。また、虐待的、攻撃的、または屈辱的表現の使用、脅迫、ストーキング、嫌がらせの写真や記録、不適切な物理的接触、性的画像、および迷惑な性的誘惑、または性的行為の要求などもハラスメントとみなします。わたしたちは、わたしたちのイベントにおけるあらゆるハラスメントに迅速に対応いたします。ハラスメント行為の停止を求められた参加者は、その要求に速やかに従ってください。容認できない行為の目撃者や被害者は、すぐにカンファレンス主催者にお知らせください。</a:t>
            </a:r>
          </a:p>
          <a:p>
            <a:pPr marL="0" indent="0">
              <a:buNone/>
            </a:pPr>
            <a:r>
              <a:rPr kumimoji="1" lang="ja-JP" altLang="en-US" sz="1400" dirty="0"/>
              <a:t>展示者は、性的画像、アクティビティ、またはその他の素材をブースで使用するべきではありません。また、性的な服装</a:t>
            </a:r>
            <a:r>
              <a:rPr kumimoji="1" lang="en-US" altLang="ja-JP" sz="1400" dirty="0"/>
              <a:t>/</a:t>
            </a:r>
            <a:r>
              <a:rPr kumimoji="1" lang="ja-JP" altLang="en-US" sz="1400" dirty="0"/>
              <a:t>制服</a:t>
            </a:r>
            <a:r>
              <a:rPr kumimoji="1" lang="en-US" altLang="ja-JP" sz="1400" dirty="0"/>
              <a:t>/</a:t>
            </a:r>
            <a:r>
              <a:rPr kumimoji="1" lang="ja-JP" altLang="en-US" sz="1400" dirty="0"/>
              <a:t>衣装の使用、あるいは性的環境の作成を行ってはいけません。講演者はその講演において、性的な表現、画像、あるいは、上で定義されているハラスメントの要素となるあらゆる表現や画像を使用するべきではありません。</a:t>
            </a:r>
            <a:endParaRPr kumimoji="1" lang="en-US" altLang="ja-JP" sz="1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5</a:t>
            </a:fld>
            <a:endParaRPr lang="ja-JP" altLang="en-US" dirty="0"/>
          </a:p>
        </p:txBody>
      </p:sp>
      <p:sp>
        <p:nvSpPr>
          <p:cNvPr id="7" name="テキスト ボックス 6">
            <a:extLst>
              <a:ext uri="{FF2B5EF4-FFF2-40B4-BE49-F238E27FC236}">
                <a16:creationId xmlns:a16="http://schemas.microsoft.com/office/drawing/2014/main" id="{2C920175-F630-0D32-7D44-AC63577BCB6A}"/>
              </a:ext>
            </a:extLst>
          </p:cNvPr>
          <p:cNvSpPr txBox="1"/>
          <p:nvPr/>
        </p:nvSpPr>
        <p:spPr>
          <a:xfrm>
            <a:off x="5891843" y="6193368"/>
            <a:ext cx="5960850" cy="338554"/>
          </a:xfrm>
          <a:prstGeom prst="rect">
            <a:avLst/>
          </a:prstGeom>
          <a:noFill/>
        </p:spPr>
        <p:txBody>
          <a:bodyPr wrap="square" rtlCol="0">
            <a:spAutoFit/>
          </a:bodyPr>
          <a:lstStyle/>
          <a:p>
            <a:pPr algn="r"/>
            <a:r>
              <a:rPr lang="en-US" altLang="ja-JP" sz="1600" dirty="0">
                <a:solidFill>
                  <a:srgbClr val="20252B"/>
                </a:solidFill>
                <a:latin typeface="游ゴシック" panose="020B0400000000000000" pitchFamily="50" charset="-128"/>
                <a:ea typeface="游ゴシック" panose="020B0400000000000000" pitchFamily="50" charset="-128"/>
              </a:rPr>
              <a:t>https://www.linuxfoundation.jp/code-of-conduct/</a:t>
            </a:r>
            <a:endParaRPr lang="ja-JP" altLang="en-US" sz="1600" dirty="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7529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dirty="0"/>
              <a:t>【</a:t>
            </a:r>
            <a:r>
              <a:rPr lang="ja-JP" altLang="en-US" sz="1400" dirty="0"/>
              <a:t>参考</a:t>
            </a:r>
            <a:r>
              <a:rPr kumimoji="1" lang="en-US" altLang="ja-JP" sz="1400" dirty="0"/>
              <a:t>】</a:t>
            </a:r>
            <a:r>
              <a:rPr kumimoji="1" lang="ja-JP" altLang="en-US" dirty="0"/>
              <a:t>行動規範 </a:t>
            </a:r>
            <a:r>
              <a:rPr kumimoji="1" lang="en-US" altLang="ja-JP" dirty="0"/>
              <a:t>(Code of Conduct)</a:t>
            </a:r>
            <a:r>
              <a:rPr kumimoji="1" lang="ja-JP" altLang="en-US" dirty="0"/>
              <a:t> </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normAutofit lnSpcReduction="10000"/>
          </a:bodyPr>
          <a:lstStyle/>
          <a:p>
            <a:pPr marL="0" indent="0">
              <a:buNone/>
            </a:pPr>
            <a:r>
              <a:rPr kumimoji="1" lang="ja-JP" altLang="en-US" sz="1500" b="1" dirty="0"/>
              <a:t>容認できない行為が招く結末</a:t>
            </a:r>
          </a:p>
          <a:p>
            <a:pPr marL="0" indent="0">
              <a:buNone/>
            </a:pPr>
            <a:r>
              <a:rPr kumimoji="1" lang="ja-JP" altLang="en-US" sz="1400" dirty="0"/>
              <a:t>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dirty="0"/>
              <a:t>The Linux Foundation (</a:t>
            </a:r>
            <a:r>
              <a:rPr kumimoji="1" lang="ja-JP" altLang="en-US" sz="1400" dirty="0"/>
              <a:t>および </a:t>
            </a:r>
            <a:r>
              <a:rPr kumimoji="1" lang="en-US" altLang="ja-JP" sz="1400" dirty="0"/>
              <a:t>LF </a:t>
            </a:r>
            <a:r>
              <a:rPr kumimoji="1" lang="ja-JP" altLang="en-US" sz="1400" dirty="0"/>
              <a:t>プロジェクト</a:t>
            </a:r>
            <a:r>
              <a:rPr kumimoji="1" lang="en-US" altLang="ja-JP" sz="1400" dirty="0"/>
              <a:t>) </a:t>
            </a:r>
            <a:r>
              <a:rPr kumimoji="1" lang="ja-JP" altLang="en-US" sz="1400" dirty="0"/>
              <a:t>は、今後行われるすべての </a:t>
            </a:r>
            <a:r>
              <a:rPr kumimoji="1" lang="en-US" altLang="ja-JP" sz="1400" dirty="0"/>
              <a:t>Linux Foundation (</a:t>
            </a:r>
            <a:r>
              <a:rPr kumimoji="1" lang="ja-JP" altLang="en-US" sz="1400" dirty="0"/>
              <a:t>または </a:t>
            </a:r>
            <a:r>
              <a:rPr kumimoji="1" lang="en-US" altLang="ja-JP" sz="1400" dirty="0"/>
              <a:t>LF </a:t>
            </a:r>
            <a:r>
              <a:rPr kumimoji="1" lang="ja-JP" altLang="en-US" sz="1400" dirty="0"/>
              <a:t>プロジェクト</a:t>
            </a:r>
            <a:r>
              <a:rPr kumimoji="1" lang="en-US" altLang="ja-JP" sz="1400" dirty="0"/>
              <a:t>) </a:t>
            </a:r>
            <a:r>
              <a:rPr kumimoji="1" lang="ja-JP" altLang="en-US" sz="1400" dirty="0"/>
              <a:t>イベント、トレーニング、およびその他の活動からハラスメント行為に関わる参加者を排斥する権利を有します。</a:t>
            </a:r>
          </a:p>
          <a:p>
            <a:pPr marL="0" indent="0">
              <a:buNone/>
            </a:pPr>
            <a:r>
              <a:rPr kumimoji="1" lang="ja-JP" altLang="en-US" sz="1500" b="1" dirty="0"/>
              <a:t>容認できない行為の目撃者や被害者が行うべきこと</a:t>
            </a:r>
          </a:p>
          <a:p>
            <a:pPr marL="0" indent="0">
              <a:buNone/>
            </a:pPr>
            <a:r>
              <a:rPr kumimoji="1" lang="ja-JP" altLang="en-US" sz="1400" dirty="0"/>
              <a:t>ハラスメントを受けている当事者やハラスメント行為の目撃者、または懸念事項をお持ちの方は、</a:t>
            </a:r>
            <a:r>
              <a:rPr kumimoji="1" lang="en-US" altLang="ja-JP" sz="1400" dirty="0"/>
              <a:t>[OpenChain Planning</a:t>
            </a:r>
            <a:r>
              <a:rPr kumimoji="1" lang="ja-JP" altLang="en-US" sz="1400" dirty="0"/>
              <a:t>代表</a:t>
            </a:r>
            <a:r>
              <a:rPr kumimoji="1" lang="en-US" altLang="ja-JP" sz="1400" dirty="0"/>
              <a:t>]</a:t>
            </a:r>
            <a:r>
              <a:rPr kumimoji="1" lang="ja-JP" altLang="en-US" sz="1400" dirty="0"/>
              <a:t>に速やかにお知らせください。なお、質問や懸念事項については、イベント担当 </a:t>
            </a:r>
            <a:r>
              <a:rPr kumimoji="1" lang="en-US" altLang="ja-JP" sz="1400" dirty="0"/>
              <a:t>VP </a:t>
            </a:r>
            <a:r>
              <a:rPr kumimoji="1" lang="ja-JP" altLang="en-US" sz="1400" dirty="0"/>
              <a:t>の </a:t>
            </a:r>
            <a:r>
              <a:rPr kumimoji="1" lang="en-US" altLang="ja-JP" sz="1400" dirty="0"/>
              <a:t>Angela Brown (</a:t>
            </a:r>
            <a:r>
              <a:rPr kumimoji="1" lang="en-US" altLang="ja-JP" sz="1400" dirty="0" err="1"/>
              <a:t>angela</a:t>
            </a:r>
            <a:r>
              <a:rPr kumimoji="1" lang="en-US" altLang="ja-JP" sz="1400" dirty="0"/>
              <a:t> (at) </a:t>
            </a:r>
            <a:r>
              <a:rPr kumimoji="1" lang="en-US" altLang="ja-JP" sz="1400" dirty="0" err="1"/>
              <a:t>linuxfoundation</a:t>
            </a:r>
            <a:r>
              <a:rPr kumimoji="1" lang="en-US" altLang="ja-JP" sz="1400" dirty="0"/>
              <a:t> (dot) org ) </a:t>
            </a:r>
            <a:r>
              <a:rPr kumimoji="1" lang="ja-JP" altLang="en-US" sz="1400" dirty="0"/>
              <a:t>も承ります。</a:t>
            </a:r>
            <a:endParaRPr kumimoji="1" lang="en-US" altLang="ja-JP" sz="1400" dirty="0"/>
          </a:p>
          <a:p>
            <a:pPr marL="0" indent="0">
              <a:buNone/>
            </a:pPr>
            <a:endParaRPr kumimoji="1" lang="ja-JP" altLang="en-US" sz="300" dirty="0"/>
          </a:p>
          <a:p>
            <a:pPr marL="355591" lvl="1" indent="0">
              <a:buNone/>
            </a:pPr>
            <a:r>
              <a:rPr kumimoji="1" lang="en-US" altLang="ja-JP" sz="1800" b="1" dirty="0"/>
              <a:t>OpenChain Planning</a:t>
            </a:r>
            <a:r>
              <a:rPr kumimoji="1" lang="ja-JP" altLang="en-US" sz="1800" b="1" dirty="0"/>
              <a:t>代表：</a:t>
            </a:r>
            <a:endParaRPr kumimoji="1" lang="en-US" altLang="ja-JP" sz="1800" b="1" dirty="0"/>
          </a:p>
          <a:p>
            <a:pPr marL="1005398" lvl="2" indent="-285750">
              <a:buFont typeface="Arial" panose="020B0604020202020204" pitchFamily="34" charset="0"/>
              <a:buChar char="•"/>
            </a:pPr>
            <a:r>
              <a:rPr kumimoji="1" lang="en-US" altLang="ja-JP" sz="1400" b="1" dirty="0"/>
              <a:t>Shane Coughlan(Man, English)</a:t>
            </a:r>
            <a:r>
              <a:rPr kumimoji="1" lang="ja-JP" altLang="en-US" sz="1400" b="1" dirty="0"/>
              <a:t>：</a:t>
            </a:r>
            <a:r>
              <a:rPr kumimoji="1" lang="en-US" altLang="ja-JP" sz="1400" b="1" dirty="0">
                <a:hlinkClick r:id="rId2"/>
              </a:rPr>
              <a:t>scoughlan@linuxfoundation.org</a:t>
            </a:r>
            <a:endParaRPr kumimoji="1" lang="en-US" altLang="ja-JP" sz="1400" b="1" dirty="0"/>
          </a:p>
          <a:p>
            <a:pPr marL="1005398" lvl="2" indent="-285750">
              <a:buFont typeface="Arial" panose="020B0604020202020204" pitchFamily="34" charset="0"/>
              <a:buChar char="•"/>
            </a:pPr>
            <a:r>
              <a:rPr lang="ja-JP" altLang="en-US" sz="1400" b="1" dirty="0"/>
              <a:t>渡邊歩</a:t>
            </a:r>
            <a:r>
              <a:rPr lang="en-US" altLang="ja-JP" sz="1400" b="1" dirty="0"/>
              <a:t>(Woman, Japanese)</a:t>
            </a:r>
            <a:r>
              <a:rPr lang="ja-JP" altLang="en-US" sz="1400" b="1" dirty="0"/>
              <a:t>：</a:t>
            </a:r>
            <a:r>
              <a:rPr lang="en-US" altLang="ja-JP" sz="1400" b="1" dirty="0">
                <a:hlinkClick r:id="rId3"/>
              </a:rPr>
              <a:t>awatanabe@evangelist.linuxfoundation.org</a:t>
            </a:r>
            <a:endParaRPr lang="en-US" altLang="ja-JP" sz="1400" b="1" dirty="0"/>
          </a:p>
          <a:p>
            <a:pPr marL="0" indent="0">
              <a:buNone/>
            </a:pPr>
            <a:endParaRPr kumimoji="1" lang="en-US" altLang="ja-JP" sz="300" dirty="0"/>
          </a:p>
          <a:p>
            <a:pPr marL="0" indent="0">
              <a:buNone/>
            </a:pPr>
            <a:r>
              <a:rPr kumimoji="1" lang="ja-JP" altLang="en-US" sz="1500" b="1" dirty="0"/>
              <a:t>事故対応</a:t>
            </a:r>
          </a:p>
          <a:p>
            <a:pPr marL="0" indent="0">
              <a:buNone/>
            </a:pPr>
            <a:r>
              <a:rPr kumimoji="1" lang="ja-JP" altLang="en-US" sz="1400" dirty="0"/>
              <a:t>スタッフは事故対応訓練を受けており、ハラスメントの報告を受けた場合は、</a:t>
            </a:r>
            <a:r>
              <a:rPr kumimoji="1" lang="en-US" altLang="ja-JP" sz="1400" dirty="0"/>
              <a:t>Ada Initiative (Geek Feminism Wiki </a:t>
            </a:r>
            <a:r>
              <a:rPr kumimoji="1" lang="ja-JP" altLang="en-US" sz="1400" dirty="0"/>
              <a:t>の</a:t>
            </a:r>
            <a:r>
              <a:rPr kumimoji="1" lang="ja-JP" altLang="en-US" sz="1400" dirty="0">
                <a:hlinkClick r:id="rId4"/>
              </a:rPr>
              <a:t>こちら</a:t>
            </a:r>
            <a:r>
              <a:rPr kumimoji="1" lang="ja-JP" altLang="en-US" sz="1400" dirty="0"/>
              <a:t>を参照</a:t>
            </a:r>
            <a:r>
              <a:rPr kumimoji="1" lang="en-US" altLang="ja-JP" sz="1400" dirty="0"/>
              <a:t>) </a:t>
            </a:r>
            <a:r>
              <a:rPr kumimoji="1" lang="ja-JP" altLang="en-US" sz="1400" dirty="0"/>
              <a:t>が推奨するプロセスに従ってこれに対応します。前述のように、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dirty="0"/>
              <a:t>The Linux Foundation (</a:t>
            </a:r>
            <a:r>
              <a:rPr kumimoji="1" lang="ja-JP" altLang="en-US" sz="1400" dirty="0"/>
              <a:t>および </a:t>
            </a:r>
            <a:r>
              <a:rPr kumimoji="1" lang="en-US" altLang="ja-JP" sz="1400" dirty="0"/>
              <a:t>LF </a:t>
            </a:r>
            <a:r>
              <a:rPr kumimoji="1" lang="ja-JP" altLang="en-US" sz="1400" dirty="0"/>
              <a:t>プロジェクト</a:t>
            </a:r>
            <a:r>
              <a:rPr kumimoji="1" lang="en-US" altLang="ja-JP" sz="1400" dirty="0"/>
              <a:t>) </a:t>
            </a:r>
            <a:r>
              <a:rPr kumimoji="1" lang="ja-JP" altLang="en-US" sz="1400" dirty="0"/>
              <a:t>は、今後行われるすべての </a:t>
            </a:r>
            <a:r>
              <a:rPr kumimoji="1" lang="en-US" altLang="ja-JP" sz="1400" dirty="0"/>
              <a:t>Linux Foundation (</a:t>
            </a:r>
            <a:r>
              <a:rPr kumimoji="1" lang="ja-JP" altLang="en-US" sz="1400" dirty="0"/>
              <a:t>または </a:t>
            </a:r>
            <a:r>
              <a:rPr kumimoji="1" lang="en-US" altLang="ja-JP" sz="1400" dirty="0"/>
              <a:t>LF </a:t>
            </a:r>
            <a:r>
              <a:rPr kumimoji="1" lang="ja-JP" altLang="en-US" sz="1400" dirty="0"/>
              <a:t>プロジェクト</a:t>
            </a:r>
            <a:r>
              <a:rPr kumimoji="1" lang="en-US" altLang="ja-JP" sz="1400" dirty="0"/>
              <a:t>) </a:t>
            </a:r>
            <a:r>
              <a:rPr kumimoji="1" lang="ja-JP" altLang="en-US" sz="1400" dirty="0"/>
              <a:t>イベント、トレーニング、およびその他の活動からハラスメント行為に関わる参加者を排斥する権利を有します。</a:t>
            </a:r>
            <a:endParaRPr kumimoji="1" lang="en-US" altLang="ja-JP" sz="1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6</a:t>
            </a:fld>
            <a:endParaRPr lang="ja-JP" altLang="en-US" dirty="0"/>
          </a:p>
        </p:txBody>
      </p:sp>
    </p:spTree>
    <p:extLst>
      <p:ext uri="{BB962C8B-B14F-4D97-AF65-F5344CB8AC3E}">
        <p14:creationId xmlns:p14="http://schemas.microsoft.com/office/powerpoint/2010/main" val="287462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今年度の活動方針</a:t>
            </a: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今後の日程の設定</a:t>
            </a: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現在作成中の資料の仕上げ（教育資料応用編のレビュー）</a:t>
            </a:r>
            <a:endParaRPr lang="en-US" altLang="ja-JP" dirty="0">
              <a:latin typeface="BIZ UDPゴシック" panose="020B0400000000000000" pitchFamily="50" charset="-128"/>
              <a:ea typeface="BIZ UDPゴシック" panose="020B0400000000000000" pitchFamily="50" charset="-128"/>
            </a:endParaRPr>
          </a:p>
          <a:p>
            <a:pPr marL="152396" indent="0">
              <a:lnSpc>
                <a:spcPct val="200000"/>
              </a:lnSpc>
              <a:buNone/>
            </a:pP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647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r>
              <a:rPr lang="ja-JP" altLang="en-US" dirty="0">
                <a:latin typeface="BIZ UDPゴシック" panose="020B0400000000000000" pitchFamily="50" charset="-128"/>
                <a:ea typeface="BIZ UDPゴシック" panose="020B0400000000000000" pitchFamily="50" charset="-128"/>
              </a:rPr>
              <a:t>（再掲、一部追記あり）</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a:t>
            </a:r>
            <a:r>
              <a:rPr kumimoji="1" lang="ja-JP" altLang="en-US" dirty="0">
                <a:highlight>
                  <a:srgbClr val="FFFF00"/>
                </a:highlight>
                <a:latin typeface="BIZ UDPゴシック" panose="020B0400000000000000" pitchFamily="50" charset="-128"/>
                <a:ea typeface="BIZ UDPゴシック" panose="020B0400000000000000" pitchFamily="50" charset="-128"/>
              </a:rPr>
              <a:t>月に</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回</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時間半（毎月第</a:t>
            </a:r>
            <a:r>
              <a:rPr kumimoji="1" lang="en-US" altLang="ja-JP" dirty="0">
                <a:highlight>
                  <a:srgbClr val="FFFF00"/>
                </a:highlight>
                <a:latin typeface="BIZ UDPゴシック" panose="020B0400000000000000" pitchFamily="50" charset="-128"/>
                <a:ea typeface="BIZ UDPゴシック" panose="020B0400000000000000" pitchFamily="50" charset="-128"/>
              </a:rPr>
              <a:t>4</a:t>
            </a:r>
            <a:r>
              <a:rPr kumimoji="1" lang="ja-JP" altLang="en-US" dirty="0">
                <a:highlight>
                  <a:srgbClr val="FFFF00"/>
                </a:highlight>
                <a:latin typeface="BIZ UDPゴシック" panose="020B0400000000000000" pitchFamily="50" charset="-128"/>
                <a:ea typeface="BIZ UDPゴシック" panose="020B0400000000000000" pitchFamily="50" charset="-128"/>
              </a:rPr>
              <a:t>水曜日 </a:t>
            </a:r>
            <a:r>
              <a:rPr kumimoji="1" lang="en-US" altLang="ja-JP" dirty="0">
                <a:highlight>
                  <a:srgbClr val="FFFF00"/>
                </a:highlight>
                <a:latin typeface="BIZ UDPゴシック" panose="020B0400000000000000" pitchFamily="50" charset="-128"/>
                <a:ea typeface="BIZ UDPゴシック" panose="020B0400000000000000" pitchFamily="50" charset="-128"/>
              </a:rPr>
              <a:t>13:30-15:00</a:t>
            </a:r>
            <a:r>
              <a:rPr kumimoji="1" lang="ja-JP" altLang="en-US" dirty="0">
                <a:highlight>
                  <a:srgbClr val="FFFF00"/>
                </a:highlight>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
        <p:nvSpPr>
          <p:cNvPr id="4" name="吹き出し: 角を丸めた四角形 3">
            <a:extLst>
              <a:ext uri="{FF2B5EF4-FFF2-40B4-BE49-F238E27FC236}">
                <a16:creationId xmlns:a16="http://schemas.microsoft.com/office/drawing/2014/main" id="{E9ECCA54-C3B9-0100-75A5-F61DBB6283C0}"/>
              </a:ext>
            </a:extLst>
          </p:cNvPr>
          <p:cNvSpPr/>
          <p:nvPr/>
        </p:nvSpPr>
        <p:spPr>
          <a:xfrm>
            <a:off x="8237552" y="864086"/>
            <a:ext cx="2870420" cy="985962"/>
          </a:xfrm>
          <a:prstGeom prst="wedgeRoundRectCallout">
            <a:avLst>
              <a:gd name="adj1" fmla="val -118960"/>
              <a:gd name="adj2" fmla="val 96371"/>
              <a:gd name="adj3" fmla="val 16667"/>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highlight>
                  <a:srgbClr val="FFFF00"/>
                </a:highlight>
              </a:rPr>
              <a:t>本日議論したい部分</a:t>
            </a:r>
            <a:endParaRPr kumimoji="1" lang="ja-JP" altLang="en-US" dirty="0">
              <a:solidFill>
                <a:schemeClr val="tx1"/>
              </a:solidFill>
              <a:highlight>
                <a:srgbClr val="FFFF00"/>
              </a:highlight>
            </a:endParaRPr>
          </a:p>
        </p:txBody>
      </p:sp>
    </p:spTree>
    <p:extLst>
      <p:ext uri="{BB962C8B-B14F-4D97-AF65-F5344CB8AC3E}">
        <p14:creationId xmlns:p14="http://schemas.microsoft.com/office/powerpoint/2010/main" val="258098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8EEDE-7757-EC1F-F767-564FB3D9600F}"/>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今後の活動方針</a:t>
            </a:r>
          </a:p>
        </p:txBody>
      </p:sp>
      <p:sp>
        <p:nvSpPr>
          <p:cNvPr id="3" name="テキスト プレースホルダー 2">
            <a:extLst>
              <a:ext uri="{FF2B5EF4-FFF2-40B4-BE49-F238E27FC236}">
                <a16:creationId xmlns:a16="http://schemas.microsoft.com/office/drawing/2014/main" id="{61D2D88D-E3BE-F468-1C16-2DB664E8EAF7}"/>
              </a:ext>
            </a:extLst>
          </p:cNvPr>
          <p:cNvSpPr>
            <a:spLocks noGrp="1"/>
          </p:cNvSpPr>
          <p:nvPr>
            <p:ph type="body" idx="1"/>
          </p:nvPr>
        </p:nvSpPr>
        <p:spPr/>
        <p:txBody>
          <a:bodyPr/>
          <a:lstStyle/>
          <a:p>
            <a:pPr marL="152396" indent="0">
              <a:buNone/>
            </a:pPr>
            <a:r>
              <a:rPr lang="ja-JP" altLang="en-US" u="sng" dirty="0">
                <a:latin typeface="BIZ UDPゴシック" panose="020B0400000000000000" pitchFamily="50" charset="-128"/>
                <a:ea typeface="BIZ UDPゴシック" panose="020B0400000000000000" pitchFamily="50" charset="-128"/>
              </a:rPr>
              <a:t>昨年度の方針</a:t>
            </a:r>
            <a:endParaRPr lang="en-US" altLang="ja-JP" u="sng" dirty="0">
              <a:latin typeface="BIZ UDPゴシック" panose="020B0400000000000000" pitchFamily="50" charset="-128"/>
              <a:ea typeface="BIZ UDPゴシック" panose="020B0400000000000000" pitchFamily="50" charset="-128"/>
            </a:endParaRPr>
          </a:p>
          <a:p>
            <a:pPr marL="152396" indent="0">
              <a:buNone/>
            </a:pPr>
            <a:r>
              <a:rPr kumimoji="1" lang="ja-JP" altLang="en-US" dirty="0">
                <a:latin typeface="BIZ UDPゴシック" panose="020B0400000000000000" pitchFamily="50" charset="-128"/>
                <a:ea typeface="BIZ UDPゴシック" panose="020B0400000000000000" pitchFamily="50" charset="-128"/>
              </a:rPr>
              <a:t>新しく資料を作成するよりは、</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r>
              <a:rPr lang="ja-JP" altLang="en-US" dirty="0">
                <a:latin typeface="BIZ UDPゴシック" panose="020B0400000000000000" pitchFamily="50" charset="-128"/>
                <a:ea typeface="BIZ UDPゴシック" panose="020B0400000000000000" pitchFamily="50" charset="-128"/>
              </a:rPr>
              <a:t>今までの資料を使って実際に教育活動をしよう</a:t>
            </a:r>
            <a:endParaRPr lang="en-US" altLang="ja-JP" dirty="0">
              <a:latin typeface="BIZ UDPゴシック" panose="020B0400000000000000" pitchFamily="50" charset="-128"/>
              <a:ea typeface="BIZ UDPゴシック" panose="020B0400000000000000" pitchFamily="50" charset="-128"/>
            </a:endParaRPr>
          </a:p>
          <a:p>
            <a:pPr marL="152396" indent="0">
              <a:buNone/>
            </a:pPr>
            <a:r>
              <a:rPr lang="ja-JP" altLang="en-US" dirty="0">
                <a:latin typeface="BIZ UDPゴシック" panose="020B0400000000000000" pitchFamily="50" charset="-128"/>
                <a:ea typeface="BIZ UDPゴシック" panose="020B0400000000000000" pitchFamily="50" charset="-128"/>
              </a:rPr>
              <a:t>フィードバックを受けて今までの資料を改善していこう</a:t>
            </a:r>
            <a:endParaRPr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lang="ja-JP" altLang="en-US" dirty="0">
                <a:latin typeface="BIZ UDPゴシック" panose="020B0400000000000000" pitchFamily="50" charset="-128"/>
                <a:ea typeface="BIZ UDPゴシック" panose="020B0400000000000000" pitchFamily="50" charset="-128"/>
              </a:rPr>
              <a:t>今年度は？</a:t>
            </a: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3448643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1822</Words>
  <Application>Microsoft Office PowerPoint</Application>
  <PresentationFormat>ワイド画面</PresentationFormat>
  <Paragraphs>80</Paragraphs>
  <Slides>13</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BIZ UDPゴシック</vt:lpstr>
      <vt:lpstr>Open Sans Medium</vt:lpstr>
      <vt:lpstr>游ゴシック</vt:lpstr>
      <vt:lpstr>游ゴシック Medium</vt:lpstr>
      <vt:lpstr>Arial</vt:lpstr>
      <vt:lpstr>Roboto</vt:lpstr>
      <vt:lpstr>Roboto Slab Light</vt:lpstr>
      <vt:lpstr>Wingdings</vt:lpstr>
      <vt:lpstr>Linux Foundation EU Theme 2023</vt:lpstr>
      <vt:lpstr>OpenChain JWG 教育 SG 2025年度 キックオフ</vt:lpstr>
      <vt:lpstr>Anti-Trust Policy Notice</vt:lpstr>
      <vt:lpstr>独占禁止法順守ポリシー (Antitrust Policy)</vt:lpstr>
      <vt:lpstr>Code of Conduct</vt:lpstr>
      <vt:lpstr>【参考】行動規範 (Code of Conduct) </vt:lpstr>
      <vt:lpstr>【参考】行動規範 (Code of Conduct) </vt:lpstr>
      <vt:lpstr>目次</vt:lpstr>
      <vt:lpstr>この会の進め方について（再掲、一部追記あり）</vt:lpstr>
      <vt:lpstr>今後の活動方針</vt:lpstr>
      <vt:lpstr>今後の日程</vt:lpstr>
      <vt:lpstr>教育資料応用編レビュー</vt:lpstr>
      <vt:lpstr>なにか他にあれば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 (小泉　悟)</cp:lastModifiedBy>
  <cp:revision>14</cp:revision>
  <dcterms:created xsi:type="dcterms:W3CDTF">2023-08-30T04:38:36Z</dcterms:created>
  <dcterms:modified xsi:type="dcterms:W3CDTF">2025-05-20T00:27:54Z</dcterms:modified>
</cp:coreProperties>
</file>