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304" r:id="rId3"/>
    <p:sldId id="305" r:id="rId4"/>
  </p:sldIdLst>
  <p:sldSz cx="16256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gazine.net/news/20241110-open-source-maker-taker-proble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055" y="8399582"/>
            <a:ext cx="7708218" cy="384059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r>
              <a:rPr lang="en-US" altLang="ja" sz="1704" noProof="1">
                <a:latin typeface="Default Metrics Font"/>
                <a:ea typeface="Default Metrics Font"/>
              </a:rPr>
              <a:t>48 |</a:t>
            </a:r>
            <a:r>
              <a:rPr lang="en-US" altLang="ja" sz="1704" noProof="1">
                <a:solidFill>
                  <a:srgbClr val="6A42A2"/>
                </a:solidFill>
                <a:latin typeface="Default Metrics Font"/>
                <a:ea typeface="Default Metrics Font"/>
              </a:rPr>
              <a:t>π</a:t>
            </a:r>
            <a:r>
              <a:rPr lang="en-US" sz="1704" noProof="1">
                <a:latin typeface="Default Metrics Font"/>
              </a:rPr>
              <a:t>The OpenChain project Japan work group/ CC BY 4.0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84346" y="518267"/>
            <a:ext cx="4565429" cy="443561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r>
              <a:rPr lang="en-US" altLang="ja" sz="2414" noProof="1">
                <a:latin typeface="Default Metrics Font"/>
                <a:ea typeface="Default Metrics Font"/>
              </a:rPr>
              <a:t>2024/10/18 Local Meetup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011535" y="1318840"/>
            <a:ext cx="14226395" cy="4084003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pPr marL="968262" indent="-889827" defTabSz="889827">
              <a:buClr>
                <a:srgbClr val="000000"/>
              </a:buClr>
              <a:buSzPts val="1600"/>
              <a:buFont typeface="Special#Default Metrics Font"/>
              <a:buChar char="・"/>
              <a:tabLst>
                <a:tab pos="889827" algn="l"/>
              </a:tabLst>
            </a:pPr>
            <a:r>
              <a:rPr lang="en-US" altLang="ja" sz="2130" noProof="1">
                <a:latin typeface="Default Metrics Font"/>
                <a:ea typeface="Default Metrics Font"/>
              </a:rPr>
              <a:t>How do you convince departments that are unfamiliar with</a:t>
            </a:r>
            <a:r>
              <a:rPr lang="en-US" sz="2272" noProof="1">
                <a:latin typeface="Default Metrics Font"/>
              </a:rPr>
              <a:t> OSS?</a:t>
            </a:r>
          </a:p>
          <a:p>
            <a:pPr marL="1375882" indent="-527405" defTabSz="1375882">
              <a:lnSpc>
                <a:spcPct val="105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37588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Explain that they are no longer closed to the company: the same thing.</a:t>
            </a:r>
          </a:p>
          <a:p>
            <a:pPr marL="1375882" indent="-527405" defTabSz="1375882"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37588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They respond, "Even if they are no longer closed to the company, keep them as close to the company as possible."</a:t>
            </a:r>
          </a:p>
          <a:p>
            <a:pPr marL="1366867" indent="-503064" defTabSz="1869930">
              <a:lnSpc>
                <a:spcPct val="143000"/>
              </a:lnSpc>
              <a:buClr>
                <a:srgbClr val="000000"/>
              </a:buClr>
              <a:buSzPts val="950"/>
              <a:buFont typeface="Special#Default Metrics Font"/>
              <a:buChar char="・"/>
              <a:tabLst>
                <a:tab pos="1869930" algn="l"/>
              </a:tabLst>
            </a:pPr>
            <a:r>
              <a:rPr lang="en-US" altLang="ja" sz="1349" noProof="1">
                <a:latin typeface="Default Metrics Font"/>
                <a:ea typeface="Default Metrics Font"/>
              </a:rPr>
              <a:t>I want to tell them that this is useless resistance, but how do I tell them?</a:t>
            </a:r>
          </a:p>
          <a:p>
            <a:pPr marL="1366867" indent="-527405" defTabSz="1894272">
              <a:lnSpc>
                <a:spcPct val="105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89427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The idea of giving back</a:t>
            </a:r>
          </a:p>
          <a:p>
            <a:pPr marL="1366867" indent="-527405" defTabSz="1894272">
              <a:lnSpc>
                <a:spcPct val="105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894272" algn="l"/>
              </a:tabLst>
            </a:pPr>
            <a:r>
              <a:rPr lang="en-US" sz="1846" noProof="1">
                <a:latin typeface="Default Metrics Font"/>
              </a:rPr>
              <a:t>OSS is not a competitive area, there is nothing to lose. There is more to gain.</a:t>
            </a:r>
          </a:p>
          <a:p>
            <a:pPr marL="1366867" indent="-527405" defTabSz="1894272">
              <a:lnSpc>
                <a:spcPct val="105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89427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The exchange of old versions of oss between supply chains creates flagging and metering.</a:t>
            </a:r>
          </a:p>
          <a:p>
            <a:pPr marL="968262" indent="-889827" defTabSz="889827">
              <a:lnSpc>
                <a:spcPct val="96000"/>
              </a:lnSpc>
              <a:buClr>
                <a:srgbClr val="000000"/>
              </a:buClr>
              <a:buSzPts val="1600"/>
              <a:buFont typeface="Special#Default Metrics Font"/>
              <a:buChar char="-"/>
              <a:tabLst>
                <a:tab pos="889827" algn="l"/>
              </a:tabLst>
            </a:pPr>
            <a:r>
              <a:rPr lang="en-US" altLang="ja" sz="2130" noProof="1">
                <a:latin typeface="Default Metrics Font"/>
                <a:ea typeface="Default Metrics Font"/>
              </a:rPr>
              <a:t>How to persuade companies unfamiliar with</a:t>
            </a:r>
            <a:r>
              <a:rPr lang="en-US" sz="2272" noProof="1">
                <a:latin typeface="Default Metrics Font"/>
              </a:rPr>
              <a:t> OSS</a:t>
            </a:r>
          </a:p>
          <a:p>
            <a:pPr marL="1375882" indent="-527405" algn="just" defTabSz="1375882">
              <a:lnSpc>
                <a:spcPct val="105000"/>
              </a:lnSpc>
              <a:buClr>
                <a:srgbClr val="000000"/>
              </a:buClr>
              <a:buSzPts val="1300"/>
              <a:buFont typeface="Special#Default Metrics Font"/>
              <a:buChar char="-"/>
              <a:tabLst>
                <a:tab pos="137588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The problem is that there is no idea of Open in the first place.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0465" y="7551228"/>
            <a:ext cx="8081458" cy="416514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r>
              <a:rPr lang="en-US" altLang="ja" sz="1846" noProof="1">
                <a:latin typeface="Default Metrics Font"/>
                <a:ea typeface="Default Metrics Font"/>
              </a:rPr>
              <a:t>49 </a:t>
            </a:r>
            <a:r>
              <a:rPr lang="ja" altLang="en-US" sz="1846" noProof="1">
                <a:latin typeface="Default Metrics Font"/>
                <a:ea typeface="Default Metrics Font"/>
              </a:rPr>
              <a:t>・</a:t>
            </a:r>
            <a:r>
              <a:rPr lang="en-US" altLang="ja" sz="1846" noProof="1">
                <a:latin typeface="Default Metrics Font"/>
                <a:ea typeface="Default Metrics Font"/>
              </a:rPr>
              <a:t>The OpenChain project Japan work group/CCO-1.0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03493" y="-2838707"/>
            <a:ext cx="1752605" cy="438151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r>
              <a:rPr lang="en-US" altLang="ja" sz="2414" noProof="1">
                <a:latin typeface="Default Metrics Font"/>
                <a:ea typeface="Default Metrics Font"/>
              </a:rPr>
              <a:t>2024/11/22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135949" y="410984"/>
            <a:ext cx="14064116" cy="6550633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pPr marL="1233438" indent="-551747" defTabSz="1785185">
              <a:buClr>
                <a:srgbClr val="000000"/>
              </a:buClr>
              <a:buSzPts val="1600"/>
              <a:buFont typeface="Special#Default Metrics Font"/>
              <a:buChar char="・"/>
              <a:tabLst>
                <a:tab pos="1785185" algn="l"/>
              </a:tabLst>
            </a:pPr>
            <a:r>
              <a:rPr lang="en-US" altLang="ja" sz="2130" noProof="1">
                <a:latin typeface="Default Metrics Font"/>
                <a:ea typeface="Default Metrics Font"/>
              </a:rPr>
              <a:t>What is the final form of</a:t>
            </a:r>
            <a:r>
              <a:rPr lang="en-US" sz="2272" noProof="1">
                <a:latin typeface="Default Metrics Font"/>
              </a:rPr>
              <a:t> OSPO?</a:t>
            </a:r>
          </a:p>
          <a:p>
            <a:pPr marL="1233438" indent="-1337671" algn="just" defTabSz="2571109">
              <a:lnSpc>
                <a:spcPct val="90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2571109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Maintain and maintain</a:t>
            </a:r>
          </a:p>
          <a:p>
            <a:pPr marL="1233438" indent="-1337671" algn="just" defTabSz="2571109">
              <a:lnSpc>
                <a:spcPct val="8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2571109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It is better to have an OSPO when starting a new initiative</a:t>
            </a:r>
          </a:p>
          <a:p>
            <a:pPr marL="1233438" indent="-524701" algn="just" defTabSz="1758138">
              <a:lnSpc>
                <a:spcPct val="8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758138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If each department can properly utilize OSS and engage in community activities, many roles will not be needed</a:t>
            </a:r>
          </a:p>
          <a:p>
            <a:pPr indent="756398">
              <a:lnSpc>
                <a:spcPct val="75000"/>
              </a:lnSpc>
            </a:pPr>
            <a:r>
              <a:rPr lang="en-US" altLang="ja" sz="1846" noProof="1">
                <a:latin typeface="Default Metrics Font"/>
                <a:ea typeface="Default Metrics Font"/>
              </a:rPr>
              <a:t>1 </a:t>
            </a:r>
            <a:r>
              <a:rPr lang="en-US" sz="1846" noProof="1">
                <a:solidFill>
                  <a:srgbClr val="EB8803"/>
                </a:solidFill>
                <a:latin typeface="Default Metrics Font"/>
              </a:rPr>
              <a:t>Open Source Summit Europe 2023: Workshop: Building and Managing an Open...</a:t>
            </a:r>
          </a:p>
          <a:p>
            <a:pPr marL="1548979">
              <a:lnSpc>
                <a:spcPct val="84000"/>
              </a:lnSpc>
            </a:pPr>
            <a:r>
              <a:rPr lang="en-US" altLang="ja" sz="1349" noProof="1">
                <a:latin typeface="Default Metrics Font"/>
                <a:ea typeface="Default Metrics Font"/>
              </a:rPr>
              <a:t>: At about </a:t>
            </a:r>
            <a:r>
              <a:rPr lang="en-US" sz="1562" noProof="1">
                <a:latin typeface="Default Metrics Font"/>
              </a:rPr>
              <a:t>53</a:t>
            </a:r>
            <a:r>
              <a:rPr lang="ja" altLang="en-US" sz="1349" noProof="1">
                <a:latin typeface="Default Metrics Font"/>
                <a:ea typeface="Default Metrics Font"/>
              </a:rPr>
              <a:t> </a:t>
            </a:r>
            <a:r>
              <a:rPr lang="en-US" altLang="ja" sz="1349" noProof="1">
                <a:latin typeface="Default Metrics Font"/>
                <a:ea typeface="Default Metrics Font"/>
              </a:rPr>
              <a:t>minutes of the video, there is a talk about the </a:t>
            </a:r>
            <a:r>
              <a:rPr lang="en-US" sz="1562" noProof="1">
                <a:latin typeface="Default Metrics Font"/>
              </a:rPr>
              <a:t>OSPO Lifecycle.</a:t>
            </a:r>
          </a:p>
          <a:p>
            <a:pPr marL="1233438" indent="-1337671" algn="just" defTabSz="2571109">
              <a:lnSpc>
                <a:spcPct val="7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2571109" algn="l"/>
              </a:tabLst>
            </a:pPr>
            <a:r>
              <a:rPr lang="en-US" sz="1846" noProof="1">
                <a:latin typeface="Default Metrics Font"/>
              </a:rPr>
              <a:t>Will the OSPO remain as a mechanism to monitor whether OSS contributions are being made appropriately?</a:t>
            </a:r>
          </a:p>
          <a:p>
            <a:pPr marL="2030180" indent="-481201" defTabSz="2030180">
              <a:buClr>
                <a:srgbClr val="000000"/>
              </a:buClr>
              <a:buSzPts val="950"/>
              <a:buFont typeface="Special#Default Metrics Font"/>
              <a:buChar char="・"/>
              <a:tabLst>
                <a:tab pos="2030180" algn="l"/>
              </a:tabLst>
            </a:pPr>
            <a:r>
              <a:rPr lang="en-US" altLang="ja" sz="1349" noProof="1">
                <a:latin typeface="Default Metrics Font"/>
                <a:ea typeface="Default Metrics Font"/>
              </a:rPr>
              <a:t>Unless we look at various evaluation indicators in the company comprehensively, we will not be able to judge whether it is appropriate or not.</a:t>
            </a:r>
          </a:p>
          <a:p>
            <a:pPr marL="2030180" indent="-481201" defTabSz="2030180">
              <a:lnSpc>
                <a:spcPct val="75000"/>
              </a:lnSpc>
              <a:buClr>
                <a:srgbClr val="000000"/>
              </a:buClr>
              <a:buSzPts val="1100"/>
              <a:buFont typeface="Special#Default Metrics Font"/>
              <a:buChar char="・"/>
              <a:tabLst>
                <a:tab pos="2030180" algn="l"/>
              </a:tabLst>
            </a:pPr>
            <a:r>
              <a:rPr lang="en-US" sz="1562" noProof="1">
                <a:latin typeface="Default Metrics Font"/>
              </a:rPr>
              <a:t>It is difficult to grasp the value of OSS </a:t>
            </a:r>
            <a:r>
              <a:rPr lang="en-US" altLang="ja" sz="1349" noProof="1">
                <a:latin typeface="Default Metrics Font"/>
                <a:ea typeface="Default Metrics Font"/>
              </a:rPr>
              <a:t>activities (including contributions) to the company</a:t>
            </a:r>
            <a:r>
              <a:rPr lang="en-US" sz="1562" noProof="1">
                <a:latin typeface="Default Metrics Font"/>
              </a:rPr>
              <a:t> (CHAOSS </a:t>
            </a:r>
            <a:r>
              <a:rPr lang="en-US" altLang="ja" sz="1349" noProof="1">
                <a:latin typeface="Default Metrics Font"/>
                <a:ea typeface="Default Metrics Font"/>
              </a:rPr>
              <a:t>activities)</a:t>
            </a:r>
          </a:p>
          <a:p>
            <a:pPr marL="2094070" indent="-1337671" algn="just" defTabSz="1337671">
              <a:lnSpc>
                <a:spcPct val="77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337671" algn="l"/>
              </a:tabLst>
            </a:pPr>
            <a:r>
              <a:rPr lang="en-US" sz="1846" noProof="1">
                <a:latin typeface="Default Metrics Font"/>
              </a:rPr>
              <a:t>PMO is still alive. Isn't OSPO the same?</a:t>
            </a:r>
          </a:p>
          <a:p>
            <a:pPr marL="2094070" indent="-1337671" algn="just" defTabSz="1337671">
              <a:lnSpc>
                <a:spcPct val="8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337671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Will the function of education continue?</a:t>
            </a:r>
          </a:p>
          <a:p>
            <a:pPr marL="2094070" indent="-1337671" algn="just" defTabSz="1337671">
              <a:lnSpc>
                <a:spcPct val="81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337671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Will there be differences depending on the type of business or business targeted?</a:t>
            </a:r>
          </a:p>
          <a:p>
            <a:pPr marL="1548979">
              <a:lnSpc>
                <a:spcPct val="78000"/>
              </a:lnSpc>
            </a:pPr>
            <a:r>
              <a:rPr lang="ja" altLang="en-US" sz="1562" noProof="1">
                <a:latin typeface="Default Metrics Font"/>
                <a:ea typeface="Default Metrics Font"/>
              </a:rPr>
              <a:t>・</a:t>
            </a:r>
            <a:r>
              <a:rPr lang="en-US" altLang="ja" sz="1349" noProof="1">
                <a:latin typeface="Default Metrics Font"/>
                <a:ea typeface="Default Metrics Font"/>
              </a:rPr>
              <a:t>If OSS is required in all departments of a company,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sz="1562" noProof="1">
                <a:latin typeface="Default Metrics Font"/>
              </a:rPr>
              <a:t>OSPO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altLang="ja" sz="1349" noProof="1">
                <a:latin typeface="Default Metrics Font"/>
                <a:ea typeface="Default Metrics Font"/>
              </a:rPr>
              <a:t>will disappear = it will be dispersed to existing organizations</a:t>
            </a:r>
            <a:r>
              <a:rPr lang="en-US" altLang="ja" sz="1562" noProof="1">
                <a:latin typeface="Default Metrics Font"/>
                <a:ea typeface="Default Metrics Font"/>
              </a:rPr>
              <a:t>.</a:t>
            </a:r>
          </a:p>
          <a:p>
            <a:pPr indent="756398" algn="just">
              <a:lnSpc>
                <a:spcPct val="78000"/>
              </a:lnSpc>
            </a:pPr>
            <a:r>
              <a:rPr lang="ja" altLang="en-US" sz="1846" noProof="1">
                <a:latin typeface="Default Metrics Font"/>
                <a:ea typeface="Default Metrics Font"/>
              </a:rPr>
              <a:t>・</a:t>
            </a:r>
            <a:r>
              <a:rPr lang="en-US" altLang="ja" sz="1846" noProof="1">
                <a:latin typeface="Default Metrics Font"/>
                <a:ea typeface="Default Metrics Font"/>
              </a:rPr>
              <a:t>Will OSPO have to disappear?</a:t>
            </a:r>
          </a:p>
          <a:p>
            <a:pPr marL="1233438" indent="-481201" defTabSz="1714639">
              <a:lnSpc>
                <a:spcPct val="83000"/>
              </a:lnSpc>
              <a:buClr>
                <a:srgbClr val="000000"/>
              </a:buClr>
              <a:buSzPts val="1100"/>
              <a:buFont typeface="Special#Default Metrics Font"/>
              <a:buChar char="・"/>
              <a:tabLst>
                <a:tab pos="1714639" algn="l"/>
              </a:tabLst>
            </a:pPr>
            <a:r>
              <a:rPr lang="en-US" sz="1562" noProof="1">
                <a:latin typeface="Default Metrics Font"/>
              </a:rPr>
              <a:t>Will OSS </a:t>
            </a:r>
            <a:r>
              <a:rPr lang="en-US" altLang="ja" sz="1349" noProof="1">
                <a:latin typeface="Default Metrics Font"/>
                <a:ea typeface="Default Metrics Font"/>
              </a:rPr>
              <a:t>become commonplace (packaged) and everyone has to be able to handle it?</a:t>
            </a:r>
          </a:p>
          <a:p>
            <a:pPr marL="1233438" indent="-481201" defTabSz="1714639">
              <a:lnSpc>
                <a:spcPct val="76000"/>
              </a:lnSpc>
              <a:spcAft>
                <a:spcPts val="248"/>
              </a:spcAft>
              <a:buClr>
                <a:srgbClr val="000000"/>
              </a:buClr>
              <a:buSzPts val="1100"/>
              <a:buFont typeface="Special#Default Metrics Font"/>
              <a:buChar char="・"/>
              <a:tabLst>
                <a:tab pos="1714639" algn="l"/>
              </a:tabLst>
            </a:pPr>
            <a:r>
              <a:rPr lang="en-US" sz="1562" noProof="1">
                <a:latin typeface="Default Metrics Font"/>
              </a:rPr>
              <a:t>Should OSPO </a:t>
            </a:r>
            <a:r>
              <a:rPr lang="en-US" altLang="ja" sz="1349" noProof="1">
                <a:latin typeface="Default Metrics Font"/>
                <a:ea typeface="Default Metrics Font"/>
              </a:rPr>
              <a:t>become part of</a:t>
            </a:r>
            <a:r>
              <a:rPr lang="en-US" sz="1562" noProof="1">
                <a:latin typeface="Default Metrics Font"/>
              </a:rPr>
              <a:t> PMO?</a:t>
            </a:r>
          </a:p>
          <a:p>
            <a:pPr marL="1233438" indent="-524701" defTabSz="1758138">
              <a:lnSpc>
                <a:spcPct val="8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758138" algn="l"/>
              </a:tabLst>
            </a:pPr>
            <a:r>
              <a:rPr lang="ja" altLang="en-US" sz="1846" u="sng">
                <a:latin typeface="Default Metrics Font"/>
                <a:ea typeface="Default Metrics Font"/>
              </a:rPr>
              <a:t> </a:t>
            </a:r>
            <a:r>
              <a:rPr lang="en-US" altLang="ja" sz="1846" u="sng" noProof="1">
                <a:solidFill>
                  <a:srgbClr val="EB8803"/>
                </a:solidFill>
                <a:latin typeface="Default Metrics Font"/>
                <a:ea typeface="Default Metrics Font"/>
              </a:rPr>
              <a:t>Orphan Source CEO: Red Hat's Jim Whitehurst Interview</a:t>
            </a:r>
            <a:r>
              <a:rPr lang="ja" altLang="en-US" sz="1846" noProof="1">
                <a:latin typeface="Default Metrics Font"/>
                <a:ea typeface="Default Metrics Font"/>
              </a:rPr>
              <a:t> </a:t>
            </a:r>
            <a:r>
              <a:rPr lang="en-US" altLang="ja" sz="1846" noProof="1">
                <a:latin typeface="Default Metrics Font"/>
                <a:ea typeface="Default Metrics Font"/>
              </a:rPr>
              <a:t>| </a:t>
            </a:r>
            <a:r>
              <a:rPr lang="en-US" sz="1846" u="sng" noProof="1">
                <a:solidFill>
                  <a:srgbClr val="EB8803"/>
                </a:solidFill>
                <a:latin typeface="Default Metrics Font"/>
              </a:rPr>
              <a:t>TechCrunch Japan Archive</a:t>
            </a:r>
          </a:p>
          <a:p>
            <a:pPr marL="1548979">
              <a:lnSpc>
                <a:spcPct val="96000"/>
              </a:lnSpc>
            </a:pPr>
            <a:r>
              <a:rPr lang="en-US" altLang="ja" sz="1349" noProof="1">
                <a:latin typeface="Default Metrics Font"/>
                <a:ea typeface="Default Metrics Font"/>
              </a:rPr>
              <a:t>: “At the end of the day, all companies will go to open source” </a:t>
            </a:r>
            <a:r>
              <a:rPr lang="en-US" sz="1562" noProof="1">
                <a:latin typeface="Default Metrics Font"/>
              </a:rPr>
              <a:t>Whitehurst</a:t>
            </a:r>
            <a:r>
              <a:rPr lang="ja" altLang="en-US" sz="1349" noProof="1">
                <a:latin typeface="Default Metrics Font"/>
                <a:ea typeface="Default Metrics Font"/>
              </a:rPr>
              <a:t> </a:t>
            </a:r>
            <a:r>
              <a:rPr lang="en-US" altLang="ja" sz="1349" noProof="1">
                <a:latin typeface="Default Metrics Font"/>
                <a:ea typeface="Default Metrics Font"/>
              </a:rPr>
              <a:t>declared firmly.</a:t>
            </a:r>
          </a:p>
          <a:p>
            <a:pPr marL="1233438" indent="-1337671" defTabSz="2571109">
              <a:lnSpc>
                <a:spcPct val="7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2571109" algn="l"/>
              </a:tabLst>
            </a:pPr>
            <a:r>
              <a:rPr lang="en-US" sz="1846" noProof="1">
                <a:latin typeface="Default Metrics Font"/>
              </a:rPr>
              <a:t>The culture and shape of OSS is changing: we need a dedicated organization to keep up.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5056" y="7663962"/>
            <a:ext cx="8113913" cy="416514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r>
              <a:rPr lang="en-US" altLang="ja" sz="1846" noProof="1">
                <a:solidFill>
                  <a:srgbClr val="888888"/>
                </a:solidFill>
                <a:latin typeface="Default Metrics Font"/>
                <a:ea typeface="Default Metrics Font"/>
              </a:rPr>
              <a:t>50</a:t>
            </a:r>
            <a:r>
              <a:rPr lang="ja" altLang="en-US" sz="1846" noProof="1"/>
              <a:t> </a:t>
            </a:r>
            <a:r>
              <a:rPr lang="en-US" sz="1846" noProof="1">
                <a:solidFill>
                  <a:srgbClr val="888888"/>
                </a:solidFill>
                <a:highlight>
                  <a:srgbClr val="7DD13B"/>
                </a:highlight>
                <a:latin typeface="Default Metrics Font"/>
              </a:rPr>
              <a:t>I</a:t>
            </a:r>
            <a:r>
              <a:rPr lang="ja" altLang="en-US" sz="1846" noProof="1"/>
              <a:t> </a:t>
            </a:r>
            <a:r>
              <a:rPr lang="en-US" sz="1846" noProof="1">
                <a:solidFill>
                  <a:srgbClr val="B3115E"/>
                </a:solidFill>
                <a:highlight>
                  <a:srgbClr val="7DD13B"/>
                </a:highlight>
                <a:latin typeface="Default Metrics Font"/>
              </a:rPr>
              <a:t>・The</a:t>
            </a:r>
            <a:r>
              <a:rPr lang="ja" altLang="en-US" sz="1846" noProof="1"/>
              <a:t> </a:t>
            </a:r>
            <a:r>
              <a:rPr lang="en-US" sz="1846" noProof="1">
                <a:latin typeface="Default Metrics Font"/>
              </a:rPr>
              <a:t>OpenChain project Japan work group/ CCO-1.0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103493" y="594039"/>
            <a:ext cx="14058707" cy="6258532"/>
          </a:xfrm>
          <a:prstGeom prst="rect">
            <a:avLst/>
          </a:prstGeom>
          <a:noFill/>
        </p:spPr>
        <p:txBody>
          <a:bodyPr lIns="0" tIns="0" rIns="0" bIns="0">
            <a:normAutofit fontScale="97500"/>
          </a:bodyPr>
          <a:lstStyle/>
          <a:p>
            <a:pPr marL="459789" indent="-459789" algn="just" defTabSz="459789">
              <a:buClr>
                <a:srgbClr val="000000"/>
              </a:buClr>
              <a:buSzPts val="1600"/>
              <a:buFont typeface="Special#Default Metrics Font"/>
              <a:buChar char="・"/>
              <a:tabLst>
                <a:tab pos="459789" algn="l"/>
              </a:tabLst>
            </a:pPr>
            <a:r>
              <a:rPr lang="en-US" sz="2272" noProof="1">
                <a:latin typeface="Default Metrics Font"/>
              </a:rPr>
              <a:t>OSS </a:t>
            </a:r>
            <a:r>
              <a:rPr lang="en-US" altLang="ja" sz="2130" noProof="1">
                <a:latin typeface="Default Metrics Font"/>
                <a:ea typeface="Default Metrics Font"/>
              </a:rPr>
              <a:t>contribution is obligatory and needs to be monitored</a:t>
            </a:r>
            <a:r>
              <a:rPr lang="en-US" sz="2272" noProof="1">
                <a:latin typeface="Default Metrics Font"/>
              </a:rPr>
              <a:t>.</a:t>
            </a:r>
          </a:p>
          <a:p>
            <a:pPr marL="2108945" indent="-1297552" algn="just" defTabSz="1297552">
              <a:lnSpc>
                <a:spcPct val="10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29755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Since we're so dependent on OSS,</a:t>
            </a:r>
          </a:p>
          <a:p>
            <a:pPr marL="2108945" indent="-1297552" algn="just" defTabSz="1297552"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297552" algn="l"/>
              </a:tabLst>
            </a:pPr>
            <a:r>
              <a:rPr lang="ja" altLang="en-US" sz="1846" dirty="0">
                <a:latin typeface="Default Metrics Font"/>
                <a:ea typeface="Default Metrics Font"/>
              </a:rPr>
              <a:t> </a:t>
            </a:r>
            <a:r>
              <a:rPr lang="en-US" altLang="ja" sz="1846" noProof="1">
                <a:latin typeface="Default Metrics Font"/>
                <a:ea typeface="Default Metrics Font"/>
              </a:rPr>
              <a:t>it's not good to put too much emphasis on "r Free Rider is bad."</a:t>
            </a:r>
          </a:p>
          <a:p>
            <a:pPr marL="1603974">
              <a:lnSpc>
                <a:spcPct val="94000"/>
              </a:lnSpc>
            </a:pPr>
            <a:r>
              <a:rPr lang="ja" altLang="en-US" sz="1349" noProof="1">
                <a:latin typeface="Default Metrics Font"/>
                <a:ea typeface="Default Metrics Font"/>
              </a:rPr>
              <a:t>・</a:t>
            </a:r>
            <a:r>
              <a:rPr lang="en-US" altLang="ja" sz="1349" noProof="1">
                <a:latin typeface="Default Metrics Font"/>
                <a:ea typeface="Default Metrics Font"/>
              </a:rPr>
              <a:t>"If you become a </a:t>
            </a:r>
            <a:r>
              <a:rPr lang="en-US" sz="1562" noProof="1">
                <a:latin typeface="Default Metrics Font"/>
              </a:rPr>
              <a:t>free rider</a:t>
            </a:r>
            <a:r>
              <a:rPr lang="en-US" altLang="ja" sz="1349" noProof="1">
                <a:latin typeface="Default Metrics Font"/>
                <a:ea typeface="Default Metrics Font"/>
              </a:rPr>
              <a:t>, you'll get a tit-for-tat" is more acceptable.</a:t>
            </a:r>
          </a:p>
          <a:p>
            <a:pPr marL="2108945" indent="-1297552" algn="just" defTabSz="1297552"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29755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There's also the issue of developing engineers.</a:t>
            </a:r>
          </a:p>
          <a:p>
            <a:pPr marL="1796905" indent="-508473" algn="just" defTabSz="1796905">
              <a:lnSpc>
                <a:spcPct val="96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796905" algn="l"/>
              </a:tabLst>
            </a:pPr>
            <a:r>
              <a:rPr lang="en-US" sz="1846" u="sng" noProof="1">
                <a:solidFill>
                  <a:srgbClr val="EB8803"/>
                </a:solidFill>
                <a:latin typeface="Default Metrics Font"/>
                <a:hlinkClick r:id="rId2"/>
              </a:rPr>
              <a:t>https://gigazine.net/news/20241110-open-source-maker-taker-problem/</a:t>
            </a:r>
            <a:r>
              <a:rPr lang="en-US" sz="1846" u="sng" dirty="0">
                <a:latin typeface="Default Metrics Font"/>
              </a:rPr>
              <a:t> </a:t>
            </a:r>
          </a:p>
          <a:p>
            <a:pPr marL="1796905" indent="-508473" algn="just" defTabSz="1796905">
              <a:buClr>
                <a:srgbClr val="000000"/>
              </a:buClr>
              <a:buSzPts val="950"/>
              <a:buFont typeface="Special#Default Metrics Font"/>
              <a:buChar char="・"/>
              <a:tabLst>
                <a:tab pos="1796905" algn="l"/>
              </a:tabLst>
            </a:pPr>
            <a:r>
              <a:rPr lang="en-US" altLang="ja" sz="1349" noProof="1">
                <a:latin typeface="Default Metrics Font"/>
                <a:ea typeface="Default Metrics Font"/>
              </a:rPr>
              <a:t>Post Open provides a way to pay for their work. We believe </a:t>
            </a:r>
            <a:r>
              <a:rPr lang="en-US" sz="1562" noProof="1">
                <a:latin typeface="Default Metrics Font"/>
              </a:rPr>
              <a:t>Post Open</a:t>
            </a:r>
            <a:r>
              <a:rPr lang="ja" altLang="en-US" sz="1349" noProof="1">
                <a:latin typeface="Default Metrics Font"/>
                <a:ea typeface="Default Metrics Font"/>
              </a:rPr>
              <a:t> </a:t>
            </a:r>
            <a:r>
              <a:rPr lang="en-US" altLang="ja" sz="1349" noProof="1">
                <a:latin typeface="Default Metrics Font"/>
                <a:ea typeface="Default Metrics Font"/>
              </a:rPr>
              <a:t>can address open source issues and build a healthier community that addresses these issues and achieves the goals that open source is failing today. "</a:t>
            </a:r>
          </a:p>
          <a:p>
            <a:pPr marL="1603974">
              <a:lnSpc>
                <a:spcPct val="94000"/>
              </a:lnSpc>
            </a:pPr>
            <a:r>
              <a:rPr lang="ja" altLang="en-US" sz="1562" noProof="1">
                <a:latin typeface="Default Metrics Font"/>
                <a:ea typeface="Default Metrics Font"/>
              </a:rPr>
              <a:t>・ </a:t>
            </a:r>
            <a:r>
              <a:rPr lang="en-US" sz="1562" u="sng" noProof="1">
                <a:solidFill>
                  <a:srgbClr val="EB8803"/>
                </a:solidFill>
                <a:latin typeface="Default Metrics Font"/>
              </a:rPr>
              <a:t>What Comes After Open Source?</a:t>
            </a:r>
            <a:r>
              <a:rPr lang="en-US" sz="1562" u="sng" dirty="0">
                <a:solidFill>
                  <a:srgbClr val="EB8803"/>
                </a:solidFill>
                <a:latin typeface="Default Metrics Font"/>
              </a:rPr>
              <a:t> </a:t>
            </a:r>
            <a:r>
              <a:rPr lang="en-US" sz="1562" u="sng" noProof="1">
                <a:solidFill>
                  <a:srgbClr val="EB8803"/>
                </a:solidFill>
                <a:latin typeface="Default Metrics Font"/>
              </a:rPr>
              <a:t>Bruce Perens Has Some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sz="1562" noProof="1">
                <a:solidFill>
                  <a:srgbClr val="EB8803"/>
                </a:solidFill>
                <a:latin typeface="Default Metrics Font"/>
              </a:rPr>
              <a:t>Ideas.-</a:t>
            </a:r>
            <a:r>
              <a:rPr lang="en-US" sz="1562" u="sng" noProof="1">
                <a:solidFill>
                  <a:srgbClr val="EB8803"/>
                </a:solidFill>
                <a:latin typeface="Default Metrics Font"/>
              </a:rPr>
              <a:t>The New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sz="1562" noProof="1">
                <a:solidFill>
                  <a:srgbClr val="EB8803"/>
                </a:solidFill>
                <a:latin typeface="Default Metrics Font"/>
              </a:rPr>
              <a:t>Stack</a:t>
            </a:r>
          </a:p>
          <a:p>
            <a:pPr marL="1796905" indent="-508473" algn="just" defTabSz="1796905">
              <a:lnSpc>
                <a:spcPct val="108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796905" algn="l"/>
              </a:tabLst>
            </a:pPr>
            <a:r>
              <a:rPr lang="ja" altLang="en-US" sz="1846" dirty="0">
                <a:latin typeface="Default Metrics Font"/>
                <a:ea typeface="Default Metrics Font"/>
              </a:rPr>
              <a:t> </a:t>
            </a:r>
            <a:r>
              <a:rPr lang="en-US" altLang="ja" sz="1846" noProof="1">
                <a:latin typeface="Default Metrics Font"/>
                <a:ea typeface="Default Metrics Font"/>
              </a:rPr>
              <a:t>In the same way as ESG, the degree of OSS contribution should be visible to the public so that it can be evaluated by companies.</a:t>
            </a:r>
          </a:p>
          <a:p>
            <a:pPr marL="2045056" indent="-441082" defTabSz="2045056">
              <a:lnSpc>
                <a:spcPct val="94000"/>
              </a:lnSpc>
              <a:buClr>
                <a:srgbClr val="000000"/>
              </a:buClr>
              <a:buSzPts val="1100"/>
              <a:buFont typeface="Special#Default Metrics Font"/>
              <a:buChar char="・"/>
              <a:tabLst>
                <a:tab pos="2045056" algn="l"/>
              </a:tabLst>
            </a:pPr>
            <a:r>
              <a:rPr lang="en-US" altLang="ja" sz="1349" noProof="1">
                <a:latin typeface="Default Metrics Font"/>
                <a:ea typeface="Default Metrics Font"/>
              </a:rPr>
              <a:t>What is the idea of companies coming together to determine the contribution share, like CO2 reduction?</a:t>
            </a:r>
          </a:p>
          <a:p>
            <a:pPr marL="2837291" indent="-421924" algn="just" defTabSz="2837291">
              <a:lnSpc>
                <a:spcPct val="108000"/>
              </a:lnSpc>
              <a:buClr>
                <a:srgbClr val="000000"/>
              </a:buClr>
              <a:buSzPts val="950"/>
              <a:buFont typeface="Special#Default Metrics Font"/>
              <a:buChar char="・"/>
              <a:tabLst>
                <a:tab pos="2837291" algn="l"/>
              </a:tabLst>
            </a:pPr>
            <a:r>
              <a:rPr lang="en-US" altLang="ja" sz="1349" noProof="1">
                <a:latin typeface="Default Metrics Font"/>
                <a:ea typeface="Default Metrics Font"/>
              </a:rPr>
              <a:t>The contribution share can be bought and sold between companies.</a:t>
            </a:r>
          </a:p>
          <a:p>
            <a:pPr marL="2108945" indent="-1297552" algn="just" defTabSz="1297552">
              <a:lnSpc>
                <a:spcPct val="96000"/>
              </a:lnSpc>
              <a:buClr>
                <a:srgbClr val="000000"/>
              </a:buClr>
              <a:buSzPts val="1300"/>
              <a:buFont typeface="Special#Default Metrics Font"/>
              <a:buChar char="・"/>
              <a:tabLst>
                <a:tab pos="1297552" algn="l"/>
              </a:tabLst>
            </a:pPr>
            <a:r>
              <a:rPr lang="en-US" altLang="ja" sz="1846" noProof="1">
                <a:latin typeface="Default Metrics Font"/>
                <a:ea typeface="Default Metrics Font"/>
              </a:rPr>
              <a:t>Within the company, the contribution share should be chosen in different shades.</a:t>
            </a:r>
          </a:p>
          <a:p>
            <a:pPr marL="2108945" indent="-1297552" algn="just" defTabSz="1297552">
              <a:lnSpc>
                <a:spcPct val="94000"/>
              </a:lnSpc>
              <a:buClr>
                <a:srgbClr val="000000"/>
              </a:buClr>
              <a:buSzPts val="1100"/>
              <a:buFont typeface="Special#Default Metrics Font"/>
              <a:buChar char="・"/>
              <a:tabLst>
                <a:tab pos="1297552" algn="l"/>
              </a:tabLst>
            </a:pPr>
            <a:r>
              <a:rPr lang="en-US" sz="1562" noProof="1">
                <a:latin typeface="Default Metrics Font"/>
              </a:rPr>
              <a:t>OSCI</a:t>
            </a:r>
          </a:p>
          <a:p>
            <a:pPr marL="1603974" algn="just">
              <a:lnSpc>
                <a:spcPct val="94000"/>
              </a:lnSpc>
            </a:pPr>
            <a:r>
              <a:rPr lang="ja" altLang="en-US" sz="1562" noProof="1">
                <a:latin typeface="Default Metrics Font"/>
                <a:ea typeface="Default Metrics Font"/>
              </a:rPr>
              <a:t>・ </a:t>
            </a:r>
            <a:r>
              <a:rPr lang="en-US" sz="1562" noProof="1">
                <a:solidFill>
                  <a:srgbClr val="EB8803"/>
                </a:solidFill>
                <a:latin typeface="Default Metrics Font"/>
              </a:rPr>
              <a:t>https:</a:t>
            </a:r>
            <a:r>
              <a:rPr lang="en-US" altLang="ja" sz="1562" noProof="1">
                <a:latin typeface="Default Metrics Font"/>
                <a:ea typeface="Default Metrics Font"/>
              </a:rPr>
              <a:t>〃</a:t>
            </a:r>
            <a:r>
              <a:rPr lang="en-US" sz="1562" noProof="1">
                <a:solidFill>
                  <a:srgbClr val="EB8803"/>
                </a:solidFill>
                <a:latin typeface="Default Metrics Font"/>
              </a:rPr>
              <a:t>static.sched.com/hosted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sz="1562" u="sng" noProof="1">
                <a:solidFill>
                  <a:srgbClr val="EB8803"/>
                </a:solidFill>
                <a:latin typeface="Default Metrics Font"/>
              </a:rPr>
              <a:t>files/osseu2024/bf/GrouDWideActivitiesAcrossDiverseEntities-KS</a:t>
            </a:r>
            <a:r>
              <a:rPr lang="ja" altLang="en-US" sz="1562" noProof="1">
                <a:latin typeface="Default Metrics Font"/>
                <a:ea typeface="Default Metrics Font"/>
              </a:rPr>
              <a:t> </a:t>
            </a:r>
            <a:r>
              <a:rPr lang="en-US" sz="1562" noProof="1">
                <a:solidFill>
                  <a:srgbClr val="EB8803"/>
                </a:solidFill>
                <a:latin typeface="Default Metrics Font"/>
              </a:rPr>
              <a:t>MK 20241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ユーザー設定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Default Metrics Font</vt:lpstr>
      <vt:lpstr>Special#Default Metrics Font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Kuwata, Masayuki (SGC)</cp:lastModifiedBy>
  <cp:revision>1</cp:revision>
  <dcterms:modified xsi:type="dcterms:W3CDTF">2025-01-06T04:15:39Z</dcterms:modified>
</cp:coreProperties>
</file>