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Tahoma"/>
      <p:regular r:id="rId29"/>
      <p:bold r:id="rId30"/>
    </p:embeddedFont>
    <p:embeddedFont>
      <p:font typeface="Quattrocento Sans"/>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FA0FF2-DC51-45E2-80A1-FE552EF764B1}">
  <a:tblStyle styleId="{39FA0FF2-DC51-45E2-80A1-FE552EF764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Tahoma-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QuattrocentoSans-regular.fntdata"/><Relationship Id="rId30" Type="http://schemas.openxmlformats.org/officeDocument/2006/relationships/font" Target="fonts/Tahoma-bold.fntdata"/><Relationship Id="rId11" Type="http://schemas.openxmlformats.org/officeDocument/2006/relationships/slide" Target="slides/slide4.xml"/><Relationship Id="rId33" Type="http://schemas.openxmlformats.org/officeDocument/2006/relationships/font" Target="fonts/QuattrocentoSans-italic.fntdata"/><Relationship Id="rId10" Type="http://schemas.openxmlformats.org/officeDocument/2006/relationships/slide" Target="slides/slide3.xml"/><Relationship Id="rId32" Type="http://schemas.openxmlformats.org/officeDocument/2006/relationships/font" Target="fonts/QuattrocentoSans-bold.fntdata"/><Relationship Id="rId13" Type="http://schemas.openxmlformats.org/officeDocument/2006/relationships/slide" Target="slides/slide6.xml"/><Relationship Id="rId35" Type="http://schemas.openxmlformats.org/officeDocument/2006/relationships/font" Target="fonts/OpenSans-regular.fntdata"/><Relationship Id="rId12" Type="http://schemas.openxmlformats.org/officeDocument/2006/relationships/slide" Target="slides/slide5.xml"/><Relationship Id="rId34" Type="http://schemas.openxmlformats.org/officeDocument/2006/relationships/font" Target="fonts/QuattrocentoSans-boldItalic.fntdata"/><Relationship Id="rId15" Type="http://schemas.openxmlformats.org/officeDocument/2006/relationships/slide" Target="slides/slide8.xml"/><Relationship Id="rId37" Type="http://schemas.openxmlformats.org/officeDocument/2006/relationships/font" Target="fonts/OpenSans-italic.fntdata"/><Relationship Id="rId14" Type="http://schemas.openxmlformats.org/officeDocument/2006/relationships/slide" Target="slides/slide7.xml"/><Relationship Id="rId36" Type="http://schemas.openxmlformats.org/officeDocument/2006/relationships/font" Target="fonts/OpenSans-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OpenSans-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4T07:47:05.858">
    <p:pos x="6000" y="0"/>
    <p:text>「オープンソースプログラムの作成」は英語と日本語が並ぶように順番を変えました。</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3-24T07:04:51.618">
    <p:pos x="272" y="578"/>
    <p:text>これも結構前の方に来る質問なのではないかと思いました。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0a898e1e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0a898e1e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36ade48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36ade48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4956648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4956648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4956648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4956648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7522eb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7522eb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36ade48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36ade48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36ade48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36ade48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36ade48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36ade48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36ade486f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36ade486f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8c359e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8c359e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77a2174c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277a2174c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7522eb0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7522eb0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36ade486f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36ade486f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77a2174c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77a2174c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76228fa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76228fa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59beca8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59beca8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4956648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4956648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c549a86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c549a86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c549a86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c549a8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4956648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4956648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id="6" name="Shape 6"/>
        <p:cNvGrpSpPr/>
        <p:nvPr/>
      </p:nvGrpSpPr>
      <p:grpSpPr>
        <a:xfrm>
          <a:off x="0" y="0"/>
          <a:ext cx="0" cy="0"/>
          <a:chOff x="0" y="0"/>
          <a:chExt cx="0" cy="0"/>
        </a:xfrm>
      </p:grpSpPr>
      <p:sp>
        <p:nvSpPr>
          <p:cNvPr id="7" name="Google Shape;7;p2"/>
          <p:cNvSpPr txBox="1"/>
          <p:nvPr>
            <p:ph type="ctrTitle"/>
          </p:nvPr>
        </p:nvSpPr>
        <p:spPr>
          <a:xfrm>
            <a:off x="524140" y="1352038"/>
            <a:ext cx="8095800" cy="1080300"/>
          </a:xfrm>
          <a:prstGeom prst="rect">
            <a:avLst/>
          </a:prstGeom>
          <a:noFill/>
          <a:ln>
            <a:noFill/>
          </a:ln>
        </p:spPr>
        <p:txBody>
          <a:bodyPr anchorCtr="0" anchor="b" bIns="0" lIns="19625" spcFirstLastPara="1" rIns="19625" wrap="square" tIns="0">
            <a:noAutofit/>
          </a:bodyPr>
          <a:lstStyle>
            <a:lvl1pPr lvl="0" marR="0" rtl="0" algn="l">
              <a:spcBef>
                <a:spcPts val="0"/>
              </a:spcBef>
              <a:spcAft>
                <a:spcPts val="0"/>
              </a:spcAft>
              <a:buSzPts val="1100"/>
              <a:buNone/>
              <a:defRPr b="0" i="0" sz="20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8" name="Google Shape;8;p2"/>
          <p:cNvSpPr txBox="1"/>
          <p:nvPr>
            <p:ph idx="1" type="subTitle"/>
          </p:nvPr>
        </p:nvSpPr>
        <p:spPr>
          <a:xfrm>
            <a:off x="524140" y="2696740"/>
            <a:ext cx="8095800" cy="810300"/>
          </a:xfrm>
          <a:prstGeom prst="rect">
            <a:avLst/>
          </a:prstGeom>
          <a:noFill/>
          <a:ln>
            <a:noFill/>
          </a:ln>
        </p:spPr>
        <p:txBody>
          <a:bodyPr anchorCtr="0" anchor="t" bIns="0" lIns="19625" spcFirstLastPara="1" rIns="19625" wrap="square" tIns="0">
            <a:noAutofit/>
          </a:bodyPr>
          <a:lstStyle>
            <a:lvl1pPr lvl="0" marR="0" rtl="0" algn="l">
              <a:spcBef>
                <a:spcPts val="30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9" name="Google Shape;9;p2"/>
          <p:cNvCxnSpPr/>
          <p:nvPr/>
        </p:nvCxnSpPr>
        <p:spPr>
          <a:xfrm>
            <a:off x="269860" y="2572346"/>
            <a:ext cx="8635500" cy="0"/>
          </a:xfrm>
          <a:prstGeom prst="straightConnector1">
            <a:avLst/>
          </a:prstGeom>
          <a:noFill/>
          <a:ln cap="flat" cmpd="sng" w="9525">
            <a:solidFill>
              <a:srgbClr val="333333"/>
            </a:solidFill>
            <a:prstDash val="solid"/>
            <a:round/>
            <a:headEnd len="sm" w="sm" type="none"/>
            <a:tailEnd len="sm" w="sm" type="none"/>
          </a:ln>
        </p:spPr>
      </p:cxnSp>
      <p:sp>
        <p:nvSpPr>
          <p:cNvPr id="10" name="Google Shape;10;p2"/>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id="11" name="Shape 11"/>
        <p:cNvGrpSpPr/>
        <p:nvPr/>
      </p:nvGrpSpPr>
      <p:grpSpPr>
        <a:xfrm>
          <a:off x="0" y="0"/>
          <a:ext cx="0" cy="0"/>
          <a:chOff x="0" y="0"/>
          <a:chExt cx="0" cy="0"/>
        </a:xfrm>
      </p:grpSpPr>
      <p:sp>
        <p:nvSpPr>
          <p:cNvPr id="12" name="Google Shape;12;p3"/>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13" name="Google Shape;13;p3"/>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14" name="Google Shape;14;p3"/>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1400" u="none" cap="none" strike="noStrik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i="0" lang="ja" sz="1400" u="none" cap="none" strike="noStrik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id="16" name="Shape 16"/>
        <p:cNvGrpSpPr/>
        <p:nvPr/>
      </p:nvGrpSpPr>
      <p:grpSpPr>
        <a:xfrm>
          <a:off x="0" y="0"/>
          <a:ext cx="0" cy="0"/>
          <a:chOff x="0" y="0"/>
          <a:chExt cx="0" cy="0"/>
        </a:xfrm>
      </p:grpSpPr>
      <p:sp>
        <p:nvSpPr>
          <p:cNvPr id="17" name="Google Shape;17;p4"/>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432000" y="792368"/>
            <a:ext cx="8280000" cy="3835800"/>
          </a:xfrm>
          <a:prstGeom prst="rect">
            <a:avLst/>
          </a:prstGeom>
          <a:noFill/>
          <a:ln>
            <a:noFill/>
          </a:ln>
        </p:spPr>
        <p:txBody>
          <a:bodyPr anchorCtr="0" anchor="t" bIns="24875" lIns="49625" spcFirstLastPara="1" rIns="49625" wrap="square" tIns="24875">
            <a:no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23850" lvl="1" marL="914400" marR="0" rtl="0" algn="l">
              <a:spcBef>
                <a:spcPts val="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5pPr>
            <a:lvl6pPr indent="-298450" lvl="5" marL="27432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indent="-298450" lvl="6" marL="32004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indent="-298450" lvl="7" marL="36576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indent="-298450" lvl="8" marL="41148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19" name="Google Shape;19;p4"/>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0" name="Google Shape;20;p4"/>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200">
                <a:solidFill>
                  <a:srgbClr val="7F7F7F"/>
                </a:solidFill>
                <a:latin typeface="Quattrocento Sans"/>
                <a:ea typeface="Quattrocento Sans"/>
                <a:cs typeface="Quattrocento Sans"/>
                <a:sym typeface="Quattrocento Sans"/>
              </a:rPr>
              <a:t>‹#›</a:t>
            </a:fld>
            <a:r>
              <a:rPr b="1" lang="ja" sz="1200">
                <a:solidFill>
                  <a:srgbClr val="7F7F7F"/>
                </a:solidFill>
                <a:latin typeface="Quattrocento Sans"/>
                <a:ea typeface="Quattrocento Sans"/>
                <a:cs typeface="Quattrocento Sans"/>
                <a:sym typeface="Quattrocento Sans"/>
              </a:rPr>
              <a:t>  </a:t>
            </a:r>
            <a:r>
              <a:rPr lang="ja" sz="1200">
                <a:solidFill>
                  <a:srgbClr val="7FD13B"/>
                </a:solidFill>
                <a:latin typeface="Open Sans"/>
                <a:ea typeface="Open Sans"/>
                <a:cs typeface="Open Sans"/>
                <a:sym typeface="Open Sans"/>
              </a:rPr>
              <a:t>▇</a:t>
            </a:r>
            <a:r>
              <a:rPr lang="ja" sz="1200">
                <a:solidFill>
                  <a:srgbClr val="EA157A"/>
                </a:solidFill>
                <a:latin typeface="Open Sans"/>
                <a:ea typeface="Open Sans"/>
                <a:cs typeface="Open Sans"/>
                <a:sym typeface="Open Sans"/>
              </a:rPr>
              <a:t>▇</a:t>
            </a:r>
            <a:r>
              <a:rPr lang="ja" sz="1200">
                <a:solidFill>
                  <a:srgbClr val="007DEA"/>
                </a:solidFill>
                <a:latin typeface="Open Sans"/>
                <a:ea typeface="Open Sans"/>
                <a:cs typeface="Open Sans"/>
                <a:sym typeface="Open Sans"/>
              </a:rPr>
              <a:t>▇</a:t>
            </a:r>
            <a:r>
              <a:rPr lang="ja" sz="1200">
                <a:solidFill>
                  <a:srgbClr val="7FD13B"/>
                </a:solidFill>
                <a:latin typeface="Open Sans"/>
                <a:ea typeface="Open Sans"/>
                <a:cs typeface="Open Sans"/>
                <a:sym typeface="Open Sans"/>
              </a:rPr>
              <a:t> </a:t>
            </a:r>
            <a:r>
              <a:rPr lang="ja" sz="1200">
                <a:solidFill>
                  <a:schemeClr val="dk1"/>
                </a:solidFill>
                <a:latin typeface="Open Sans"/>
                <a:ea typeface="Open Sans"/>
                <a:cs typeface="Open Sans"/>
                <a:sym typeface="Open Sans"/>
              </a:rPr>
              <a:t>The OpenChain project Japan work group / CC BY 4.0</a:t>
            </a:r>
            <a:r>
              <a:rPr lang="ja" sz="1200">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id="22" name="Shape 22"/>
        <p:cNvGrpSpPr/>
        <p:nvPr/>
      </p:nvGrpSpPr>
      <p:grpSpPr>
        <a:xfrm>
          <a:off x="0" y="0"/>
          <a:ext cx="0" cy="0"/>
          <a:chOff x="0" y="0"/>
          <a:chExt cx="0" cy="0"/>
        </a:xfrm>
      </p:grpSpPr>
      <p:sp>
        <p:nvSpPr>
          <p:cNvPr id="23" name="Google Shape;23;p6"/>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24" name="Google Shape;24;p6"/>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5" name="Google Shape;25;p6"/>
          <p:cNvSpPr/>
          <p:nvPr/>
        </p:nvSpPr>
        <p:spPr>
          <a:xfrm>
            <a:off x="8382000" y="4883214"/>
            <a:ext cx="108300" cy="108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300">
                <a:solidFill>
                  <a:srgbClr val="7F7F7F"/>
                </a:solidFill>
                <a:latin typeface="Quattrocento Sans"/>
                <a:ea typeface="Quattrocento Sans"/>
                <a:cs typeface="Quattrocento Sans"/>
                <a:sym typeface="Quattrocento Sans"/>
              </a:rPr>
              <a:t>‹#›</a:t>
            </a:fld>
            <a:r>
              <a:rPr b="1" lang="ja" sz="1300">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9" name="Google Shape;29;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comments" Target="../comments/comment2.xml"/><Relationship Id="rId4" Type="http://schemas.openxmlformats.org/officeDocument/2006/relationships/slide" Target="/ppt/slid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ched.co/1OZJh" TargetMode="External"/><Relationship Id="rId4" Type="http://schemas.openxmlformats.org/officeDocument/2006/relationships/hyperlink" Target="https://www.linuxfoundation.jp/publications/2022/11/a-deep-dive-into-open-source-program-off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7/11 </a:t>
            </a:r>
            <a:r>
              <a:rPr lang="ja"/>
              <a:t>全体会合ブレイクアウトセッション</a:t>
            </a:r>
            <a:endParaRPr/>
          </a:p>
        </p:txBody>
      </p:sp>
      <p:sp>
        <p:nvSpPr>
          <p:cNvPr id="40" name="Google Shape;40;p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OSPOに必要なものとは？OSPOを立ち上げるには？</a:t>
            </a:r>
            <a:endParaRPr/>
          </a:p>
        </p:txBody>
      </p:sp>
      <p:sp>
        <p:nvSpPr>
          <p:cNvPr id="41" name="Google Shape;41;p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リソース（人、お金）</a:t>
            </a:r>
            <a:endParaRPr/>
          </a:p>
          <a:p>
            <a:pPr indent="-317500" lvl="1" marL="914400" rtl="0" algn="l">
              <a:spcBef>
                <a:spcPts val="0"/>
              </a:spcBef>
              <a:spcAft>
                <a:spcPts val="0"/>
              </a:spcAft>
              <a:buSzPts val="1400"/>
              <a:buChar char="○"/>
            </a:pPr>
            <a:r>
              <a:rPr lang="ja"/>
              <a:t>OSPOで何をするかによって規模感が違う</a:t>
            </a:r>
            <a:endParaRPr/>
          </a:p>
          <a:p>
            <a:pPr indent="-317500" lvl="1" marL="914400" rtl="0" algn="l">
              <a:spcBef>
                <a:spcPts val="0"/>
              </a:spcBef>
              <a:spcAft>
                <a:spcPts val="0"/>
              </a:spcAft>
              <a:buSzPts val="1400"/>
              <a:buChar char="○"/>
            </a:pPr>
            <a:r>
              <a:rPr lang="ja"/>
              <a:t>最低限：ライセンスコンプライアンスを社内に徹底する</a:t>
            </a:r>
            <a:endParaRPr/>
          </a:p>
          <a:p>
            <a:pPr indent="-317500" lvl="1" marL="914400" rtl="0" algn="l">
              <a:spcBef>
                <a:spcPts val="0"/>
              </a:spcBef>
              <a:spcAft>
                <a:spcPts val="0"/>
              </a:spcAft>
              <a:buSzPts val="1400"/>
              <a:buChar char="○"/>
            </a:pPr>
            <a:r>
              <a:rPr lang="ja"/>
              <a:t>さらには：教育、貢献、戦略に広がるにつれて規模が大きくなる</a:t>
            </a:r>
            <a:endParaRPr/>
          </a:p>
          <a:p>
            <a:pPr indent="-317500" lvl="1" marL="914400" rtl="0" algn="l">
              <a:spcBef>
                <a:spcPts val="0"/>
              </a:spcBef>
              <a:spcAft>
                <a:spcPts val="0"/>
              </a:spcAft>
              <a:buSzPts val="1400"/>
              <a:buChar char="○"/>
            </a:pPr>
            <a:r>
              <a:rPr lang="ja"/>
              <a:t>組織の継続性を考えると必要な最低限の人数は複数名</a:t>
            </a:r>
            <a:endParaRPr/>
          </a:p>
          <a:p>
            <a:pPr indent="-317500" lvl="0" marL="457200" rtl="0" algn="l">
              <a:spcBef>
                <a:spcPts val="0"/>
              </a:spcBef>
              <a:spcAft>
                <a:spcPts val="0"/>
              </a:spcAft>
              <a:buSzPts val="1400"/>
              <a:buChar char="●"/>
            </a:pPr>
            <a:r>
              <a:rPr lang="ja"/>
              <a:t>マインドセット</a:t>
            </a:r>
            <a:endParaRPr/>
          </a:p>
          <a:p>
            <a:pPr indent="-317500" lvl="1" marL="9144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ja"/>
              <a:t>トップの意思</a:t>
            </a:r>
            <a:endParaRPr/>
          </a:p>
          <a:p>
            <a:pPr indent="-317500" lvl="1" marL="914400" rtl="0" algn="l">
              <a:spcBef>
                <a:spcPts val="0"/>
              </a:spcBef>
              <a:spcAft>
                <a:spcPts val="0"/>
              </a:spcAft>
              <a:buSzPts val="1400"/>
              <a:buChar char="○"/>
            </a:pPr>
            <a:r>
              <a:rPr lang="ja"/>
              <a:t>トップの考えはお金がっ付随するので、重要</a:t>
            </a:r>
            <a:endParaRPr/>
          </a:p>
          <a:p>
            <a:pPr indent="-317500" lvl="2" marL="1371600" rtl="0" algn="l">
              <a:spcBef>
                <a:spcPts val="0"/>
              </a:spcBef>
              <a:spcAft>
                <a:spcPts val="0"/>
              </a:spcAft>
              <a:buSzPts val="1400"/>
              <a:buChar char="■"/>
            </a:pPr>
            <a:r>
              <a:rPr lang="ja"/>
              <a:t>ライセンスコンプライアンスまでは必須と考えてもらえるが、それ以上に進むにはどうしたらいいか？</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20" name="Google Shape;120;p18"/>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OSSの扱いに気を付けなくてはいけないのはなぜですか</a:t>
            </a:r>
            <a:r>
              <a:rPr lang="ja">
                <a:solidFill>
                  <a:schemeClr val="dk1"/>
                </a:solidFill>
              </a:rPr>
              <a:t>？</a:t>
            </a:r>
            <a:endParaRPr/>
          </a:p>
        </p:txBody>
      </p:sp>
      <p:sp>
        <p:nvSpPr>
          <p:cNvPr id="121" name="Google Shape;121;p18"/>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a:t>A:  </a:t>
            </a:r>
            <a:endParaRPr/>
          </a:p>
          <a:p>
            <a:pPr indent="-290830" lvl="0" marL="457200" rtl="0" algn="l">
              <a:spcBef>
                <a:spcPts val="0"/>
              </a:spcBef>
              <a:spcAft>
                <a:spcPts val="0"/>
              </a:spcAft>
              <a:buSzPct val="100000"/>
              <a:buChar char="●"/>
            </a:pPr>
            <a:r>
              <a:rPr lang="ja"/>
              <a:t>ライセンス面</a:t>
            </a:r>
            <a:endParaRPr/>
          </a:p>
          <a:p>
            <a:pPr indent="-290830" lvl="1" marL="914400" rtl="0" algn="l">
              <a:spcBef>
                <a:spcPts val="0"/>
              </a:spcBef>
              <a:spcAft>
                <a:spcPts val="0"/>
              </a:spcAft>
              <a:buSzPct val="100000"/>
              <a:buChar char="○"/>
            </a:pPr>
            <a:r>
              <a:rPr lang="ja"/>
              <a:t>ソフトウェアは著作権、ライセンスによって守られている</a:t>
            </a:r>
            <a:endParaRPr/>
          </a:p>
          <a:p>
            <a:pPr indent="-290830" lvl="2" marL="1371600" rtl="0" algn="l">
              <a:spcBef>
                <a:spcPts val="0"/>
              </a:spcBef>
              <a:spcAft>
                <a:spcPts val="0"/>
              </a:spcAft>
              <a:buSzPct val="100000"/>
              <a:buChar char="■"/>
            </a:pPr>
            <a:r>
              <a:rPr lang="ja"/>
              <a:t>ライセンスに従わないといけない</a:t>
            </a:r>
            <a:endParaRPr/>
          </a:p>
          <a:p>
            <a:pPr indent="-290830" lvl="3" marL="1828800" rtl="0" algn="l">
              <a:spcBef>
                <a:spcPts val="0"/>
              </a:spcBef>
              <a:spcAft>
                <a:spcPts val="0"/>
              </a:spcAft>
              <a:buSzPct val="100000"/>
              <a:buChar char="●"/>
            </a:pPr>
            <a:r>
              <a:rPr lang="ja"/>
              <a:t>著作者に対するリスペクトが必要</a:t>
            </a:r>
            <a:endParaRPr/>
          </a:p>
          <a:p>
            <a:pPr indent="-290830" lvl="2" marL="1371600" rtl="0" algn="l">
              <a:spcBef>
                <a:spcPts val="0"/>
              </a:spcBef>
              <a:spcAft>
                <a:spcPts val="0"/>
              </a:spcAft>
              <a:buSzPct val="100000"/>
              <a:buChar char="■"/>
            </a:pPr>
            <a:r>
              <a:rPr lang="ja"/>
              <a:t>ライセンス違反による裁判事例がある</a:t>
            </a:r>
            <a:endParaRPr/>
          </a:p>
          <a:p>
            <a:pPr indent="-290830" lvl="1" marL="914400" rtl="0" algn="l">
              <a:spcBef>
                <a:spcPts val="0"/>
              </a:spcBef>
              <a:spcAft>
                <a:spcPts val="0"/>
              </a:spcAft>
              <a:buSzPct val="100000"/>
              <a:buChar char="○"/>
            </a:pPr>
            <a:r>
              <a:rPr lang="ja"/>
              <a:t>OSSは特に契約等の手順を踏まなくても手に入れて、使うことができてしまう</a:t>
            </a:r>
            <a:endParaRPr/>
          </a:p>
          <a:p>
            <a:pPr indent="-290830" lvl="2" marL="1371600" rtl="0" algn="l">
              <a:spcBef>
                <a:spcPts val="0"/>
              </a:spcBef>
              <a:spcAft>
                <a:spcPts val="0"/>
              </a:spcAft>
              <a:buSzPct val="100000"/>
              <a:buChar char="■"/>
            </a:pPr>
            <a:r>
              <a:rPr lang="ja"/>
              <a:t>普通だった、契約等の手順でライセンス条件等を確認するが、OSSはそれをしないで使ってしまうことがある</a:t>
            </a:r>
            <a:endParaRPr/>
          </a:p>
          <a:p>
            <a:pPr indent="-290830" lvl="2" marL="1371600" rtl="0" algn="l">
              <a:spcBef>
                <a:spcPts val="0"/>
              </a:spcBef>
              <a:spcAft>
                <a:spcPts val="0"/>
              </a:spcAft>
              <a:buSzPct val="100000"/>
              <a:buChar char="■"/>
            </a:pPr>
            <a:r>
              <a:rPr lang="ja"/>
              <a:t>草の根的に導入されて、管理できなくなる</a:t>
            </a:r>
            <a:endParaRPr/>
          </a:p>
          <a:p>
            <a:pPr indent="-290830" lvl="1" marL="914400" rtl="0" algn="l">
              <a:spcBef>
                <a:spcPts val="0"/>
              </a:spcBef>
              <a:spcAft>
                <a:spcPts val="0"/>
              </a:spcAft>
              <a:buSzPct val="100000"/>
              <a:buChar char="○"/>
            </a:pPr>
            <a:r>
              <a:rPr lang="ja"/>
              <a:t>OSSは依存関係で勝手に入ってくるものがある</a:t>
            </a:r>
            <a:endParaRPr/>
          </a:p>
          <a:p>
            <a:pPr indent="-290830" lvl="2" marL="1371600" rtl="0" algn="l">
              <a:spcBef>
                <a:spcPts val="0"/>
              </a:spcBef>
              <a:spcAft>
                <a:spcPts val="0"/>
              </a:spcAft>
              <a:buSzPct val="100000"/>
              <a:buChar char="■"/>
            </a:pPr>
            <a:r>
              <a:rPr lang="ja"/>
              <a:t>自分で使っていることを認識できていないものがある</a:t>
            </a:r>
            <a:endParaRPr/>
          </a:p>
          <a:p>
            <a:pPr indent="-290830" lvl="1" marL="914400" rtl="0" algn="l">
              <a:spcBef>
                <a:spcPts val="0"/>
              </a:spcBef>
              <a:spcAft>
                <a:spcPts val="0"/>
              </a:spcAft>
              <a:buSzPct val="100000"/>
              <a:buChar char="○"/>
            </a:pPr>
            <a:r>
              <a:rPr lang="ja"/>
              <a:t>FreewareとOSSの違い（フリーソフト）を理解し利用条件に従って扱わなくてはいけない</a:t>
            </a:r>
            <a:endParaRPr/>
          </a:p>
          <a:p>
            <a:pPr indent="-290830" lvl="2" marL="1371600" rtl="0" algn="l">
              <a:spcBef>
                <a:spcPts val="0"/>
              </a:spcBef>
              <a:spcAft>
                <a:spcPts val="0"/>
              </a:spcAft>
              <a:buSzPct val="100000"/>
              <a:buChar char="■"/>
            </a:pPr>
            <a:r>
              <a:rPr lang="ja"/>
              <a:t>判断に迷う場合が多い→ここでOSPOが必要になってくる</a:t>
            </a:r>
            <a:endParaRPr/>
          </a:p>
          <a:p>
            <a:pPr indent="-290830" lvl="0" marL="457200" rtl="0" algn="l">
              <a:spcBef>
                <a:spcPts val="0"/>
              </a:spcBef>
              <a:spcAft>
                <a:spcPts val="0"/>
              </a:spcAft>
              <a:buSzPct val="100000"/>
              <a:buChar char="●"/>
            </a:pPr>
            <a:r>
              <a:rPr lang="ja"/>
              <a:t>安心して利用</a:t>
            </a:r>
            <a:endParaRPr/>
          </a:p>
          <a:p>
            <a:pPr indent="-290830" lvl="1" marL="914400" rtl="0" algn="l">
              <a:spcBef>
                <a:spcPts val="0"/>
              </a:spcBef>
              <a:spcAft>
                <a:spcPts val="0"/>
              </a:spcAft>
              <a:buSzPct val="100000"/>
              <a:buChar char="○"/>
            </a:pPr>
            <a:r>
              <a:rPr lang="ja"/>
              <a:t>セキュリティ（脆弱性）</a:t>
            </a:r>
            <a:endParaRPr/>
          </a:p>
          <a:p>
            <a:pPr indent="-290830" lvl="2" marL="1371600" rtl="0" algn="l">
              <a:spcBef>
                <a:spcPts val="0"/>
              </a:spcBef>
              <a:spcAft>
                <a:spcPts val="0"/>
              </a:spcAft>
              <a:buSzPct val="100000"/>
              <a:buChar char="■"/>
            </a:pPr>
            <a:r>
              <a:rPr lang="ja"/>
              <a:t>導入した後に問題が発見されて、対応が必要になる。その時に何を使っているかを把握していないと対応が遅れる・できなくなる</a:t>
            </a:r>
            <a:endParaRPr/>
          </a:p>
          <a:p>
            <a:pPr indent="-290830" lvl="2" marL="1371600" rtl="0" algn="l">
              <a:spcBef>
                <a:spcPts val="0"/>
              </a:spcBef>
              <a:spcAft>
                <a:spcPts val="0"/>
              </a:spcAft>
              <a:buSzPct val="100000"/>
              <a:buChar char="■"/>
            </a:pPr>
            <a:r>
              <a:rPr lang="ja"/>
              <a:t>広く使われている/ソースが公開されているため攻撃側がやりやすい</a:t>
            </a:r>
            <a:endParaRPr/>
          </a:p>
          <a:p>
            <a:pPr indent="-290830" lvl="3" marL="1828800" rtl="0" algn="l">
              <a:spcBef>
                <a:spcPts val="0"/>
              </a:spcBef>
              <a:spcAft>
                <a:spcPts val="0"/>
              </a:spcAft>
              <a:buSzPct val="100000"/>
              <a:buChar char="●"/>
            </a:pPr>
            <a:r>
              <a:rPr lang="ja"/>
              <a:t>一方で開発者・利用者が多いので、対策が早い</a:t>
            </a:r>
            <a:endParaRPr/>
          </a:p>
          <a:p>
            <a:pPr indent="-290830" lvl="1" marL="914400" rtl="0" algn="l">
              <a:spcBef>
                <a:spcPts val="0"/>
              </a:spcBef>
              <a:spcAft>
                <a:spcPts val="0"/>
              </a:spcAft>
              <a:buSzPct val="100000"/>
              <a:buChar char="○"/>
            </a:pPr>
            <a:r>
              <a:rPr lang="ja"/>
              <a:t>OSSを安心して使う</a:t>
            </a:r>
            <a:endParaRPr/>
          </a:p>
          <a:p>
            <a:pPr indent="-290830" lvl="2" marL="1371600" rtl="0" algn="l">
              <a:spcBef>
                <a:spcPts val="0"/>
              </a:spcBef>
              <a:spcAft>
                <a:spcPts val="0"/>
              </a:spcAft>
              <a:buSzPct val="100000"/>
              <a:buChar char="■"/>
            </a:pPr>
            <a:r>
              <a:rPr lang="ja"/>
              <a:t>コミュニティの状態によって左右される</a:t>
            </a:r>
            <a:endParaRPr/>
          </a:p>
          <a:p>
            <a:pPr indent="-290830" lvl="2" marL="1371600" rtl="0" algn="l">
              <a:spcBef>
                <a:spcPts val="0"/>
              </a:spcBef>
              <a:spcAft>
                <a:spcPts val="0"/>
              </a:spcAft>
              <a:buSzPct val="100000"/>
              <a:buChar char="■"/>
            </a:pPr>
            <a:r>
              <a:rPr lang="ja"/>
              <a:t>コミュニティに貢献・参加することで、安心状態を保つ</a:t>
            </a:r>
            <a:endParaRPr/>
          </a:p>
          <a:p>
            <a:pPr indent="-290830" lvl="0" marL="457200" rtl="0" algn="l">
              <a:spcBef>
                <a:spcPts val="0"/>
              </a:spcBef>
              <a:spcAft>
                <a:spcPts val="0"/>
              </a:spcAft>
              <a:buSzPct val="100000"/>
              <a:buChar char="●"/>
            </a:pPr>
            <a:r>
              <a:rPr lang="ja"/>
              <a:t>　</a:t>
            </a:r>
            <a:endParaRPr/>
          </a:p>
          <a:p>
            <a:pPr indent="-290830" lvl="0" marL="457200" rtl="0" algn="l">
              <a:spcBef>
                <a:spcPts val="0"/>
              </a:spcBef>
              <a:spcAft>
                <a:spcPts val="0"/>
              </a:spcAft>
              <a:buSzPct val="100000"/>
              <a:buChar char="●"/>
            </a:pPr>
            <a:r>
              <a:rPr lang="ja"/>
              <a:t>注）初期段階の質問との想定</a:t>
            </a:r>
            <a:endParaRPr/>
          </a:p>
        </p:txBody>
      </p:sp>
      <p:sp>
        <p:nvSpPr>
          <p:cNvPr id="122" name="Google Shape;122;p18"/>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ひとまず完了</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28" name="Google Shape;128;p1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OSSを活用する、</a:t>
            </a:r>
            <a:r>
              <a:rPr lang="ja">
                <a:solidFill>
                  <a:schemeClr val="dk1"/>
                </a:solidFill>
              </a:rPr>
              <a:t>OSS活動の</a:t>
            </a:r>
            <a:r>
              <a:rPr lang="ja">
                <a:solidFill>
                  <a:schemeClr val="dk1"/>
                </a:solidFill>
              </a:rPr>
              <a:t>メリットは何ですか</a:t>
            </a:r>
            <a:endParaRPr/>
          </a:p>
        </p:txBody>
      </p:sp>
      <p:sp>
        <p:nvSpPr>
          <p:cNvPr id="129" name="Google Shape;129;p1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130" name="Google Shape;130;p19"/>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131" name="Google Shape;131;p19"/>
          <p:cNvSpPr txBox="1"/>
          <p:nvPr/>
        </p:nvSpPr>
        <p:spPr>
          <a:xfrm>
            <a:off x="2519900" y="4409225"/>
            <a:ext cx="638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https://www.linuxfoundation.jp/wp-content/uploads/2022/11/ja_LFR_LFAID_Deep_Dive_Open_Source_Program_Offices_0830.pdf</a:t>
            </a:r>
            <a:endParaRPr sz="800"/>
          </a:p>
        </p:txBody>
      </p:sp>
      <p:sp>
        <p:nvSpPr>
          <p:cNvPr id="132" name="Google Shape;132;p19"/>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133" name="Google Shape;133;p19"/>
          <p:cNvSpPr/>
          <p:nvPr/>
        </p:nvSpPr>
        <p:spPr>
          <a:xfrm>
            <a:off x="4274375" y="750125"/>
            <a:ext cx="2476200" cy="13716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a:t>
            </a:r>
            <a:r>
              <a:rPr lang="ja" sz="1000">
                <a:solidFill>
                  <a:schemeClr val="dk1"/>
                </a:solidFill>
              </a:rPr>
              <a:t>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134" name="Google Shape;134;p19"/>
          <p:cNvSpPr/>
          <p:nvPr/>
        </p:nvSpPr>
        <p:spPr>
          <a:xfrm>
            <a:off x="6868625" y="990300"/>
            <a:ext cx="2127600" cy="1316400"/>
          </a:xfrm>
          <a:prstGeom prst="wedgeRectCallout">
            <a:avLst>
              <a:gd fmla="val -54408" name="adj1"/>
              <a:gd fmla="val 4862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
        <p:nvSpPr>
          <p:cNvPr id="135" name="Google Shape;135;p19"/>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a:t>
            </a:r>
            <a:r>
              <a:rPr lang="ja" sz="1000"/>
              <a:t>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136" name="Google Shape;136;p19"/>
          <p:cNvSpPr/>
          <p:nvPr/>
        </p:nvSpPr>
        <p:spPr>
          <a:xfrm>
            <a:off x="6868625" y="2541525"/>
            <a:ext cx="2127600" cy="9216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a:t>
            </a:r>
            <a:r>
              <a:rPr lang="ja" sz="1000"/>
              <a:t>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137" name="Google Shape;137;p19"/>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138" name="Google Shape;138;p19"/>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Fix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144" name="Google Shape;144;p20"/>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id="145" name="Google Shape;145;p20"/>
          <p:cNvSpPr/>
          <p:nvPr/>
        </p:nvSpPr>
        <p:spPr>
          <a:xfrm>
            <a:off x="39275" y="1918425"/>
            <a:ext cx="2293200" cy="861300"/>
          </a:xfrm>
          <a:prstGeom prst="wedgeRectCallout">
            <a:avLst>
              <a:gd fmla="val 71828" name="adj1"/>
              <a:gd fmla="val 17372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146" name="Google Shape;146;p20"/>
          <p:cNvSpPr/>
          <p:nvPr/>
        </p:nvSpPr>
        <p:spPr>
          <a:xfrm>
            <a:off x="3409525" y="729675"/>
            <a:ext cx="2476200" cy="1371600"/>
          </a:xfrm>
          <a:prstGeom prst="wedgeRectCallout">
            <a:avLst>
              <a:gd fmla="val -11885" name="adj1"/>
              <a:gd fmla="val 1625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147" name="Google Shape;147;p20"/>
          <p:cNvSpPr/>
          <p:nvPr/>
        </p:nvSpPr>
        <p:spPr>
          <a:xfrm>
            <a:off x="6823125" y="729675"/>
            <a:ext cx="2127600" cy="1316400"/>
          </a:xfrm>
          <a:prstGeom prst="wedgeRectCallout">
            <a:avLst>
              <a:gd fmla="val -4774" name="adj1"/>
              <a:gd fmla="val 12997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
        <p:nvSpPr>
          <p:cNvPr id="148" name="Google Shape;148;p20"/>
          <p:cNvSpPr/>
          <p:nvPr/>
        </p:nvSpPr>
        <p:spPr>
          <a:xfrm>
            <a:off x="1103350" y="912525"/>
            <a:ext cx="2181900" cy="1005900"/>
          </a:xfrm>
          <a:prstGeom prst="wedgeRectCallout">
            <a:avLst>
              <a:gd fmla="val 33029" name="adj1"/>
              <a:gd fmla="val 2424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149" name="Google Shape;149;p20"/>
          <p:cNvSpPr/>
          <p:nvPr/>
        </p:nvSpPr>
        <p:spPr>
          <a:xfrm>
            <a:off x="4811225" y="2202125"/>
            <a:ext cx="2127600" cy="921600"/>
          </a:xfrm>
          <a:prstGeom prst="wedgeRectCallout">
            <a:avLst>
              <a:gd fmla="val 17904" name="adj1"/>
              <a:gd fmla="val 7792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150" name="Google Shape;150;p20"/>
          <p:cNvSpPr/>
          <p:nvPr/>
        </p:nvSpPr>
        <p:spPr>
          <a:xfrm>
            <a:off x="7531350" y="1282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Fix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56" name="Google Shape;156;p21"/>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a:t>
            </a:r>
            <a:r>
              <a:rPr lang="ja">
                <a:solidFill>
                  <a:schemeClr val="dk1"/>
                </a:solidFill>
              </a:rPr>
              <a:t>全社統一</a:t>
            </a:r>
            <a:r>
              <a:rPr lang="ja">
                <a:solidFill>
                  <a:schemeClr val="dk1"/>
                </a:solidFill>
              </a:rPr>
              <a:t>管理はなぜ必要なのですか？（なぜ今更、既にOSSは多く使われているのに）</a:t>
            </a:r>
            <a:endParaRPr/>
          </a:p>
        </p:txBody>
      </p:sp>
      <p:sp>
        <p:nvSpPr>
          <p:cNvPr id="157" name="Google Shape;157;p21"/>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310832" lvl="0" marL="457200" rtl="0" algn="l">
              <a:spcBef>
                <a:spcPts val="0"/>
              </a:spcBef>
              <a:spcAft>
                <a:spcPts val="0"/>
              </a:spcAft>
              <a:buSzPct val="100000"/>
              <a:buChar char="●"/>
            </a:pPr>
            <a:r>
              <a:rPr lang="ja"/>
              <a:t>重要性</a:t>
            </a:r>
            <a:endParaRPr/>
          </a:p>
          <a:p>
            <a:pPr indent="-310832" lvl="1" marL="914400" rtl="0" algn="l">
              <a:spcBef>
                <a:spcPts val="0"/>
              </a:spcBef>
              <a:spcAft>
                <a:spcPts val="0"/>
              </a:spcAft>
              <a:buSzPct val="100000"/>
              <a:buChar char="○"/>
            </a:pPr>
            <a:r>
              <a:rPr lang="ja"/>
              <a:t>OSSのサプライチェーン管理を要求する米国大統領令：調達条件になってきたから</a:t>
            </a:r>
            <a:endParaRPr/>
          </a:p>
          <a:p>
            <a:pPr indent="-310832" lvl="2" marL="1371600" rtl="0" algn="l">
              <a:spcBef>
                <a:spcPts val="0"/>
              </a:spcBef>
              <a:spcAft>
                <a:spcPts val="0"/>
              </a:spcAft>
              <a:buSzPct val="100000"/>
              <a:buChar char="■"/>
            </a:pPr>
            <a:r>
              <a:rPr lang="ja"/>
              <a:t>セキュリティ観点でしっかり管理することが求められている</a:t>
            </a:r>
            <a:endParaRPr/>
          </a:p>
          <a:p>
            <a:pPr indent="-310832" lvl="1" marL="914400" rtl="0" algn="l">
              <a:spcBef>
                <a:spcPts val="0"/>
              </a:spcBef>
              <a:spcAft>
                <a:spcPts val="0"/>
              </a:spcAft>
              <a:buSzPct val="100000"/>
              <a:buChar char="○"/>
            </a:pPr>
            <a:r>
              <a:rPr lang="ja"/>
              <a:t>OSSが社会インフラシステムを支えるものになってきた</a:t>
            </a:r>
            <a:endParaRPr/>
          </a:p>
          <a:p>
            <a:pPr indent="-310832" lvl="2" marL="1371600" rtl="0" algn="l">
              <a:spcBef>
                <a:spcPts val="0"/>
              </a:spcBef>
              <a:spcAft>
                <a:spcPts val="0"/>
              </a:spcAft>
              <a:buSzPct val="100000"/>
              <a:buChar char="■"/>
            </a:pPr>
            <a:r>
              <a:rPr lang="ja"/>
              <a:t>含まれているOSSに問題があると大きな影響を起こす</a:t>
            </a:r>
            <a:endParaRPr/>
          </a:p>
          <a:p>
            <a:pPr indent="-310832" lvl="1" marL="914400" rtl="0" algn="l">
              <a:spcBef>
                <a:spcPts val="0"/>
              </a:spcBef>
              <a:spcAft>
                <a:spcPts val="0"/>
              </a:spcAft>
              <a:buSzPct val="100000"/>
              <a:buChar char="○"/>
            </a:pPr>
            <a:r>
              <a:rPr lang="ja"/>
              <a:t>ISO化、業界の動き（Teleco WGなど）</a:t>
            </a:r>
            <a:endParaRPr/>
          </a:p>
          <a:p>
            <a:pPr indent="-310832" lvl="0" marL="457200" rtl="0" algn="l">
              <a:spcBef>
                <a:spcPts val="0"/>
              </a:spcBef>
              <a:spcAft>
                <a:spcPts val="0"/>
              </a:spcAft>
              <a:buSzPct val="100000"/>
              <a:buChar char="●"/>
            </a:pPr>
            <a:r>
              <a:rPr lang="ja"/>
              <a:t>全社統一管理の必要性</a:t>
            </a:r>
            <a:endParaRPr/>
          </a:p>
          <a:p>
            <a:pPr indent="-310832" lvl="1" marL="914400" rtl="0" algn="l">
              <a:spcBef>
                <a:spcPts val="0"/>
              </a:spcBef>
              <a:spcAft>
                <a:spcPts val="0"/>
              </a:spcAft>
              <a:buSzPct val="100000"/>
              <a:buChar char="○"/>
            </a:pPr>
            <a:r>
              <a:rPr lang="ja"/>
              <a:t>一部の部署の対応ミスが、全社に及ぶ（他事業部のミスによる評判が自事業部の評価になる）</a:t>
            </a:r>
            <a:endParaRPr/>
          </a:p>
          <a:p>
            <a:pPr indent="-310832" lvl="1" marL="914400" rtl="0" algn="l">
              <a:spcBef>
                <a:spcPts val="0"/>
              </a:spcBef>
              <a:spcAft>
                <a:spcPts val="0"/>
              </a:spcAft>
              <a:buSzPct val="100000"/>
              <a:buChar char="○"/>
            </a:pPr>
            <a:r>
              <a:rPr lang="ja"/>
              <a:t>社内サプライチェーンでの全体のレベル向上</a:t>
            </a:r>
            <a:endParaRPr/>
          </a:p>
          <a:p>
            <a:pPr indent="-310832" lvl="1" marL="914400" rtl="0" algn="l">
              <a:spcBef>
                <a:spcPts val="0"/>
              </a:spcBef>
              <a:spcAft>
                <a:spcPts val="0"/>
              </a:spcAft>
              <a:buSzPct val="100000"/>
              <a:buChar char="○"/>
            </a:pPr>
            <a:r>
              <a:rPr lang="ja"/>
              <a:t>ソフトウェアエンジニア以外が取り扱うことが増えてきている</a:t>
            </a:r>
            <a:endParaRPr/>
          </a:p>
          <a:p>
            <a:pPr indent="-310832" lvl="2" marL="1371600" rtl="0" algn="l">
              <a:spcBef>
                <a:spcPts val="0"/>
              </a:spcBef>
              <a:spcAft>
                <a:spcPts val="0"/>
              </a:spcAft>
              <a:buSzPct val="100000"/>
              <a:buChar char="■"/>
            </a:pPr>
            <a:r>
              <a:rPr lang="ja"/>
              <a:t>外部委託のマネージメント、ハードウェアマネージャがソフトを含む製品全体を管理している、外部委託先のOSSコンプライアンス理解度がまちまち、など</a:t>
            </a:r>
            <a:endParaRPr/>
          </a:p>
          <a:p>
            <a:pPr indent="-310832" lvl="0" marL="457200" rtl="0" algn="l">
              <a:spcBef>
                <a:spcPts val="0"/>
              </a:spcBef>
              <a:spcAft>
                <a:spcPts val="0"/>
              </a:spcAft>
              <a:buSzPct val="100000"/>
              <a:buChar char="●"/>
            </a:pPr>
            <a:r>
              <a:rPr lang="ja"/>
              <a:t>　</a:t>
            </a:r>
            <a:endParaRPr/>
          </a:p>
          <a:p>
            <a:pPr indent="-310832" lvl="0" marL="457200" rtl="0" algn="l">
              <a:spcBef>
                <a:spcPts val="0"/>
              </a:spcBef>
              <a:spcAft>
                <a:spcPts val="0"/>
              </a:spcAft>
              <a:buSzPct val="100000"/>
              <a:buChar char="●"/>
            </a:pPr>
            <a:r>
              <a:rPr lang="ja"/>
              <a:t>Qの背景：</a:t>
            </a:r>
            <a:endParaRPr/>
          </a:p>
          <a:p>
            <a:pPr indent="-310832" lvl="1" marL="914400" rtl="0" algn="l">
              <a:spcBef>
                <a:spcPts val="0"/>
              </a:spcBef>
              <a:spcAft>
                <a:spcPts val="0"/>
              </a:spcAft>
              <a:buSzPct val="100000"/>
              <a:buChar char="○"/>
            </a:pPr>
            <a:r>
              <a:rPr lang="ja"/>
              <a:t>現場でやるべきと思ってやってきた自負があるのだが、今更、会社全体で取り組もうとしているのはなぜ？</a:t>
            </a:r>
            <a:endParaRPr/>
          </a:p>
          <a:p>
            <a:pPr indent="-310832" lvl="1" marL="914400" rtl="0" algn="l">
              <a:spcBef>
                <a:spcPts val="0"/>
              </a:spcBef>
              <a:spcAft>
                <a:spcPts val="0"/>
              </a:spcAft>
              <a:buSzPct val="100000"/>
              <a:buChar char="○"/>
            </a:pPr>
            <a:r>
              <a:rPr lang="ja"/>
              <a:t>問題がないのにルールを作る動き方になったことでネガティブな反応が生じている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63" name="Google Shape;163;p22"/>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OSPOって何ですか</a:t>
            </a:r>
            <a:r>
              <a:rPr lang="ja">
                <a:solidFill>
                  <a:schemeClr val="dk1"/>
                </a:solidFill>
              </a:rPr>
              <a:t>？</a:t>
            </a:r>
            <a:endParaRPr/>
          </a:p>
        </p:txBody>
      </p:sp>
      <p:sp>
        <p:nvSpPr>
          <p:cNvPr id="164" name="Google Shape;164;p22"/>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70" name="Google Shape;170;p2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(TO:OSPO</a:t>
            </a:r>
            <a:r>
              <a:rPr lang="ja"/>
              <a:t>組織</a:t>
            </a:r>
            <a:r>
              <a:rPr lang="ja">
                <a:solidFill>
                  <a:schemeClr val="dk1"/>
                </a:solidFill>
              </a:rPr>
              <a:t>を既に</a:t>
            </a:r>
            <a:r>
              <a:rPr lang="ja"/>
              <a:t>持っている企業</a:t>
            </a:r>
            <a:r>
              <a:rPr lang="ja"/>
              <a:t>)</a:t>
            </a:r>
            <a:r>
              <a:rPr lang="ja">
                <a:solidFill>
                  <a:schemeClr val="dk1"/>
                </a:solidFill>
              </a:rPr>
              <a:t>どうしてOSPOを作ったのですか？</a:t>
            </a:r>
            <a:endParaRPr/>
          </a:p>
        </p:txBody>
      </p:sp>
      <p:sp>
        <p:nvSpPr>
          <p:cNvPr id="171" name="Google Shape;171;p2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77" name="Google Shape;177;p24"/>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t>OSPOを作りたいのですが、何から手を付ければいいですか</a:t>
            </a:r>
            <a:r>
              <a:rPr lang="ja"/>
              <a:t>？</a:t>
            </a:r>
            <a:endParaRPr/>
          </a:p>
        </p:txBody>
      </p:sp>
      <p:sp>
        <p:nvSpPr>
          <p:cNvPr id="178" name="Google Shape;178;p24"/>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Q1</a:t>
            </a:r>
            <a:endParaRPr/>
          </a:p>
        </p:txBody>
      </p:sp>
      <p:sp>
        <p:nvSpPr>
          <p:cNvPr id="184" name="Google Shape;184;p25"/>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OSPOの組織構成やメンバ構成は？</a:t>
            </a:r>
            <a:endParaRPr/>
          </a:p>
        </p:txBody>
      </p:sp>
      <p:sp>
        <p:nvSpPr>
          <p:cNvPr id="185" name="Google Shape;185;p25"/>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a:t>
            </a:r>
            <a:r>
              <a:rPr lang="ja"/>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ja"/>
              <a:t>初めてOSPOを作ろうと考えている方向けに回答を用意したい</a:t>
            </a:r>
            <a:endParaRPr/>
          </a:p>
          <a:p>
            <a:pPr indent="-317500" lvl="1" marL="914400" rtl="0" algn="l">
              <a:spcBef>
                <a:spcPts val="0"/>
              </a:spcBef>
              <a:spcAft>
                <a:spcPts val="0"/>
              </a:spcAft>
              <a:buSzPts val="1400"/>
              <a:buChar char="○"/>
            </a:pPr>
            <a:r>
              <a:rPr lang="ja"/>
              <a:t>(例)社内でOSPOを作ろうとしたときに、他社事例があると社内啓蒙がしやすい</a:t>
            </a:r>
            <a:endParaRPr/>
          </a:p>
          <a:p>
            <a:pPr indent="-317500" lvl="0" marL="457200" rtl="0" algn="l">
              <a:spcBef>
                <a:spcPts val="0"/>
              </a:spcBef>
              <a:spcAft>
                <a:spcPts val="0"/>
              </a:spcAft>
              <a:buSzPts val="1400"/>
              <a:buChar char="●"/>
            </a:pPr>
            <a:r>
              <a:rPr lang="ja"/>
              <a:t>OSPOの形は、それぞれの会社で異なってよい</a:t>
            </a:r>
            <a:endParaRPr/>
          </a:p>
          <a:p>
            <a:pPr indent="-317500" lvl="1" marL="914400" rtl="0" algn="l">
              <a:spcBef>
                <a:spcPts val="0"/>
              </a:spcBef>
              <a:spcAft>
                <a:spcPts val="0"/>
              </a:spcAft>
              <a:buSzPts val="1400"/>
              <a:buChar char="○"/>
            </a:pPr>
            <a:r>
              <a:rPr lang="ja"/>
              <a:t>OSPOを作りたい理由をはっきりさせるところから始めると良い</a:t>
            </a:r>
            <a:endParaRPr/>
          </a:p>
          <a:p>
            <a:pPr indent="-317500" lvl="0" marL="457200" rtl="0" algn="l">
              <a:spcBef>
                <a:spcPts val="0"/>
              </a:spcBef>
              <a:spcAft>
                <a:spcPts val="0"/>
              </a:spcAft>
              <a:buSzPts val="1400"/>
              <a:buChar char="●"/>
            </a:pPr>
            <a:r>
              <a:rPr lang="ja"/>
              <a:t>例えば</a:t>
            </a:r>
            <a:endParaRPr/>
          </a:p>
          <a:p>
            <a:pPr indent="-317500" lvl="1" marL="914400" rtl="0" algn="l">
              <a:spcBef>
                <a:spcPts val="0"/>
              </a:spcBef>
              <a:spcAft>
                <a:spcPts val="0"/>
              </a:spcAft>
              <a:buSzPts val="1400"/>
              <a:buChar char="○"/>
            </a:pPr>
            <a:r>
              <a:rPr lang="ja"/>
              <a:t>ソフトウェアハウス型企業A:</a:t>
            </a:r>
            <a:endParaRPr/>
          </a:p>
          <a:p>
            <a:pPr indent="-317500" lvl="2" marL="1371600" rtl="0" algn="l">
              <a:spcBef>
                <a:spcPts val="0"/>
              </a:spcBef>
              <a:spcAft>
                <a:spcPts val="0"/>
              </a:spcAft>
              <a:buSzPts val="1400"/>
              <a:buChar char="■"/>
            </a:pPr>
            <a:r>
              <a:rPr lang="ja"/>
              <a:t>主体は各組織。それをサポートするのがOSPO</a:t>
            </a:r>
            <a:endParaRPr/>
          </a:p>
          <a:p>
            <a:pPr indent="-317500" lvl="2" marL="1371600" rtl="0" algn="l">
              <a:spcBef>
                <a:spcPts val="0"/>
              </a:spcBef>
              <a:spcAft>
                <a:spcPts val="0"/>
              </a:spcAft>
              <a:buSzPts val="1400"/>
              <a:buChar char="■"/>
            </a:pPr>
            <a:r>
              <a:rPr lang="ja"/>
              <a:t>各部署にOSPOのメンバーがいて、仮想的に集まった組織としてOSPOがある</a:t>
            </a:r>
            <a:endParaRPr/>
          </a:p>
          <a:p>
            <a:pPr indent="-317500" lvl="0" marL="457200" rtl="0" algn="l">
              <a:spcBef>
                <a:spcPts val="0"/>
              </a:spcBef>
              <a:spcAft>
                <a:spcPts val="0"/>
              </a:spcAft>
              <a:buSzPts val="1400"/>
              <a:buChar char="●"/>
            </a:pPr>
            <a:r>
              <a:rPr lang="ja"/>
              <a:t>（ソフトウェアハウス型企業、非ソフトウェアハウス型企業、の場合で）</a:t>
            </a:r>
            <a:endParaRPr/>
          </a:p>
          <a:p>
            <a:pPr indent="-317500" lvl="0" marL="457200" rtl="0" algn="l">
              <a:spcBef>
                <a:spcPts val="0"/>
              </a:spcBef>
              <a:spcAft>
                <a:spcPts val="0"/>
              </a:spcAft>
              <a:buSzPts val="1400"/>
              <a:buChar char="●"/>
            </a:pPr>
            <a:r>
              <a:rPr lang="ja"/>
              <a:t>参考資料</a:t>
            </a:r>
            <a:endParaRPr/>
          </a:p>
          <a:p>
            <a:pPr indent="-317500" lvl="1" marL="914400" rtl="0" algn="l">
              <a:spcBef>
                <a:spcPts val="0"/>
              </a:spcBef>
              <a:spcAft>
                <a:spcPts val="0"/>
              </a:spcAft>
              <a:buSzPts val="1400"/>
              <a:buChar char="○"/>
            </a:pPr>
            <a:r>
              <a:rPr lang="ja" u="sng">
                <a:solidFill>
                  <a:schemeClr val="hlink"/>
                </a:solidFill>
                <a:hlinkClick r:id="rId3"/>
              </a:rPr>
              <a:t>https://www.linuxfoundation.jp/publications/2022/11/a-deep-dive-into-open-source-program-offices/</a:t>
            </a:r>
            <a:endParaRPr/>
          </a:p>
          <a:p>
            <a:pPr indent="-317500" lvl="1" marL="914400" rtl="0" algn="l">
              <a:spcBef>
                <a:spcPts val="0"/>
              </a:spcBef>
              <a:spcAft>
                <a:spcPts val="0"/>
              </a:spcAft>
              <a:buSzPts val="1400"/>
              <a:buChar char="○"/>
            </a:pPr>
            <a:r>
              <a:rPr lang="ja" u="sng">
                <a:solidFill>
                  <a:schemeClr val="hlink"/>
                </a:solidFill>
                <a:hlinkClick r:id="rId4"/>
              </a:rPr>
              <a:t>https://www.linuxfoundation.jp/wp-content/uploads/2022/11/ja_LFR_LFAID_Deep_Dive_Open_Source_Program_Offices_0830.pdf</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Q1の</a:t>
            </a:r>
            <a:r>
              <a:rPr lang="ja"/>
              <a:t>参考リンク</a:t>
            </a:r>
            <a:endParaRPr/>
          </a:p>
        </p:txBody>
      </p:sp>
      <p:sp>
        <p:nvSpPr>
          <p:cNvPr id="191" name="Google Shape;19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ja"/>
              <a:t>A Deep Dive into Open Source Program Offices: Structure, Roles, Responsibilities, and Challenges</a:t>
            </a:r>
            <a:endParaRPr/>
          </a:p>
          <a:p>
            <a:pPr indent="-317500" lvl="1" marL="914400" rtl="0" algn="l">
              <a:spcBef>
                <a:spcPts val="0"/>
              </a:spcBef>
              <a:spcAft>
                <a:spcPts val="0"/>
              </a:spcAft>
              <a:buSzPts val="1400"/>
              <a:buChar char="○"/>
            </a:pPr>
            <a:r>
              <a:rPr lang="ja" u="sng">
                <a:solidFill>
                  <a:schemeClr val="hlink"/>
                </a:solidFill>
                <a:hlinkClick r:id="rId4"/>
              </a:rPr>
              <a:t>https://www.linuxfoundation.org/research/a-deep-dive-into-open-source-program-offices</a:t>
            </a:r>
            <a:endParaRPr/>
          </a:p>
          <a:p>
            <a:pPr indent="-317500" lvl="0" marL="457200" rtl="0" algn="l">
              <a:spcBef>
                <a:spcPts val="0"/>
              </a:spcBef>
              <a:spcAft>
                <a:spcPts val="0"/>
              </a:spcAft>
              <a:buSzPts val="1400"/>
              <a:buChar char="●"/>
            </a:pPr>
            <a:r>
              <a:rPr lang="ja"/>
              <a:t>深層考察：『オープンソース プログラム オフィス』組織構成、役割、責務、および課題</a:t>
            </a:r>
            <a:endParaRPr/>
          </a:p>
          <a:p>
            <a:pPr indent="-317500" lvl="1" marL="914400" rtl="0" algn="l">
              <a:spcBef>
                <a:spcPts val="0"/>
              </a:spcBef>
              <a:spcAft>
                <a:spcPts val="0"/>
              </a:spcAft>
              <a:buSzPts val="1400"/>
              <a:buChar char="○"/>
            </a:pPr>
            <a:r>
              <a:rPr lang="ja" u="sng">
                <a:solidFill>
                  <a:schemeClr val="hlink"/>
                </a:solidFill>
                <a:hlinkClick r:id="rId5"/>
              </a:rPr>
              <a:t>https://www.linuxfoundation.jp/blog/2022/11/japanese-version-of-a-deep-dive-into-open-source-program-offices-launch/</a:t>
            </a:r>
            <a:endParaRPr/>
          </a:p>
          <a:p>
            <a:pPr indent="-317500" lvl="0" marL="457200" rtl="0" algn="l">
              <a:spcBef>
                <a:spcPts val="0"/>
              </a:spcBef>
              <a:spcAft>
                <a:spcPts val="0"/>
              </a:spcAft>
              <a:buSzPts val="1400"/>
              <a:buChar char="●"/>
            </a:pPr>
            <a:r>
              <a:rPr lang="ja"/>
              <a:t>Creating an Open Source Program</a:t>
            </a:r>
            <a:endParaRPr/>
          </a:p>
          <a:p>
            <a:pPr indent="-317500" lvl="1" marL="914400" rtl="0" algn="l">
              <a:spcBef>
                <a:spcPts val="0"/>
              </a:spcBef>
              <a:spcAft>
                <a:spcPts val="0"/>
              </a:spcAft>
              <a:buSzPts val="1400"/>
              <a:buChar char="○"/>
            </a:pPr>
            <a:r>
              <a:rPr lang="ja" u="sng">
                <a:solidFill>
                  <a:schemeClr val="hlink"/>
                </a:solidFill>
                <a:hlinkClick r:id="rId6"/>
              </a:rPr>
              <a:t>https://www.linuxfoundation.org/resources/open-source-guides/creating-an-open-source-program?hsLang=en</a:t>
            </a:r>
            <a:endParaRPr/>
          </a:p>
          <a:p>
            <a:pPr indent="-317500" lvl="0" marL="457200" rtl="0" algn="l">
              <a:spcBef>
                <a:spcPts val="0"/>
              </a:spcBef>
              <a:spcAft>
                <a:spcPts val="0"/>
              </a:spcAft>
              <a:buClr>
                <a:schemeClr val="dk1"/>
              </a:buClr>
              <a:buSzPts val="1400"/>
              <a:buChar char="●"/>
            </a:pPr>
            <a:r>
              <a:rPr lang="ja">
                <a:solidFill>
                  <a:schemeClr val="dk1"/>
                </a:solidFill>
              </a:rPr>
              <a:t>オープンソースプログラムの作成</a:t>
            </a:r>
            <a:endParaRPr>
              <a:solidFill>
                <a:schemeClr val="dk1"/>
              </a:solidFill>
            </a:endParaRPr>
          </a:p>
          <a:p>
            <a:pPr indent="-317500" lvl="1" marL="914400" rtl="0" algn="l">
              <a:spcBef>
                <a:spcPts val="0"/>
              </a:spcBef>
              <a:spcAft>
                <a:spcPts val="0"/>
              </a:spcAft>
              <a:buClr>
                <a:schemeClr val="dk1"/>
              </a:buClr>
              <a:buSzPts val="1400"/>
              <a:buChar char="○"/>
            </a:pPr>
            <a:r>
              <a:rPr lang="ja" u="sng">
                <a:solidFill>
                  <a:schemeClr val="hlink"/>
                </a:solidFill>
                <a:hlinkClick r:id="rId7"/>
              </a:rPr>
              <a:t>https://www.linuxfoundation.jp/resources/open-source-guides/creating-an-open-source-program/</a:t>
            </a:r>
            <a:endParaRPr/>
          </a:p>
          <a:p>
            <a:pPr indent="-317500" lvl="0" marL="457200" rtl="0" algn="l">
              <a:spcBef>
                <a:spcPts val="0"/>
              </a:spcBef>
              <a:spcAft>
                <a:spcPts val="0"/>
              </a:spcAft>
              <a:buSzPts val="1400"/>
              <a:buChar char="●"/>
            </a:pPr>
            <a:r>
              <a:rPr lang="ja"/>
              <a:t>OSPO 101 Training Modules</a:t>
            </a:r>
            <a:endParaRPr/>
          </a:p>
          <a:p>
            <a:pPr indent="-317500" lvl="1" marL="914400" rtl="0" algn="l">
              <a:spcBef>
                <a:spcPts val="0"/>
              </a:spcBef>
              <a:spcAft>
                <a:spcPts val="0"/>
              </a:spcAft>
              <a:buSzPts val="1400"/>
              <a:buChar char="○"/>
            </a:pPr>
            <a:r>
              <a:rPr lang="ja" u="sng">
                <a:solidFill>
                  <a:schemeClr val="hlink"/>
                </a:solidFill>
                <a:hlinkClick r:id="rId8"/>
              </a:rPr>
              <a:t>https://github.com/todogroup/ospo-career-path/tree/main/OSPO-101</a:t>
            </a:r>
            <a:endParaRPr/>
          </a:p>
          <a:p>
            <a:pPr indent="-317500" lvl="0" marL="457200" rtl="0" algn="l">
              <a:spcBef>
                <a:spcPts val="0"/>
              </a:spcBef>
              <a:spcAft>
                <a:spcPts val="0"/>
              </a:spcAft>
              <a:buSzPts val="1400"/>
              <a:buChar char="●"/>
            </a:pPr>
            <a:r>
              <a:rPr lang="ja"/>
              <a:t>Open Source Program Office （OSPO）の進化</a:t>
            </a:r>
            <a:endParaRPr/>
          </a:p>
          <a:p>
            <a:pPr indent="-317500" lvl="1" marL="914400" rtl="0" algn="l">
              <a:spcBef>
                <a:spcPts val="0"/>
              </a:spcBef>
              <a:spcAft>
                <a:spcPts val="0"/>
              </a:spcAft>
              <a:buSzPts val="1400"/>
              <a:buChar char="○"/>
            </a:pPr>
            <a:r>
              <a:rPr lang="ja" u="sng">
                <a:solidFill>
                  <a:schemeClr val="hlink"/>
                </a:solidFill>
                <a:hlinkClick r:id="rId9"/>
              </a:rPr>
              <a:t>https://www.linuxfoundation.jp/wp-content/uploads//2022/08/LFResearch_OSPO_Report-jp.pdf</a:t>
            </a:r>
            <a:endParaRPr/>
          </a:p>
          <a:p>
            <a:pPr indent="0" lvl="0" marL="4572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Question 候補（青字はMTG中に追記したもの）</a:t>
            </a:r>
            <a:endParaRPr/>
          </a:p>
        </p:txBody>
      </p:sp>
      <p:sp>
        <p:nvSpPr>
          <p:cNvPr id="197" name="Google Shape;197;p27"/>
          <p:cNvSpPr txBox="1"/>
          <p:nvPr/>
        </p:nvSpPr>
        <p:spPr>
          <a:xfrm>
            <a:off x="432100" y="918350"/>
            <a:ext cx="8280000" cy="3897900"/>
          </a:xfrm>
          <a:prstGeom prst="rect">
            <a:avLst/>
          </a:prstGeom>
          <a:noFill/>
          <a:ln>
            <a:noFill/>
          </a:ln>
        </p:spPr>
        <p:txBody>
          <a:bodyPr anchorCtr="0" anchor="t" bIns="91425" lIns="91425" spcFirstLastPara="1" rIns="91425" wrap="square" tIns="91425">
            <a:normAutofit fontScale="70000" lnSpcReduction="20000"/>
          </a:bodyPr>
          <a:lstStyle/>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OSSの管理はなぜ必要なのですか？（なぜ今更、既にOSSは多く使われているのに）</a:t>
            </a:r>
            <a:r>
              <a:rPr lang="ja" u="sng">
                <a:solidFill>
                  <a:schemeClr val="hlink"/>
                </a:solidFill>
                <a:hlinkClick action="ppaction://hlinksldjump" r:id="rId4"/>
              </a:rPr>
              <a:t>スライドリンク</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OSPOって何ですか？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(TO:OSPO組織を既に持っている企業)どうしてOSPOを作ったのですか？</a:t>
            </a:r>
            <a:endParaRPr>
              <a:solidFill>
                <a:srgbClr val="0000FF"/>
              </a:solidFill>
            </a:endParaRPr>
          </a:p>
          <a:p>
            <a:pPr indent="-290830" lvl="0" marL="457200" rtl="0" algn="l">
              <a:spcBef>
                <a:spcPts val="0"/>
              </a:spcBef>
              <a:spcAft>
                <a:spcPts val="0"/>
              </a:spcAft>
              <a:buClr>
                <a:srgbClr val="0000FF"/>
              </a:buClr>
              <a:buSzPct val="100000"/>
              <a:buAutoNum type="arabicPeriod"/>
            </a:pPr>
            <a:r>
              <a:rPr lang="ja">
                <a:solidFill>
                  <a:srgbClr val="0000FF"/>
                </a:solidFill>
              </a:rPr>
              <a:t>OSPOを作りたいのですが、何から手を付ければいいですか？</a:t>
            </a:r>
            <a:endParaRPr>
              <a:solidFill>
                <a:srgbClr val="0000FF"/>
              </a:solidFill>
            </a:endParaRPr>
          </a:p>
          <a:p>
            <a:pPr indent="-290830" lvl="0" marL="457200" rtl="0" algn="l">
              <a:lnSpc>
                <a:spcPct val="110000"/>
              </a:lnSpc>
              <a:spcBef>
                <a:spcPts val="0"/>
              </a:spcBef>
              <a:spcAft>
                <a:spcPts val="0"/>
              </a:spcAft>
              <a:buSzPct val="100000"/>
              <a:buAutoNum type="arabicPeriod"/>
            </a:pPr>
            <a:r>
              <a:rPr lang="ja"/>
              <a:t>OSPOの組織構成やメンバ構成は？ </a:t>
            </a:r>
            <a:endParaRPr/>
          </a:p>
          <a:p>
            <a:pPr indent="-290830" lvl="1" marL="914400" rtl="0" algn="l">
              <a:lnSpc>
                <a:spcPct val="110000"/>
              </a:lnSpc>
              <a:spcBef>
                <a:spcPts val="0"/>
              </a:spcBef>
              <a:spcAft>
                <a:spcPts val="0"/>
              </a:spcAft>
              <a:buSzPct val="100000"/>
              <a:buAutoNum type="alphaLcPeriod"/>
            </a:pPr>
            <a:r>
              <a:rPr lang="ja"/>
              <a:t>（ソフトウェアハウス型企業、非ソフトウェアハウス型企業、の場合で）  </a:t>
            </a:r>
            <a:endParaRPr/>
          </a:p>
          <a:p>
            <a:pPr indent="-290830" lvl="0" marL="457200" rtl="0" algn="l">
              <a:lnSpc>
                <a:spcPct val="110000"/>
              </a:lnSpc>
              <a:spcBef>
                <a:spcPts val="0"/>
              </a:spcBef>
              <a:spcAft>
                <a:spcPts val="0"/>
              </a:spcAft>
              <a:buSzPct val="100000"/>
              <a:buAutoNum type="arabicPeriod"/>
            </a:pPr>
            <a:r>
              <a:rPr lang="ja"/>
              <a:t>OSPOの組織や権限はどうなっている？ </a:t>
            </a:r>
            <a:endParaRPr/>
          </a:p>
          <a:p>
            <a:pPr indent="-290830" lvl="1" marL="914400" rtl="0" algn="l">
              <a:lnSpc>
                <a:spcPct val="110000"/>
              </a:lnSpc>
              <a:spcBef>
                <a:spcPts val="0"/>
              </a:spcBef>
              <a:spcAft>
                <a:spcPts val="0"/>
              </a:spcAft>
              <a:buSzPct val="100000"/>
              <a:buAutoNum type="alphaLcPeriod"/>
            </a:pPr>
            <a:r>
              <a:rPr lang="ja"/>
              <a:t>（OSPO予算、OSPOレポートライン、OSPO既定の社内ルール違反時の対応、など） </a:t>
            </a:r>
            <a:endParaRPr/>
          </a:p>
          <a:p>
            <a:pPr indent="-290830" lvl="0" marL="457200" rtl="0" algn="l">
              <a:lnSpc>
                <a:spcPct val="110000"/>
              </a:lnSpc>
              <a:spcBef>
                <a:spcPts val="0"/>
              </a:spcBef>
              <a:spcAft>
                <a:spcPts val="0"/>
              </a:spcAft>
              <a:buSzPct val="100000"/>
              <a:buAutoNum type="arabicPeriod"/>
            </a:pPr>
            <a:r>
              <a:rPr lang="ja"/>
              <a:t>SBOMをソフトウェア納入者に要求している？ </a:t>
            </a:r>
            <a:endParaRPr/>
          </a:p>
          <a:p>
            <a:pPr indent="-290830" lvl="1" marL="914400" rtl="0" algn="l">
              <a:lnSpc>
                <a:spcPct val="110000"/>
              </a:lnSpc>
              <a:spcBef>
                <a:spcPts val="0"/>
              </a:spcBef>
              <a:spcAft>
                <a:spcPts val="0"/>
              </a:spcAft>
              <a:buSzPct val="100000"/>
              <a:buAutoNum type="alphaLcPeriod"/>
            </a:pPr>
            <a:r>
              <a:rPr lang="ja"/>
              <a:t>（タイミングは？ フォーマットは？ 内容確認は？ 更新頻度は？ 更新を要求してる？） </a:t>
            </a:r>
            <a:endParaRPr/>
          </a:p>
          <a:p>
            <a:pPr indent="-290830" lvl="0" marL="457200" rtl="0" algn="l">
              <a:lnSpc>
                <a:spcPct val="110000"/>
              </a:lnSpc>
              <a:spcBef>
                <a:spcPts val="0"/>
              </a:spcBef>
              <a:spcAft>
                <a:spcPts val="0"/>
              </a:spcAft>
              <a:buSzPct val="100000"/>
              <a:buAutoNum type="arabicPeriod"/>
            </a:pPr>
            <a:r>
              <a:rPr lang="ja"/>
              <a:t>SBOM管理のツールは足りてる？</a:t>
            </a:r>
            <a:endParaRPr/>
          </a:p>
          <a:p>
            <a:pPr indent="-290830" lvl="1" marL="914400" rtl="0" algn="l">
              <a:lnSpc>
                <a:spcPct val="110000"/>
              </a:lnSpc>
              <a:spcBef>
                <a:spcPts val="0"/>
              </a:spcBef>
              <a:spcAft>
                <a:spcPts val="0"/>
              </a:spcAft>
              <a:buSzPct val="100000"/>
              <a:buAutoNum type="alphaLcPeriod"/>
            </a:pPr>
            <a:r>
              <a:rPr lang="ja"/>
              <a:t>（SBOMの中身をどうやって見てる？ SBOMの品質判断/品質基準は？ SBOM差分は見れる？）  </a:t>
            </a:r>
            <a:endParaRPr/>
          </a:p>
          <a:p>
            <a:pPr indent="-290830" lvl="0" marL="457200" rtl="0" algn="l">
              <a:lnSpc>
                <a:spcPct val="110000"/>
              </a:lnSpc>
              <a:spcBef>
                <a:spcPts val="0"/>
              </a:spcBef>
              <a:spcAft>
                <a:spcPts val="0"/>
              </a:spcAft>
              <a:buSzPct val="100000"/>
              <a:buAutoNum type="arabicPeriod"/>
            </a:pPr>
            <a:r>
              <a:rPr lang="ja"/>
              <a:t>OSSの著作権は？</a:t>
            </a:r>
            <a:endParaRPr/>
          </a:p>
          <a:p>
            <a:pPr indent="-290830" lvl="1" marL="914400" rtl="0" algn="l">
              <a:lnSpc>
                <a:spcPct val="110000"/>
              </a:lnSpc>
              <a:spcBef>
                <a:spcPts val="0"/>
              </a:spcBef>
              <a:spcAft>
                <a:spcPts val="0"/>
              </a:spcAft>
              <a:buSzPct val="100000"/>
              <a:buAutoNum type="alphaLcPeriod"/>
            </a:pPr>
            <a:r>
              <a:rPr lang="ja"/>
              <a:t>（</a:t>
            </a:r>
            <a:r>
              <a:rPr lang="ja"/>
              <a:t>著作権法の通り？ 社内規定がある？ コミュニティ活動は業務？ 入社前開発の個人OSSの場合は？）</a:t>
            </a:r>
            <a:endParaRPr/>
          </a:p>
          <a:p>
            <a:pPr indent="-290830" lvl="0" marL="457200" rtl="0" algn="l">
              <a:lnSpc>
                <a:spcPct val="110000"/>
              </a:lnSpc>
              <a:spcBef>
                <a:spcPts val="0"/>
              </a:spcBef>
              <a:spcAft>
                <a:spcPts val="0"/>
              </a:spcAft>
              <a:buSzPct val="100000"/>
              <a:buAutoNum type="arabicPeriod"/>
            </a:pPr>
            <a:r>
              <a:rPr lang="ja"/>
              <a:t> OSSでOSSを管理している？</a:t>
            </a:r>
            <a:endParaRPr/>
          </a:p>
          <a:p>
            <a:pPr indent="-290830" lvl="1" marL="914400" rtl="0" algn="l">
              <a:lnSpc>
                <a:spcPct val="110000"/>
              </a:lnSpc>
              <a:spcBef>
                <a:spcPts val="0"/>
              </a:spcBef>
              <a:spcAft>
                <a:spcPts val="0"/>
              </a:spcAft>
              <a:buSzPct val="100000"/>
              <a:buAutoNum type="alphaLcPeriod"/>
            </a:pPr>
            <a:r>
              <a:rPr lang="ja"/>
              <a:t>（注意点は？ OSSを管理するOSSの無担保/無保証に対する考え方は？ 社内説明ロジックは？）</a:t>
            </a:r>
            <a:endParaRPr/>
          </a:p>
          <a:p>
            <a:pPr indent="-290830" lvl="0" marL="457200" rtl="0" algn="l">
              <a:lnSpc>
                <a:spcPct val="110000"/>
              </a:lnSpc>
              <a:spcBef>
                <a:spcPts val="0"/>
              </a:spcBef>
              <a:spcAft>
                <a:spcPts val="0"/>
              </a:spcAft>
              <a:buSzPct val="100000"/>
              <a:buAutoNum type="arabicPeriod"/>
            </a:pPr>
            <a:r>
              <a:rPr lang="ja"/>
              <a:t> 社内開発部門からのOSS活用したソフトウェアの利用申請は実施してる？</a:t>
            </a:r>
            <a:endParaRPr/>
          </a:p>
          <a:p>
            <a:pPr indent="-290830" lvl="1" marL="914400" rtl="0" algn="l">
              <a:lnSpc>
                <a:spcPct val="110000"/>
              </a:lnSpc>
              <a:spcBef>
                <a:spcPts val="0"/>
              </a:spcBef>
              <a:spcAft>
                <a:spcPts val="0"/>
              </a:spcAft>
              <a:buSzPct val="100000"/>
              <a:buAutoNum type="alphaLcPeriod"/>
            </a:pPr>
            <a:r>
              <a:rPr lang="ja"/>
              <a:t>（申請書内容は？ 申請違反があったら？ 申請承認後の申請違反チェックは？）</a:t>
            </a:r>
            <a:endParaRPr/>
          </a:p>
          <a:p>
            <a:pPr indent="-290830" lvl="0" marL="457200" rtl="0" algn="l">
              <a:lnSpc>
                <a:spcPct val="110000"/>
              </a:lnSpc>
              <a:spcBef>
                <a:spcPts val="0"/>
              </a:spcBef>
              <a:spcAft>
                <a:spcPts val="0"/>
              </a:spcAft>
              <a:buSzPct val="100000"/>
              <a:buAutoNum type="arabicPeriod"/>
            </a:pPr>
            <a:r>
              <a:rPr lang="ja"/>
              <a:t>【2/10提起】法務部や知財部からのOSPOへのコントリビューションは？</a:t>
            </a:r>
            <a:endParaRPr/>
          </a:p>
          <a:p>
            <a:pPr indent="-290830" lvl="1" marL="914400" rtl="0" algn="l">
              <a:lnSpc>
                <a:spcPct val="110000"/>
              </a:lnSpc>
              <a:spcBef>
                <a:spcPts val="0"/>
              </a:spcBef>
              <a:spcAft>
                <a:spcPts val="0"/>
              </a:spcAft>
              <a:buSzPct val="100000"/>
              <a:buAutoNum type="alphaLcPeriod"/>
            </a:pPr>
            <a:r>
              <a:rPr lang="ja"/>
              <a:t>法的判断の責任は？）</a:t>
            </a:r>
            <a:endParaRPr/>
          </a:p>
          <a:p>
            <a:pPr indent="-290830" lvl="0" marL="457200" rtl="0" algn="l">
              <a:lnSpc>
                <a:spcPct val="110000"/>
              </a:lnSpc>
              <a:spcBef>
                <a:spcPts val="0"/>
              </a:spcBef>
              <a:spcAft>
                <a:spcPts val="0"/>
              </a:spcAft>
              <a:buSzPct val="100000"/>
              <a:buAutoNum type="arabicPeriod"/>
            </a:pPr>
            <a:r>
              <a:rPr lang="ja"/>
              <a:t>【2/10提起】調達時のSBOM要求の責任は？</a:t>
            </a:r>
            <a:endParaRPr/>
          </a:p>
          <a:p>
            <a:pPr indent="-290830" lvl="1" marL="914400" rtl="0" algn="l">
              <a:lnSpc>
                <a:spcPct val="110000"/>
              </a:lnSpc>
              <a:spcBef>
                <a:spcPts val="0"/>
              </a:spcBef>
              <a:spcAft>
                <a:spcPts val="0"/>
              </a:spcAft>
              <a:buSzPct val="100000"/>
              <a:buAutoNum type="alphaLcPeriod"/>
            </a:pPr>
            <a:r>
              <a:rPr lang="ja"/>
              <a:t>（</a:t>
            </a:r>
            <a:r>
              <a:rPr lang="ja"/>
              <a:t>内容、契約、SBOM未提出時、の責任は？）</a:t>
            </a:r>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OSPOが扱う課題はなんですか？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OpenChainの活動はなぜ必要なのか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OSSの脆弱性をどうやって見つければいいですか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コミュニティとの付き合い方はどうしたらいいでしょうか</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OSPOって何ですか？</a:t>
            </a:r>
            <a:endParaRPr/>
          </a:p>
        </p:txBody>
      </p:sp>
      <p:sp>
        <p:nvSpPr>
          <p:cNvPr id="47" name="Google Shape;47;p10"/>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62500" lnSpcReduction="20000"/>
          </a:bodyPr>
          <a:lstStyle/>
          <a:p>
            <a:pPr indent="-300037" lvl="0" marL="457200" rtl="0" algn="l">
              <a:spcBef>
                <a:spcPts val="0"/>
              </a:spcBef>
              <a:spcAft>
                <a:spcPts val="0"/>
              </a:spcAft>
              <a:buSzPct val="100000"/>
              <a:buChar char="•"/>
            </a:pPr>
            <a:r>
              <a:rPr lang="ja"/>
              <a:t>組織図上のどこにあるかは会社によって異なる</a:t>
            </a:r>
            <a:endParaRPr/>
          </a:p>
          <a:p>
            <a:pPr indent="-288131" lvl="1" marL="914400" rtl="0" algn="l">
              <a:spcBef>
                <a:spcPts val="0"/>
              </a:spcBef>
              <a:spcAft>
                <a:spcPts val="0"/>
              </a:spcAft>
              <a:buSzPct val="100000"/>
              <a:buChar char="•"/>
            </a:pPr>
            <a:r>
              <a:rPr lang="ja"/>
              <a:t>役割も様々</a:t>
            </a:r>
            <a:endParaRPr/>
          </a:p>
          <a:p>
            <a:pPr indent="-288131" lvl="1" marL="914400" rtl="0" algn="l">
              <a:spcBef>
                <a:spcPts val="0"/>
              </a:spcBef>
              <a:spcAft>
                <a:spcPts val="0"/>
              </a:spcAft>
              <a:buSzPct val="100000"/>
              <a:buChar char="•"/>
            </a:pPr>
            <a:r>
              <a:rPr lang="ja"/>
              <a:t>R＆Dの中、CTO室、セキュリティ室、リスクコンプライアンス、品証、法務知財</a:t>
            </a:r>
            <a:endParaRPr/>
          </a:p>
          <a:p>
            <a:pPr indent="-288131" lvl="1" marL="914400" rtl="0" algn="l">
              <a:spcBef>
                <a:spcPts val="0"/>
              </a:spcBef>
              <a:spcAft>
                <a:spcPts val="0"/>
              </a:spcAft>
              <a:buSzPct val="100000"/>
              <a:buChar char="•"/>
            </a:pPr>
            <a:r>
              <a:rPr lang="ja"/>
              <a:t>会社のいるステージが異なると、上記のどこに置くかが変わる</a:t>
            </a:r>
            <a:endParaRPr/>
          </a:p>
          <a:p>
            <a:pPr indent="-288131" lvl="1" marL="914400" rtl="0" algn="l">
              <a:spcBef>
                <a:spcPts val="0"/>
              </a:spcBef>
              <a:spcAft>
                <a:spcPts val="0"/>
              </a:spcAft>
              <a:buSzPct val="100000"/>
              <a:buChar char="•"/>
            </a:pPr>
            <a:r>
              <a:rPr lang="ja"/>
              <a:t>上記の一つの場所の役割には収まらないことが、どこに置けばいいか議論になる理由では</a:t>
            </a:r>
            <a:endParaRPr/>
          </a:p>
          <a:p>
            <a:pPr indent="-288131" lvl="1" marL="914400" rtl="0" algn="l">
              <a:spcBef>
                <a:spcPts val="0"/>
              </a:spcBef>
              <a:spcAft>
                <a:spcPts val="0"/>
              </a:spcAft>
              <a:buSzPct val="100000"/>
              <a:buChar char="•"/>
            </a:pPr>
            <a:r>
              <a:rPr lang="ja"/>
              <a:t>会社がOSPOのどの役割に重点を置いているかによっても変わる</a:t>
            </a:r>
            <a:endParaRPr/>
          </a:p>
          <a:p>
            <a:pPr indent="-300037" lvl="0" marL="457200" rtl="0" algn="l">
              <a:spcBef>
                <a:spcPts val="0"/>
              </a:spcBef>
              <a:spcAft>
                <a:spcPts val="0"/>
              </a:spcAft>
              <a:buClr>
                <a:schemeClr val="accent1"/>
              </a:buClr>
              <a:buSzPct val="100000"/>
              <a:buChar char="•"/>
            </a:pPr>
            <a:r>
              <a:rPr lang="ja">
                <a:solidFill>
                  <a:schemeClr val="accent1"/>
                </a:solidFill>
              </a:rPr>
              <a:t>Open Sourceという異なる文化に対して会社が協調してゆくための橋渡しをして、スムーズに利活用するフレームワークがOSPOである</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Open Sourceという異なる文化を持つOSSコミュニティと団体、組織との協調を実現し、その活動がコミュニティの動きの中に自然に組込まれること目指す組織がOSPOである</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OSSコミュニティを利活用するために、その文化を理解し社内で適切に行動できるようになるための準備室（これがステージ０，１辺りでの定義）</a:t>
            </a:r>
            <a:endParaRPr>
              <a:solidFill>
                <a:schemeClr val="accent1"/>
              </a:solidFill>
            </a:endParaRPr>
          </a:p>
          <a:p>
            <a:pPr indent="-288131" lvl="1" marL="914400" rtl="0" algn="l">
              <a:spcBef>
                <a:spcPts val="0"/>
              </a:spcBef>
              <a:spcAft>
                <a:spcPts val="0"/>
              </a:spcAft>
              <a:buSzPct val="100000"/>
              <a:buChar char="•"/>
            </a:pPr>
            <a:r>
              <a:rPr lang="ja"/>
              <a:t>ここから発展してゆく</a:t>
            </a:r>
            <a:endParaRPr/>
          </a:p>
          <a:p>
            <a:pPr indent="-300037" lvl="0" marL="457200" rtl="0" algn="l">
              <a:spcBef>
                <a:spcPts val="0"/>
              </a:spcBef>
              <a:spcAft>
                <a:spcPts val="0"/>
              </a:spcAft>
              <a:buSzPct val="100000"/>
              <a:buChar char="•"/>
            </a:pPr>
            <a:r>
              <a:rPr lang="ja"/>
              <a:t>OSPOのあり方も様々</a:t>
            </a:r>
            <a:endParaRPr/>
          </a:p>
          <a:p>
            <a:pPr indent="-288131" lvl="1" marL="914400" rtl="0" algn="l">
              <a:spcBef>
                <a:spcPts val="0"/>
              </a:spcBef>
              <a:spcAft>
                <a:spcPts val="0"/>
              </a:spcAft>
              <a:buSzPct val="100000"/>
              <a:buChar char="•"/>
            </a:pPr>
            <a:r>
              <a:rPr lang="ja"/>
              <a:t>バーチャル　ー　リアル</a:t>
            </a:r>
            <a:endParaRPr/>
          </a:p>
          <a:p>
            <a:pPr indent="-288131" lvl="1" marL="914400" rtl="0" algn="l">
              <a:spcBef>
                <a:spcPts val="0"/>
              </a:spcBef>
              <a:spcAft>
                <a:spcPts val="0"/>
              </a:spcAft>
              <a:buSzPct val="100000"/>
              <a:buChar char="•"/>
            </a:pPr>
            <a:r>
              <a:rPr lang="ja"/>
              <a:t>複数個所にある　ー　一か所集中</a:t>
            </a:r>
            <a:endParaRPr/>
          </a:p>
          <a:p>
            <a:pPr indent="-276225" lvl="2" marL="1371600" rtl="0" algn="l">
              <a:spcBef>
                <a:spcPts val="0"/>
              </a:spcBef>
              <a:spcAft>
                <a:spcPts val="0"/>
              </a:spcAft>
              <a:buSzPct val="100000"/>
              <a:buChar char="•"/>
            </a:pPr>
            <a:r>
              <a:rPr lang="ja"/>
              <a:t>成り立ちとして、社内でばらばらに複数のOSPOが発生して、成長にしたがって、一つにまとまって行く流れもあるだろう</a:t>
            </a:r>
            <a:endParaRPr/>
          </a:p>
          <a:p>
            <a:pPr indent="-288131" lvl="1" marL="914400" rtl="0" algn="l">
              <a:spcBef>
                <a:spcPts val="0"/>
              </a:spcBef>
              <a:spcAft>
                <a:spcPts val="0"/>
              </a:spcAft>
              <a:buSzPct val="100000"/>
              <a:buChar char="•"/>
            </a:pPr>
            <a:r>
              <a:rPr lang="ja"/>
              <a:t>OSPOは一か所にまとまると機能しなくなる</a:t>
            </a:r>
            <a:endParaRPr/>
          </a:p>
          <a:p>
            <a:pPr indent="-276225" lvl="2" marL="1371600" rtl="0" algn="l">
              <a:spcBef>
                <a:spcPts val="0"/>
              </a:spcBef>
              <a:spcAft>
                <a:spcPts val="0"/>
              </a:spcAft>
              <a:buSzPct val="100000"/>
              <a:buChar char="•"/>
            </a:pPr>
            <a:r>
              <a:rPr lang="ja"/>
              <a:t>「ここに任せておけばよい」ということになって、うまくいかない</a:t>
            </a:r>
            <a:endParaRPr/>
          </a:p>
          <a:p>
            <a:pPr indent="-272256" lvl="3" marL="1828800" rtl="0" algn="l">
              <a:spcBef>
                <a:spcPts val="0"/>
              </a:spcBef>
              <a:spcAft>
                <a:spcPts val="0"/>
              </a:spcAft>
              <a:buSzPct val="100000"/>
              <a:buChar char="•"/>
            </a:pPr>
            <a:r>
              <a:rPr lang="ja"/>
              <a:t>OSS文化を学ぶことをやめてしまうことを危惧している</a:t>
            </a:r>
            <a:endParaRPr/>
          </a:p>
          <a:p>
            <a:pPr indent="-300037" lvl="0" marL="457200" rtl="0" algn="l">
              <a:spcBef>
                <a:spcPts val="0"/>
              </a:spcBef>
              <a:spcAft>
                <a:spcPts val="0"/>
              </a:spcAft>
              <a:buClr>
                <a:schemeClr val="accent1"/>
              </a:buClr>
              <a:buSzPct val="100000"/>
              <a:buChar char="•"/>
            </a:pPr>
            <a:r>
              <a:rPr lang="ja">
                <a:solidFill>
                  <a:schemeClr val="accent1"/>
                </a:solidFill>
              </a:rPr>
              <a:t>啓発して浸透させる役割を持つ</a:t>
            </a:r>
            <a:endParaRPr>
              <a:solidFill>
                <a:schemeClr val="accent1"/>
              </a:solidFill>
            </a:endParaRPr>
          </a:p>
          <a:p>
            <a:pPr indent="-300037" lvl="0" marL="457200" rtl="0" algn="l">
              <a:spcBef>
                <a:spcPts val="0"/>
              </a:spcBef>
              <a:spcAft>
                <a:spcPts val="0"/>
              </a:spcAft>
              <a:buSzPct val="100000"/>
              <a:buChar char="•"/>
            </a:pPr>
            <a:r>
              <a:rPr lang="ja">
                <a:solidFill>
                  <a:schemeClr val="accent1"/>
                </a:solidFill>
              </a:rPr>
              <a:t>ゆくゆくは、社外のOSSコミュニティに貢献できるように、まずは社内でのOSS情報共有をする、社内のOSSコミュニティを築いて交流を活発にする</a:t>
            </a:r>
            <a:r>
              <a:rPr lang="ja"/>
              <a:t>、</a:t>
            </a:r>
            <a:endParaRPr/>
          </a:p>
          <a:p>
            <a:pPr indent="-300037" lvl="0" marL="457200" rtl="0" algn="l">
              <a:spcBef>
                <a:spcPts val="0"/>
              </a:spcBef>
              <a:spcAft>
                <a:spcPts val="0"/>
              </a:spcAft>
              <a:buSzPct val="100000"/>
              <a:buChar char="•"/>
            </a:pPr>
            <a:r>
              <a:rPr lang="ja">
                <a:solidFill>
                  <a:schemeClr val="accent1"/>
                </a:solidFill>
              </a:rPr>
              <a:t>ライフサイクルがある：大きくなっていって、浸透したら小さくなる</a:t>
            </a:r>
            <a:r>
              <a:rPr lang="ja"/>
              <a:t>。</a:t>
            </a:r>
            <a:endParaRPr/>
          </a:p>
          <a:p>
            <a:pPr indent="-288131" lvl="1" marL="914400" rtl="0" algn="l">
              <a:spcBef>
                <a:spcPts val="0"/>
              </a:spcBef>
              <a:spcAft>
                <a:spcPts val="0"/>
              </a:spcAft>
              <a:buSzPct val="100000"/>
              <a:buChar char="•"/>
            </a:pPr>
            <a:r>
              <a:rPr lang="ja"/>
              <a:t>文化を浸透させる　→　ビジネス活用</a:t>
            </a:r>
            <a:endParaRPr/>
          </a:p>
          <a:p>
            <a:pPr indent="-300037" lvl="0" marL="457200" rtl="0" algn="l">
              <a:spcBef>
                <a:spcPts val="0"/>
              </a:spcBef>
              <a:spcAft>
                <a:spcPts val="0"/>
              </a:spcAft>
              <a:buClr>
                <a:schemeClr val="accent1"/>
              </a:buClr>
              <a:buSzPct val="100000"/>
              <a:buChar char="•"/>
            </a:pPr>
            <a:r>
              <a:rPr lang="ja">
                <a:solidFill>
                  <a:schemeClr val="accent1"/>
                </a:solidFill>
              </a:rPr>
              <a:t>「コミュニティ貢献＝会社の成功」を実現するのがOSPOの一つの姿</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業界の文化とトレンドの変化をキャッチして、社内の文化のアップデートを行うのがOSPOの役割？</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コミュニティの中のトレンドを把握し、事業に活かすのがOSPOの役割（文化もその一つ）【経営企画的な活動？】</a:t>
            </a:r>
            <a:endParaRPr>
              <a:solidFill>
                <a:schemeClr val="accent1"/>
              </a:solidFill>
            </a:endParaRPr>
          </a:p>
        </p:txBody>
      </p:sp>
      <p:sp>
        <p:nvSpPr>
          <p:cNvPr id="48" name="Google Shape;48;p10"/>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2023/8/25議論</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2023/3/24  </a:t>
            </a:r>
            <a:r>
              <a:rPr lang="ja"/>
              <a:t>会合のチャット</a:t>
            </a:r>
            <a:endParaRPr/>
          </a:p>
        </p:txBody>
      </p:sp>
      <p:sp>
        <p:nvSpPr>
          <p:cNvPr id="208" name="Google Shape;208;p29"/>
          <p:cNvSpPr txBox="1"/>
          <p:nvPr>
            <p:ph idx="1" type="body"/>
          </p:nvPr>
        </p:nvSpPr>
        <p:spPr>
          <a:xfrm>
            <a:off x="311700" y="115247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SzPct val="100000"/>
              <a:buChar char="●"/>
            </a:pPr>
            <a:r>
              <a:rPr lang="ja"/>
              <a:t>15:06:12 </a:t>
            </a:r>
            <a:endParaRPr/>
          </a:p>
          <a:p>
            <a:pPr indent="-264160" lvl="0" marL="457200" rtl="0" algn="l">
              <a:spcBef>
                <a:spcPts val="0"/>
              </a:spcBef>
              <a:spcAft>
                <a:spcPts val="0"/>
              </a:spcAft>
              <a:buSzPct val="100000"/>
              <a:buChar char="●"/>
            </a:pPr>
            <a:r>
              <a:rPr lang="ja"/>
              <a:t>	そもそもOSPOとは、という問いがありそうな。</a:t>
            </a:r>
            <a:endParaRPr/>
          </a:p>
          <a:p>
            <a:pPr indent="-264160" lvl="0" marL="457200" rtl="0" algn="l">
              <a:spcBef>
                <a:spcPts val="0"/>
              </a:spcBef>
              <a:spcAft>
                <a:spcPts val="0"/>
              </a:spcAft>
              <a:buSzPct val="100000"/>
              <a:buChar char="●"/>
            </a:pPr>
            <a:r>
              <a:rPr lang="ja"/>
              <a:t>15:07:11 </a:t>
            </a:r>
            <a:endParaRPr/>
          </a:p>
          <a:p>
            <a:pPr indent="-264160" lvl="0" marL="457200" rtl="0" algn="l">
              <a:spcBef>
                <a:spcPts val="0"/>
              </a:spcBef>
              <a:spcAft>
                <a:spcPts val="0"/>
              </a:spcAft>
              <a:buSzPct val="100000"/>
              <a:buChar char="●"/>
            </a:pPr>
            <a:r>
              <a:rPr lang="ja"/>
              <a:t>	"そもそもOSPOとは、..." に対して ?? で対応しました</a:t>
            </a:r>
            <a:endParaRPr/>
          </a:p>
          <a:p>
            <a:pPr indent="-264160" lvl="0" marL="457200" rtl="0" algn="l">
              <a:spcBef>
                <a:spcPts val="0"/>
              </a:spcBef>
              <a:spcAft>
                <a:spcPts val="0"/>
              </a:spcAft>
              <a:buSzPct val="100000"/>
              <a:buChar char="●"/>
            </a:pPr>
            <a:r>
              <a:rPr lang="ja"/>
              <a:t>15:07:45 </a:t>
            </a:r>
            <a:endParaRPr/>
          </a:p>
          <a:p>
            <a:pPr indent="-264160" lvl="0" marL="457200" rtl="0" algn="l">
              <a:spcBef>
                <a:spcPts val="0"/>
              </a:spcBef>
              <a:spcAft>
                <a:spcPts val="0"/>
              </a:spcAft>
              <a:buSzPct val="100000"/>
              <a:buChar char="●"/>
            </a:pPr>
            <a:r>
              <a:rPr lang="ja"/>
              <a:t>	TODOに組織構成が掲載されているホワイトペーパです。</a:t>
            </a:r>
            <a:endParaRPr/>
          </a:p>
          <a:p>
            <a:pPr indent="-264160" lvl="0" marL="457200" rtl="0" algn="l">
              <a:spcBef>
                <a:spcPts val="0"/>
              </a:spcBef>
              <a:spcAft>
                <a:spcPts val="0"/>
              </a:spcAft>
              <a:buSzPct val="100000"/>
              <a:buChar char="●"/>
            </a:pPr>
            <a:r>
              <a:rPr lang="ja"/>
              <a:t>	https://www.linuxfoundation.org/research/a-deep-dive-into-open-source-program-offices</a:t>
            </a:r>
            <a:endParaRPr/>
          </a:p>
          <a:p>
            <a:pPr indent="-264160" lvl="0" marL="457200" rtl="0" algn="l">
              <a:spcBef>
                <a:spcPts val="0"/>
              </a:spcBef>
              <a:spcAft>
                <a:spcPts val="0"/>
              </a:spcAft>
              <a:buSzPct val="100000"/>
              <a:buChar char="●"/>
            </a:pPr>
            <a:r>
              <a:rPr lang="ja"/>
              <a:t>15:07:47 </a:t>
            </a:r>
            <a:endParaRPr/>
          </a:p>
          <a:p>
            <a:pPr indent="-264160" lvl="0" marL="457200" rtl="0" algn="l">
              <a:spcBef>
                <a:spcPts val="0"/>
              </a:spcBef>
              <a:spcAft>
                <a:spcPts val="0"/>
              </a:spcAft>
              <a:buSzPct val="100000"/>
              <a:buChar char="●"/>
            </a:pPr>
            <a:r>
              <a:rPr lang="ja"/>
              <a:t>	以前見たことある資料は、こちらがありました</a:t>
            </a:r>
            <a:endParaRPr/>
          </a:p>
          <a:p>
            <a:pPr indent="-264160" lvl="0" marL="457200" rtl="0" algn="l">
              <a:spcBef>
                <a:spcPts val="0"/>
              </a:spcBef>
              <a:spcAft>
                <a:spcPts val="0"/>
              </a:spcAft>
              <a:buSzPct val="100000"/>
              <a:buChar char="●"/>
            </a:pPr>
            <a:r>
              <a:rPr lang="ja"/>
              <a:t>	深層考察：『オープンソース プログラム オフィス』組織構成、役割、責務、および課題 By Linux Foundation Japan11月 29, 2022</a:t>
            </a:r>
            <a:endParaRPr/>
          </a:p>
          <a:p>
            <a:pPr indent="-264160" lvl="0" marL="457200" rtl="0" algn="l">
              <a:spcBef>
                <a:spcPts val="0"/>
              </a:spcBef>
              <a:spcAft>
                <a:spcPts val="0"/>
              </a:spcAft>
              <a:buSzPct val="100000"/>
              <a:buChar char="●"/>
            </a:pPr>
            <a:r>
              <a:rPr lang="ja"/>
              <a:t>	https://www.linuxfoundation.jp/blog/2022/11/japanese-version-of-a-deep-dive-into-open-source-program-offices-launch/</a:t>
            </a:r>
            <a:endParaRPr/>
          </a:p>
          <a:p>
            <a:pPr indent="-264160" lvl="0" marL="457200" rtl="0" algn="l">
              <a:spcBef>
                <a:spcPts val="0"/>
              </a:spcBef>
              <a:spcAft>
                <a:spcPts val="0"/>
              </a:spcAft>
              <a:buSzPct val="100000"/>
              <a:buChar char="●"/>
            </a:pPr>
            <a:r>
              <a:rPr lang="ja"/>
              <a:t>15:10:42 </a:t>
            </a:r>
            <a:endParaRPr/>
          </a:p>
          <a:p>
            <a:pPr indent="-264160" lvl="0" marL="457200" rtl="0" algn="l">
              <a:spcBef>
                <a:spcPts val="0"/>
              </a:spcBef>
              <a:spcAft>
                <a:spcPts val="0"/>
              </a:spcAft>
              <a:buSzPct val="100000"/>
              <a:buChar char="●"/>
            </a:pPr>
            <a:r>
              <a:rPr lang="ja"/>
              <a:t>	昔見たことあるドキュメントが無くなっちゃってるかも・・・？</a:t>
            </a:r>
            <a:endParaRPr/>
          </a:p>
          <a:p>
            <a:pPr indent="-264160" lvl="0" marL="457200" rtl="0" algn="l">
              <a:spcBef>
                <a:spcPts val="0"/>
              </a:spcBef>
              <a:spcAft>
                <a:spcPts val="0"/>
              </a:spcAft>
              <a:buSzPct val="100000"/>
              <a:buChar char="●"/>
            </a:pPr>
            <a:r>
              <a:rPr lang="ja"/>
              <a:t>	https://www.linuxfoundation.org/resources/open-source-guides/creating-an-open-source-program?hsLang=en</a:t>
            </a:r>
            <a:endParaRPr/>
          </a:p>
          <a:p>
            <a:pPr indent="-264160" lvl="0" marL="457200" rtl="0" algn="l">
              <a:spcBef>
                <a:spcPts val="0"/>
              </a:spcBef>
              <a:spcAft>
                <a:spcPts val="0"/>
              </a:spcAft>
              <a:buSzPct val="100000"/>
              <a:buChar char="●"/>
            </a:pPr>
            <a:r>
              <a:rPr lang="ja"/>
              <a:t>15:13:07 </a:t>
            </a:r>
            <a:endParaRPr/>
          </a:p>
          <a:p>
            <a:pPr indent="-264160" lvl="0" marL="457200" rtl="0" algn="l">
              <a:spcBef>
                <a:spcPts val="0"/>
              </a:spcBef>
              <a:spcAft>
                <a:spcPts val="0"/>
              </a:spcAft>
              <a:buSzPct val="100000"/>
              <a:buChar char="●"/>
            </a:pPr>
            <a:r>
              <a:rPr lang="ja"/>
              <a:t>	こちらに記載あります</a:t>
            </a:r>
            <a:endParaRPr/>
          </a:p>
          <a:p>
            <a:pPr indent="-264160" lvl="0" marL="457200" rtl="0" algn="l">
              <a:spcBef>
                <a:spcPts val="0"/>
              </a:spcBef>
              <a:spcAft>
                <a:spcPts val="0"/>
              </a:spcAft>
              <a:buSzPct val="100000"/>
              <a:buChar char="●"/>
            </a:pPr>
            <a:r>
              <a:rPr lang="ja"/>
              <a:t>15:13:09 </a:t>
            </a:r>
            <a:endParaRPr/>
          </a:p>
          <a:p>
            <a:pPr indent="-264160" lvl="0" marL="457200" rtl="0" algn="l">
              <a:spcBef>
                <a:spcPts val="0"/>
              </a:spcBef>
              <a:spcAft>
                <a:spcPts val="0"/>
              </a:spcAft>
              <a:buSzPct val="100000"/>
              <a:buChar char="●"/>
            </a:pPr>
            <a:r>
              <a:rPr lang="ja"/>
              <a:t>	https://github.com/todogroup/ospo-career-path/blob/main/module3/README.md</a:t>
            </a:r>
            <a:endParaRPr/>
          </a:p>
          <a:p>
            <a:pPr indent="-264160" lvl="0" marL="457200" rtl="0" algn="l">
              <a:spcBef>
                <a:spcPts val="0"/>
              </a:spcBef>
              <a:spcAft>
                <a:spcPts val="0"/>
              </a:spcAft>
              <a:buSzPct val="100000"/>
              <a:buChar char="●"/>
            </a:pPr>
            <a:r>
              <a:rPr lang="ja"/>
              <a:t>15:13:57 </a:t>
            </a:r>
            <a:endParaRPr/>
          </a:p>
          <a:p>
            <a:pPr indent="-264160" lvl="0" marL="457200" rtl="0" algn="l">
              <a:spcBef>
                <a:spcPts val="0"/>
              </a:spcBef>
              <a:spcAft>
                <a:spcPts val="0"/>
              </a:spcAft>
              <a:buSzPct val="100000"/>
              <a:buChar char="●"/>
            </a:pPr>
            <a:r>
              <a:rPr lang="ja"/>
              <a:t>	https://github.com/todogroup/ospo-career-path/blob/main/OSPO-101/module3/README.md</a:t>
            </a:r>
            <a:endParaRPr/>
          </a:p>
          <a:p>
            <a:pPr indent="-264160" lvl="0" marL="457200" rtl="0" algn="l">
              <a:spcBef>
                <a:spcPts val="0"/>
              </a:spcBef>
              <a:spcAft>
                <a:spcPts val="0"/>
              </a:spcAft>
              <a:buSzPct val="100000"/>
              <a:buChar char="●"/>
            </a:pPr>
            <a:r>
              <a:rPr lang="ja"/>
              <a:t>15:14:15 </a:t>
            </a:r>
            <a:endParaRPr/>
          </a:p>
          <a:p>
            <a:pPr indent="-264160" lvl="0" marL="457200" rtl="0" algn="l">
              <a:spcBef>
                <a:spcPts val="0"/>
              </a:spcBef>
              <a:spcAft>
                <a:spcPts val="0"/>
              </a:spcAft>
              <a:buSzPct val="100000"/>
              <a:buChar char="●"/>
            </a:pPr>
            <a:r>
              <a:rPr lang="ja"/>
              <a:t>	これですかね？</a:t>
            </a:r>
            <a:endParaRPr/>
          </a:p>
          <a:p>
            <a:pPr indent="-264160" lvl="0" marL="457200" rtl="0" algn="l">
              <a:spcBef>
                <a:spcPts val="0"/>
              </a:spcBef>
              <a:spcAft>
                <a:spcPts val="0"/>
              </a:spcAft>
              <a:buSzPct val="100000"/>
              <a:buChar char="●"/>
            </a:pPr>
            <a:r>
              <a:rPr lang="ja"/>
              <a:t>15:14:16 </a:t>
            </a:r>
            <a:endParaRPr/>
          </a:p>
          <a:p>
            <a:pPr indent="-264160" lvl="0" marL="457200" rtl="0" algn="l">
              <a:spcBef>
                <a:spcPts val="0"/>
              </a:spcBef>
              <a:spcAft>
                <a:spcPts val="0"/>
              </a:spcAft>
              <a:buSzPct val="100000"/>
              <a:buChar char="●"/>
            </a:pPr>
            <a:r>
              <a:rPr lang="ja"/>
              <a:t>	https://github.com/todogroup/ospo-career-path</a:t>
            </a:r>
            <a:endParaRPr/>
          </a:p>
          <a:p>
            <a:pPr indent="-264160" lvl="0" marL="457200" rtl="0" algn="l">
              <a:spcBef>
                <a:spcPts val="0"/>
              </a:spcBef>
              <a:spcAft>
                <a:spcPts val="0"/>
              </a:spcAft>
              <a:buSzPct val="100000"/>
              <a:buChar char="●"/>
            </a:pPr>
            <a:r>
              <a:rPr lang="ja"/>
              <a:t>15:15:09 </a:t>
            </a:r>
            <a:endParaRPr/>
          </a:p>
          <a:p>
            <a:pPr indent="-264160" lvl="0" marL="457200" rtl="0" algn="l">
              <a:spcBef>
                <a:spcPts val="0"/>
              </a:spcBef>
              <a:spcAft>
                <a:spcPts val="0"/>
              </a:spcAft>
              <a:buSzPct val="100000"/>
              <a:buChar char="●"/>
            </a:pPr>
            <a:r>
              <a:rPr lang="ja"/>
              <a:t>	https://www.linuxfoundation.jp/resources/open-source-guides/creating-an-open-source-program/#4</a:t>
            </a:r>
            <a:endParaRPr/>
          </a:p>
          <a:p>
            <a:pPr indent="-264160" lvl="0" marL="457200" rtl="0" algn="l">
              <a:spcBef>
                <a:spcPts val="0"/>
              </a:spcBef>
              <a:spcAft>
                <a:spcPts val="0"/>
              </a:spcAft>
              <a:buSzPct val="100000"/>
              <a:buChar char="●"/>
            </a:pPr>
            <a:r>
              <a:rPr lang="ja"/>
              <a:t>15:15:14 </a:t>
            </a:r>
            <a:endParaRPr/>
          </a:p>
          <a:p>
            <a:pPr indent="-264160" lvl="0" marL="457200" rtl="0" algn="l">
              <a:spcBef>
                <a:spcPts val="0"/>
              </a:spcBef>
              <a:spcAft>
                <a:spcPts val="0"/>
              </a:spcAft>
              <a:buSzPct val="100000"/>
              <a:buChar char="●"/>
            </a:pPr>
            <a:r>
              <a:rPr lang="ja"/>
              <a:t>	皆さんが共有してくれた情報を整理してリスト化するのも重要そうですね。</a:t>
            </a:r>
            <a:endParaRPr/>
          </a:p>
          <a:p>
            <a:pPr indent="-264160" lvl="0" marL="457200" rtl="0" algn="l">
              <a:spcBef>
                <a:spcPts val="0"/>
              </a:spcBef>
              <a:spcAft>
                <a:spcPts val="0"/>
              </a:spcAft>
              <a:buSzPct val="100000"/>
              <a:buChar char="●"/>
            </a:pPr>
            <a:r>
              <a:rPr lang="ja"/>
              <a:t>15:20:09 </a:t>
            </a:r>
            <a:endParaRPr/>
          </a:p>
          <a:p>
            <a:pPr indent="-264160" lvl="0" marL="457200" rtl="0" algn="l">
              <a:spcBef>
                <a:spcPts val="0"/>
              </a:spcBef>
              <a:spcAft>
                <a:spcPts val="0"/>
              </a:spcAft>
              <a:buSzPct val="100000"/>
              <a:buChar char="●"/>
            </a:pPr>
            <a:r>
              <a:rPr lang="ja"/>
              <a:t>	https://www.linuxfoundation.jp/resources/open-source-guides/creating-an-open-source-program/</a:t>
            </a:r>
            <a:endParaRPr/>
          </a:p>
          <a:p>
            <a:pPr indent="-264160" lvl="0" marL="457200" rtl="0" algn="l">
              <a:spcBef>
                <a:spcPts val="0"/>
              </a:spcBef>
              <a:spcAft>
                <a:spcPts val="0"/>
              </a:spcAft>
              <a:buSzPct val="100000"/>
              <a:buChar char="●"/>
            </a:pPr>
            <a:r>
              <a:rPr lang="ja"/>
              <a:t>	これだ。。。</a:t>
            </a:r>
            <a:endParaRPr/>
          </a:p>
          <a:p>
            <a:pPr indent="-264160" lvl="0" marL="457200" rtl="0" algn="l">
              <a:spcBef>
                <a:spcPts val="0"/>
              </a:spcBef>
              <a:spcAft>
                <a:spcPts val="0"/>
              </a:spcAft>
              <a:buSzPct val="100000"/>
              <a:buChar char="●"/>
            </a:pPr>
            <a:r>
              <a:rPr lang="ja"/>
              <a:t>15:22:13 </a:t>
            </a:r>
            <a:endParaRPr/>
          </a:p>
          <a:p>
            <a:pPr indent="-264160" lvl="0" marL="457200" rtl="0" algn="l">
              <a:spcBef>
                <a:spcPts val="0"/>
              </a:spcBef>
              <a:spcAft>
                <a:spcPts val="0"/>
              </a:spcAft>
              <a:buSzPct val="100000"/>
              <a:buChar char="●"/>
            </a:pPr>
            <a:r>
              <a:rPr lang="ja"/>
              <a:t>	OSS推進、ですかね</a:t>
            </a:r>
            <a:endParaRPr/>
          </a:p>
          <a:p>
            <a:pPr indent="-264160" lvl="0" marL="457200" rtl="0" algn="l">
              <a:spcBef>
                <a:spcPts val="0"/>
              </a:spcBef>
              <a:spcAft>
                <a:spcPts val="0"/>
              </a:spcAft>
              <a:buSzPct val="100000"/>
              <a:buChar char="●"/>
            </a:pPr>
            <a:r>
              <a:rPr lang="ja"/>
              <a:t>15:23:10</a:t>
            </a:r>
            <a:endParaRPr/>
          </a:p>
          <a:p>
            <a:pPr indent="-264160" lvl="0" marL="457200" rtl="0" algn="l">
              <a:spcBef>
                <a:spcPts val="0"/>
              </a:spcBef>
              <a:spcAft>
                <a:spcPts val="0"/>
              </a:spcAft>
              <a:buSzPct val="100000"/>
              <a:buChar char="●"/>
            </a:pPr>
            <a:r>
              <a:rPr lang="ja"/>
              <a:t>	Reacted to "OSS推進、ですかね" with ??</a:t>
            </a:r>
            <a:endParaRPr/>
          </a:p>
          <a:p>
            <a:pPr indent="-264160" lvl="0" marL="457200" rtl="0" algn="l">
              <a:spcBef>
                <a:spcPts val="0"/>
              </a:spcBef>
              <a:spcAft>
                <a:spcPts val="0"/>
              </a:spcAft>
              <a:buSzPct val="100000"/>
              <a:buChar char="●"/>
            </a:pPr>
            <a:r>
              <a:t/>
            </a:r>
            <a:endParaRPr/>
          </a:p>
        </p:txBody>
      </p:sp>
      <p:sp>
        <p:nvSpPr>
          <p:cNvPr id="209" name="Google Shape;209;p29"/>
          <p:cNvSpPr txBox="1"/>
          <p:nvPr>
            <p:ph idx="1" type="body"/>
          </p:nvPr>
        </p:nvSpPr>
        <p:spPr>
          <a:xfrm>
            <a:off x="4674900" y="101772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Clr>
                <a:schemeClr val="dk1"/>
              </a:buClr>
              <a:buSzPct val="100000"/>
              <a:buChar char="●"/>
            </a:pPr>
            <a:r>
              <a:rPr lang="ja">
                <a:solidFill>
                  <a:schemeClr val="dk1"/>
                </a:solidFill>
              </a:rPr>
              <a:t>15:38:26</a:t>
            </a:r>
            <a:endParaRPr>
              <a:solidFill>
                <a:schemeClr val="dk1"/>
              </a:solidFill>
            </a:endParaRPr>
          </a:p>
          <a:p>
            <a:pPr indent="-264160" lvl="0" marL="457200" rtl="0" algn="l">
              <a:spcBef>
                <a:spcPts val="0"/>
              </a:spcBef>
              <a:spcAft>
                <a:spcPts val="0"/>
              </a:spcAft>
              <a:buClr>
                <a:schemeClr val="dk1"/>
              </a:buClr>
              <a:buSzPct val="100000"/>
              <a:buChar char="●"/>
            </a:pPr>
            <a:r>
              <a:rPr lang="ja">
                <a:solidFill>
                  <a:schemeClr val="dk1"/>
                </a:solidFill>
              </a:rPr>
              <a:t>	whyが先に来るほうがわかりやすいかなと思いました。</a:t>
            </a:r>
            <a:endParaRPr>
              <a:solidFill>
                <a:schemeClr val="dk1"/>
              </a:solidFill>
            </a:endParaRPr>
          </a:p>
          <a:p>
            <a:pPr indent="-264160" lvl="0" marL="457200" rtl="0" algn="l">
              <a:spcBef>
                <a:spcPts val="0"/>
              </a:spcBef>
              <a:spcAft>
                <a:spcPts val="0"/>
              </a:spcAft>
              <a:buSzPct val="100000"/>
              <a:buChar char="●"/>
            </a:pPr>
            <a:r>
              <a:rPr lang="ja"/>
              <a:t>15:42:19</a:t>
            </a:r>
            <a:endParaRPr/>
          </a:p>
          <a:p>
            <a:pPr indent="-264160" lvl="0" marL="457200" rtl="0" algn="l">
              <a:spcBef>
                <a:spcPts val="0"/>
              </a:spcBef>
              <a:spcAft>
                <a:spcPts val="0"/>
              </a:spcAft>
              <a:buSzPct val="100000"/>
              <a:buChar char="●"/>
            </a:pPr>
            <a:r>
              <a:rPr lang="ja"/>
              <a:t>	OSPOの成熟度ステージがあるといいのかも。</a:t>
            </a:r>
            <a:endParaRPr/>
          </a:p>
          <a:p>
            <a:pPr indent="-264160" lvl="0" marL="457200" rtl="0" algn="l">
              <a:spcBef>
                <a:spcPts val="0"/>
              </a:spcBef>
              <a:spcAft>
                <a:spcPts val="0"/>
              </a:spcAft>
              <a:buSzPct val="100000"/>
              <a:buChar char="●"/>
            </a:pPr>
            <a:r>
              <a:rPr lang="ja"/>
              <a:t>15:46:44</a:t>
            </a:r>
            <a:endParaRPr/>
          </a:p>
          <a:p>
            <a:pPr indent="-264160" lvl="0" marL="457200" rtl="0" algn="l">
              <a:spcBef>
                <a:spcPts val="0"/>
              </a:spcBef>
              <a:spcAft>
                <a:spcPts val="0"/>
              </a:spcAft>
              <a:buSzPct val="100000"/>
              <a:buChar char="●"/>
            </a:pPr>
            <a:r>
              <a:rPr lang="ja"/>
              <a:t>	https://www.linuxfoundation.jp/resources/open-source-guides/creating-an-open-source-program/#2</a:t>
            </a:r>
            <a:endParaRPr/>
          </a:p>
          <a:p>
            <a:pPr indent="-264160" lvl="0" marL="457200" rtl="0" algn="l">
              <a:spcBef>
                <a:spcPts val="0"/>
              </a:spcBef>
              <a:spcAft>
                <a:spcPts val="0"/>
              </a:spcAft>
              <a:buSzPct val="100000"/>
              <a:buChar char="●"/>
            </a:pPr>
            <a:r>
              <a:rPr lang="ja"/>
              <a:t>	この役割の中では 一番下からスタートするところは確かに多そう。</a:t>
            </a:r>
            <a:endParaRPr/>
          </a:p>
          <a:p>
            <a:pPr indent="-264160" lvl="0" marL="457200" rtl="0" algn="l">
              <a:spcBef>
                <a:spcPts val="0"/>
              </a:spcBef>
              <a:spcAft>
                <a:spcPts val="0"/>
              </a:spcAft>
              <a:buSzPct val="100000"/>
              <a:buChar char="●"/>
            </a:pPr>
            <a:r>
              <a:rPr lang="ja"/>
              <a:t>15:48:13</a:t>
            </a:r>
            <a:endParaRPr/>
          </a:p>
          <a:p>
            <a:pPr indent="-264160" lvl="0" marL="457200" rtl="0" algn="l">
              <a:spcBef>
                <a:spcPts val="0"/>
              </a:spcBef>
              <a:spcAft>
                <a:spcPts val="0"/>
              </a:spcAft>
              <a:buSzPct val="100000"/>
              <a:buChar char="●"/>
            </a:pPr>
            <a:r>
              <a:rPr lang="ja"/>
              <a:t>	チャットは最後に「チャットを保存」してテキスト化して議事録と一緒に保管しましょう～</a:t>
            </a:r>
            <a:endParaRPr/>
          </a:p>
          <a:p>
            <a:pPr indent="-264160" lvl="0" marL="457200" rtl="0" algn="l">
              <a:spcBef>
                <a:spcPts val="0"/>
              </a:spcBef>
              <a:spcAft>
                <a:spcPts val="0"/>
              </a:spcAft>
              <a:buSzPct val="100000"/>
              <a:buChar char="●"/>
            </a:pPr>
            <a:r>
              <a:rPr lang="ja"/>
              <a:t>15:48:36</a:t>
            </a:r>
            <a:endParaRPr/>
          </a:p>
          <a:p>
            <a:pPr indent="-264160" lvl="0" marL="457200" rtl="0" algn="l">
              <a:spcBef>
                <a:spcPts val="0"/>
              </a:spcBef>
              <a:spcAft>
                <a:spcPts val="0"/>
              </a:spcAft>
              <a:buSzPct val="100000"/>
              <a:buChar char="●"/>
            </a:pPr>
            <a:r>
              <a:rPr lang="ja"/>
              <a:t>	Reacted to "チャットは最後に「チャットを保存」してテ..." with ??</a:t>
            </a:r>
            <a:endParaRPr/>
          </a:p>
          <a:p>
            <a:pPr indent="-264160" lvl="0" marL="457200" rtl="0" algn="l">
              <a:spcBef>
                <a:spcPts val="0"/>
              </a:spcBef>
              <a:spcAft>
                <a:spcPts val="0"/>
              </a:spcAft>
              <a:buSzPct val="100000"/>
              <a:buChar char="●"/>
            </a:pPr>
            <a:r>
              <a:rPr lang="ja"/>
              <a:t>15:50:44</a:t>
            </a:r>
            <a:endParaRPr/>
          </a:p>
          <a:p>
            <a:pPr indent="-264160" lvl="0" marL="457200" rtl="0" algn="l">
              <a:spcBef>
                <a:spcPts val="0"/>
              </a:spcBef>
              <a:spcAft>
                <a:spcPts val="0"/>
              </a:spcAft>
              <a:buSzPct val="100000"/>
              <a:buChar char="●"/>
            </a:pPr>
            <a:r>
              <a:rPr lang="ja"/>
              <a:t>	リーフレットの内容はどうでしょうか。</a:t>
            </a:r>
            <a:endParaRPr/>
          </a:p>
          <a:p>
            <a:pPr indent="-264160" lvl="0" marL="457200" rtl="0" algn="l">
              <a:spcBef>
                <a:spcPts val="0"/>
              </a:spcBef>
              <a:spcAft>
                <a:spcPts val="0"/>
              </a:spcAft>
              <a:buSzPct val="100000"/>
              <a:buChar char="●"/>
            </a:pPr>
            <a:r>
              <a:rPr lang="ja"/>
              <a:t>15:50:55</a:t>
            </a:r>
            <a:endParaRPr/>
          </a:p>
          <a:p>
            <a:pPr indent="-264160" lvl="0" marL="457200" rtl="0" algn="l">
              <a:spcBef>
                <a:spcPts val="0"/>
              </a:spcBef>
              <a:spcAft>
                <a:spcPts val="0"/>
              </a:spcAft>
              <a:buSzPct val="100000"/>
              <a:buChar char="●"/>
            </a:pPr>
            <a:r>
              <a:rPr lang="ja"/>
              <a:t>	Reacted to "リーフレットの内容はどうでしょうか。" with ??</a:t>
            </a:r>
            <a:endParaRPr/>
          </a:p>
          <a:p>
            <a:pPr indent="-264160" lvl="0" marL="457200" rtl="0" algn="l">
              <a:spcBef>
                <a:spcPts val="0"/>
              </a:spcBef>
              <a:spcAft>
                <a:spcPts val="0"/>
              </a:spcAft>
              <a:buSzPct val="100000"/>
              <a:buChar char="●"/>
            </a:pPr>
            <a:r>
              <a:rPr lang="ja"/>
              <a:t>15:52:37</a:t>
            </a:r>
            <a:endParaRPr/>
          </a:p>
          <a:p>
            <a:pPr indent="-264160" lvl="0" marL="457200" rtl="0" algn="l">
              <a:spcBef>
                <a:spcPts val="0"/>
              </a:spcBef>
              <a:spcAft>
                <a:spcPts val="0"/>
              </a:spcAft>
              <a:buSzPct val="100000"/>
              <a:buChar char="●"/>
            </a:pPr>
            <a:r>
              <a:rPr lang="ja"/>
              <a:t>	"リーフレットの内容..." に対して ?? で対応しました</a:t>
            </a:r>
            <a:endParaRPr/>
          </a:p>
          <a:p>
            <a:pPr indent="-264160" lvl="0" marL="457200" rtl="0" algn="l">
              <a:spcBef>
                <a:spcPts val="0"/>
              </a:spcBef>
              <a:spcAft>
                <a:spcPts val="0"/>
              </a:spcAft>
              <a:buSzPct val="100000"/>
              <a:buChar char="●"/>
            </a:pPr>
            <a:r>
              <a:rPr lang="ja"/>
              <a:t>15:52:53</a:t>
            </a:r>
            <a:endParaRPr/>
          </a:p>
          <a:p>
            <a:pPr indent="-264160" lvl="0" marL="457200" rtl="0" algn="l">
              <a:spcBef>
                <a:spcPts val="0"/>
              </a:spcBef>
              <a:spcAft>
                <a:spcPts val="0"/>
              </a:spcAft>
              <a:buSzPct val="100000"/>
              <a:buChar char="●"/>
            </a:pPr>
            <a:r>
              <a:rPr lang="ja"/>
              <a:t>	リテラシーみたいな感じですかね</a:t>
            </a:r>
            <a:endParaRPr/>
          </a:p>
          <a:p>
            <a:pPr indent="-264160" lvl="0" marL="457200" rtl="0" algn="l">
              <a:spcBef>
                <a:spcPts val="0"/>
              </a:spcBef>
              <a:spcAft>
                <a:spcPts val="0"/>
              </a:spcAft>
              <a:buSzPct val="100000"/>
              <a:buChar char="●"/>
            </a:pPr>
            <a:r>
              <a:rPr lang="ja"/>
              <a:t>15:54:14</a:t>
            </a:r>
            <a:endParaRPr/>
          </a:p>
          <a:p>
            <a:pPr indent="-264160" lvl="0" marL="457200" rtl="0" algn="l">
              <a:spcBef>
                <a:spcPts val="0"/>
              </a:spcBef>
              <a:spcAft>
                <a:spcPts val="0"/>
              </a:spcAft>
              <a:buSzPct val="100000"/>
              <a:buChar char="●"/>
            </a:pPr>
            <a:r>
              <a:rPr lang="ja"/>
              <a:t>	以前は「どろぼうになってしまいますよ」と説明したことも。</a:t>
            </a:r>
            <a:endParaRPr/>
          </a:p>
          <a:p>
            <a:pPr indent="-264160" lvl="0" marL="457200" rtl="0" algn="l">
              <a:spcBef>
                <a:spcPts val="0"/>
              </a:spcBef>
              <a:spcAft>
                <a:spcPts val="0"/>
              </a:spcAft>
              <a:buSzPct val="100000"/>
              <a:buChar char="●"/>
            </a:pPr>
            <a:r>
              <a:rPr lang="ja"/>
              <a:t>15:55:53</a:t>
            </a:r>
            <a:endParaRPr/>
          </a:p>
          <a:p>
            <a:pPr indent="-264160" lvl="0" marL="457200" rtl="0" algn="l">
              <a:spcBef>
                <a:spcPts val="0"/>
              </a:spcBef>
              <a:spcAft>
                <a:spcPts val="0"/>
              </a:spcAft>
              <a:buSzPct val="100000"/>
              <a:buChar char="●"/>
            </a:pPr>
            <a:r>
              <a:rPr lang="ja"/>
              <a:t>	「大統領令」というのはもう一段ブレイクダウンして、「OSSのサプライチェーン管理を要求する大統領令」くらい書く方がいいかと。</a:t>
            </a:r>
            <a:endParaRPr/>
          </a:p>
          <a:p>
            <a:pPr indent="-264160" lvl="0" marL="457200" rtl="0" algn="l">
              <a:spcBef>
                <a:spcPts val="0"/>
              </a:spcBef>
              <a:spcAft>
                <a:spcPts val="0"/>
              </a:spcAft>
              <a:buSzPct val="100000"/>
              <a:buChar char="●"/>
            </a:pPr>
            <a:r>
              <a:rPr lang="ja"/>
              <a:t>15:56:58</a:t>
            </a:r>
            <a:endParaRPr/>
          </a:p>
          <a:p>
            <a:pPr indent="-264160" lvl="0" marL="457200" rtl="0" algn="l">
              <a:spcBef>
                <a:spcPts val="0"/>
              </a:spcBef>
              <a:spcAft>
                <a:spcPts val="0"/>
              </a:spcAft>
              <a:buSzPct val="100000"/>
              <a:buChar char="●"/>
            </a:pPr>
            <a:r>
              <a:rPr lang="ja"/>
              <a:t>	「No More OSS泥棒」（映画泥棒的に）って言ったことはあるなぁ</a:t>
            </a:r>
            <a:endParaRPr/>
          </a:p>
          <a:p>
            <a:pPr indent="-264160" lvl="0" marL="457200" rtl="0" algn="l">
              <a:spcBef>
                <a:spcPts val="0"/>
              </a:spcBef>
              <a:spcAft>
                <a:spcPts val="0"/>
              </a:spcAft>
              <a:buSzPct val="100000"/>
              <a:buChar char="●"/>
            </a:pPr>
            <a:r>
              <a:rPr lang="ja"/>
              <a:t>15:57:19</a:t>
            </a:r>
            <a:endParaRPr/>
          </a:p>
          <a:p>
            <a:pPr indent="-264160" lvl="0" marL="457200" rtl="0" algn="l">
              <a:spcBef>
                <a:spcPts val="0"/>
              </a:spcBef>
              <a:spcAft>
                <a:spcPts val="0"/>
              </a:spcAft>
              <a:buSzPct val="100000"/>
              <a:buChar char="●"/>
            </a:pPr>
            <a:r>
              <a:rPr lang="ja"/>
              <a:t>	大統領令の方はライセンス管理の観点よりもセキュリティ観点なんですよね。</a:t>
            </a:r>
            <a:endParaRPr/>
          </a:p>
          <a:p>
            <a:pPr indent="-264160" lvl="0" marL="457200" rtl="0" algn="l">
              <a:spcBef>
                <a:spcPts val="0"/>
              </a:spcBef>
              <a:spcAft>
                <a:spcPts val="0"/>
              </a:spcAft>
              <a:buSzPct val="100000"/>
              <a:buChar char="●"/>
            </a:pPr>
            <a:r>
              <a:rPr lang="ja"/>
              <a:t>15:57:27</a:t>
            </a:r>
            <a:endParaRPr/>
          </a:p>
          <a:p>
            <a:pPr indent="-264160" lvl="0" marL="457200" rtl="0" algn="l">
              <a:spcBef>
                <a:spcPts val="0"/>
              </a:spcBef>
              <a:spcAft>
                <a:spcPts val="0"/>
              </a:spcAft>
              <a:buSzPct val="100000"/>
              <a:buChar char="●"/>
            </a:pPr>
            <a:r>
              <a:rPr lang="ja"/>
              <a:t>	Reacted to "大統領令の方はライセンス管理の観点よりも..." with ??</a:t>
            </a:r>
            <a:endParaRPr/>
          </a:p>
          <a:p>
            <a:pPr indent="-264160" lvl="0" marL="457200" rtl="0" algn="l">
              <a:spcBef>
                <a:spcPts val="0"/>
              </a:spcBef>
              <a:spcAft>
                <a:spcPts val="0"/>
              </a:spcAft>
              <a:buSzPct val="100000"/>
              <a:buChar char="●"/>
            </a:pPr>
            <a:r>
              <a:rPr lang="ja"/>
              <a:t>15:57:52</a:t>
            </a:r>
            <a:endParaRPr/>
          </a:p>
          <a:p>
            <a:pPr indent="-264160" lvl="0" marL="457200" rtl="0" algn="l">
              <a:spcBef>
                <a:spcPts val="0"/>
              </a:spcBef>
              <a:spcAft>
                <a:spcPts val="0"/>
              </a:spcAft>
              <a:buSzPct val="100000"/>
              <a:buChar char="●"/>
            </a:pPr>
            <a:r>
              <a:rPr lang="ja"/>
              <a:t>	Reacted to "「No More OSS泥棒」（映画泥棒..." with ??</a:t>
            </a:r>
            <a:endParaRPr/>
          </a:p>
          <a:p>
            <a:pPr indent="-264160" lvl="0" marL="457200" rtl="0" algn="l">
              <a:spcBef>
                <a:spcPts val="0"/>
              </a:spcBef>
              <a:spcAft>
                <a:spcPts val="0"/>
              </a:spcAft>
              <a:buSzPct val="100000"/>
              <a:buChar char="●"/>
            </a:pPr>
            <a:r>
              <a:rPr lang="ja"/>
              <a:t>15:59:26</a:t>
            </a:r>
            <a:endParaRPr/>
          </a:p>
          <a:p>
            <a:pPr indent="-264160" lvl="0" marL="457200" rtl="0" algn="l">
              <a:spcBef>
                <a:spcPts val="0"/>
              </a:spcBef>
              <a:spcAft>
                <a:spcPts val="0"/>
              </a:spcAft>
              <a:buSzPct val="100000"/>
              <a:buChar char="●"/>
            </a:pPr>
            <a:r>
              <a:rPr lang="ja"/>
              <a:t>	東京五輪のロゴ盗用問題を引き合いに出したこともある…</a:t>
            </a:r>
            <a:endParaRPr/>
          </a:p>
          <a:p>
            <a:pPr indent="-264160" lvl="0" marL="457200" rtl="0" algn="l">
              <a:spcBef>
                <a:spcPts val="0"/>
              </a:spcBef>
              <a:spcAft>
                <a:spcPts val="0"/>
              </a:spcAft>
              <a:buSzPct val="100000"/>
              <a:buChar char="●"/>
            </a:pPr>
            <a:r>
              <a:rPr lang="ja"/>
              <a:t>16:00:17 </a:t>
            </a:r>
            <a:endParaRPr/>
          </a:p>
          <a:p>
            <a:pPr indent="-264160" lvl="0" marL="457200" rtl="0" algn="l">
              <a:spcBef>
                <a:spcPts val="0"/>
              </a:spcBef>
              <a:spcAft>
                <a:spcPts val="0"/>
              </a:spcAft>
              <a:buSzPct val="100000"/>
              <a:buChar char="●"/>
            </a:pPr>
            <a:r>
              <a:rPr lang="ja"/>
              <a:t>	Reacted to "東京五輪のロゴ盗用問題を引き合いに出した..." with ??</a:t>
            </a:r>
            <a:endParaRPr/>
          </a:p>
          <a:p>
            <a:pPr indent="-264160" lvl="0" marL="457200" rtl="0" algn="l">
              <a:spcBef>
                <a:spcPts val="0"/>
              </a:spcBef>
              <a:spcAft>
                <a:spcPts val="0"/>
              </a:spcAft>
              <a:buSzPct val="1000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4" name="Google Shape;54;p11"/>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a:t>
            </a:r>
            <a:r>
              <a:rPr lang="ja">
                <a:solidFill>
                  <a:schemeClr val="dk1"/>
                </a:solidFill>
              </a:rPr>
              <a:t>SPOってなんですか</a:t>
            </a:r>
            <a:endParaRPr/>
          </a:p>
        </p:txBody>
      </p:sp>
      <p:sp>
        <p:nvSpPr>
          <p:cNvPr id="55" name="Google Shape;55;p11"/>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56" name="Google Shape;56;p11"/>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57" name="Google Shape;57;p11"/>
          <p:cNvSpPr txBox="1"/>
          <p:nvPr/>
        </p:nvSpPr>
        <p:spPr>
          <a:xfrm>
            <a:off x="2519900" y="4409225"/>
            <a:ext cx="638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https://www.linuxfoundation.jp/wp-content/uploads/2022/11/ja_LFR_LFAID_Deep_Dive_Open_Source_Program_Offices_0830.pdf</a:t>
            </a:r>
            <a:endParaRPr sz="800"/>
          </a:p>
        </p:txBody>
      </p:sp>
      <p:sp>
        <p:nvSpPr>
          <p:cNvPr id="58" name="Google Shape;58;p11"/>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59" name="Google Shape;59;p11"/>
          <p:cNvSpPr/>
          <p:nvPr/>
        </p:nvSpPr>
        <p:spPr>
          <a:xfrm>
            <a:off x="4274375" y="565025"/>
            <a:ext cx="2476200" cy="15567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a:p>
            <a:pPr indent="-158750" lvl="0" marL="89999" rtl="0" algn="l">
              <a:spcBef>
                <a:spcPts val="0"/>
              </a:spcBef>
              <a:spcAft>
                <a:spcPts val="0"/>
              </a:spcAft>
              <a:buSzPts val="1000"/>
              <a:buChar char="●"/>
            </a:pPr>
            <a:r>
              <a:t/>
            </a:r>
            <a:endParaRPr sz="1000"/>
          </a:p>
        </p:txBody>
      </p:sp>
      <p:sp>
        <p:nvSpPr>
          <p:cNvPr id="60" name="Google Shape;60;p11"/>
          <p:cNvSpPr/>
          <p:nvPr/>
        </p:nvSpPr>
        <p:spPr>
          <a:xfrm>
            <a:off x="6868625" y="750125"/>
            <a:ext cx="2127600" cy="1074900"/>
          </a:xfrm>
          <a:prstGeom prst="wedgeRectCallout">
            <a:avLst>
              <a:gd fmla="val -55071" name="adj1"/>
              <a:gd fmla="val 814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68275" lvl="1" marL="179999" rtl="0" algn="l">
              <a:spcBef>
                <a:spcPts val="0"/>
              </a:spcBef>
              <a:spcAft>
                <a:spcPts val="0"/>
              </a:spcAft>
              <a:buClr>
                <a:schemeClr val="dk1"/>
              </a:buClr>
              <a:buSzPts val="1000"/>
              <a:buChar char="○"/>
            </a:pPr>
            <a:r>
              <a:t/>
            </a:r>
            <a:endParaRPr sz="1000"/>
          </a:p>
          <a:p>
            <a:pPr indent="-168275" lvl="1" marL="179999" rtl="0" algn="l">
              <a:spcBef>
                <a:spcPts val="0"/>
              </a:spcBef>
              <a:spcAft>
                <a:spcPts val="0"/>
              </a:spcAft>
              <a:buClr>
                <a:schemeClr val="dk1"/>
              </a:buClr>
              <a:buSzPts val="1000"/>
              <a:buChar char="○"/>
            </a:pPr>
            <a:r>
              <a:rPr lang="ja" sz="1000"/>
              <a:t>コミュニティの中のトレンドを把握し、事業に活かすのがOSPOの役割（文化もその一つ）【経営企画的な活動？】</a:t>
            </a:r>
            <a:endParaRPr sz="1000"/>
          </a:p>
          <a:p>
            <a:pPr indent="-168275" lvl="1" marL="179999" rtl="0" algn="l">
              <a:spcBef>
                <a:spcPts val="0"/>
              </a:spcBef>
              <a:spcAft>
                <a:spcPts val="0"/>
              </a:spcAft>
              <a:buSzPts val="1000"/>
              <a:buChar char="○"/>
            </a:pPr>
            <a:r>
              <a:t/>
            </a:r>
            <a:endParaRPr sz="1000"/>
          </a:p>
        </p:txBody>
      </p:sp>
      <p:sp>
        <p:nvSpPr>
          <p:cNvPr id="61" name="Google Shape;61;p11"/>
          <p:cNvSpPr/>
          <p:nvPr/>
        </p:nvSpPr>
        <p:spPr>
          <a:xfrm>
            <a:off x="1940875" y="839700"/>
            <a:ext cx="2181900" cy="1556700"/>
          </a:xfrm>
          <a:prstGeom prst="wedgeRectCallout">
            <a:avLst>
              <a:gd fmla="val 3545" name="adj1"/>
              <a:gd fmla="val 12607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
        <p:nvSpPr>
          <p:cNvPr id="62" name="Google Shape;62;p11"/>
          <p:cNvSpPr/>
          <p:nvPr/>
        </p:nvSpPr>
        <p:spPr>
          <a:xfrm>
            <a:off x="6868625" y="2245325"/>
            <a:ext cx="2127600" cy="12177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「コミュニティ貢献＝会社の成功」を実現するのがOSPOの一つの姿</a:t>
            </a:r>
            <a:endParaRPr sz="1000"/>
          </a:p>
          <a:p>
            <a:pPr indent="-158750" lvl="0" marL="89999" rtl="0" algn="l">
              <a:spcBef>
                <a:spcPts val="0"/>
              </a:spcBef>
              <a:spcAft>
                <a:spcPts val="0"/>
              </a:spcAft>
              <a:buSzPts val="1000"/>
              <a:buChar char="●"/>
            </a:pPr>
            <a:r>
              <a:rPr lang="ja" sz="1000"/>
              <a:t>業界の文化とトレンドの変化をキャッチして、社内の文化のアップデートを行うのがOSPOの役割？</a:t>
            </a:r>
            <a:endParaRPr sz="1000"/>
          </a:p>
        </p:txBody>
      </p:sp>
      <p:sp>
        <p:nvSpPr>
          <p:cNvPr id="63" name="Google Shape;63;p11"/>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64" name="Google Shape;64;p11"/>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2023/9/22</a:t>
            </a:r>
            <a:r>
              <a:rPr lang="ja"/>
              <a:t>議論</a:t>
            </a:r>
            <a:endParaRPr/>
          </a:p>
        </p:txBody>
      </p:sp>
      <p:sp>
        <p:nvSpPr>
          <p:cNvPr id="65" name="Google Shape;65;p11"/>
          <p:cNvSpPr txBox="1"/>
          <p:nvPr/>
        </p:nvSpPr>
        <p:spPr>
          <a:xfrm>
            <a:off x="1400725" y="34525"/>
            <a:ext cx="33819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このレベルにある会社においてOSPOがやろうとすることをまとめてみる</a:t>
            </a:r>
            <a:endParaRPr/>
          </a:p>
        </p:txBody>
      </p:sp>
      <p:sp>
        <p:nvSpPr>
          <p:cNvPr id="66" name="Google Shape;66;p11"/>
          <p:cNvSpPr/>
          <p:nvPr/>
        </p:nvSpPr>
        <p:spPr>
          <a:xfrm>
            <a:off x="6971575" y="3575900"/>
            <a:ext cx="2127600" cy="921600"/>
          </a:xfrm>
          <a:prstGeom prst="wedgeRectCallout">
            <a:avLst>
              <a:gd fmla="val -56599" name="adj1"/>
              <a:gd fmla="val -1818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000"/>
              <a:t>ステージによらない役割</a:t>
            </a:r>
            <a:endParaRPr b="1" sz="1000"/>
          </a:p>
          <a:p>
            <a:pPr indent="-158750" lvl="0" marL="89999" rtl="0" algn="l">
              <a:spcBef>
                <a:spcPts val="0"/>
              </a:spcBef>
              <a:spcAft>
                <a:spcPts val="0"/>
              </a:spcAft>
              <a:buSzPts val="1000"/>
              <a:buChar char="●"/>
            </a:pPr>
            <a:r>
              <a:rPr lang="ja" sz="1000"/>
              <a:t>啓発して浸透させる役割を持つ</a:t>
            </a:r>
            <a:endParaRPr sz="1000"/>
          </a:p>
          <a:p>
            <a:pPr indent="-158750" lvl="0" marL="89999" rtl="0" algn="l">
              <a:spcBef>
                <a:spcPts val="0"/>
              </a:spcBef>
              <a:spcAft>
                <a:spcPts val="0"/>
              </a:spcAft>
              <a:buSzPts val="1000"/>
              <a:buChar char="●"/>
            </a:pPr>
            <a:r>
              <a:rPr lang="ja" sz="1000"/>
              <a:t>ライフサイクルがある：大きくなっていって、浸透したら小さくなる</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OSPOの組織の成長の考察</a:t>
            </a:r>
            <a:endParaRPr/>
          </a:p>
        </p:txBody>
      </p:sp>
      <p:sp>
        <p:nvSpPr>
          <p:cNvPr id="72" name="Google Shape;72;p12"/>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77500" lnSpcReduction="20000"/>
          </a:bodyPr>
          <a:lstStyle/>
          <a:p>
            <a:pPr indent="-317182" lvl="0" marL="457200" rtl="0" algn="l">
              <a:spcBef>
                <a:spcPts val="0"/>
              </a:spcBef>
              <a:spcAft>
                <a:spcPts val="0"/>
              </a:spcAft>
              <a:buSzPct val="100000"/>
              <a:buChar char="•"/>
            </a:pPr>
            <a:r>
              <a:rPr lang="ja" sz="1800"/>
              <a:t>組織図上のどこにあるかは会社によって異なる</a:t>
            </a:r>
            <a:endParaRPr sz="1800"/>
          </a:p>
          <a:p>
            <a:pPr indent="-302418" lvl="1" marL="914400" rtl="0" algn="l">
              <a:spcBef>
                <a:spcPts val="0"/>
              </a:spcBef>
              <a:spcAft>
                <a:spcPts val="0"/>
              </a:spcAft>
              <a:buSzPct val="100000"/>
              <a:buChar char="•"/>
            </a:pPr>
            <a:r>
              <a:rPr lang="ja"/>
              <a:t>役割も様々</a:t>
            </a:r>
            <a:endParaRPr/>
          </a:p>
          <a:p>
            <a:pPr indent="-302418" lvl="1" marL="914400" rtl="0" algn="l">
              <a:spcBef>
                <a:spcPts val="0"/>
              </a:spcBef>
              <a:spcAft>
                <a:spcPts val="0"/>
              </a:spcAft>
              <a:buSzPct val="100000"/>
              <a:buChar char="•"/>
            </a:pPr>
            <a:r>
              <a:rPr lang="ja"/>
              <a:t>R＆Dの中、CTO室、セキュリティ室、リスクコンプライアンス、品証、法務知財</a:t>
            </a:r>
            <a:endParaRPr/>
          </a:p>
          <a:p>
            <a:pPr indent="-302418" lvl="1" marL="914400" rtl="0" algn="l">
              <a:spcBef>
                <a:spcPts val="0"/>
              </a:spcBef>
              <a:spcAft>
                <a:spcPts val="0"/>
              </a:spcAft>
              <a:buSzPct val="100000"/>
              <a:buChar char="•"/>
            </a:pPr>
            <a:r>
              <a:rPr lang="ja"/>
              <a:t>会社のいるステージが異なると、上記のどこに置くかが変わる</a:t>
            </a:r>
            <a:endParaRPr/>
          </a:p>
          <a:p>
            <a:pPr indent="-302418" lvl="1" marL="914400" rtl="0" algn="l">
              <a:spcBef>
                <a:spcPts val="0"/>
              </a:spcBef>
              <a:spcAft>
                <a:spcPts val="0"/>
              </a:spcAft>
              <a:buSzPct val="100000"/>
              <a:buChar char="•"/>
            </a:pPr>
            <a:r>
              <a:rPr lang="ja"/>
              <a:t>上記の一つの場所の役割には収まらないことが、どこに置けばいいか議論になる理由では</a:t>
            </a:r>
            <a:endParaRPr/>
          </a:p>
          <a:p>
            <a:pPr indent="-302418" lvl="1" marL="914400" rtl="0" algn="l">
              <a:spcBef>
                <a:spcPts val="0"/>
              </a:spcBef>
              <a:spcAft>
                <a:spcPts val="0"/>
              </a:spcAft>
              <a:buSzPct val="100000"/>
              <a:buChar char="•"/>
            </a:pPr>
            <a:r>
              <a:rPr lang="ja"/>
              <a:t>会社がOSPOのどの役割に重点を置いているかによっても変わる</a:t>
            </a:r>
            <a:endParaRPr/>
          </a:p>
          <a:p>
            <a:pPr indent="-317182" lvl="0" marL="457200" rtl="0" algn="l">
              <a:spcBef>
                <a:spcPts val="0"/>
              </a:spcBef>
              <a:spcAft>
                <a:spcPts val="0"/>
              </a:spcAft>
              <a:buSzPct val="100000"/>
              <a:buChar char="•"/>
            </a:pPr>
            <a:r>
              <a:rPr lang="ja"/>
              <a:t>OSPOのあり方も様々</a:t>
            </a:r>
            <a:endParaRPr/>
          </a:p>
          <a:p>
            <a:pPr indent="-302418" lvl="1" marL="914400" rtl="0" algn="l">
              <a:spcBef>
                <a:spcPts val="0"/>
              </a:spcBef>
              <a:spcAft>
                <a:spcPts val="0"/>
              </a:spcAft>
              <a:buSzPct val="100000"/>
              <a:buChar char="•"/>
            </a:pPr>
            <a:r>
              <a:rPr lang="ja"/>
              <a:t>バーチャル　ー　リアル</a:t>
            </a:r>
            <a:endParaRPr/>
          </a:p>
          <a:p>
            <a:pPr indent="-302418" lvl="1" marL="914400" rtl="0" algn="l">
              <a:spcBef>
                <a:spcPts val="0"/>
              </a:spcBef>
              <a:spcAft>
                <a:spcPts val="0"/>
              </a:spcAft>
              <a:buSzPct val="100000"/>
              <a:buChar char="•"/>
            </a:pPr>
            <a:r>
              <a:rPr lang="ja"/>
              <a:t>複数個所にある　ー　一か所集中</a:t>
            </a:r>
            <a:endParaRPr/>
          </a:p>
          <a:p>
            <a:pPr indent="-287655" lvl="2" marL="1371600" rtl="0" algn="l">
              <a:spcBef>
                <a:spcPts val="0"/>
              </a:spcBef>
              <a:spcAft>
                <a:spcPts val="0"/>
              </a:spcAft>
              <a:buSzPct val="100000"/>
              <a:buChar char="•"/>
            </a:pPr>
            <a:r>
              <a:rPr lang="ja"/>
              <a:t>成り立ちとして、社内でばらばらに複数のOSPOが発生して、成長にしたがって、一つにまとまって行く流れもあるだろう</a:t>
            </a:r>
            <a:endParaRPr/>
          </a:p>
          <a:p>
            <a:pPr indent="-302418" lvl="1" marL="914400" rtl="0" algn="l">
              <a:spcBef>
                <a:spcPts val="0"/>
              </a:spcBef>
              <a:spcAft>
                <a:spcPts val="0"/>
              </a:spcAft>
              <a:buSzPct val="100000"/>
              <a:buChar char="•"/>
            </a:pPr>
            <a:r>
              <a:rPr lang="ja"/>
              <a:t>OSPOは一か所にまとまると機能しなくなる</a:t>
            </a:r>
            <a:endParaRPr/>
          </a:p>
          <a:p>
            <a:pPr indent="-287655" lvl="2" marL="1371600" rtl="0" algn="l">
              <a:spcBef>
                <a:spcPts val="0"/>
              </a:spcBef>
              <a:spcAft>
                <a:spcPts val="0"/>
              </a:spcAft>
              <a:buSzPct val="100000"/>
              <a:buChar char="•"/>
            </a:pPr>
            <a:r>
              <a:rPr lang="ja"/>
              <a:t>「ここに任せておけばよい」ということになって、うまくいかない</a:t>
            </a:r>
            <a:endParaRPr/>
          </a:p>
          <a:p>
            <a:pPr indent="-282733" lvl="3" marL="1828800" rtl="0" algn="l">
              <a:spcBef>
                <a:spcPts val="0"/>
              </a:spcBef>
              <a:spcAft>
                <a:spcPts val="0"/>
              </a:spcAft>
              <a:buSzPct val="100000"/>
              <a:buChar char="•"/>
            </a:pPr>
            <a:r>
              <a:rPr lang="ja"/>
              <a:t>OSS文化を学ぶことをやめてしまうことを危惧している</a:t>
            </a:r>
            <a:endParaRPr/>
          </a:p>
          <a:p>
            <a:pPr indent="-317182" lvl="0" marL="457200" rtl="0" algn="l">
              <a:spcBef>
                <a:spcPts val="0"/>
              </a:spcBef>
              <a:spcAft>
                <a:spcPts val="0"/>
              </a:spcAft>
              <a:buSzPct val="100000"/>
              <a:buChar char="•"/>
            </a:pPr>
            <a:r>
              <a:rPr lang="ja"/>
              <a:t>OSPOの始まり方について考察してみる</a:t>
            </a:r>
            <a:endParaRPr/>
          </a:p>
          <a:p>
            <a:pPr indent="-302418" lvl="1" marL="914400" rtl="0" algn="l">
              <a:spcBef>
                <a:spcPts val="0"/>
              </a:spcBef>
              <a:spcAft>
                <a:spcPts val="0"/>
              </a:spcAft>
              <a:buSzPct val="100000"/>
              <a:buChar char="•"/>
            </a:pPr>
            <a:r>
              <a:rPr lang="ja"/>
              <a:t>最初のころはOSPOという言葉はなく、OSSは重要とか、ライセンスは守りましょうとか、伝道活動をしていた</a:t>
            </a:r>
            <a:endParaRPr/>
          </a:p>
          <a:p>
            <a:pPr indent="-302418" lvl="1" marL="914400" rtl="0" algn="l">
              <a:spcBef>
                <a:spcPts val="0"/>
              </a:spcBef>
              <a:spcAft>
                <a:spcPts val="0"/>
              </a:spcAft>
              <a:buSzPct val="100000"/>
              <a:buChar char="•"/>
            </a:pPr>
            <a:r>
              <a:rPr lang="ja"/>
              <a:t>GPL等のライセンスの理解を深めるところから始めていた</a:t>
            </a:r>
            <a:endParaRPr/>
          </a:p>
          <a:p>
            <a:pPr indent="-302418" lvl="1" marL="914400" rtl="0" algn="l">
              <a:spcBef>
                <a:spcPts val="0"/>
              </a:spcBef>
              <a:spcAft>
                <a:spcPts val="0"/>
              </a:spcAft>
              <a:buSzPct val="100000"/>
              <a:buChar char="•"/>
            </a:pPr>
            <a:r>
              <a:rPr lang="ja"/>
              <a:t>OSPOそのもののライフサイクル：</a:t>
            </a:r>
            <a:endParaRPr/>
          </a:p>
          <a:p>
            <a:pPr indent="-287655" lvl="2" marL="1371600" rtl="0" algn="l">
              <a:spcBef>
                <a:spcPts val="0"/>
              </a:spcBef>
              <a:spcAft>
                <a:spcPts val="0"/>
              </a:spcAft>
              <a:buSzPct val="100000"/>
              <a:buChar char="•"/>
            </a:pPr>
            <a:r>
              <a:rPr lang="ja"/>
              <a:t>OSS EU での Ibrahim のセッション：</a:t>
            </a:r>
            <a:r>
              <a:rPr lang="ja" u="sng">
                <a:solidFill>
                  <a:schemeClr val="hlink"/>
                </a:solidFill>
                <a:hlinkClick r:id="rId3"/>
              </a:rPr>
              <a:t>https://sched.co/1OZJh</a:t>
            </a:r>
            <a:r>
              <a:rPr lang="ja"/>
              <a:t>　（1:05のあたり）</a:t>
            </a:r>
            <a:endParaRPr/>
          </a:p>
          <a:p>
            <a:pPr indent="-317182" lvl="0" marL="457200" rtl="0" algn="l">
              <a:spcBef>
                <a:spcPts val="0"/>
              </a:spcBef>
              <a:spcAft>
                <a:spcPts val="0"/>
              </a:spcAft>
              <a:buSzPct val="100000"/>
              <a:buChar char="•"/>
            </a:pPr>
            <a:r>
              <a:rPr lang="ja"/>
              <a:t>参考：深層考察：『オープンソース プログラム オフィス』 - The Linux Foundation</a:t>
            </a:r>
            <a:r>
              <a:rPr lang="ja" u="sng">
                <a:solidFill>
                  <a:schemeClr val="hlink"/>
                </a:solidFill>
                <a:hlinkClick r:id="rId4"/>
              </a:rPr>
              <a:t>https://www.linuxfoundation.jp/publications/2022/11/a-deep-dive-into-open-source-program-offices/</a:t>
            </a:r>
            <a:endParaRPr/>
          </a:p>
          <a:p>
            <a:pPr indent="-317182" lvl="0" marL="457200" rtl="0" algn="l">
              <a:spcBef>
                <a:spcPts val="0"/>
              </a:spcBef>
              <a:spcAft>
                <a:spcPts val="0"/>
              </a:spcAft>
              <a:buSzPct val="100000"/>
              <a:buChar char="•"/>
            </a:pPr>
            <a:r>
              <a:t/>
            </a:r>
            <a:endParaRPr/>
          </a:p>
          <a:p>
            <a:pPr indent="0" lvl="0" marL="0" rtl="0" algn="l">
              <a:spcBef>
                <a:spcPts val="0"/>
              </a:spcBef>
              <a:spcAft>
                <a:spcPts val="0"/>
              </a:spcAft>
              <a:buNone/>
            </a:pPr>
            <a:r>
              <a:t/>
            </a:r>
            <a:endParaRPr/>
          </a:p>
        </p:txBody>
      </p:sp>
      <p:sp>
        <p:nvSpPr>
          <p:cNvPr id="73" name="Google Shape;73;p12"/>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2023/9/22議論</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79" name="Google Shape;79;p1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OSSを</a:t>
            </a:r>
            <a:r>
              <a:rPr lang="ja">
                <a:solidFill>
                  <a:schemeClr val="dk1"/>
                </a:solidFill>
              </a:rPr>
              <a:t>活用するメリットは何ですか</a:t>
            </a:r>
            <a:endParaRPr/>
          </a:p>
        </p:txBody>
      </p:sp>
      <p:sp>
        <p:nvSpPr>
          <p:cNvPr id="80" name="Google Shape;80;p1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81" name="Google Shape;81;p13"/>
          <p:cNvPicPr preferRelativeResize="0"/>
          <p:nvPr/>
        </p:nvPicPr>
        <p:blipFill rotWithShape="1">
          <a:blip r:embed="rId3">
            <a:alphaModFix/>
          </a:blip>
          <a:srcRect b="1800" l="13179" r="-13179" t="-1800"/>
          <a:stretch/>
        </p:blipFill>
        <p:spPr>
          <a:xfrm>
            <a:off x="4127199" y="291971"/>
            <a:ext cx="6095774" cy="2160125"/>
          </a:xfrm>
          <a:prstGeom prst="rect">
            <a:avLst/>
          </a:prstGeom>
          <a:noFill/>
          <a:ln>
            <a:noFill/>
          </a:ln>
        </p:spPr>
      </p:pic>
      <p:sp>
        <p:nvSpPr>
          <p:cNvPr id="82" name="Google Shape;82;p13"/>
          <p:cNvSpPr txBox="1"/>
          <p:nvPr/>
        </p:nvSpPr>
        <p:spPr>
          <a:xfrm>
            <a:off x="2519900" y="4409225"/>
            <a:ext cx="638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https://www.linuxfoundation.jp/wp-content/uploads/2022/11/ja_LFR_LFAID_Deep_Dive_Open_Source_Program_Offices_0830.pdf</a:t>
            </a:r>
            <a:endParaRPr sz="800"/>
          </a:p>
        </p:txBody>
      </p:sp>
      <p:pic>
        <p:nvPicPr>
          <p:cNvPr id="83" name="Google Shape;83;p13"/>
          <p:cNvPicPr preferRelativeResize="0"/>
          <p:nvPr/>
        </p:nvPicPr>
        <p:blipFill>
          <a:blip r:embed="rId4">
            <a:alphaModFix/>
          </a:blip>
          <a:stretch>
            <a:fillRect/>
          </a:stretch>
        </p:blipFill>
        <p:spPr>
          <a:xfrm>
            <a:off x="4161976" y="2526851"/>
            <a:ext cx="5276274" cy="188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OSSを使い始めるステップ</a:t>
            </a:r>
            <a:endParaRPr/>
          </a:p>
        </p:txBody>
      </p:sp>
      <p:sp>
        <p:nvSpPr>
          <p:cNvPr id="89" name="Google Shape;89;p14"/>
          <p:cNvSpPr/>
          <p:nvPr/>
        </p:nvSpPr>
        <p:spPr>
          <a:xfrm>
            <a:off x="432000" y="1747225"/>
            <a:ext cx="2022000" cy="713400"/>
          </a:xfrm>
          <a:prstGeom prst="wedgeRectCallout">
            <a:avLst>
              <a:gd fmla="val 15440" name="adj1"/>
              <a:gd fmla="val 5273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既にあるソフトを使える（開発を楽できる）</a:t>
            </a:r>
            <a:endParaRPr sz="1000"/>
          </a:p>
          <a:p>
            <a:pPr indent="0" lvl="0" marL="0" rtl="0" algn="l">
              <a:spcBef>
                <a:spcPts val="0"/>
              </a:spcBef>
              <a:spcAft>
                <a:spcPts val="0"/>
              </a:spcAft>
              <a:buNone/>
            </a:pPr>
            <a:r>
              <a:rPr lang="ja" sz="1000"/>
              <a:t>（</a:t>
            </a:r>
            <a:r>
              <a:rPr lang="ja" sz="1000"/>
              <a:t>社内の開発工数を減らせる）</a:t>
            </a:r>
            <a:endParaRPr sz="1000"/>
          </a:p>
          <a:p>
            <a:pPr indent="0" lvl="0" marL="0" rtl="0" algn="l">
              <a:spcBef>
                <a:spcPts val="0"/>
              </a:spcBef>
              <a:spcAft>
                <a:spcPts val="0"/>
              </a:spcAft>
              <a:buNone/>
            </a:pPr>
            <a:r>
              <a:t/>
            </a:r>
            <a:endParaRPr sz="1000"/>
          </a:p>
        </p:txBody>
      </p:sp>
      <p:sp>
        <p:nvSpPr>
          <p:cNvPr id="90" name="Google Shape;90;p14"/>
          <p:cNvSpPr/>
          <p:nvPr/>
        </p:nvSpPr>
        <p:spPr>
          <a:xfrm>
            <a:off x="2677025" y="1616275"/>
            <a:ext cx="2022000" cy="1744800"/>
          </a:xfrm>
          <a:prstGeom prst="wedgeRectCallout">
            <a:avLst>
              <a:gd fmla="val 83404" name="adj1"/>
              <a:gd fmla="val 8726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最先端のソフト（技術）を使える</a:t>
            </a:r>
            <a:endParaRPr sz="1000"/>
          </a:p>
          <a:p>
            <a:pPr indent="0" lvl="0" marL="0" rtl="0" algn="l">
              <a:spcBef>
                <a:spcPts val="0"/>
              </a:spcBef>
              <a:spcAft>
                <a:spcPts val="0"/>
              </a:spcAft>
              <a:buNone/>
            </a:pPr>
            <a:r>
              <a:rPr lang="ja" sz="1000"/>
              <a:t>多くの人が集まって作ったソフトなので、レベルが高い</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ja"/>
              <a:t>Consumer ～ Leader の Open Source 価値マップ</a:t>
            </a:r>
            <a:endParaRPr/>
          </a:p>
        </p:txBody>
      </p:sp>
      <p:pic>
        <p:nvPicPr>
          <p:cNvPr id="96" name="Google Shape;96;p15"/>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Consumer ～ Leader の Open Source </a:t>
            </a:r>
            <a:r>
              <a:rPr lang="ja"/>
              <a:t>価値マップ</a:t>
            </a:r>
            <a:endParaRPr/>
          </a:p>
        </p:txBody>
      </p:sp>
      <p:graphicFrame>
        <p:nvGraphicFramePr>
          <p:cNvPr id="102" name="Google Shape;102;p16"/>
          <p:cNvGraphicFramePr/>
          <p:nvPr/>
        </p:nvGraphicFramePr>
        <p:xfrm>
          <a:off x="74800" y="767525"/>
          <a:ext cx="3000000" cy="3000000"/>
        </p:xfrm>
        <a:graphic>
          <a:graphicData uri="http://schemas.openxmlformats.org/drawingml/2006/table">
            <a:tbl>
              <a:tblPr>
                <a:noFill/>
                <a:tableStyleId>{39FA0FF2-DC51-45E2-80A1-FE552EF764B1}</a:tableStyleId>
              </a:tblPr>
              <a:tblGrid>
                <a:gridCol w="398725"/>
                <a:gridCol w="2145025"/>
                <a:gridCol w="929375"/>
                <a:gridCol w="1100600"/>
                <a:gridCol w="1100600"/>
                <a:gridCol w="1100600"/>
                <a:gridCol w="1100600"/>
                <a:gridCol w="1100600"/>
              </a:tblGrid>
              <a:tr h="405875">
                <a:tc>
                  <a:txBody>
                    <a:bodyPr/>
                    <a:lstStyle/>
                    <a:p>
                      <a:pPr indent="0" lvl="0" marL="0" rtl="0" algn="l">
                        <a:lnSpc>
                          <a:spcPct val="115000"/>
                        </a:lnSpc>
                        <a:spcBef>
                          <a:spcPts val="0"/>
                        </a:spcBef>
                        <a:spcAft>
                          <a:spcPts val="0"/>
                        </a:spcAft>
                        <a:buNone/>
                      </a:pPr>
                      <a:r>
                        <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人材価値 (個人)</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(会社)</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技術価値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費用価値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創造価値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ブランド価値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顧客価値</a:t>
                      </a:r>
                      <a:endParaRPr b="1" sz="1200">
                        <a:solidFill>
                          <a:srgbClr val="FFFFFF"/>
                        </a:solidFill>
                      </a:endParaRPr>
                    </a:p>
                  </a:txBody>
                  <a:tcPr marT="91425" marB="91425" marR="91425" marL="91425">
                    <a:solidFill>
                      <a:schemeClr val="accent5"/>
                    </a:solidFill>
                  </a:tcPr>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3" name="Google Shape;103;p16"/>
          <p:cNvSpPr txBox="1"/>
          <p:nvPr/>
        </p:nvSpPr>
        <p:spPr>
          <a:xfrm rot="-5400000">
            <a:off x="-183800" y="1432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t>Leader</a:t>
            </a:r>
            <a:endParaRPr sz="1300"/>
          </a:p>
        </p:txBody>
      </p:sp>
      <p:sp>
        <p:nvSpPr>
          <p:cNvPr id="104" name="Google Shape;104;p16"/>
          <p:cNvSpPr txBox="1"/>
          <p:nvPr/>
        </p:nvSpPr>
        <p:spPr>
          <a:xfrm rot="-5400000">
            <a:off x="-183800" y="2321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Contributor</a:t>
            </a:r>
            <a:endParaRPr sz="1100"/>
          </a:p>
        </p:txBody>
      </p:sp>
      <p:sp>
        <p:nvSpPr>
          <p:cNvPr id="105" name="Google Shape;105;p16"/>
          <p:cNvSpPr txBox="1"/>
          <p:nvPr/>
        </p:nvSpPr>
        <p:spPr>
          <a:xfrm rot="-5400000">
            <a:off x="-183800" y="32117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Participant</a:t>
            </a:r>
            <a:endParaRPr sz="1100"/>
          </a:p>
        </p:txBody>
      </p:sp>
      <p:sp>
        <p:nvSpPr>
          <p:cNvPr id="106" name="Google Shape;106;p16"/>
          <p:cNvSpPr txBox="1"/>
          <p:nvPr/>
        </p:nvSpPr>
        <p:spPr>
          <a:xfrm rot="-5400000">
            <a:off x="-183800" y="4099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Consumer</a:t>
            </a:r>
            <a:endParaRPr sz="1100"/>
          </a:p>
        </p:txBody>
      </p:sp>
      <p:sp>
        <p:nvSpPr>
          <p:cNvPr id="107" name="Google Shape;107;p16"/>
          <p:cNvSpPr txBox="1"/>
          <p:nvPr/>
        </p:nvSpPr>
        <p:spPr>
          <a:xfrm>
            <a:off x="490400" y="1191525"/>
            <a:ext cx="8560500" cy="3066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t>自動的に集まる状態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13" name="Google Shape;113;p17"/>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コミュニティのリーダーシップを取るのが難しいのはなぜか？</a:t>
            </a:r>
            <a:endParaRPr/>
          </a:p>
        </p:txBody>
      </p:sp>
      <p:sp>
        <p:nvSpPr>
          <p:cNvPr id="114" name="Google Shape;114;p17"/>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