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05" r:id="rId2"/>
  </p:sldMasterIdLst>
  <p:notesMasterIdLst>
    <p:notesMasterId r:id="rId10"/>
  </p:notesMasterIdLst>
  <p:sldIdLst>
    <p:sldId id="406" r:id="rId3"/>
    <p:sldId id="298" r:id="rId4"/>
    <p:sldId id="407" r:id="rId5"/>
    <p:sldId id="413" r:id="rId6"/>
    <p:sldId id="417" r:id="rId7"/>
    <p:sldId id="418" r:id="rId8"/>
    <p:sldId id="41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F1FDC-8D4D-43E1-BEEA-D7A9FD2C7769}" v="2" dt="2023-03-22T07:38:08.6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899" autoAdjust="0"/>
  </p:normalViewPr>
  <p:slideViewPr>
    <p:cSldViewPr snapToGrid="0">
      <p:cViewPr varScale="1">
        <p:scale>
          <a:sx n="72" d="100"/>
          <a:sy n="72" d="100"/>
        </p:scale>
        <p:origin x="48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2023/3/22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err="1">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1471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5" y="1802718"/>
            <a:ext cx="10794377" cy="1440333"/>
          </a:xfrm>
          <a:prstGeom prst="rect">
            <a:avLst/>
          </a:prstGeom>
        </p:spPr>
        <p:txBody>
          <a:bodyPr wrap="none" lIns="26196" tIns="0" rIns="26196" bIns="0" anchor="b" anchorCtr="0">
            <a:noAutofit/>
          </a:bodyPr>
          <a:lstStyle>
            <a:lvl1pPr algn="l">
              <a:defRPr sz="2925"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5" y="3595653"/>
            <a:ext cx="10794377" cy="1080251"/>
          </a:xfrm>
          <a:prstGeom prst="rect">
            <a:avLst/>
          </a:prstGeom>
        </p:spPr>
        <p:txBody>
          <a:bodyPr wrap="none" lIns="26196" tIns="0" rIns="26196" bIns="0"/>
          <a:lstStyle>
            <a:lvl1pPr marL="0" indent="0" algn="l">
              <a:defRPr sz="195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5" y="3429795"/>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0"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16"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08621349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2"/>
            <a:ext cx="11040000" cy="5114521"/>
          </a:xfrm>
          <a:prstGeom prst="rect">
            <a:avLst/>
          </a:prstGeom>
        </p:spPr>
        <p:txBody>
          <a:bodyPr lIns="66191" tIns="33182" rIns="66191" bIns="33182"/>
          <a:lstStyle>
            <a:lvl1pPr marL="139709" indent="-139709">
              <a:spcBef>
                <a:spcPts val="0"/>
              </a:spcBef>
              <a:buFont typeface="Arial" pitchFamily="34" charset="0"/>
              <a:buChar char="•"/>
              <a:defRPr sz="2600">
                <a:solidFill>
                  <a:schemeClr val="tx1"/>
                </a:solidFill>
              </a:defRPr>
            </a:lvl1pPr>
            <a:lvl2pPr marL="354228" indent="-144692">
              <a:spcBef>
                <a:spcPts val="0"/>
              </a:spcBef>
              <a:buFont typeface="Arial" pitchFamily="34" charset="0"/>
              <a:buChar char="•"/>
              <a:defRPr sz="2167">
                <a:solidFill>
                  <a:schemeClr val="tx1"/>
                </a:solidFill>
              </a:defRPr>
            </a:lvl2pPr>
            <a:lvl3pPr marL="560083" indent="-134771">
              <a:spcBef>
                <a:spcPts val="0"/>
              </a:spcBef>
              <a:buFont typeface="Arial" pitchFamily="34" charset="0"/>
              <a:buChar char="•"/>
              <a:defRPr sz="1733">
                <a:solidFill>
                  <a:schemeClr val="tx1"/>
                </a:solidFill>
              </a:defRPr>
            </a:lvl3pPr>
            <a:lvl4pPr marL="774641" indent="-139709">
              <a:spcBef>
                <a:spcPts val="0"/>
              </a:spcBef>
              <a:buFont typeface="Arial" pitchFamily="34" charset="0"/>
              <a:buChar char="•"/>
              <a:defRPr sz="1517">
                <a:solidFill>
                  <a:schemeClr val="tx1"/>
                </a:solidFill>
              </a:defRPr>
            </a:lvl4pPr>
            <a:lvl5pPr marL="989198" indent="-144692">
              <a:spcBef>
                <a:spcPts val="0"/>
              </a:spcBef>
              <a:buFont typeface="Arial" pitchFamily="34" charset="0"/>
              <a:buChar char="•"/>
              <a:defRPr sz="1517">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95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203221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10"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3831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Lst>
  <p:hf hdr="0"/>
  <p:txStyles>
    <p:titleStyle>
      <a:lvl1pPr algn="l" rtl="0" eaLnBrk="1" fontAlgn="base" hangingPunct="1">
        <a:spcBef>
          <a:spcPct val="0"/>
        </a:spcBef>
        <a:spcAft>
          <a:spcPct val="0"/>
        </a:spcAft>
        <a:defRPr kumimoji="1" sz="26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5pPr>
      <a:lvl6pPr marL="35932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6pPr>
      <a:lvl7pPr marL="71860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7pPr>
      <a:lvl8pPr marL="1077885"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8pPr>
      <a:lvl9pPr marL="1437187"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9pPr>
    </p:titleStyle>
    <p:bodyStyle>
      <a:lvl1pPr marL="269471" indent="-269471" algn="l" rtl="0" eaLnBrk="1" fontAlgn="base" hangingPunct="1">
        <a:spcBef>
          <a:spcPct val="20000"/>
        </a:spcBef>
        <a:spcAft>
          <a:spcPct val="0"/>
        </a:spcAft>
        <a:defRPr kumimoji="1" sz="2275">
          <a:solidFill>
            <a:schemeClr val="tx1"/>
          </a:solidFill>
          <a:latin typeface="+mn-lt"/>
          <a:ea typeface="+mn-ea"/>
          <a:cs typeface="HGP創英角ｺﾞｼｯｸUB" pitchFamily="50" charset="-128"/>
        </a:defRPr>
      </a:lvl1pPr>
      <a:lvl2pPr marL="583854" indent="-224499"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2pPr>
      <a:lvl3pPr marL="898238" indent="-179675"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3pPr>
      <a:lvl4pPr marL="12575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4pPr>
      <a:lvl5pPr marL="16168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5pPr>
      <a:lvl6pPr marL="1976135" indent="-179675" algn="l" rtl="0" eaLnBrk="1" fontAlgn="base" hangingPunct="1">
        <a:spcBef>
          <a:spcPct val="20000"/>
        </a:spcBef>
        <a:spcAft>
          <a:spcPct val="0"/>
        </a:spcAft>
        <a:buChar char="»"/>
        <a:defRPr kumimoji="1" sz="1625">
          <a:solidFill>
            <a:schemeClr val="tx1"/>
          </a:solidFill>
          <a:latin typeface="+mn-lt"/>
          <a:ea typeface="+mn-ea"/>
        </a:defRPr>
      </a:lvl6pPr>
      <a:lvl7pPr marL="2335435" indent="-179675" algn="l" rtl="0" eaLnBrk="1" fontAlgn="base" hangingPunct="1">
        <a:spcBef>
          <a:spcPct val="20000"/>
        </a:spcBef>
        <a:spcAft>
          <a:spcPct val="0"/>
        </a:spcAft>
        <a:buChar char="»"/>
        <a:defRPr kumimoji="1" sz="1625">
          <a:solidFill>
            <a:schemeClr val="tx1"/>
          </a:solidFill>
          <a:latin typeface="+mn-lt"/>
          <a:ea typeface="+mn-ea"/>
        </a:defRPr>
      </a:lvl7pPr>
      <a:lvl8pPr marL="2694726" indent="-179675" algn="l" rtl="0" eaLnBrk="1" fontAlgn="base" hangingPunct="1">
        <a:spcBef>
          <a:spcPct val="20000"/>
        </a:spcBef>
        <a:spcAft>
          <a:spcPct val="0"/>
        </a:spcAft>
        <a:buChar char="»"/>
        <a:defRPr kumimoji="1" sz="1625">
          <a:solidFill>
            <a:schemeClr val="tx1"/>
          </a:solidFill>
          <a:latin typeface="+mn-lt"/>
          <a:ea typeface="+mn-ea"/>
        </a:defRPr>
      </a:lvl8pPr>
      <a:lvl9pPr marL="3054026" indent="-179675" algn="l" rtl="0" eaLnBrk="1" fontAlgn="base" hangingPunct="1">
        <a:spcBef>
          <a:spcPct val="20000"/>
        </a:spcBef>
        <a:spcAft>
          <a:spcPct val="0"/>
        </a:spcAft>
        <a:buChar char="»"/>
        <a:defRPr kumimoji="1" sz="1625">
          <a:solidFill>
            <a:schemeClr val="tx1"/>
          </a:solidFill>
          <a:latin typeface="+mn-lt"/>
          <a:ea typeface="+mn-ea"/>
        </a:defRPr>
      </a:lvl9pPr>
    </p:bodyStyle>
    <p:otherStyle>
      <a:defPPr>
        <a:defRPr lang="ja-JP"/>
      </a:defPPr>
      <a:lvl1pPr marL="0" algn="l" defTabSz="718600" rtl="0" eaLnBrk="1" latinLnBrk="0" hangingPunct="1">
        <a:defRPr kumimoji="1" sz="1408" kern="1200">
          <a:solidFill>
            <a:schemeClr val="tx1"/>
          </a:solidFill>
          <a:latin typeface="+mn-lt"/>
          <a:ea typeface="+mn-ea"/>
          <a:cs typeface="+mn-cs"/>
        </a:defRPr>
      </a:lvl1pPr>
      <a:lvl2pPr marL="359320" algn="l" defTabSz="718600" rtl="0" eaLnBrk="1" latinLnBrk="0" hangingPunct="1">
        <a:defRPr kumimoji="1" sz="1408" kern="1200">
          <a:solidFill>
            <a:schemeClr val="tx1"/>
          </a:solidFill>
          <a:latin typeface="+mn-lt"/>
          <a:ea typeface="+mn-ea"/>
          <a:cs typeface="+mn-cs"/>
        </a:defRPr>
      </a:lvl2pPr>
      <a:lvl3pPr marL="718600" algn="l" defTabSz="718600" rtl="0" eaLnBrk="1" latinLnBrk="0" hangingPunct="1">
        <a:defRPr kumimoji="1" sz="1408" kern="1200">
          <a:solidFill>
            <a:schemeClr val="tx1"/>
          </a:solidFill>
          <a:latin typeface="+mn-lt"/>
          <a:ea typeface="+mn-ea"/>
          <a:cs typeface="+mn-cs"/>
        </a:defRPr>
      </a:lvl3pPr>
      <a:lvl4pPr marL="1077885" algn="l" defTabSz="718600" rtl="0" eaLnBrk="1" latinLnBrk="0" hangingPunct="1">
        <a:defRPr kumimoji="1" sz="1408" kern="1200">
          <a:solidFill>
            <a:schemeClr val="tx1"/>
          </a:solidFill>
          <a:latin typeface="+mn-lt"/>
          <a:ea typeface="+mn-ea"/>
          <a:cs typeface="+mn-cs"/>
        </a:defRPr>
      </a:lvl4pPr>
      <a:lvl5pPr marL="1437187" algn="l" defTabSz="718600" rtl="0" eaLnBrk="1" latinLnBrk="0" hangingPunct="1">
        <a:defRPr kumimoji="1" sz="1408" kern="1200">
          <a:solidFill>
            <a:schemeClr val="tx1"/>
          </a:solidFill>
          <a:latin typeface="+mn-lt"/>
          <a:ea typeface="+mn-ea"/>
          <a:cs typeface="+mn-cs"/>
        </a:defRPr>
      </a:lvl5pPr>
      <a:lvl6pPr marL="1796484" algn="l" defTabSz="718600" rtl="0" eaLnBrk="1" latinLnBrk="0" hangingPunct="1">
        <a:defRPr kumimoji="1" sz="1408" kern="1200">
          <a:solidFill>
            <a:schemeClr val="tx1"/>
          </a:solidFill>
          <a:latin typeface="+mn-lt"/>
          <a:ea typeface="+mn-ea"/>
          <a:cs typeface="+mn-cs"/>
        </a:defRPr>
      </a:lvl6pPr>
      <a:lvl7pPr marL="2155784" algn="l" defTabSz="718600" rtl="0" eaLnBrk="1" latinLnBrk="0" hangingPunct="1">
        <a:defRPr kumimoji="1" sz="1408" kern="1200">
          <a:solidFill>
            <a:schemeClr val="tx1"/>
          </a:solidFill>
          <a:latin typeface="+mn-lt"/>
          <a:ea typeface="+mn-ea"/>
          <a:cs typeface="+mn-cs"/>
        </a:defRPr>
      </a:lvl7pPr>
      <a:lvl8pPr marL="2515078" algn="l" defTabSz="718600" rtl="0" eaLnBrk="1" latinLnBrk="0" hangingPunct="1">
        <a:defRPr kumimoji="1" sz="1408" kern="1200">
          <a:solidFill>
            <a:schemeClr val="tx1"/>
          </a:solidFill>
          <a:latin typeface="+mn-lt"/>
          <a:ea typeface="+mn-ea"/>
          <a:cs typeface="+mn-cs"/>
        </a:defRPr>
      </a:lvl8pPr>
      <a:lvl9pPr marL="2874380" algn="l" defTabSz="718600" rtl="0" eaLnBrk="1" latinLnBrk="0" hangingPunct="1">
        <a:defRPr kumimoji="1"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zoom.us/j/99975267803?pwd=ekhxaHA3bVZUSVU5M0dVMkF2Z0pkQT0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6E24BCC-C90C-454F-B4C3-DA4B43D19730}"/>
              </a:ext>
            </a:extLst>
          </p:cNvPr>
          <p:cNvSpPr>
            <a:spLocks noGrp="1"/>
          </p:cNvSpPr>
          <p:nvPr>
            <p:ph type="ctrTitle"/>
          </p:nvPr>
        </p:nvSpPr>
        <p:spPr/>
        <p:txBody>
          <a:bodyPr/>
          <a:lstStyle/>
          <a:p>
            <a:r>
              <a:rPr lang="en-US" altLang="ja-JP" dirty="0"/>
              <a:t>Planning</a:t>
            </a:r>
            <a:r>
              <a:rPr lang="ja-JP" altLang="en-US" dirty="0"/>
              <a:t> </a:t>
            </a:r>
            <a:r>
              <a:rPr lang="en-US" altLang="ja-JP" dirty="0"/>
              <a:t>Subgroup</a:t>
            </a:r>
            <a:endParaRPr kumimoji="1" lang="ja-JP" altLang="en-US" dirty="0"/>
          </a:p>
        </p:txBody>
      </p:sp>
      <p:sp>
        <p:nvSpPr>
          <p:cNvPr id="4" name="字幕 3">
            <a:extLst>
              <a:ext uri="{FF2B5EF4-FFF2-40B4-BE49-F238E27FC236}">
                <a16:creationId xmlns:a16="http://schemas.microsoft.com/office/drawing/2014/main" id="{EF661AA3-1D1A-41E4-8ABD-6A4BFD8D4443}"/>
              </a:ext>
            </a:extLst>
          </p:cNvPr>
          <p:cNvSpPr>
            <a:spLocks noGrp="1"/>
          </p:cNvSpPr>
          <p:nvPr>
            <p:ph type="subTitle" idx="1"/>
          </p:nvPr>
        </p:nvSpPr>
        <p:spPr/>
        <p:txBody>
          <a:bodyPr/>
          <a:lstStyle/>
          <a:p>
            <a:r>
              <a:rPr lang="en-US" altLang="ja-JP" dirty="0"/>
              <a:t>3</a:t>
            </a:r>
            <a:r>
              <a:rPr lang="ja-JP" altLang="en-US" dirty="0"/>
              <a:t>月</a:t>
            </a:r>
            <a:r>
              <a:rPr lang="en-US" altLang="ja-JP" dirty="0"/>
              <a:t>22</a:t>
            </a:r>
            <a:r>
              <a:rPr lang="ja-JP" altLang="en-US" dirty="0"/>
              <a:t>日</a:t>
            </a:r>
            <a:r>
              <a:rPr lang="en-US" altLang="ja-JP" dirty="0"/>
              <a:t>, 2023</a:t>
            </a:r>
          </a:p>
          <a:p>
            <a:r>
              <a:rPr kumimoji="1" lang="en-US" altLang="ja-JP" dirty="0"/>
              <a:t>Hiroyuki</a:t>
            </a:r>
            <a:r>
              <a:rPr kumimoji="1" lang="ja-JP" altLang="en-US" dirty="0"/>
              <a:t> </a:t>
            </a:r>
            <a:r>
              <a:rPr kumimoji="1" lang="en-US" altLang="ja-JP" dirty="0"/>
              <a:t>Fukuchi</a:t>
            </a:r>
            <a:endParaRPr kumimoji="1" lang="ja-JP" altLang="en-US" dirty="0"/>
          </a:p>
        </p:txBody>
      </p:sp>
    </p:spTree>
    <p:extLst>
      <p:ext uri="{BB962C8B-B14F-4D97-AF65-F5344CB8AC3E}">
        <p14:creationId xmlns:p14="http://schemas.microsoft.com/office/powerpoint/2010/main" val="106516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p:txBody>
      </p:sp>
      <p:sp>
        <p:nvSpPr>
          <p:cNvPr id="6" name="フッター プレースホルダー 5"/>
          <p:cNvSpPr>
            <a:spLocks noGrp="1"/>
          </p:cNvSpPr>
          <p:nvPr>
            <p:ph type="ftr" idx="11"/>
          </p:nvPr>
        </p:nvSpPr>
        <p:spPr/>
        <p:txBody>
          <a:bodyPr/>
          <a:lstStyle/>
          <a:p>
            <a:r>
              <a:rPr kumimoji="1" lang="en-US" altLang="ja-JP">
                <a:solidFill>
                  <a:schemeClr val="bg1">
                    <a:lumMod val="65000"/>
                  </a:schemeClr>
                </a:solidFill>
              </a:rPr>
              <a:t>OpenChain project /  CC0-1.0</a:t>
            </a:r>
            <a:endParaRPr kumimoji="1" lang="en-US" altLang="ja-JP" dirty="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5811F-4C7C-43FA-8C56-09976403547C}"/>
              </a:ext>
            </a:extLst>
          </p:cNvPr>
          <p:cNvSpPr>
            <a:spLocks noGrp="1"/>
          </p:cNvSpPr>
          <p:nvPr>
            <p:ph type="title"/>
          </p:nvPr>
        </p:nvSpPr>
        <p:spPr/>
        <p:txBody>
          <a:bodyPr/>
          <a:lstStyle/>
          <a:p>
            <a:r>
              <a:rPr kumimoji="1" lang="en-US" altLang="ja-JP" dirty="0"/>
              <a:t>Meeting</a:t>
            </a:r>
            <a:endParaRPr kumimoji="1" lang="ja-JP" altLang="en-US" dirty="0"/>
          </a:p>
        </p:txBody>
      </p:sp>
      <p:sp>
        <p:nvSpPr>
          <p:cNvPr id="3"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Date</a:t>
            </a:r>
            <a:r>
              <a:rPr lang="ja-JP" altLang="en-US" dirty="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&amp; Time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2023/3/22</a:t>
            </a: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16:30-17:30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Venue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Zoom</a:t>
            </a:r>
            <a:b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b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hlinkClick r:id="rId2"/>
              </a:rPr>
              <a:t>https://zoom.us/j/99975267803?pwd=ekhxaHA3bVZUSVU5M0dVMkF2Z0pkQT09</a:t>
            </a: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a:defRPr/>
            </a:pPr>
            <a:endParaRPr lang="en-US" altLang="ja-JP" dirty="0">
              <a:solidFill>
                <a:prstClr val="black"/>
              </a:solidFill>
              <a:latin typeface="Calibri"/>
              <a:ea typeface="ＭＳ Ｐゴシック" panose="020B0600070205080204" pitchFamily="50" charset="-128"/>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576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400" dirty="0"/>
              <a:t>OpenChain</a:t>
            </a:r>
            <a:r>
              <a:rPr lang="ja-JP" altLang="en-US" sz="2400" dirty="0"/>
              <a:t>業界調査の相談</a:t>
            </a:r>
            <a:endParaRPr lang="en-US" altLang="ja-JP" sz="2400" dirty="0"/>
          </a:p>
          <a:p>
            <a:pPr>
              <a:defRPr/>
            </a:pPr>
            <a:r>
              <a:rPr lang="ja-JP" altLang="en-US" sz="2400" dirty="0"/>
              <a:t>次回全体会合（何かあれば）</a:t>
            </a:r>
            <a:endParaRPr lang="en-US" altLang="ja-JP" sz="2400" dirty="0"/>
          </a:p>
          <a:p>
            <a:pPr>
              <a:defRPr/>
            </a:pPr>
            <a:r>
              <a:rPr lang="ja-JP" altLang="en-US" sz="2400" dirty="0"/>
              <a:t>次々回全体会合</a:t>
            </a:r>
            <a:endParaRPr lang="en-US" altLang="ja-JP" sz="2400" dirty="0"/>
          </a:p>
          <a:p>
            <a:pPr>
              <a:defRPr/>
            </a:pPr>
            <a:r>
              <a:rPr lang="ja-JP" altLang="en-US" sz="2400" dirty="0"/>
              <a:t>その他</a:t>
            </a:r>
            <a:endParaRPr lang="en-US" altLang="ja-JP" sz="2400" dirty="0"/>
          </a:p>
          <a:p>
            <a:pPr>
              <a:defRPr/>
            </a:pPr>
            <a:endParaRPr lang="en-US" altLang="ja-JP" sz="2400" dirty="0"/>
          </a:p>
        </p:txBody>
      </p:sp>
    </p:spTree>
    <p:extLst>
      <p:ext uri="{BB962C8B-B14F-4D97-AF65-F5344CB8AC3E}">
        <p14:creationId xmlns:p14="http://schemas.microsoft.com/office/powerpoint/2010/main" val="3070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F0211-89A6-4952-BA22-EA71DCC030AE}"/>
              </a:ext>
            </a:extLst>
          </p:cNvPr>
          <p:cNvSpPr>
            <a:spLocks noGrp="1"/>
          </p:cNvSpPr>
          <p:nvPr>
            <p:ph type="title"/>
          </p:nvPr>
        </p:nvSpPr>
        <p:spPr/>
        <p:txBody>
          <a:bodyPr/>
          <a:lstStyle/>
          <a:p>
            <a:r>
              <a:rPr kumimoji="1" lang="ja-JP" altLang="en-US" dirty="0"/>
              <a:t>参考：前回メモ</a:t>
            </a:r>
          </a:p>
        </p:txBody>
      </p:sp>
      <p:sp>
        <p:nvSpPr>
          <p:cNvPr id="3" name="テキスト ボックス 2">
            <a:extLst>
              <a:ext uri="{FF2B5EF4-FFF2-40B4-BE49-F238E27FC236}">
                <a16:creationId xmlns:a16="http://schemas.microsoft.com/office/drawing/2014/main" id="{0E508205-C878-9757-5116-2B3FDB4B7BB7}"/>
              </a:ext>
            </a:extLst>
          </p:cNvPr>
          <p:cNvSpPr txBox="1"/>
          <p:nvPr/>
        </p:nvSpPr>
        <p:spPr>
          <a:xfrm>
            <a:off x="576000" y="1155560"/>
            <a:ext cx="10748492" cy="5262979"/>
          </a:xfrm>
          <a:prstGeom prst="rect">
            <a:avLst/>
          </a:prstGeom>
          <a:noFill/>
        </p:spPr>
        <p:txBody>
          <a:bodyPr wrap="square" rtlCol="0">
            <a:spAutoFit/>
          </a:bodyPr>
          <a:lstStyle/>
          <a:p>
            <a:r>
              <a:rPr kumimoji="1" lang="en-US" altLang="ja-JP" sz="1400" dirty="0"/>
              <a:t>OpenChain</a:t>
            </a:r>
            <a:r>
              <a:rPr kumimoji="1" lang="ja-JP" altLang="en-US" sz="1400" dirty="0"/>
              <a:t>業界調査</a:t>
            </a:r>
            <a:r>
              <a:rPr kumimoji="1" lang="en-US" altLang="ja-JP" sz="1400" dirty="0"/>
              <a:t>2023</a:t>
            </a:r>
          </a:p>
          <a:p>
            <a:endParaRPr kumimoji="1" lang="en-US" altLang="ja-JP" sz="1400" dirty="0"/>
          </a:p>
          <a:p>
            <a:r>
              <a:rPr kumimoji="1" lang="ja-JP" altLang="en-US" sz="1400" dirty="0"/>
              <a:t>今年もやりたい</a:t>
            </a:r>
            <a:endParaRPr kumimoji="1" lang="en-US" altLang="ja-JP" sz="1400" dirty="0"/>
          </a:p>
          <a:p>
            <a:r>
              <a:rPr kumimoji="1" lang="en-US" altLang="ja-JP" sz="1400" dirty="0"/>
              <a:t>Planning SG</a:t>
            </a:r>
            <a:r>
              <a:rPr kumimoji="1" lang="ja-JP" altLang="en-US" sz="1400" dirty="0"/>
              <a:t>で音頭取ってやる（</a:t>
            </a:r>
            <a:r>
              <a:rPr kumimoji="1" lang="en-US" altLang="ja-JP" sz="1400" dirty="0"/>
              <a:t>OSPO SG</a:t>
            </a:r>
            <a:r>
              <a:rPr kumimoji="1" lang="ja-JP" altLang="en-US" sz="1400" dirty="0"/>
              <a:t>だと狭い印象）</a:t>
            </a:r>
            <a:endParaRPr kumimoji="1" lang="en-US" altLang="ja-JP" sz="1400" dirty="0"/>
          </a:p>
          <a:p>
            <a:endParaRPr kumimoji="1" lang="en-US" altLang="ja-JP" sz="1400" dirty="0"/>
          </a:p>
          <a:p>
            <a:r>
              <a:rPr kumimoji="1" lang="en-US" altLang="ja-JP" sz="1400" dirty="0"/>
              <a:t>2022</a:t>
            </a:r>
            <a:r>
              <a:rPr kumimoji="1" lang="ja-JP" altLang="en-US" sz="1400" dirty="0"/>
              <a:t>年</a:t>
            </a:r>
            <a:endParaRPr kumimoji="1" lang="en-US" altLang="ja-JP" sz="1400" dirty="0"/>
          </a:p>
          <a:p>
            <a:r>
              <a:rPr kumimoji="1" lang="ja-JP" altLang="en-US" sz="1400" dirty="0"/>
              <a:t>　</a:t>
            </a:r>
            <a:r>
              <a:rPr kumimoji="1" lang="en-US" altLang="ja-JP" sz="1400" dirty="0"/>
              <a:t>3</a:t>
            </a:r>
            <a:r>
              <a:rPr kumimoji="1" lang="ja-JP" altLang="en-US" sz="1400" dirty="0"/>
              <a:t>月準備</a:t>
            </a:r>
            <a:endParaRPr kumimoji="1" lang="en-US" altLang="ja-JP" sz="1400" dirty="0"/>
          </a:p>
          <a:p>
            <a:r>
              <a:rPr kumimoji="1" lang="ja-JP" altLang="en-US" sz="1400" dirty="0"/>
              <a:t>　</a:t>
            </a:r>
            <a:r>
              <a:rPr kumimoji="1" lang="en-US" altLang="ja-JP" sz="1400" dirty="0"/>
              <a:t>4</a:t>
            </a:r>
            <a:r>
              <a:rPr kumimoji="1" lang="ja-JP" altLang="en-US" sz="1400" dirty="0"/>
              <a:t>月末まで調査</a:t>
            </a:r>
            <a:endParaRPr kumimoji="1" lang="en-US" altLang="ja-JP" sz="1400" dirty="0"/>
          </a:p>
          <a:p>
            <a:r>
              <a:rPr kumimoji="1" lang="ja-JP" altLang="en-US" sz="1400" dirty="0"/>
              <a:t>　</a:t>
            </a:r>
            <a:r>
              <a:rPr kumimoji="1" lang="en-US" altLang="ja-JP" sz="1400" dirty="0"/>
              <a:t>5</a:t>
            </a:r>
            <a:r>
              <a:rPr kumimoji="1" lang="ja-JP" altLang="en-US" sz="1400" dirty="0"/>
              <a:t>月に全体会合で結果共有　</a:t>
            </a:r>
            <a:endParaRPr kumimoji="1" lang="en-US" altLang="ja-JP" sz="1400" dirty="0"/>
          </a:p>
          <a:p>
            <a:r>
              <a:rPr kumimoji="1" lang="ja-JP" altLang="en-US" sz="1400" dirty="0"/>
              <a:t>　</a:t>
            </a:r>
            <a:r>
              <a:rPr kumimoji="1" lang="en-US" altLang="ja-JP" sz="1400" dirty="0"/>
              <a:t>59</a:t>
            </a:r>
            <a:r>
              <a:rPr kumimoji="1" lang="ja-JP" altLang="en-US" sz="1400" dirty="0"/>
              <a:t>件</a:t>
            </a:r>
            <a:endParaRPr kumimoji="1" lang="en-US" altLang="ja-JP" sz="1400" dirty="0"/>
          </a:p>
          <a:p>
            <a:endParaRPr kumimoji="1" lang="en-US" altLang="ja-JP" sz="1400" dirty="0"/>
          </a:p>
          <a:p>
            <a:r>
              <a:rPr kumimoji="1" lang="ja-JP" altLang="en-US" sz="1400" dirty="0"/>
              <a:t>結果を</a:t>
            </a:r>
            <a:r>
              <a:rPr kumimoji="1" lang="en-US" altLang="ja-JP" sz="1400" dirty="0" err="1"/>
              <a:t>ToDo</a:t>
            </a:r>
            <a:r>
              <a:rPr kumimoji="1" lang="en-US" altLang="ja-JP" sz="1400" dirty="0"/>
              <a:t> Group</a:t>
            </a:r>
            <a:r>
              <a:rPr kumimoji="1" lang="ja-JP" altLang="en-US" sz="1400" dirty="0"/>
              <a:t>にも共有</a:t>
            </a:r>
            <a:endParaRPr kumimoji="1" lang="en-US" altLang="ja-JP" sz="1400" dirty="0"/>
          </a:p>
          <a:p>
            <a:r>
              <a:rPr kumimoji="1" lang="ja-JP" altLang="en-US" sz="1400" dirty="0"/>
              <a:t>ポジティブな反応</a:t>
            </a:r>
            <a:endParaRPr kumimoji="1" lang="en-US" altLang="ja-JP" sz="1400" dirty="0"/>
          </a:p>
          <a:p>
            <a:r>
              <a:rPr kumimoji="1" lang="ja-JP" altLang="en-US" sz="1400" dirty="0"/>
              <a:t>英語版も共有</a:t>
            </a:r>
            <a:endParaRPr kumimoji="1" lang="en-US" altLang="ja-JP" sz="1400" dirty="0"/>
          </a:p>
          <a:p>
            <a:endParaRPr kumimoji="1" lang="en-US" altLang="ja-JP" sz="1400" dirty="0"/>
          </a:p>
          <a:p>
            <a:r>
              <a:rPr kumimoji="1" lang="ja-JP" altLang="en-US" sz="1400" dirty="0"/>
              <a:t>調査項目で改善ありますか？</a:t>
            </a:r>
            <a:endParaRPr kumimoji="1" lang="en-US" altLang="ja-JP" sz="1400" dirty="0"/>
          </a:p>
          <a:p>
            <a:r>
              <a:rPr kumimoji="1" lang="ja-JP" altLang="en-US" sz="1400" dirty="0"/>
              <a:t>昨年の項目はそのままにして、追加した方がよい</a:t>
            </a:r>
            <a:endParaRPr kumimoji="1" lang="en-US" altLang="ja-JP" sz="1400" dirty="0"/>
          </a:p>
          <a:p>
            <a:endParaRPr kumimoji="1" lang="en-US" altLang="ja-JP" sz="1400" dirty="0"/>
          </a:p>
          <a:p>
            <a:r>
              <a:rPr kumimoji="1" lang="en-US" altLang="ja-JP" sz="1400" dirty="0"/>
              <a:t>Slack</a:t>
            </a:r>
            <a:r>
              <a:rPr kumimoji="1" lang="ja-JP" altLang="en-US" sz="1400" dirty="0"/>
              <a:t>でスレッド作って、追加項目を出してもらう</a:t>
            </a:r>
            <a:endParaRPr kumimoji="1" lang="en-US" altLang="ja-JP" sz="1400" dirty="0"/>
          </a:p>
          <a:p>
            <a:endParaRPr kumimoji="1" lang="en-US" altLang="ja-JP" sz="1400" dirty="0"/>
          </a:p>
          <a:p>
            <a:endParaRPr kumimoji="1" lang="en-US" altLang="ja-JP" sz="1400" dirty="0"/>
          </a:p>
          <a:p>
            <a:r>
              <a:rPr kumimoji="1" lang="en-US" altLang="ja-JP" sz="1400" dirty="0"/>
              <a:t>Planning SG</a:t>
            </a:r>
            <a:r>
              <a:rPr kumimoji="1" lang="ja-JP" altLang="en-US" sz="1400" dirty="0"/>
              <a:t>次回打ち合わせ</a:t>
            </a:r>
            <a:endParaRPr kumimoji="1" lang="en-US" altLang="ja-JP" sz="1400" dirty="0"/>
          </a:p>
          <a:p>
            <a:r>
              <a:rPr kumimoji="1" lang="en-US" altLang="ja-JP" sz="1400" dirty="0"/>
              <a:t>3</a:t>
            </a:r>
            <a:r>
              <a:rPr kumimoji="1" lang="ja-JP" altLang="en-US" sz="1400" dirty="0"/>
              <a:t>月</a:t>
            </a:r>
            <a:r>
              <a:rPr kumimoji="1" lang="en-US" altLang="ja-JP" sz="1400" dirty="0"/>
              <a:t>22</a:t>
            </a:r>
            <a:r>
              <a:rPr kumimoji="1" lang="ja-JP" altLang="en-US" sz="1400" dirty="0"/>
              <a:t>日（水）　</a:t>
            </a:r>
            <a:r>
              <a:rPr kumimoji="1" lang="en-US" altLang="ja-JP" sz="1400"/>
              <a:t>16:30-17:30</a:t>
            </a:r>
            <a:endParaRPr kumimoji="1" lang="en-US" altLang="ja-JP" sz="1400" dirty="0"/>
          </a:p>
          <a:p>
            <a:endParaRPr kumimoji="1" lang="en-US" altLang="ja-JP" sz="1400" dirty="0"/>
          </a:p>
        </p:txBody>
      </p:sp>
    </p:spTree>
    <p:extLst>
      <p:ext uri="{BB962C8B-B14F-4D97-AF65-F5344CB8AC3E}">
        <p14:creationId xmlns:p14="http://schemas.microsoft.com/office/powerpoint/2010/main" val="211502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ACE79-19DC-B632-4DE9-1F92169666B4}"/>
              </a:ext>
            </a:extLst>
          </p:cNvPr>
          <p:cNvSpPr>
            <a:spLocks noGrp="1"/>
          </p:cNvSpPr>
          <p:nvPr>
            <p:ph type="title"/>
          </p:nvPr>
        </p:nvSpPr>
        <p:spPr/>
        <p:txBody>
          <a:bodyPr/>
          <a:lstStyle/>
          <a:p>
            <a:r>
              <a:rPr kumimoji="1" lang="en-US" altLang="ja-JP" dirty="0"/>
              <a:t>OpenChain</a:t>
            </a:r>
            <a:r>
              <a:rPr kumimoji="1" lang="ja-JP" altLang="en-US" dirty="0"/>
              <a:t>業界調査</a:t>
            </a:r>
          </a:p>
        </p:txBody>
      </p:sp>
      <p:sp>
        <p:nvSpPr>
          <p:cNvPr id="4" name="テキスト ボックス 3">
            <a:extLst>
              <a:ext uri="{FF2B5EF4-FFF2-40B4-BE49-F238E27FC236}">
                <a16:creationId xmlns:a16="http://schemas.microsoft.com/office/drawing/2014/main" id="{5E752F56-56B5-D36D-0F31-99E6C7A5AB6F}"/>
              </a:ext>
            </a:extLst>
          </p:cNvPr>
          <p:cNvSpPr txBox="1"/>
          <p:nvPr/>
        </p:nvSpPr>
        <p:spPr>
          <a:xfrm>
            <a:off x="575999" y="1187773"/>
            <a:ext cx="11039999" cy="3139321"/>
          </a:xfrm>
          <a:prstGeom prst="rect">
            <a:avLst/>
          </a:prstGeom>
          <a:noFill/>
        </p:spPr>
        <p:txBody>
          <a:bodyPr wrap="square">
            <a:spAutoFit/>
          </a:bodyPr>
          <a:lstStyle/>
          <a:p>
            <a:pPr marL="285750" indent="-285750" algn="l">
              <a:buFont typeface="Arial" panose="020B0604020202020204" pitchFamily="34" charset="0"/>
              <a:buChar char="•"/>
            </a:pPr>
            <a:r>
              <a:rPr lang="ja-JP" altLang="en-US" b="0" i="0" dirty="0">
                <a:solidFill>
                  <a:srgbClr val="1D1C1D"/>
                </a:solidFill>
                <a:effectLst/>
                <a:latin typeface="NotoSansJP"/>
              </a:rPr>
              <a:t>前回資料</a:t>
            </a:r>
            <a:endParaRPr lang="en-US" altLang="ja-JP" b="0" i="0" dirty="0">
              <a:solidFill>
                <a:srgbClr val="1D1C1D"/>
              </a:solidFill>
              <a:effectLst/>
              <a:latin typeface="NotoSansJP"/>
            </a:endParaRPr>
          </a:p>
          <a:p>
            <a:pPr marL="285750" indent="-285750" algn="l">
              <a:buFont typeface="Arial" panose="020B0604020202020204" pitchFamily="34" charset="0"/>
              <a:buChar char="•"/>
            </a:pPr>
            <a:r>
              <a:rPr lang="en-US" altLang="ja-JP" b="0" i="0" dirty="0">
                <a:solidFill>
                  <a:srgbClr val="1D1C1D"/>
                </a:solidFill>
                <a:effectLst/>
                <a:latin typeface="NotoSansJP"/>
              </a:rPr>
              <a:t>https://github.com/OpenChain-Project/OpenChain-JWG/tree/master/CaseStudy/OpenChain_Industry_Survey/2022</a:t>
            </a:r>
          </a:p>
          <a:p>
            <a:pPr marL="285750" indent="-285750" algn="l">
              <a:buFont typeface="Arial" panose="020B0604020202020204" pitchFamily="34" charset="0"/>
              <a:buChar char="•"/>
            </a:pPr>
            <a:endParaRPr lang="en-US" altLang="ja-JP" dirty="0">
              <a:solidFill>
                <a:srgbClr val="1D1C1D"/>
              </a:solidFill>
              <a:latin typeface="NotoSansJP"/>
            </a:endParaRPr>
          </a:p>
          <a:p>
            <a:pPr marL="285750" indent="-285750" algn="l">
              <a:buFont typeface="Arial" panose="020B0604020202020204" pitchFamily="34" charset="0"/>
              <a:buChar char="•"/>
            </a:pPr>
            <a:endParaRPr lang="en-US" altLang="ja-JP" b="0" i="0" dirty="0">
              <a:solidFill>
                <a:srgbClr val="1D1C1D"/>
              </a:solidFill>
              <a:effectLst/>
              <a:latin typeface="NotoSansJP"/>
            </a:endParaRPr>
          </a:p>
          <a:p>
            <a:pPr marL="285750" indent="-285750" algn="l">
              <a:buFont typeface="Arial" panose="020B0604020202020204" pitchFamily="34" charset="0"/>
              <a:buChar char="•"/>
            </a:pPr>
            <a:r>
              <a:rPr lang="ja-JP" altLang="en-US" b="0" i="0" dirty="0">
                <a:solidFill>
                  <a:srgbClr val="1D1C1D"/>
                </a:solidFill>
                <a:effectLst/>
                <a:latin typeface="NotoSansJP"/>
              </a:rPr>
              <a:t>追加案</a:t>
            </a:r>
            <a:endParaRPr lang="en-US" altLang="ja-JP" b="0" i="0" dirty="0">
              <a:solidFill>
                <a:srgbClr val="1D1C1D"/>
              </a:solidFill>
              <a:effectLst/>
              <a:latin typeface="NotoSansJP"/>
            </a:endParaRPr>
          </a:p>
          <a:p>
            <a:pPr marL="285750" indent="-285750" algn="l">
              <a:buFont typeface="Arial" panose="020B0604020202020204" pitchFamily="34" charset="0"/>
              <a:buChar char="•"/>
            </a:pPr>
            <a:r>
              <a:rPr lang="ja-JP" altLang="en-US" b="0" i="0" dirty="0">
                <a:solidFill>
                  <a:srgbClr val="1D1C1D"/>
                </a:solidFill>
                <a:effectLst/>
                <a:latin typeface="NotoSansJP"/>
              </a:rPr>
              <a:t>あなたの所属する組織のサプライチェーンの前後で</a:t>
            </a:r>
            <a:r>
              <a:rPr lang="en-US" altLang="ja-JP" b="0" i="0" dirty="0">
                <a:solidFill>
                  <a:srgbClr val="1D1C1D"/>
                </a:solidFill>
                <a:effectLst/>
                <a:latin typeface="NotoSansJP"/>
              </a:rPr>
              <a:t>OpenChain</a:t>
            </a:r>
            <a:r>
              <a:rPr lang="ja-JP" altLang="en-US" b="0" i="0" dirty="0">
                <a:solidFill>
                  <a:srgbClr val="1D1C1D"/>
                </a:solidFill>
                <a:effectLst/>
                <a:latin typeface="NotoSansJP"/>
              </a:rPr>
              <a:t>はどの程度普及していますか</a:t>
            </a:r>
            <a:r>
              <a:rPr lang="en-US" altLang="ja-JP" b="0" i="0" dirty="0">
                <a:solidFill>
                  <a:srgbClr val="1D1C1D"/>
                </a:solidFill>
                <a:effectLst/>
                <a:latin typeface="NotoSansJP"/>
              </a:rPr>
              <a:t>?</a:t>
            </a:r>
          </a:p>
          <a:p>
            <a:pPr marL="742950" lvl="1" indent="-285750">
              <a:buFont typeface="Arial" panose="020B0604020202020204" pitchFamily="34" charset="0"/>
              <a:buChar char="•"/>
            </a:pPr>
            <a:r>
              <a:rPr lang="en-US" altLang="ja-JP" b="0" i="0" dirty="0">
                <a:solidFill>
                  <a:srgbClr val="1D1C1D"/>
                </a:solidFill>
                <a:effectLst/>
                <a:latin typeface="NotoSansJP"/>
              </a:rPr>
              <a:t>OpenChain</a:t>
            </a:r>
            <a:r>
              <a:rPr lang="ja-JP" altLang="en-US" b="0" i="0" dirty="0">
                <a:solidFill>
                  <a:srgbClr val="1D1C1D"/>
                </a:solidFill>
                <a:effectLst/>
                <a:latin typeface="NotoSansJP"/>
              </a:rPr>
              <a:t>は必須または調達要件に含まれる</a:t>
            </a:r>
          </a:p>
          <a:p>
            <a:pPr marL="742950" lvl="1" indent="-285750">
              <a:buFont typeface="Arial" panose="020B0604020202020204" pitchFamily="34" charset="0"/>
              <a:buChar char="•"/>
            </a:pPr>
            <a:r>
              <a:rPr lang="en-US" altLang="ja-JP" b="0" i="0" dirty="0">
                <a:solidFill>
                  <a:srgbClr val="1D1C1D"/>
                </a:solidFill>
                <a:effectLst/>
                <a:latin typeface="NotoSansJP"/>
              </a:rPr>
              <a:t>OpenChain</a:t>
            </a:r>
            <a:r>
              <a:rPr lang="ja-JP" altLang="en-US" b="0" i="0" dirty="0">
                <a:solidFill>
                  <a:srgbClr val="1D1C1D"/>
                </a:solidFill>
                <a:effectLst/>
                <a:latin typeface="NotoSansJP"/>
              </a:rPr>
              <a:t>は推奨または近いうちに取得が求められる</a:t>
            </a:r>
          </a:p>
          <a:p>
            <a:pPr marL="742950" lvl="1" indent="-285750">
              <a:buFont typeface="Arial" panose="020B0604020202020204" pitchFamily="34" charset="0"/>
              <a:buChar char="•"/>
            </a:pPr>
            <a:r>
              <a:rPr lang="en-US" altLang="ja-JP" b="0" i="0" dirty="0">
                <a:solidFill>
                  <a:srgbClr val="1D1C1D"/>
                </a:solidFill>
                <a:effectLst/>
                <a:latin typeface="NotoSansJP"/>
              </a:rPr>
              <a:t>OpenChain</a:t>
            </a:r>
            <a:r>
              <a:rPr lang="ja-JP" altLang="en-US" b="0" i="0" dirty="0">
                <a:solidFill>
                  <a:srgbClr val="1D1C1D"/>
                </a:solidFill>
                <a:effectLst/>
                <a:latin typeface="NotoSansJP"/>
              </a:rPr>
              <a:t>が話題になったことがある</a:t>
            </a:r>
          </a:p>
          <a:p>
            <a:pPr marL="742950" lvl="1" indent="-285750">
              <a:buFont typeface="Arial" panose="020B0604020202020204" pitchFamily="34" charset="0"/>
              <a:buChar char="•"/>
            </a:pPr>
            <a:r>
              <a:rPr lang="en-US" altLang="ja-JP" b="0" i="0" dirty="0">
                <a:solidFill>
                  <a:srgbClr val="1D1C1D"/>
                </a:solidFill>
                <a:effectLst/>
                <a:latin typeface="NotoSansJP"/>
              </a:rPr>
              <a:t>OpenChain</a:t>
            </a:r>
            <a:r>
              <a:rPr lang="ja-JP" altLang="en-US" b="0" i="0" dirty="0">
                <a:solidFill>
                  <a:srgbClr val="1D1C1D"/>
                </a:solidFill>
                <a:effectLst/>
                <a:latin typeface="NotoSansJP"/>
              </a:rPr>
              <a:t>が話題になったことはない</a:t>
            </a:r>
          </a:p>
        </p:txBody>
      </p:sp>
    </p:spTree>
    <p:extLst>
      <p:ext uri="{BB962C8B-B14F-4D97-AF65-F5344CB8AC3E}">
        <p14:creationId xmlns:p14="http://schemas.microsoft.com/office/powerpoint/2010/main" val="115431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40DF3-F551-78CF-418A-5A35E55A3968}"/>
              </a:ext>
            </a:extLst>
          </p:cNvPr>
          <p:cNvSpPr>
            <a:spLocks noGrp="1"/>
          </p:cNvSpPr>
          <p:nvPr>
            <p:ph type="title"/>
          </p:nvPr>
        </p:nvSpPr>
        <p:spPr/>
        <p:txBody>
          <a:bodyPr/>
          <a:lstStyle/>
          <a:p>
            <a:endParaRPr kumimoji="1" lang="ja-JP" altLang="en-US"/>
          </a:p>
        </p:txBody>
      </p:sp>
      <p:sp>
        <p:nvSpPr>
          <p:cNvPr id="3" name="テキスト ボックス 2">
            <a:extLst>
              <a:ext uri="{FF2B5EF4-FFF2-40B4-BE49-F238E27FC236}">
                <a16:creationId xmlns:a16="http://schemas.microsoft.com/office/drawing/2014/main" id="{65DAE25D-53FD-DA29-0A34-7D8423C0B9B8}"/>
              </a:ext>
            </a:extLst>
          </p:cNvPr>
          <p:cNvSpPr txBox="1"/>
          <p:nvPr/>
        </p:nvSpPr>
        <p:spPr>
          <a:xfrm>
            <a:off x="576000" y="1125415"/>
            <a:ext cx="10125495" cy="5262979"/>
          </a:xfrm>
          <a:prstGeom prst="rect">
            <a:avLst/>
          </a:prstGeom>
          <a:noFill/>
        </p:spPr>
        <p:txBody>
          <a:bodyPr wrap="square" rtlCol="0">
            <a:spAutoFit/>
          </a:bodyPr>
          <a:lstStyle/>
          <a:p>
            <a:r>
              <a:rPr kumimoji="1" lang="ja-JP" altLang="en-US" sz="1400" dirty="0"/>
              <a:t>サプライチェーンでの</a:t>
            </a:r>
            <a:r>
              <a:rPr kumimoji="1" lang="en-US" altLang="ja-JP" sz="1400" dirty="0"/>
              <a:t>OpenChain</a:t>
            </a:r>
            <a:r>
              <a:rPr kumimoji="1" lang="ja-JP" altLang="en-US" sz="1400" dirty="0"/>
              <a:t>の認知度に関する設問を入れる</a:t>
            </a:r>
            <a:endParaRPr kumimoji="1" lang="en-US" altLang="ja-JP" sz="1400" dirty="0"/>
          </a:p>
          <a:p>
            <a:r>
              <a:rPr kumimoji="1" lang="en-US" altLang="ja-JP" sz="1400" dirty="0"/>
              <a:t>SPDX</a:t>
            </a:r>
            <a:r>
              <a:rPr kumimoji="1" lang="ja-JP" altLang="en-US" sz="1400" dirty="0"/>
              <a:t>と</a:t>
            </a:r>
            <a:r>
              <a:rPr kumimoji="1" lang="en-US" altLang="ja-JP" sz="1400" dirty="0"/>
              <a:t>SBOM</a:t>
            </a:r>
            <a:r>
              <a:rPr kumimoji="1" lang="ja-JP" altLang="en-US" sz="1400" dirty="0"/>
              <a:t>についても別々に設問を入れる</a:t>
            </a:r>
            <a:endParaRPr kumimoji="1" lang="en-US" altLang="ja-JP" sz="1400" dirty="0"/>
          </a:p>
          <a:p>
            <a:endParaRPr kumimoji="1" lang="en-US" altLang="ja-JP" sz="1400" dirty="0"/>
          </a:p>
          <a:p>
            <a:r>
              <a:rPr kumimoji="1" lang="ja-JP" altLang="en-US" sz="1400" dirty="0"/>
              <a:t>設問作成</a:t>
            </a:r>
            <a:endParaRPr kumimoji="1" lang="en-US" altLang="ja-JP" sz="1400" dirty="0"/>
          </a:p>
          <a:p>
            <a:r>
              <a:rPr kumimoji="1" lang="ja-JP" altLang="en-US" sz="1400" dirty="0"/>
              <a:t>大和田さんにお願いします</a:t>
            </a:r>
            <a:endParaRPr kumimoji="1" lang="en-US" altLang="ja-JP" sz="1400" dirty="0"/>
          </a:p>
          <a:p>
            <a:endParaRPr kumimoji="1" lang="en-US" altLang="ja-JP" sz="1400" dirty="0"/>
          </a:p>
          <a:p>
            <a:r>
              <a:rPr kumimoji="1" lang="en-US" altLang="ja-JP" sz="1400" dirty="0"/>
              <a:t>NEC</a:t>
            </a:r>
            <a:r>
              <a:rPr kumimoji="1" lang="ja-JP" altLang="en-US" sz="1400" dirty="0"/>
              <a:t>さんの場所確保</a:t>
            </a:r>
            <a:endParaRPr kumimoji="1" lang="en-US" altLang="ja-JP" sz="1400" dirty="0"/>
          </a:p>
          <a:p>
            <a:r>
              <a:rPr kumimoji="1" lang="ja-JP" altLang="en-US" sz="1400" dirty="0"/>
              <a:t>プログラム</a:t>
            </a:r>
            <a:endParaRPr kumimoji="1" lang="en-US" altLang="ja-JP" sz="1400" dirty="0"/>
          </a:p>
          <a:p>
            <a:r>
              <a:rPr kumimoji="1" lang="ja-JP" altLang="en-US" sz="1400" dirty="0"/>
              <a:t>　鳥観図</a:t>
            </a:r>
            <a:endParaRPr kumimoji="1" lang="en-US" altLang="ja-JP" sz="1400" dirty="0"/>
          </a:p>
          <a:p>
            <a:r>
              <a:rPr kumimoji="1" lang="ja-JP" altLang="en-US" sz="1400" dirty="0"/>
              <a:t>　</a:t>
            </a:r>
            <a:r>
              <a:rPr kumimoji="1" lang="en-US" altLang="ja-JP" sz="1400" dirty="0"/>
              <a:t>FAQ</a:t>
            </a:r>
            <a:r>
              <a:rPr kumimoji="1" lang="ja-JP" altLang="en-US" sz="1400" dirty="0"/>
              <a:t>リーダー交代</a:t>
            </a:r>
            <a:endParaRPr kumimoji="1" lang="en-US" altLang="ja-JP" sz="1400" dirty="0"/>
          </a:p>
          <a:p>
            <a:r>
              <a:rPr kumimoji="1" lang="ja-JP" altLang="en-US" sz="1400" dirty="0"/>
              <a:t>　</a:t>
            </a:r>
            <a:r>
              <a:rPr kumimoji="1" lang="en-US" altLang="ja-JP" sz="1400" dirty="0"/>
              <a:t>SBOM</a:t>
            </a:r>
            <a:r>
              <a:rPr kumimoji="1" lang="ja-JP" altLang="en-US" sz="1400" dirty="0"/>
              <a:t> </a:t>
            </a:r>
            <a:r>
              <a:rPr kumimoji="1" lang="en-US" altLang="ja-JP" sz="1400" dirty="0"/>
              <a:t>SG</a:t>
            </a:r>
            <a:r>
              <a:rPr kumimoji="1" lang="ja-JP" altLang="en-US" sz="1400" dirty="0"/>
              <a:t>　トピックス、</a:t>
            </a:r>
            <a:r>
              <a:rPr kumimoji="1" lang="en-US" altLang="ja-JP" sz="1400" dirty="0"/>
              <a:t>SPDX Lite</a:t>
            </a:r>
          </a:p>
          <a:p>
            <a:endParaRPr kumimoji="1" lang="en-US" altLang="ja-JP" sz="1400" dirty="0"/>
          </a:p>
          <a:p>
            <a:r>
              <a:rPr kumimoji="1" lang="ja-JP" altLang="en-US" sz="1400" dirty="0"/>
              <a:t>業界調査は時間がかかるので、別の日程が望ましい</a:t>
            </a:r>
            <a:endParaRPr kumimoji="1" lang="en-US" altLang="ja-JP" sz="1400" dirty="0"/>
          </a:p>
          <a:p>
            <a:endParaRPr kumimoji="1" lang="en-US" altLang="ja-JP" sz="1400" dirty="0"/>
          </a:p>
          <a:p>
            <a:r>
              <a:rPr kumimoji="1" lang="ja-JP" altLang="en-US" sz="1400" dirty="0"/>
              <a:t>次々回</a:t>
            </a:r>
            <a:endParaRPr kumimoji="1" lang="en-US" altLang="ja-JP" sz="1400" dirty="0"/>
          </a:p>
          <a:p>
            <a:r>
              <a:rPr kumimoji="1" lang="ja-JP" altLang="en-US" sz="1400" dirty="0"/>
              <a:t>富士通　立候補</a:t>
            </a:r>
            <a:endParaRPr kumimoji="1" lang="en-US" altLang="ja-JP" sz="1400" dirty="0"/>
          </a:p>
          <a:p>
            <a:r>
              <a:rPr kumimoji="1" lang="en-US" altLang="ja-JP" sz="1400" dirty="0"/>
              <a:t>7</a:t>
            </a:r>
            <a:r>
              <a:rPr kumimoji="1" lang="ja-JP" altLang="en-US" sz="1400" dirty="0"/>
              <a:t>，</a:t>
            </a:r>
            <a:r>
              <a:rPr kumimoji="1" lang="en-US" altLang="ja-JP" sz="1400" dirty="0"/>
              <a:t>8</a:t>
            </a:r>
            <a:r>
              <a:rPr kumimoji="1" lang="ja-JP" altLang="en-US" sz="1400" dirty="0"/>
              <a:t>月くらい？</a:t>
            </a:r>
            <a:endParaRPr kumimoji="1" lang="en-US" altLang="ja-JP" sz="1400" dirty="0"/>
          </a:p>
          <a:p>
            <a:endParaRPr kumimoji="1" lang="en-US" altLang="ja-JP" sz="1400" dirty="0"/>
          </a:p>
          <a:p>
            <a:r>
              <a:rPr kumimoji="1" lang="en-US" altLang="ja-JP" sz="1400" dirty="0"/>
              <a:t>Badge Program</a:t>
            </a:r>
            <a:r>
              <a:rPr kumimoji="1" lang="ja-JP" altLang="en-US" sz="1400" dirty="0"/>
              <a:t>のアイディア</a:t>
            </a:r>
            <a:endParaRPr kumimoji="1" lang="en-US" altLang="ja-JP" sz="1400" dirty="0"/>
          </a:p>
          <a:p>
            <a:r>
              <a:rPr kumimoji="1" lang="en-US" altLang="ja-JP" sz="1400" dirty="0"/>
              <a:t>Jimmy</a:t>
            </a:r>
            <a:r>
              <a:rPr kumimoji="1" lang="ja-JP" altLang="en-US" sz="1400" dirty="0"/>
              <a:t>に相談</a:t>
            </a:r>
            <a:r>
              <a:rPr kumimoji="1" lang="en-US" altLang="ja-JP" sz="1400" dirty="0"/>
              <a:t>Mail</a:t>
            </a:r>
          </a:p>
          <a:p>
            <a:r>
              <a:rPr kumimoji="1" lang="ja-JP" altLang="en-US" sz="1400" dirty="0"/>
              <a:t>議論をしましょうという話になった</a:t>
            </a:r>
            <a:endParaRPr kumimoji="1" lang="en-US" altLang="ja-JP" sz="1400" dirty="0"/>
          </a:p>
          <a:p>
            <a:endParaRPr kumimoji="1" lang="en-US" altLang="ja-JP" sz="1400" dirty="0"/>
          </a:p>
          <a:p>
            <a:endParaRPr kumimoji="1" lang="en-US" altLang="ja-JP" sz="1400" dirty="0"/>
          </a:p>
          <a:p>
            <a:endParaRPr kumimoji="1" lang="en-US" altLang="ja-JP" sz="1400" dirty="0"/>
          </a:p>
        </p:txBody>
      </p:sp>
    </p:spTree>
    <p:extLst>
      <p:ext uri="{BB962C8B-B14F-4D97-AF65-F5344CB8AC3E}">
        <p14:creationId xmlns:p14="http://schemas.microsoft.com/office/powerpoint/2010/main" val="2421786643"/>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18997</TotalTime>
  <Words>493</Words>
  <Application>Microsoft Office PowerPoint</Application>
  <PresentationFormat>ワイド画面</PresentationFormat>
  <Paragraphs>76</Paragraphs>
  <Slides>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7</vt:i4>
      </vt:variant>
    </vt:vector>
  </HeadingPairs>
  <TitlesOfParts>
    <vt:vector size="19" baseType="lpstr">
      <vt:lpstr>HGP創英角ｺﾞｼｯｸUB</vt:lpstr>
      <vt:lpstr>Meiryo UI</vt:lpstr>
      <vt:lpstr>Myriad Pro</vt:lpstr>
      <vt:lpstr>NotoSansJP</vt:lpstr>
      <vt:lpstr>游ゴシック</vt:lpstr>
      <vt:lpstr>Arial</vt:lpstr>
      <vt:lpstr>Calibri</vt:lpstr>
      <vt:lpstr>Segoe UI</vt:lpstr>
      <vt:lpstr>Segoe UI Symbol</vt:lpstr>
      <vt:lpstr>Tahoma</vt:lpstr>
      <vt:lpstr>1_OSSL資料_20160418_c</vt:lpstr>
      <vt:lpstr>OSSL資料_20160418_c</vt:lpstr>
      <vt:lpstr>Planning Subgroup</vt:lpstr>
      <vt:lpstr>Antitrust Policy Notice</vt:lpstr>
      <vt:lpstr>Meeting</vt:lpstr>
      <vt:lpstr>Agenda</vt:lpstr>
      <vt:lpstr>参考：前回メモ</vt:lpstr>
      <vt:lpstr>OpenChain業界調査</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GitHubメモ</dc:title>
  <dc:creator>Fukuchi, Hiroyuki (Sony)</dc:creator>
  <cp:lastModifiedBy>Fukuchi, Hiroyuki (SGC)</cp:lastModifiedBy>
  <cp:revision>362</cp:revision>
  <dcterms:created xsi:type="dcterms:W3CDTF">2018-07-20T07:39:34Z</dcterms:created>
  <dcterms:modified xsi:type="dcterms:W3CDTF">2023-03-22T08:45:51Z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2023-03-22T00:24:42Z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23d183a8-51c5-414a-9ddf-eed703ff14d7</vt:lpwstr>
  </property>
  <property fmtid="{D5CDD505-2E9C-101B-9397-08002B2CF9AE}" pid="8" name="MSIP_Label_1f8e20e6-048a-4bad-a26b-318dd1cd4d47_ContentBits">
    <vt:lpwstr>0</vt:lpwstr>
  </property>
</Properties>
</file>