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270" r:id="rId3"/>
    <p:sldId id="260" r:id="rId4"/>
    <p:sldId id="261" r:id="rId5"/>
    <p:sldId id="262" r:id="rId6"/>
    <p:sldId id="269" r:id="rId7"/>
    <p:sldId id="263"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D180FA-D4A0-4BEC-A08C-6582EB69E2B3}" v="6" dt="2023-03-14T02:24:53.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4660"/>
  </p:normalViewPr>
  <p:slideViewPr>
    <p:cSldViewPr snapToGrid="0">
      <p:cViewPr varScale="1">
        <p:scale>
          <a:sx n="76" d="100"/>
          <a:sy n="76" d="100"/>
        </p:scale>
        <p:origin x="3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BCF60B5-D326-4281-A1CA-C4F5931155E4}"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7FD000-A58C-48E1-90CB-F9CD3B7E4D60}" type="slidenum">
              <a:rPr kumimoji="1" lang="ja-JP" altLang="en-US" smtClean="0"/>
              <a:t>‹#›</a:t>
            </a:fld>
            <a:endParaRPr kumimoji="1" lang="ja-JP" altLang="en-US"/>
          </a:p>
        </p:txBody>
      </p:sp>
    </p:spTree>
    <p:extLst>
      <p:ext uri="{BB962C8B-B14F-4D97-AF65-F5344CB8AC3E}">
        <p14:creationId xmlns:p14="http://schemas.microsoft.com/office/powerpoint/2010/main" val="2599259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CF60B5-D326-4281-A1CA-C4F5931155E4}"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7FD000-A58C-48E1-90CB-F9CD3B7E4D60}" type="slidenum">
              <a:rPr kumimoji="1" lang="ja-JP" altLang="en-US" smtClean="0"/>
              <a:t>‹#›</a:t>
            </a:fld>
            <a:endParaRPr kumimoji="1" lang="ja-JP" altLang="en-US"/>
          </a:p>
        </p:txBody>
      </p:sp>
    </p:spTree>
    <p:extLst>
      <p:ext uri="{BB962C8B-B14F-4D97-AF65-F5344CB8AC3E}">
        <p14:creationId xmlns:p14="http://schemas.microsoft.com/office/powerpoint/2010/main" val="23068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CF60B5-D326-4281-A1CA-C4F5931155E4}"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7FD000-A58C-48E1-90CB-F9CD3B7E4D60}" type="slidenum">
              <a:rPr kumimoji="1" lang="ja-JP" altLang="en-US" smtClean="0"/>
              <a:t>‹#›</a:t>
            </a:fld>
            <a:endParaRPr kumimoji="1" lang="ja-JP" altLang="en-US"/>
          </a:p>
        </p:txBody>
      </p:sp>
    </p:spTree>
    <p:extLst>
      <p:ext uri="{BB962C8B-B14F-4D97-AF65-F5344CB8AC3E}">
        <p14:creationId xmlns:p14="http://schemas.microsoft.com/office/powerpoint/2010/main" val="112012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CF60B5-D326-4281-A1CA-C4F5931155E4}"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7FD000-A58C-48E1-90CB-F9CD3B7E4D60}" type="slidenum">
              <a:rPr kumimoji="1" lang="ja-JP" altLang="en-US" smtClean="0"/>
              <a:t>‹#›</a:t>
            </a:fld>
            <a:endParaRPr kumimoji="1" lang="ja-JP" altLang="en-US"/>
          </a:p>
        </p:txBody>
      </p:sp>
    </p:spTree>
    <p:extLst>
      <p:ext uri="{BB962C8B-B14F-4D97-AF65-F5344CB8AC3E}">
        <p14:creationId xmlns:p14="http://schemas.microsoft.com/office/powerpoint/2010/main" val="182701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BCF60B5-D326-4281-A1CA-C4F5931155E4}"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7FD000-A58C-48E1-90CB-F9CD3B7E4D60}" type="slidenum">
              <a:rPr kumimoji="1" lang="ja-JP" altLang="en-US" smtClean="0"/>
              <a:t>‹#›</a:t>
            </a:fld>
            <a:endParaRPr kumimoji="1" lang="ja-JP" altLang="en-US"/>
          </a:p>
        </p:txBody>
      </p:sp>
    </p:spTree>
    <p:extLst>
      <p:ext uri="{BB962C8B-B14F-4D97-AF65-F5344CB8AC3E}">
        <p14:creationId xmlns:p14="http://schemas.microsoft.com/office/powerpoint/2010/main" val="221048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CF60B5-D326-4281-A1CA-C4F5931155E4}" type="datetimeFigureOut">
              <a:rPr kumimoji="1" lang="ja-JP" altLang="en-US" smtClean="0"/>
              <a:t>2023/3/14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67FD000-A58C-48E1-90CB-F9CD3B7E4D60}" type="slidenum">
              <a:rPr kumimoji="1" lang="ja-JP" altLang="en-US" smtClean="0"/>
              <a:t>‹#›</a:t>
            </a:fld>
            <a:endParaRPr kumimoji="1" lang="ja-JP" altLang="en-US"/>
          </a:p>
        </p:txBody>
      </p:sp>
    </p:spTree>
    <p:extLst>
      <p:ext uri="{BB962C8B-B14F-4D97-AF65-F5344CB8AC3E}">
        <p14:creationId xmlns:p14="http://schemas.microsoft.com/office/powerpoint/2010/main" val="1483676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BCF60B5-D326-4281-A1CA-C4F5931155E4}" type="datetimeFigureOut">
              <a:rPr kumimoji="1" lang="ja-JP" altLang="en-US" smtClean="0"/>
              <a:t>2023/3/14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67FD000-A58C-48E1-90CB-F9CD3B7E4D60}" type="slidenum">
              <a:rPr kumimoji="1" lang="ja-JP" altLang="en-US" smtClean="0"/>
              <a:t>‹#›</a:t>
            </a:fld>
            <a:endParaRPr kumimoji="1" lang="ja-JP" altLang="en-US"/>
          </a:p>
        </p:txBody>
      </p:sp>
    </p:spTree>
    <p:extLst>
      <p:ext uri="{BB962C8B-B14F-4D97-AF65-F5344CB8AC3E}">
        <p14:creationId xmlns:p14="http://schemas.microsoft.com/office/powerpoint/2010/main" val="134744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BCF60B5-D326-4281-A1CA-C4F5931155E4}" type="datetimeFigureOut">
              <a:rPr kumimoji="1" lang="ja-JP" altLang="en-US" smtClean="0"/>
              <a:t>2023/3/14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67FD000-A58C-48E1-90CB-F9CD3B7E4D60}" type="slidenum">
              <a:rPr kumimoji="1" lang="ja-JP" altLang="en-US" smtClean="0"/>
              <a:t>‹#›</a:t>
            </a:fld>
            <a:endParaRPr kumimoji="1" lang="ja-JP" altLang="en-US"/>
          </a:p>
        </p:txBody>
      </p:sp>
    </p:spTree>
    <p:extLst>
      <p:ext uri="{BB962C8B-B14F-4D97-AF65-F5344CB8AC3E}">
        <p14:creationId xmlns:p14="http://schemas.microsoft.com/office/powerpoint/2010/main" val="262397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F60B5-D326-4281-A1CA-C4F5931155E4}" type="datetimeFigureOut">
              <a:rPr kumimoji="1" lang="ja-JP" altLang="en-US" smtClean="0"/>
              <a:t>2023/3/14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67FD000-A58C-48E1-90CB-F9CD3B7E4D60}" type="slidenum">
              <a:rPr kumimoji="1" lang="ja-JP" altLang="en-US" smtClean="0"/>
              <a:t>‹#›</a:t>
            </a:fld>
            <a:endParaRPr kumimoji="1" lang="ja-JP" altLang="en-US"/>
          </a:p>
        </p:txBody>
      </p:sp>
    </p:spTree>
    <p:extLst>
      <p:ext uri="{BB962C8B-B14F-4D97-AF65-F5344CB8AC3E}">
        <p14:creationId xmlns:p14="http://schemas.microsoft.com/office/powerpoint/2010/main" val="100432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BCF60B5-D326-4281-A1CA-C4F5931155E4}" type="datetimeFigureOut">
              <a:rPr kumimoji="1" lang="ja-JP" altLang="en-US" smtClean="0"/>
              <a:t>2023/3/14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67FD000-A58C-48E1-90CB-F9CD3B7E4D60}" type="slidenum">
              <a:rPr kumimoji="1" lang="ja-JP" altLang="en-US" smtClean="0"/>
              <a:t>‹#›</a:t>
            </a:fld>
            <a:endParaRPr kumimoji="1" lang="ja-JP" altLang="en-US"/>
          </a:p>
        </p:txBody>
      </p:sp>
    </p:spTree>
    <p:extLst>
      <p:ext uri="{BB962C8B-B14F-4D97-AF65-F5344CB8AC3E}">
        <p14:creationId xmlns:p14="http://schemas.microsoft.com/office/powerpoint/2010/main" val="170768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BCF60B5-D326-4281-A1CA-C4F5931155E4}" type="datetimeFigureOut">
              <a:rPr kumimoji="1" lang="ja-JP" altLang="en-US" smtClean="0"/>
              <a:t>2023/3/14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67FD000-A58C-48E1-90CB-F9CD3B7E4D60}" type="slidenum">
              <a:rPr kumimoji="1" lang="ja-JP" altLang="en-US" smtClean="0"/>
              <a:t>‹#›</a:t>
            </a:fld>
            <a:endParaRPr kumimoji="1" lang="ja-JP" altLang="en-US"/>
          </a:p>
        </p:txBody>
      </p:sp>
    </p:spTree>
    <p:extLst>
      <p:ext uri="{BB962C8B-B14F-4D97-AF65-F5344CB8AC3E}">
        <p14:creationId xmlns:p14="http://schemas.microsoft.com/office/powerpoint/2010/main" val="419890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F60B5-D326-4281-A1CA-C4F5931155E4}" type="datetimeFigureOut">
              <a:rPr kumimoji="1" lang="ja-JP" altLang="en-US" smtClean="0"/>
              <a:t>2023/3/14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FD000-A58C-48E1-90CB-F9CD3B7E4D60}" type="slidenum">
              <a:rPr kumimoji="1" lang="ja-JP" altLang="en-US" smtClean="0"/>
              <a:t>‹#›</a:t>
            </a:fld>
            <a:endParaRPr kumimoji="1" lang="ja-JP" altLang="en-US"/>
          </a:p>
        </p:txBody>
      </p:sp>
    </p:spTree>
    <p:extLst>
      <p:ext uri="{BB962C8B-B14F-4D97-AF65-F5344CB8AC3E}">
        <p14:creationId xmlns:p14="http://schemas.microsoft.com/office/powerpoint/2010/main" val="4062118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24F7D1-50EF-8263-F76F-C372323D66DC}"/>
              </a:ext>
            </a:extLst>
          </p:cNvPr>
          <p:cNvSpPr>
            <a:spLocks noGrp="1"/>
          </p:cNvSpPr>
          <p:nvPr>
            <p:ph type="title"/>
          </p:nvPr>
        </p:nvSpPr>
        <p:spPr/>
        <p:txBody>
          <a:bodyPr/>
          <a:lstStyle/>
          <a:p>
            <a:r>
              <a:rPr kumimoji="1" lang="en-US" altLang="ja-JP" dirty="0"/>
              <a:t>SPDX Lite</a:t>
            </a:r>
            <a:r>
              <a:rPr lang="ja-JP" altLang="en-US" dirty="0"/>
              <a:t>と</a:t>
            </a:r>
            <a:r>
              <a:rPr lang="en-US" altLang="ja-JP" dirty="0"/>
              <a:t>SPDX V3.0</a:t>
            </a:r>
            <a:r>
              <a:rPr lang="ja-JP" altLang="en-US" dirty="0"/>
              <a:t>対応課題</a:t>
            </a:r>
            <a:endParaRPr kumimoji="1" lang="ja-JP" altLang="en-US" dirty="0"/>
          </a:p>
        </p:txBody>
      </p:sp>
      <p:sp>
        <p:nvSpPr>
          <p:cNvPr id="3" name="コンテンツ プレースホルダー 2">
            <a:extLst>
              <a:ext uri="{FF2B5EF4-FFF2-40B4-BE49-F238E27FC236}">
                <a16:creationId xmlns:a16="http://schemas.microsoft.com/office/drawing/2014/main" id="{CA0BBB2A-54BB-1C62-122E-AD8D0D79E571}"/>
              </a:ext>
            </a:extLst>
          </p:cNvPr>
          <p:cNvSpPr>
            <a:spLocks noGrp="1"/>
          </p:cNvSpPr>
          <p:nvPr>
            <p:ph idx="1"/>
          </p:nvPr>
        </p:nvSpPr>
        <p:spPr/>
        <p:txBody>
          <a:bodyPr>
            <a:normAutofit fontScale="77500" lnSpcReduction="20000"/>
          </a:bodyPr>
          <a:lstStyle/>
          <a:p>
            <a:r>
              <a:rPr kumimoji="1" lang="en-US" altLang="ja-JP" dirty="0"/>
              <a:t>SPDX Lite</a:t>
            </a:r>
            <a:r>
              <a:rPr kumimoji="1" lang="ja-JP" altLang="en-US" dirty="0"/>
              <a:t>を</a:t>
            </a:r>
            <a:r>
              <a:rPr kumimoji="1" lang="en-US" altLang="ja-JP" dirty="0"/>
              <a:t>Profile</a:t>
            </a:r>
            <a:r>
              <a:rPr lang="ja-JP" altLang="en-US" dirty="0"/>
              <a:t>横断的に定義できるか</a:t>
            </a:r>
            <a:endParaRPr kumimoji="1" lang="en-US" altLang="ja-JP" dirty="0"/>
          </a:p>
          <a:p>
            <a:pPr lvl="1"/>
            <a:r>
              <a:rPr kumimoji="1" lang="en-US" altLang="ja-JP" dirty="0"/>
              <a:t>V3.0</a:t>
            </a:r>
            <a:r>
              <a:rPr kumimoji="1" lang="ja-JP" altLang="en-US" dirty="0"/>
              <a:t>では、</a:t>
            </a:r>
            <a:r>
              <a:rPr kumimoji="1" lang="en-US" altLang="ja-JP" dirty="0"/>
              <a:t>SPDX Lite</a:t>
            </a:r>
            <a:r>
              <a:rPr kumimoji="1" lang="ja-JP" altLang="en-US" dirty="0"/>
              <a:t>の項目が</a:t>
            </a:r>
            <a:r>
              <a:rPr kumimoji="1" lang="en-US" altLang="ja-JP" dirty="0"/>
              <a:t>Core Profile</a:t>
            </a:r>
            <a:r>
              <a:rPr kumimoji="1" lang="ja-JP" altLang="en-US" dirty="0"/>
              <a:t>と</a:t>
            </a:r>
            <a:r>
              <a:rPr kumimoji="1" lang="en-US" altLang="ja-JP" dirty="0"/>
              <a:t>Licensing Profile</a:t>
            </a:r>
            <a:r>
              <a:rPr kumimoji="1" lang="ja-JP" altLang="en-US" dirty="0"/>
              <a:t>に分かれる可能性が高い</a:t>
            </a:r>
            <a:endParaRPr kumimoji="1" lang="en-US" altLang="ja-JP" dirty="0"/>
          </a:p>
          <a:p>
            <a:pPr lvl="1"/>
            <a:r>
              <a:rPr kumimoji="1" lang="en-US" altLang="ja-JP" dirty="0"/>
              <a:t>Profile</a:t>
            </a:r>
            <a:r>
              <a:rPr lang="ja-JP" altLang="en-US" dirty="0"/>
              <a:t>の扱いが不明で、</a:t>
            </a:r>
            <a:r>
              <a:rPr lang="en-US" altLang="ja-JP" dirty="0"/>
              <a:t>Profile</a:t>
            </a:r>
            <a:r>
              <a:rPr lang="ja-JP" altLang="en-US" dirty="0"/>
              <a:t>間で定義できるか現時点ではわからない</a:t>
            </a:r>
            <a:endParaRPr lang="en-US" altLang="ja-JP" dirty="0"/>
          </a:p>
          <a:p>
            <a:pPr lvl="1"/>
            <a:r>
              <a:rPr kumimoji="1" lang="en-US" altLang="ja-JP" dirty="0"/>
              <a:t>Profile</a:t>
            </a:r>
            <a:r>
              <a:rPr kumimoji="1" lang="ja-JP" altLang="en-US" dirty="0"/>
              <a:t>横断的に定義したものの位置づけは何か？（</a:t>
            </a:r>
            <a:r>
              <a:rPr kumimoji="1" lang="en-US" altLang="ja-JP" dirty="0"/>
              <a:t>Profile</a:t>
            </a:r>
            <a:r>
              <a:rPr kumimoji="1" lang="ja-JP" altLang="en-US" dirty="0"/>
              <a:t>と呼べるのか？）</a:t>
            </a:r>
            <a:endParaRPr kumimoji="1" lang="en-US" altLang="ja-JP" dirty="0"/>
          </a:p>
          <a:p>
            <a:pPr lvl="1"/>
            <a:r>
              <a:rPr lang="ja-JP" altLang="en-US" dirty="0"/>
              <a:t>定義</a:t>
            </a:r>
            <a:r>
              <a:rPr kumimoji="1" lang="ja-JP" altLang="en-US" dirty="0"/>
              <a:t>方法としては、</a:t>
            </a:r>
            <a:r>
              <a:rPr kumimoji="1" lang="en-US" altLang="ja-JP" dirty="0"/>
              <a:t>V2.3</a:t>
            </a:r>
            <a:r>
              <a:rPr kumimoji="1" lang="ja-JP" altLang="en-US" dirty="0"/>
              <a:t>と同様に、</a:t>
            </a:r>
            <a:r>
              <a:rPr kumimoji="1" lang="en-US" altLang="ja-JP" dirty="0"/>
              <a:t>Annex</a:t>
            </a:r>
            <a:r>
              <a:rPr kumimoji="1" lang="ja-JP" altLang="en-US" dirty="0"/>
              <a:t>で</a:t>
            </a:r>
            <a:r>
              <a:rPr kumimoji="1" lang="en-US" altLang="ja-JP" dirty="0"/>
              <a:t>SPDX Lite</a:t>
            </a:r>
            <a:r>
              <a:rPr kumimoji="1" lang="ja-JP" altLang="en-US" dirty="0"/>
              <a:t>項目の記載でよいか？</a:t>
            </a:r>
            <a:endParaRPr kumimoji="1" lang="en-US" altLang="ja-JP" dirty="0"/>
          </a:p>
          <a:p>
            <a:pPr lvl="1"/>
            <a:endParaRPr kumimoji="1" lang="en-US" altLang="ja-JP" dirty="0"/>
          </a:p>
          <a:p>
            <a:endParaRPr lang="en-US" altLang="ja-JP" dirty="0"/>
          </a:p>
          <a:p>
            <a:r>
              <a:rPr lang="en-US" altLang="ja-JP" dirty="0"/>
              <a:t>SPDX Lite</a:t>
            </a:r>
            <a:r>
              <a:rPr lang="ja-JP" altLang="en-US" dirty="0"/>
              <a:t>は</a:t>
            </a:r>
            <a:r>
              <a:rPr lang="en-US" altLang="ja-JP" dirty="0"/>
              <a:t>NTIA</a:t>
            </a:r>
            <a:r>
              <a:rPr lang="ja-JP" altLang="en-US" dirty="0"/>
              <a:t>ミニマム項目を満足する必要があるか。特に</a:t>
            </a:r>
            <a:r>
              <a:rPr lang="en-US" altLang="ja-JP" dirty="0"/>
              <a:t>V2.3</a:t>
            </a:r>
            <a:r>
              <a:rPr lang="ja-JP" altLang="en-US" dirty="0"/>
              <a:t>を改定して対応する必要はあるか？</a:t>
            </a:r>
            <a:endParaRPr lang="en-US" altLang="ja-JP" dirty="0"/>
          </a:p>
          <a:p>
            <a:pPr lvl="1"/>
            <a:r>
              <a:rPr lang="en-US" altLang="ja-JP" dirty="0"/>
              <a:t>SPDX Lite</a:t>
            </a:r>
            <a:r>
              <a:rPr lang="ja-JP" altLang="en-US" dirty="0"/>
              <a:t>が</a:t>
            </a:r>
            <a:r>
              <a:rPr lang="en-US" altLang="ja-JP" dirty="0"/>
              <a:t>NTIA</a:t>
            </a:r>
            <a:r>
              <a:rPr lang="ja-JP" altLang="en-US" dirty="0"/>
              <a:t>ミニマム項目を満足するためには、</a:t>
            </a:r>
            <a:r>
              <a:rPr lang="en-US" altLang="ja-JP" dirty="0"/>
              <a:t>Relationship</a:t>
            </a:r>
            <a:r>
              <a:rPr lang="ja-JP" altLang="en-US" dirty="0"/>
              <a:t>を入れる必要がある</a:t>
            </a:r>
            <a:endParaRPr lang="en-US" altLang="ja-JP" dirty="0"/>
          </a:p>
          <a:p>
            <a:pPr lvl="1"/>
            <a:r>
              <a:rPr lang="en-US" altLang="ja-JP" dirty="0"/>
              <a:t>V3.0</a:t>
            </a:r>
            <a:r>
              <a:rPr lang="ja-JP" altLang="en-US" dirty="0"/>
              <a:t>で</a:t>
            </a:r>
            <a:r>
              <a:rPr lang="en-US" altLang="ja-JP" dirty="0"/>
              <a:t>Licensing Profile</a:t>
            </a:r>
            <a:r>
              <a:rPr lang="ja-JP" altLang="en-US" dirty="0"/>
              <a:t>も同じ課題を抱えているはず</a:t>
            </a:r>
            <a:endParaRPr lang="en-US" altLang="ja-JP" dirty="0"/>
          </a:p>
          <a:p>
            <a:pPr lvl="1"/>
            <a:r>
              <a:rPr lang="en-US" altLang="ja-JP" dirty="0"/>
              <a:t>Relationship</a:t>
            </a:r>
            <a:r>
              <a:rPr lang="ja-JP" altLang="en-US" dirty="0"/>
              <a:t>は初心者には難しく、</a:t>
            </a:r>
            <a:r>
              <a:rPr lang="en-US" altLang="ja-JP" dirty="0"/>
              <a:t>SPDX Lite</a:t>
            </a:r>
            <a:r>
              <a:rPr lang="ja-JP" altLang="en-US" dirty="0"/>
              <a:t>のコンセプトとは異なる</a:t>
            </a:r>
            <a:endParaRPr lang="en-US" altLang="ja-JP" dirty="0"/>
          </a:p>
          <a:p>
            <a:pPr lvl="1"/>
            <a:r>
              <a:rPr lang="en-US" altLang="ja-JP" dirty="0"/>
              <a:t>Relationship</a:t>
            </a:r>
            <a:r>
              <a:rPr lang="ja-JP" altLang="en-US" dirty="0"/>
              <a:t>のライセンス順守面での効果は不明</a:t>
            </a:r>
            <a:endParaRPr lang="en-US" altLang="ja-JP" dirty="0"/>
          </a:p>
          <a:p>
            <a:pPr lvl="1"/>
            <a:r>
              <a:rPr lang="en-US" altLang="ja-JP" dirty="0"/>
              <a:t>NTIA</a:t>
            </a:r>
            <a:r>
              <a:rPr lang="ja-JP" altLang="en-US" dirty="0"/>
              <a:t>ミニマム項目を満足しないと、</a:t>
            </a:r>
            <a:r>
              <a:rPr lang="en-US" altLang="ja-JP" dirty="0"/>
              <a:t>SPDX Lite</a:t>
            </a:r>
            <a:r>
              <a:rPr lang="ja-JP" altLang="en-US" dirty="0"/>
              <a:t>単体では、法規制で定義される</a:t>
            </a:r>
            <a:r>
              <a:rPr lang="en-US" altLang="ja-JP" dirty="0"/>
              <a:t>SBOM</a:t>
            </a:r>
            <a:r>
              <a:rPr lang="ja-JP" altLang="en-US" dirty="0"/>
              <a:t>に該当しなくなる（＝表では使えなくなる）</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349033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511F4E-83B2-97C8-DEA3-AC2A3D6DC78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46C5DFC-DFA4-79C6-69CC-5E2908BF8511}"/>
              </a:ext>
            </a:extLst>
          </p:cNvPr>
          <p:cNvSpPr>
            <a:spLocks noGrp="1"/>
          </p:cNvSpPr>
          <p:nvPr>
            <p:ph idx="1"/>
          </p:nvPr>
        </p:nvSpPr>
        <p:spPr/>
        <p:txBody>
          <a:bodyPr>
            <a:normAutofit lnSpcReduction="10000"/>
          </a:bodyPr>
          <a:lstStyle/>
          <a:p>
            <a:r>
              <a:rPr kumimoji="1" lang="en-US" altLang="ja-JP" dirty="0"/>
              <a:t>SPDX Lite</a:t>
            </a:r>
            <a:r>
              <a:rPr kumimoji="1" lang="ja-JP" altLang="en-US" dirty="0"/>
              <a:t>は、</a:t>
            </a:r>
            <a:r>
              <a:rPr kumimoji="1" lang="en-US" altLang="ja-JP" dirty="0"/>
              <a:t>Licensing SBOM</a:t>
            </a:r>
            <a:r>
              <a:rPr kumimoji="1" lang="ja-JP" altLang="en-US" dirty="0"/>
              <a:t>のミニマム項目を規定。</a:t>
            </a:r>
          </a:p>
          <a:p>
            <a:r>
              <a:rPr kumimoji="1" lang="en-US" altLang="ja-JP" dirty="0"/>
              <a:t>NTIA</a:t>
            </a:r>
            <a:r>
              <a:rPr kumimoji="1" lang="ja-JP" altLang="en-US" dirty="0"/>
              <a:t>のミニマム項目は、</a:t>
            </a:r>
            <a:r>
              <a:rPr kumimoji="1" lang="en-US" altLang="ja-JP" dirty="0"/>
              <a:t>General SBOM</a:t>
            </a:r>
            <a:r>
              <a:rPr kumimoji="1" lang="ja-JP" altLang="en-US" dirty="0"/>
              <a:t>で、特に</a:t>
            </a:r>
            <a:r>
              <a:rPr kumimoji="1" lang="en-US" altLang="ja-JP" dirty="0"/>
              <a:t>Security</a:t>
            </a:r>
            <a:r>
              <a:rPr kumimoji="1" lang="ja-JP" altLang="en-US" dirty="0"/>
              <a:t>を意識したものだと考えられる。</a:t>
            </a:r>
          </a:p>
          <a:p>
            <a:r>
              <a:rPr kumimoji="1" lang="en-US" altLang="ja-JP" dirty="0"/>
              <a:t>SPDX Lite</a:t>
            </a:r>
            <a:r>
              <a:rPr kumimoji="1" lang="ja-JP" altLang="en-US" dirty="0"/>
              <a:t>は、あくまでも</a:t>
            </a:r>
            <a:r>
              <a:rPr kumimoji="1" lang="en-US" altLang="ja-JP" dirty="0"/>
              <a:t>Licensing SBOM</a:t>
            </a:r>
            <a:r>
              <a:rPr kumimoji="1" lang="ja-JP" altLang="en-US" dirty="0"/>
              <a:t>という位置づけで通した方がいいのでは。</a:t>
            </a:r>
            <a:r>
              <a:rPr kumimoji="1" lang="en-US" altLang="ja-JP" dirty="0"/>
              <a:t>Relationship</a:t>
            </a:r>
            <a:r>
              <a:rPr kumimoji="1" lang="ja-JP" altLang="en-US" dirty="0"/>
              <a:t>は入れないほうがいいのでは。</a:t>
            </a:r>
          </a:p>
          <a:p>
            <a:endParaRPr kumimoji="1" lang="ja-JP" altLang="en-US" dirty="0"/>
          </a:p>
          <a:p>
            <a:r>
              <a:rPr kumimoji="1" lang="en-US" altLang="ja-JP" dirty="0"/>
              <a:t>v2</a:t>
            </a:r>
            <a:r>
              <a:rPr kumimoji="1" lang="ja-JP" altLang="en-US" dirty="0"/>
              <a:t>系統については、激しく同意です。</a:t>
            </a:r>
          </a:p>
          <a:p>
            <a:r>
              <a:rPr kumimoji="1" lang="en-US" altLang="ja-JP" dirty="0"/>
              <a:t>v3.0</a:t>
            </a:r>
            <a:r>
              <a:rPr kumimoji="1" lang="ja-JP" altLang="en-US" dirty="0"/>
              <a:t>では、、、、、、、、、、、、、、、、、、</a:t>
            </a:r>
            <a:r>
              <a:rPr kumimoji="1" lang="en-US" altLang="ja-JP" dirty="0"/>
              <a:t>licensing profile</a:t>
            </a:r>
            <a:r>
              <a:rPr kumimoji="1" lang="ja-JP" altLang="en-US" dirty="0"/>
              <a:t>次第ではないでしょうか。</a:t>
            </a:r>
            <a:r>
              <a:rPr kumimoji="1" lang="en-US" altLang="ja-JP" dirty="0"/>
              <a:t>SPDX Lite</a:t>
            </a:r>
            <a:r>
              <a:rPr kumimoji="1" lang="ja-JP" altLang="en-US" dirty="0"/>
              <a:t>と同じ悩みは</a:t>
            </a:r>
            <a:r>
              <a:rPr kumimoji="1" lang="en-US" altLang="ja-JP" dirty="0"/>
              <a:t>SPDX</a:t>
            </a:r>
            <a:r>
              <a:rPr kumimoji="1" lang="ja-JP" altLang="en-US" dirty="0"/>
              <a:t>本体の方でも発生しそうですし。</a:t>
            </a:r>
          </a:p>
          <a:p>
            <a:endParaRPr kumimoji="1" lang="ja-JP" altLang="en-US" dirty="0"/>
          </a:p>
        </p:txBody>
      </p:sp>
    </p:spTree>
    <p:extLst>
      <p:ext uri="{BB962C8B-B14F-4D97-AF65-F5344CB8AC3E}">
        <p14:creationId xmlns:p14="http://schemas.microsoft.com/office/powerpoint/2010/main" val="328095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D47BA0-D63E-9A5A-CD6F-4465E35BDA5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076883D3-1E4F-90F6-CFCA-C44BC09C6B9E}"/>
              </a:ext>
            </a:extLst>
          </p:cNvPr>
          <p:cNvSpPr>
            <a:spLocks noGrp="1"/>
          </p:cNvSpPr>
          <p:nvPr>
            <p:ph idx="1"/>
          </p:nvPr>
        </p:nvSpPr>
        <p:spPr/>
        <p:txBody>
          <a:bodyPr>
            <a:normAutofit fontScale="55000" lnSpcReduction="20000"/>
          </a:bodyPr>
          <a:lstStyle/>
          <a:p>
            <a:r>
              <a:rPr kumimoji="1" lang="ja-JP" altLang="en-US" dirty="0"/>
              <a:t>私も同意です。</a:t>
            </a:r>
            <a:r>
              <a:rPr kumimoji="1" lang="en-US" altLang="ja-JP" dirty="0"/>
              <a:t>v3.0</a:t>
            </a:r>
            <a:r>
              <a:rPr kumimoji="1" lang="ja-JP" altLang="en-US" dirty="0"/>
              <a:t>の</a:t>
            </a:r>
            <a:r>
              <a:rPr kumimoji="1" lang="en-US" altLang="ja-JP" dirty="0"/>
              <a:t>Licensing Profile</a:t>
            </a:r>
            <a:r>
              <a:rPr kumimoji="1" lang="ja-JP" altLang="en-US" dirty="0"/>
              <a:t>はこちらのようです。週末見てみます。</a:t>
            </a:r>
          </a:p>
          <a:p>
            <a:r>
              <a:rPr kumimoji="1" lang="en-US" altLang="ja-JP" dirty="0"/>
              <a:t>https://github.com/spdx/spdx-3-model/tree/licensing-profile/model/Licensing</a:t>
            </a:r>
          </a:p>
          <a:p>
            <a:endParaRPr kumimoji="1" lang="en-US" altLang="ja-JP" dirty="0"/>
          </a:p>
          <a:p>
            <a:r>
              <a:rPr kumimoji="1" lang="ja-JP" altLang="en-US" dirty="0"/>
              <a:t>来週説明するポイントとしては、</a:t>
            </a:r>
          </a:p>
          <a:p>
            <a:r>
              <a:rPr kumimoji="1" lang="en-US" altLang="ja-JP" dirty="0"/>
              <a:t>SPDX Lite</a:t>
            </a:r>
            <a:r>
              <a:rPr kumimoji="1" lang="ja-JP" altLang="en-US" dirty="0"/>
              <a:t>は</a:t>
            </a:r>
            <a:r>
              <a:rPr kumimoji="1" lang="en-US" altLang="ja-JP" dirty="0"/>
              <a:t>Licensing SBOM</a:t>
            </a:r>
            <a:r>
              <a:rPr kumimoji="1" lang="ja-JP" altLang="en-US" dirty="0"/>
              <a:t>の</a:t>
            </a:r>
            <a:r>
              <a:rPr kumimoji="1" lang="en-US" altLang="ja-JP" dirty="0"/>
              <a:t>minimum</a:t>
            </a:r>
            <a:r>
              <a:rPr kumimoji="1" lang="ja-JP" altLang="en-US" dirty="0"/>
              <a:t>項目を実装することを目指していた</a:t>
            </a:r>
          </a:p>
          <a:p>
            <a:r>
              <a:rPr kumimoji="1" lang="ja-JP" altLang="en-US" dirty="0"/>
              <a:t>で良いと思います。</a:t>
            </a:r>
          </a:p>
          <a:p>
            <a:r>
              <a:rPr kumimoji="1" lang="ja-JP" altLang="en-US" dirty="0"/>
              <a:t>以下、相談したいので、ご意見ください</a:t>
            </a:r>
          </a:p>
          <a:p>
            <a:r>
              <a:rPr kumimoji="1" lang="en-US" altLang="ja-JP" dirty="0"/>
              <a:t>licensing profile </a:t>
            </a:r>
            <a:r>
              <a:rPr kumimoji="1" lang="ja-JP" altLang="en-US" dirty="0"/>
              <a:t>リポジトリにある、</a:t>
            </a:r>
            <a:r>
              <a:rPr kumimoji="1" lang="en-US" altLang="ja-JP" dirty="0"/>
              <a:t>Licensing Profile</a:t>
            </a:r>
            <a:r>
              <a:rPr kumimoji="1" lang="ja-JP" altLang="en-US" dirty="0"/>
              <a:t>を見る限り、</a:t>
            </a:r>
            <a:r>
              <a:rPr kumimoji="1" lang="en-US" altLang="ja-JP" dirty="0"/>
              <a:t>v3.0</a:t>
            </a:r>
            <a:r>
              <a:rPr kumimoji="1" lang="ja-JP" altLang="en-US" dirty="0"/>
              <a:t>の</a:t>
            </a:r>
            <a:r>
              <a:rPr kumimoji="1" lang="en-US" altLang="ja-JP" dirty="0"/>
              <a:t>Licensing Profile</a:t>
            </a:r>
            <a:r>
              <a:rPr kumimoji="1" lang="ja-JP" altLang="en-US" dirty="0"/>
              <a:t>だけでは、</a:t>
            </a:r>
            <a:r>
              <a:rPr kumimoji="1" lang="en-US" altLang="ja-JP" dirty="0"/>
              <a:t>Lite</a:t>
            </a:r>
            <a:r>
              <a:rPr kumimoji="1" lang="ja-JP" altLang="en-US" dirty="0"/>
              <a:t>要件を満たせないです。</a:t>
            </a:r>
            <a:r>
              <a:rPr kumimoji="1" lang="en-US" altLang="ja-JP" dirty="0"/>
              <a:t>core</a:t>
            </a:r>
            <a:r>
              <a:rPr kumimoji="1" lang="ja-JP" altLang="en-US" dirty="0"/>
              <a:t>や</a:t>
            </a:r>
            <a:r>
              <a:rPr kumimoji="1" lang="en-US" altLang="ja-JP" dirty="0"/>
              <a:t>software</a:t>
            </a:r>
            <a:r>
              <a:rPr kumimoji="1" lang="ja-JP" altLang="en-US" dirty="0"/>
              <a:t>からも必要なものを抜き出し、最小要素を定義する、ということになると思いますが何かコメントありますでしょうか</a:t>
            </a:r>
            <a:r>
              <a:rPr kumimoji="1" lang="en-US" altLang="ja-JP" dirty="0"/>
              <a:t>?</a:t>
            </a:r>
          </a:p>
          <a:p>
            <a:r>
              <a:rPr kumimoji="1" lang="ja-JP" altLang="en-US" dirty="0"/>
              <a:t>また、上記のように複数の</a:t>
            </a:r>
            <a:r>
              <a:rPr kumimoji="1" lang="en-US" altLang="ja-JP" dirty="0"/>
              <a:t>Profile</a:t>
            </a:r>
            <a:r>
              <a:rPr kumimoji="1" lang="ja-JP" altLang="en-US" dirty="0"/>
              <a:t>から必要最低限のクラスなどを抜き出すような場合、</a:t>
            </a:r>
            <a:r>
              <a:rPr kumimoji="1" lang="en-US" altLang="ja-JP" dirty="0"/>
              <a:t>Lite</a:t>
            </a:r>
            <a:r>
              <a:rPr kumimoji="1" lang="ja-JP" altLang="en-US" dirty="0"/>
              <a:t>って何なんでしょうね</a:t>
            </a:r>
            <a:r>
              <a:rPr kumimoji="1" lang="en-US" altLang="ja-JP" dirty="0"/>
              <a:t>? profile</a:t>
            </a:r>
            <a:r>
              <a:rPr kumimoji="1" lang="ja-JP" altLang="en-US" dirty="0"/>
              <a:t>になるんでしょうか</a:t>
            </a:r>
            <a:r>
              <a:rPr kumimoji="1" lang="en-US" altLang="ja-JP" dirty="0"/>
              <a:t>?</a:t>
            </a:r>
            <a:r>
              <a:rPr kumimoji="1" lang="ja-JP" altLang="en-US" dirty="0"/>
              <a:t>それとも</a:t>
            </a:r>
            <a:r>
              <a:rPr kumimoji="1" lang="en-US" altLang="ja-JP" dirty="0"/>
              <a:t>?</a:t>
            </a:r>
          </a:p>
          <a:p>
            <a:r>
              <a:rPr kumimoji="1" lang="en-US" altLang="ja-JP" dirty="0"/>
              <a:t>v3.0</a:t>
            </a:r>
            <a:r>
              <a:rPr kumimoji="1" lang="ja-JP" altLang="en-US" dirty="0"/>
              <a:t>の</a:t>
            </a:r>
            <a:r>
              <a:rPr kumimoji="1" lang="en-US" altLang="ja-JP" dirty="0"/>
              <a:t>Lite</a:t>
            </a:r>
            <a:r>
              <a:rPr kumimoji="1" lang="ja-JP" altLang="en-US" dirty="0"/>
              <a:t>は、</a:t>
            </a:r>
            <a:r>
              <a:rPr kumimoji="1" lang="en-US" altLang="ja-JP" dirty="0"/>
              <a:t>NTIA</a:t>
            </a:r>
            <a:r>
              <a:rPr kumimoji="1" lang="ja-JP" altLang="en-US" dirty="0"/>
              <a:t>の</a:t>
            </a:r>
            <a:r>
              <a:rPr kumimoji="1" lang="en-US" altLang="ja-JP" dirty="0"/>
              <a:t>minimum</a:t>
            </a:r>
            <a:r>
              <a:rPr kumimoji="1" lang="ja-JP" altLang="en-US" dirty="0"/>
              <a:t>を満たす必要はあると思いますか</a:t>
            </a:r>
            <a:r>
              <a:rPr kumimoji="1" lang="en-US" altLang="ja-JP" dirty="0"/>
              <a:t>?</a:t>
            </a:r>
          </a:p>
          <a:p>
            <a:r>
              <a:rPr kumimoji="1" lang="ja-JP" altLang="en-US" dirty="0"/>
              <a:t>満たす必要がある場合、</a:t>
            </a:r>
            <a:r>
              <a:rPr kumimoji="1" lang="en-US" altLang="ja-JP" dirty="0"/>
              <a:t>Security(defects) profile</a:t>
            </a:r>
            <a:r>
              <a:rPr kumimoji="1" lang="ja-JP" altLang="en-US" dirty="0"/>
              <a:t>なども検討していく必要があります。</a:t>
            </a:r>
          </a:p>
          <a:p>
            <a:r>
              <a:rPr kumimoji="1" lang="ja-JP" altLang="en-US" dirty="0"/>
              <a:t>満たす必要は無いという場合、ではその仕様の使いどころはどこでしょうか</a:t>
            </a:r>
            <a:r>
              <a:rPr kumimoji="1" lang="en-US" altLang="ja-JP" dirty="0"/>
              <a:t>? </a:t>
            </a:r>
            <a:r>
              <a:rPr kumimoji="1" lang="ja-JP" altLang="en-US" dirty="0"/>
              <a:t>これは、</a:t>
            </a:r>
            <a:r>
              <a:rPr kumimoji="1" lang="en-US" altLang="ja-JP" dirty="0"/>
              <a:t>CRA</a:t>
            </a:r>
            <a:r>
              <a:rPr kumimoji="1" lang="ja-JP" altLang="en-US" dirty="0"/>
              <a:t>などの法令の存在を考えた場合、使えない仕様になってしまうのではないでしょうか。</a:t>
            </a:r>
          </a:p>
          <a:p>
            <a:endParaRPr kumimoji="1" lang="ja-JP" altLang="en-US" dirty="0"/>
          </a:p>
          <a:p>
            <a:endParaRPr kumimoji="1" lang="ja-JP" altLang="en-US" dirty="0"/>
          </a:p>
        </p:txBody>
      </p:sp>
    </p:spTree>
    <p:extLst>
      <p:ext uri="{BB962C8B-B14F-4D97-AF65-F5344CB8AC3E}">
        <p14:creationId xmlns:p14="http://schemas.microsoft.com/office/powerpoint/2010/main" val="123906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EF6172-18A9-A933-CBEF-6B263277227F}"/>
              </a:ext>
            </a:extLst>
          </p:cNvPr>
          <p:cNvSpPr>
            <a:spLocks noGrp="1"/>
          </p:cNvSpPr>
          <p:nvPr>
            <p:ph type="title"/>
          </p:nvPr>
        </p:nvSpPr>
        <p:spPr/>
        <p:txBody>
          <a:bodyPr/>
          <a:lstStyle/>
          <a:p>
            <a:r>
              <a:rPr kumimoji="1" lang="en-US" altLang="ja-JP" dirty="0"/>
              <a:t>NTIA</a:t>
            </a:r>
            <a:r>
              <a:rPr kumimoji="1" lang="ja-JP" altLang="en-US" dirty="0"/>
              <a:t>ミニマム項目</a:t>
            </a:r>
          </a:p>
        </p:txBody>
      </p:sp>
      <p:pic>
        <p:nvPicPr>
          <p:cNvPr id="5" name="コンテンツ プレースホルダー 4" descr="テーブル&#10;&#10;自動的に生成された説明">
            <a:extLst>
              <a:ext uri="{FF2B5EF4-FFF2-40B4-BE49-F238E27FC236}">
                <a16:creationId xmlns:a16="http://schemas.microsoft.com/office/drawing/2014/main" id="{0E20CE06-1C2E-AA14-E2CA-CB954AD533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7998" y="1825625"/>
            <a:ext cx="6416004" cy="4351338"/>
          </a:xfrm>
        </p:spPr>
      </p:pic>
    </p:spTree>
    <p:extLst>
      <p:ext uri="{BB962C8B-B14F-4D97-AF65-F5344CB8AC3E}">
        <p14:creationId xmlns:p14="http://schemas.microsoft.com/office/powerpoint/2010/main" val="44901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タイトル 56">
            <a:extLst>
              <a:ext uri="{FF2B5EF4-FFF2-40B4-BE49-F238E27FC236}">
                <a16:creationId xmlns:a16="http://schemas.microsoft.com/office/drawing/2014/main" id="{ED3E3689-0FEE-E10F-5FE5-DDFF1FD77573}"/>
              </a:ext>
            </a:extLst>
          </p:cNvPr>
          <p:cNvSpPr>
            <a:spLocks noGrp="1"/>
          </p:cNvSpPr>
          <p:nvPr>
            <p:ph type="title"/>
          </p:nvPr>
        </p:nvSpPr>
        <p:spPr/>
        <p:txBody>
          <a:bodyPr/>
          <a:lstStyle/>
          <a:p>
            <a:r>
              <a:rPr lang="ja-JP" altLang="en-US" dirty="0"/>
              <a:t>原点に戻って</a:t>
            </a:r>
            <a:r>
              <a:rPr lang="en-US" altLang="ja-JP" dirty="0"/>
              <a:t>SPDX Lite</a:t>
            </a:r>
            <a:r>
              <a:rPr lang="ja-JP" altLang="en-US" dirty="0"/>
              <a:t>の位置づけ</a:t>
            </a:r>
          </a:p>
        </p:txBody>
      </p:sp>
      <p:sp>
        <p:nvSpPr>
          <p:cNvPr id="58" name="コンテンツ プレースホルダー 57">
            <a:extLst>
              <a:ext uri="{FF2B5EF4-FFF2-40B4-BE49-F238E27FC236}">
                <a16:creationId xmlns:a16="http://schemas.microsoft.com/office/drawing/2014/main" id="{975CB04F-AA1C-9BFB-6A1B-BBF8B4E746B5}"/>
              </a:ext>
            </a:extLst>
          </p:cNvPr>
          <p:cNvSpPr>
            <a:spLocks noGrp="1"/>
          </p:cNvSpPr>
          <p:nvPr>
            <p:ph idx="1"/>
          </p:nvPr>
        </p:nvSpPr>
        <p:spPr/>
        <p:txBody>
          <a:bodyPr>
            <a:normAutofit lnSpcReduction="10000"/>
          </a:bodyPr>
          <a:lstStyle/>
          <a:p>
            <a:r>
              <a:rPr lang="en-US" altLang="ja-JP" dirty="0"/>
              <a:t>SPDX Lite</a:t>
            </a:r>
            <a:r>
              <a:rPr lang="ja-JP" altLang="en-US" dirty="0"/>
              <a:t>についての個人的な考え（</a:t>
            </a:r>
            <a:r>
              <a:rPr lang="en-US" altLang="ja-JP" dirty="0"/>
              <a:t>V3.0</a:t>
            </a:r>
            <a:r>
              <a:rPr lang="ja-JP" altLang="en-US" dirty="0"/>
              <a:t>仕様の状況とは別）</a:t>
            </a:r>
          </a:p>
          <a:p>
            <a:pPr lvl="1"/>
            <a:r>
              <a:rPr lang="en-US" altLang="ja-JP" dirty="0"/>
              <a:t>SPDX Lite</a:t>
            </a:r>
            <a:r>
              <a:rPr lang="ja-JP" altLang="en-US" dirty="0"/>
              <a:t>はライセンス順守のためのミニマム項目として作った。</a:t>
            </a:r>
          </a:p>
          <a:p>
            <a:pPr lvl="1"/>
            <a:r>
              <a:rPr lang="ja-JP" altLang="en-US" dirty="0"/>
              <a:t>（その意味からすると）</a:t>
            </a:r>
            <a:r>
              <a:rPr lang="en-US" altLang="ja-JP" dirty="0"/>
              <a:t>SPDX Lite</a:t>
            </a:r>
            <a:r>
              <a:rPr lang="ja-JP" altLang="en-US" dirty="0"/>
              <a:t>は、</a:t>
            </a:r>
            <a:r>
              <a:rPr lang="en-US" altLang="ja-JP" dirty="0"/>
              <a:t>Core</a:t>
            </a:r>
            <a:r>
              <a:rPr lang="ja-JP" altLang="en-US" dirty="0"/>
              <a:t> </a:t>
            </a:r>
            <a:r>
              <a:rPr lang="en-US" altLang="ja-JP" dirty="0"/>
              <a:t>Profile</a:t>
            </a:r>
            <a:r>
              <a:rPr lang="ja-JP" altLang="en-US" dirty="0"/>
              <a:t>より、</a:t>
            </a:r>
            <a:r>
              <a:rPr lang="en-US" altLang="ja-JP" dirty="0"/>
              <a:t>Licensing</a:t>
            </a:r>
            <a:r>
              <a:rPr lang="ja-JP" altLang="en-US" dirty="0"/>
              <a:t> </a:t>
            </a:r>
            <a:r>
              <a:rPr lang="en-US" altLang="ja-JP" dirty="0"/>
              <a:t>Profile</a:t>
            </a:r>
            <a:r>
              <a:rPr lang="ja-JP" altLang="en-US" dirty="0"/>
              <a:t>のミニマム項目の位置づけがふさわしい。</a:t>
            </a:r>
          </a:p>
          <a:p>
            <a:pPr lvl="1"/>
            <a:endParaRPr lang="en-US" altLang="ja-JP" dirty="0"/>
          </a:p>
          <a:p>
            <a:pPr lvl="1"/>
            <a:r>
              <a:rPr lang="en-US" altLang="ja-JP" dirty="0"/>
              <a:t>NTIA</a:t>
            </a:r>
            <a:r>
              <a:rPr lang="ja-JP" altLang="en-US" dirty="0"/>
              <a:t>ミニマム項目は、</a:t>
            </a:r>
            <a:r>
              <a:rPr lang="en-US" altLang="ja-JP" dirty="0"/>
              <a:t>SBOM</a:t>
            </a:r>
            <a:r>
              <a:rPr lang="ja-JP" altLang="en-US" dirty="0"/>
              <a:t>全般（</a:t>
            </a:r>
            <a:r>
              <a:rPr lang="en-US" altLang="ja-JP" dirty="0"/>
              <a:t>SW</a:t>
            </a:r>
            <a:r>
              <a:rPr lang="ja-JP" altLang="en-US" dirty="0"/>
              <a:t>管理）を指している</a:t>
            </a:r>
            <a:endParaRPr lang="en-US" altLang="ja-JP" dirty="0"/>
          </a:p>
          <a:p>
            <a:pPr lvl="2"/>
            <a:r>
              <a:rPr lang="ja-JP" altLang="en-US" dirty="0"/>
              <a:t>ライセンス順守と</a:t>
            </a:r>
            <a:r>
              <a:rPr lang="en-US" altLang="ja-JP" dirty="0"/>
              <a:t>SBOM</a:t>
            </a:r>
            <a:r>
              <a:rPr lang="ja-JP" altLang="en-US" dirty="0"/>
              <a:t>全般（</a:t>
            </a:r>
            <a:r>
              <a:rPr lang="en-US" altLang="ja-JP" dirty="0"/>
              <a:t>SW</a:t>
            </a:r>
            <a:r>
              <a:rPr lang="ja-JP" altLang="en-US" dirty="0"/>
              <a:t>管理）では、範囲が異なる</a:t>
            </a:r>
            <a:endParaRPr lang="en-US" altLang="ja-JP" dirty="0"/>
          </a:p>
          <a:p>
            <a:pPr lvl="1"/>
            <a:r>
              <a:rPr lang="en-US" altLang="ja-JP" dirty="0"/>
              <a:t>NTIA</a:t>
            </a:r>
            <a:r>
              <a:rPr lang="ja-JP" altLang="en-US" dirty="0"/>
              <a:t>ミニマム項目</a:t>
            </a:r>
            <a:endParaRPr lang="en-US" altLang="ja-JP" dirty="0"/>
          </a:p>
          <a:p>
            <a:pPr lvl="2"/>
            <a:r>
              <a:rPr lang="ja-JP" altLang="en-US" dirty="0"/>
              <a:t>基本的に</a:t>
            </a:r>
            <a:r>
              <a:rPr lang="en-US" altLang="ja-JP" dirty="0"/>
              <a:t>Core</a:t>
            </a:r>
            <a:r>
              <a:rPr lang="ja-JP" altLang="en-US" dirty="0"/>
              <a:t> </a:t>
            </a:r>
            <a:r>
              <a:rPr lang="en-US" altLang="ja-JP" dirty="0"/>
              <a:t>Profile</a:t>
            </a:r>
            <a:r>
              <a:rPr lang="ja-JP" altLang="en-US" dirty="0"/>
              <a:t>に入れる</a:t>
            </a:r>
            <a:endParaRPr lang="en-US" altLang="ja-JP" dirty="0"/>
          </a:p>
          <a:p>
            <a:pPr lvl="2"/>
            <a:r>
              <a:rPr lang="en-US" altLang="ja-JP" dirty="0"/>
              <a:t>Core</a:t>
            </a:r>
            <a:r>
              <a:rPr lang="ja-JP" altLang="en-US" dirty="0"/>
              <a:t> </a:t>
            </a:r>
            <a:r>
              <a:rPr lang="en-US" altLang="ja-JP" dirty="0"/>
              <a:t>Profile</a:t>
            </a:r>
            <a:r>
              <a:rPr lang="ja-JP" altLang="en-US" dirty="0"/>
              <a:t>に入れきれない項目が</a:t>
            </a:r>
            <a:r>
              <a:rPr lang="en-US" altLang="ja-JP" dirty="0"/>
              <a:t>Licensing</a:t>
            </a:r>
            <a:r>
              <a:rPr lang="ja-JP" altLang="en-US" dirty="0"/>
              <a:t> </a:t>
            </a:r>
            <a:r>
              <a:rPr lang="en-US" altLang="ja-JP" dirty="0"/>
              <a:t>Profile</a:t>
            </a:r>
            <a:r>
              <a:rPr lang="ja-JP" altLang="en-US" dirty="0"/>
              <a:t>に入る</a:t>
            </a:r>
            <a:endParaRPr lang="en-US" altLang="ja-JP" dirty="0"/>
          </a:p>
          <a:p>
            <a:pPr lvl="2"/>
            <a:r>
              <a:rPr lang="ja-JP" altLang="en-US" dirty="0"/>
              <a:t>とできれば、コンセプトとしてきれい。</a:t>
            </a:r>
          </a:p>
          <a:p>
            <a:pPr lvl="1"/>
            <a:r>
              <a:rPr lang="ja-JP" altLang="en-US" dirty="0"/>
              <a:t>でも、分かれるとわかりにくい。まとまっていた方が使いやすい。</a:t>
            </a:r>
          </a:p>
          <a:p>
            <a:endParaRPr lang="ja-JP" altLang="en-US" dirty="0"/>
          </a:p>
        </p:txBody>
      </p:sp>
    </p:spTree>
    <p:extLst>
      <p:ext uri="{BB962C8B-B14F-4D97-AF65-F5344CB8AC3E}">
        <p14:creationId xmlns:p14="http://schemas.microsoft.com/office/powerpoint/2010/main" val="405419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32E1D-71E0-DAC6-F51C-C156052D367A}"/>
              </a:ext>
            </a:extLst>
          </p:cNvPr>
          <p:cNvSpPr>
            <a:spLocks noGrp="1"/>
          </p:cNvSpPr>
          <p:nvPr>
            <p:ph type="title"/>
          </p:nvPr>
        </p:nvSpPr>
        <p:spPr/>
        <p:txBody>
          <a:bodyPr/>
          <a:lstStyle/>
          <a:p>
            <a:r>
              <a:rPr lang="ja-JP" altLang="en-US" dirty="0"/>
              <a:t>以下、コメント</a:t>
            </a:r>
            <a:endParaRPr kumimoji="1" lang="ja-JP" altLang="en-US" dirty="0"/>
          </a:p>
        </p:txBody>
      </p:sp>
      <p:sp>
        <p:nvSpPr>
          <p:cNvPr id="3" name="コンテンツ プレースホルダー 2">
            <a:extLst>
              <a:ext uri="{FF2B5EF4-FFF2-40B4-BE49-F238E27FC236}">
                <a16:creationId xmlns:a16="http://schemas.microsoft.com/office/drawing/2014/main" id="{104A9C7B-41D6-1B7A-85C7-4F99814C1628}"/>
              </a:ext>
            </a:extLst>
          </p:cNvPr>
          <p:cNvSpPr>
            <a:spLocks noGrp="1"/>
          </p:cNvSpPr>
          <p:nvPr>
            <p:ph idx="1"/>
          </p:nvPr>
        </p:nvSpPr>
        <p:spPr/>
        <p:txBody>
          <a:bodyPr>
            <a:normAutofit fontScale="92500" lnSpcReduction="10000"/>
          </a:bodyPr>
          <a:lstStyle/>
          <a:p>
            <a:r>
              <a:rPr kumimoji="1" lang="en-US" altLang="ja-JP" dirty="0"/>
              <a:t>SPDX Lite</a:t>
            </a:r>
            <a:r>
              <a:rPr kumimoji="1" lang="ja-JP" altLang="en-US" dirty="0"/>
              <a:t>は</a:t>
            </a:r>
            <a:r>
              <a:rPr kumimoji="1" lang="en-US" altLang="ja-JP" dirty="0"/>
              <a:t>v3.0</a:t>
            </a:r>
            <a:r>
              <a:rPr kumimoji="1" lang="ja-JP" altLang="en-US" dirty="0"/>
              <a:t>の </a:t>
            </a:r>
            <a:r>
              <a:rPr kumimoji="1" lang="en-US" altLang="ja-JP" dirty="0"/>
              <a:t>core + licensing</a:t>
            </a:r>
            <a:r>
              <a:rPr kumimoji="1" lang="ja-JP" altLang="en-US" dirty="0"/>
              <a:t>の中から必要なものだけ取り出して記入必須とする</a:t>
            </a:r>
          </a:p>
          <a:p>
            <a:r>
              <a:rPr kumimoji="1" lang="ja-JP" altLang="en-US" dirty="0"/>
              <a:t>という形になるのかなと思ってます。</a:t>
            </a:r>
            <a:endParaRPr kumimoji="1" lang="en-US" altLang="ja-JP" dirty="0"/>
          </a:p>
          <a:p>
            <a:r>
              <a:rPr kumimoji="1" lang="ja-JP" altLang="en-US" dirty="0"/>
              <a:t>が、そもそも</a:t>
            </a:r>
            <a:r>
              <a:rPr kumimoji="1" lang="en-US" altLang="ja-JP" dirty="0"/>
              <a:t>licensing</a:t>
            </a:r>
            <a:r>
              <a:rPr kumimoji="1" lang="ja-JP" altLang="en-US" dirty="0"/>
              <a:t>が一体何なのかまだ明確になっていないと思います。「</a:t>
            </a:r>
            <a:r>
              <a:rPr kumimoji="1" lang="en-US" altLang="ja-JP" dirty="0"/>
              <a:t>v3.0</a:t>
            </a:r>
            <a:r>
              <a:rPr kumimoji="1" lang="ja-JP" altLang="en-US" dirty="0"/>
              <a:t>の </a:t>
            </a:r>
            <a:r>
              <a:rPr kumimoji="1" lang="en-US" altLang="ja-JP" dirty="0"/>
              <a:t>core + licensing = v2.3</a:t>
            </a:r>
            <a:r>
              <a:rPr kumimoji="1" lang="ja-JP" altLang="en-US" dirty="0"/>
              <a:t>」という説明は昨年末の</a:t>
            </a:r>
            <a:r>
              <a:rPr kumimoji="1" lang="en-US" altLang="ja-JP" dirty="0"/>
              <a:t>OCS</a:t>
            </a:r>
            <a:r>
              <a:rPr kumimoji="1" lang="ja-JP" altLang="en-US" dirty="0"/>
              <a:t>とかであったかと思いますが、</a:t>
            </a:r>
            <a:r>
              <a:rPr kumimoji="1" lang="en-US" altLang="ja-JP" dirty="0"/>
              <a:t>v3.0</a:t>
            </a:r>
            <a:r>
              <a:rPr kumimoji="1" lang="ja-JP" altLang="en-US" dirty="0"/>
              <a:t>の</a:t>
            </a:r>
            <a:r>
              <a:rPr kumimoji="1" lang="en-US" altLang="ja-JP" dirty="0"/>
              <a:t>licensing</a:t>
            </a:r>
            <a:r>
              <a:rPr kumimoji="1" lang="ja-JP" altLang="en-US" dirty="0"/>
              <a:t>のモデルはあの図だけ？</a:t>
            </a:r>
          </a:p>
          <a:p>
            <a:r>
              <a:rPr kumimoji="1" lang="ja-JP" altLang="en-US" dirty="0"/>
              <a:t>となると、個人的に気になるのは「最近</a:t>
            </a:r>
            <a:r>
              <a:rPr kumimoji="1" lang="en-US" altLang="ja-JP" dirty="0"/>
              <a:t>SBOM</a:t>
            </a:r>
            <a:r>
              <a:rPr kumimoji="1" lang="ja-JP" altLang="en-US" dirty="0"/>
              <a:t>うるさいから、作るか。</a:t>
            </a:r>
            <a:r>
              <a:rPr kumimoji="1" lang="en-US" altLang="ja-JP" dirty="0"/>
              <a:t>SPDX</a:t>
            </a:r>
            <a:r>
              <a:rPr kumimoji="1" lang="ja-JP" altLang="en-US" dirty="0"/>
              <a:t>なんてものがあるらしいぞ」なんて人がいきなり</a:t>
            </a:r>
            <a:r>
              <a:rPr kumimoji="1" lang="en-US" altLang="ja-JP" dirty="0"/>
              <a:t>3.0</a:t>
            </a:r>
            <a:r>
              <a:rPr kumimoji="1" lang="ja-JP" altLang="en-US" dirty="0"/>
              <a:t>の仕様を見たら、いったい何を書けばいいのか全く分からない、という状態になりそうな、、、、そのためにも、「</a:t>
            </a:r>
            <a:r>
              <a:rPr kumimoji="1" lang="en-US" altLang="ja-JP" dirty="0"/>
              <a:t>SPDX Lite v3.0</a:t>
            </a:r>
            <a:r>
              <a:rPr kumimoji="1" lang="ja-JP" altLang="en-US" dirty="0"/>
              <a:t>ですよ。この表だけ埋めればいいんですよ。」とかなると嬉しい人が多いのかなと思いました。</a:t>
            </a:r>
          </a:p>
          <a:p>
            <a:endParaRPr kumimoji="1" lang="ja-JP" altLang="en-US" dirty="0"/>
          </a:p>
        </p:txBody>
      </p:sp>
    </p:spTree>
    <p:extLst>
      <p:ext uri="{BB962C8B-B14F-4D97-AF65-F5344CB8AC3E}">
        <p14:creationId xmlns:p14="http://schemas.microsoft.com/office/powerpoint/2010/main" val="272542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796F0-EC1B-B1C3-99C6-8207AF7B40F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0CE8DECA-E43C-1568-0B8A-823D13ABA1BF}"/>
              </a:ext>
            </a:extLst>
          </p:cNvPr>
          <p:cNvSpPr>
            <a:spLocks noGrp="1"/>
          </p:cNvSpPr>
          <p:nvPr>
            <p:ph idx="1"/>
          </p:nvPr>
        </p:nvSpPr>
        <p:spPr/>
        <p:txBody>
          <a:bodyPr>
            <a:normAutofit fontScale="92500" lnSpcReduction="10000"/>
          </a:bodyPr>
          <a:lstStyle/>
          <a:p>
            <a:r>
              <a:rPr kumimoji="1" lang="en-US" altLang="ja-JP" dirty="0"/>
              <a:t>https://openchain-japanwg.slack.com/archives/CGDAB378R/p1675389615291279</a:t>
            </a:r>
          </a:p>
          <a:p>
            <a:r>
              <a:rPr kumimoji="1" lang="ja-JP" altLang="en-US" dirty="0"/>
              <a:t>の資料を確認してて気が付いたんですが、</a:t>
            </a:r>
          </a:p>
          <a:p>
            <a:r>
              <a:rPr kumimoji="1" lang="en-US" altLang="ja-JP" dirty="0"/>
              <a:t>https://github.com/OpenChain-Project/Telco-WG/blob/main/OpenChain%20Telco%20SBOM%20Specification.md#34-spdx-elements-to-be-included-in-the-sbom</a:t>
            </a:r>
          </a:p>
          <a:p>
            <a:r>
              <a:rPr kumimoji="1" lang="en-US" altLang="ja-JP" dirty="0"/>
              <a:t>Relationships between SPDX elements</a:t>
            </a:r>
          </a:p>
          <a:p>
            <a:r>
              <a:rPr kumimoji="1" lang="en-US" altLang="ja-JP" dirty="0"/>
              <a:t>Relationship: at least DESCRIBES and CONTAINS, needed by "NTIA SBOM Minimum elements"</a:t>
            </a:r>
          </a:p>
          <a:p>
            <a:r>
              <a:rPr kumimoji="1" lang="en-US" altLang="ja-JP" dirty="0"/>
              <a:t>SPDX Lite</a:t>
            </a:r>
            <a:r>
              <a:rPr kumimoji="1" lang="ja-JP" altLang="en-US" dirty="0"/>
              <a:t>だと </a:t>
            </a:r>
            <a:r>
              <a:rPr kumimoji="1" lang="en-US" altLang="ja-JP" dirty="0"/>
              <a:t>NTIA minimum SBOM</a:t>
            </a:r>
            <a:r>
              <a:rPr kumimoji="1" lang="ja-JP" altLang="en-US" dirty="0"/>
              <a:t>の要件満たさないので、</a:t>
            </a:r>
            <a:r>
              <a:rPr kumimoji="1" lang="en-US" altLang="ja-JP" dirty="0"/>
              <a:t>v3.0</a:t>
            </a:r>
            <a:r>
              <a:rPr kumimoji="1" lang="ja-JP" altLang="en-US" dirty="0"/>
              <a:t>ではこの視点を入れる必要がありますね。</a:t>
            </a:r>
          </a:p>
          <a:p>
            <a:endParaRPr kumimoji="1" lang="ja-JP" altLang="en-US" dirty="0"/>
          </a:p>
        </p:txBody>
      </p:sp>
    </p:spTree>
    <p:extLst>
      <p:ext uri="{BB962C8B-B14F-4D97-AF65-F5344CB8AC3E}">
        <p14:creationId xmlns:p14="http://schemas.microsoft.com/office/powerpoint/2010/main" val="2130204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5F3096-304F-904F-4F19-863C777C567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BCCF71D-D155-3590-7B84-B9EC2ECC58C4}"/>
              </a:ext>
            </a:extLst>
          </p:cNvPr>
          <p:cNvSpPr>
            <a:spLocks noGrp="1"/>
          </p:cNvSpPr>
          <p:nvPr>
            <p:ph idx="1"/>
          </p:nvPr>
        </p:nvSpPr>
        <p:spPr/>
        <p:txBody>
          <a:bodyPr>
            <a:normAutofit fontScale="85000" lnSpcReduction="20000"/>
          </a:bodyPr>
          <a:lstStyle/>
          <a:p>
            <a:r>
              <a:rPr kumimoji="1" lang="ja-JP" altLang="en-US" dirty="0"/>
              <a:t>確かに、</a:t>
            </a:r>
            <a:r>
              <a:rPr kumimoji="1" lang="en-US" altLang="ja-JP" dirty="0"/>
              <a:t>NTIA</a:t>
            </a:r>
            <a:r>
              <a:rPr kumimoji="1" lang="ja-JP" altLang="en-US" dirty="0"/>
              <a:t>の</a:t>
            </a:r>
            <a:r>
              <a:rPr kumimoji="1" lang="en-US" altLang="ja-JP" dirty="0"/>
              <a:t>Minimum Element</a:t>
            </a:r>
            <a:r>
              <a:rPr kumimoji="1" lang="ja-JP" altLang="en-US" dirty="0"/>
              <a:t>に</a:t>
            </a:r>
            <a:r>
              <a:rPr kumimoji="1" lang="en-US" altLang="ja-JP" dirty="0"/>
              <a:t>Dependency Relationship</a:t>
            </a:r>
            <a:r>
              <a:rPr kumimoji="1" lang="ja-JP" altLang="en-US" dirty="0"/>
              <a:t>というのがありますね。</a:t>
            </a:r>
          </a:p>
          <a:p>
            <a:r>
              <a:rPr kumimoji="1" lang="ja-JP" altLang="en-US" dirty="0"/>
              <a:t>でも、</a:t>
            </a:r>
            <a:r>
              <a:rPr kumimoji="1" lang="en-US" altLang="ja-JP" dirty="0"/>
              <a:t>SPDX Lite</a:t>
            </a:r>
            <a:r>
              <a:rPr kumimoji="1" lang="ja-JP" altLang="en-US" dirty="0"/>
              <a:t>を使うような人が、これを記述できるとも思えず。</a:t>
            </a:r>
          </a:p>
          <a:p>
            <a:r>
              <a:rPr kumimoji="1" lang="en-US" altLang="ja-JP" dirty="0"/>
              <a:t>Known Unknown</a:t>
            </a:r>
            <a:r>
              <a:rPr kumimoji="1" lang="ja-JP" altLang="en-US" dirty="0"/>
              <a:t>という項目で、最低</a:t>
            </a:r>
            <a:r>
              <a:rPr kumimoji="1" lang="en-US" altLang="ja-JP" dirty="0"/>
              <a:t>Known Unknown</a:t>
            </a:r>
            <a:r>
              <a:rPr kumimoji="1" lang="ja-JP" altLang="en-US" dirty="0"/>
              <a:t>（詳細がわかっていない項目）は記述しろとあるので、これに近いものを入れるのですかね？</a:t>
            </a:r>
          </a:p>
          <a:p>
            <a:r>
              <a:rPr kumimoji="1" lang="en-US" altLang="ja-JP" dirty="0"/>
              <a:t>Known Unknowns. For instances in which the full dependency graph is not enumerated in the SBOM, the SBOM author must explicitly identify “known unknowns.” That is, the dependency data draws a clear distinction between a component that has no further dependencies, and a component for which the presence of dependencies is unknown and incomplete. This must be integrated into the automated data. To avoid erroneous assumptions, the default interpretation of the data should be that the data is incomplete; the author of the data should affirmatively state when the direct dependencies of a component have been fully enumerated, or when a component has no further dependencies. Today, this is implemented in the dependency relationship data field</a:t>
            </a:r>
          </a:p>
          <a:p>
            <a:endParaRPr kumimoji="1" lang="ja-JP" altLang="en-US" dirty="0"/>
          </a:p>
        </p:txBody>
      </p:sp>
    </p:spTree>
    <p:extLst>
      <p:ext uri="{BB962C8B-B14F-4D97-AF65-F5344CB8AC3E}">
        <p14:creationId xmlns:p14="http://schemas.microsoft.com/office/powerpoint/2010/main" val="423347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42041A-A904-4C23-46F0-4607D5A6D93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CFB6346-390E-1A8E-8AFB-9B287F95F940}"/>
              </a:ext>
            </a:extLst>
          </p:cNvPr>
          <p:cNvSpPr>
            <a:spLocks noGrp="1"/>
          </p:cNvSpPr>
          <p:nvPr>
            <p:ph idx="1"/>
          </p:nvPr>
        </p:nvSpPr>
        <p:spPr/>
        <p:txBody>
          <a:bodyPr/>
          <a:lstStyle/>
          <a:p>
            <a:r>
              <a:rPr kumimoji="1" lang="en-US" altLang="ja-JP" dirty="0"/>
              <a:t>Telco</a:t>
            </a:r>
            <a:r>
              <a:rPr kumimoji="1" lang="ja-JP" altLang="en-US" dirty="0"/>
              <a:t>でも書かれてますが、</a:t>
            </a:r>
            <a:r>
              <a:rPr kumimoji="1" lang="en-US" altLang="ja-JP" dirty="0"/>
              <a:t>describe (</a:t>
            </a:r>
            <a:r>
              <a:rPr kumimoji="1" lang="ja-JP" altLang="en-US" dirty="0"/>
              <a:t>どんな関係か理解出来てません</a:t>
            </a:r>
            <a:r>
              <a:rPr kumimoji="1" lang="en-US" altLang="ja-JP" dirty="0"/>
              <a:t>)</a:t>
            </a:r>
            <a:r>
              <a:rPr kumimoji="1" lang="ja-JP" altLang="en-US" dirty="0"/>
              <a:t>と</a:t>
            </a:r>
            <a:r>
              <a:rPr kumimoji="1" lang="en-US" altLang="ja-JP" dirty="0"/>
              <a:t>contains</a:t>
            </a:r>
            <a:r>
              <a:rPr kumimoji="1" lang="ja-JP" altLang="en-US" dirty="0"/>
              <a:t>の２つが最低必要で、それは</a:t>
            </a:r>
            <a:r>
              <a:rPr kumimoji="1" lang="en-US" altLang="ja-JP" dirty="0"/>
              <a:t>relationship </a:t>
            </a:r>
            <a:r>
              <a:rPr kumimoji="1" lang="ja-JP" altLang="en-US" dirty="0"/>
              <a:t>の</a:t>
            </a:r>
            <a:r>
              <a:rPr kumimoji="1" lang="en-US" altLang="ja-JP" dirty="0"/>
              <a:t>value</a:t>
            </a:r>
            <a:r>
              <a:rPr kumimoji="1" lang="ja-JP" altLang="en-US" dirty="0"/>
              <a:t>の規定なので、</a:t>
            </a:r>
            <a:r>
              <a:rPr kumimoji="1" lang="en-US" altLang="ja-JP" dirty="0"/>
              <a:t>value</a:t>
            </a:r>
            <a:r>
              <a:rPr kumimoji="1" lang="ja-JP" altLang="en-US" dirty="0"/>
              <a:t>として、</a:t>
            </a:r>
            <a:r>
              <a:rPr kumimoji="1" lang="en-US" altLang="ja-JP" dirty="0"/>
              <a:t>unknown </a:t>
            </a:r>
            <a:r>
              <a:rPr kumimoji="1" lang="ja-JP" altLang="en-US" dirty="0"/>
              <a:t>は駄目なのではないかと思ってます。</a:t>
            </a:r>
          </a:p>
          <a:p>
            <a:r>
              <a:rPr kumimoji="1" lang="ja-JP" altLang="en-US" dirty="0"/>
              <a:t>加えて、</a:t>
            </a:r>
            <a:r>
              <a:rPr kumimoji="1" lang="en-US" altLang="ja-JP" dirty="0"/>
              <a:t>CRA</a:t>
            </a:r>
            <a:r>
              <a:rPr kumimoji="1" lang="ja-JP" altLang="en-US" dirty="0"/>
              <a:t>の</a:t>
            </a:r>
            <a:r>
              <a:rPr kumimoji="1" lang="en-US" altLang="ja-JP" dirty="0"/>
              <a:t>SBOM</a:t>
            </a:r>
            <a:r>
              <a:rPr kumimoji="1" lang="ja-JP" altLang="en-US" dirty="0"/>
              <a:t>要件では、最低最上位の依存関係を含めること、と言う項目があり、それは</a:t>
            </a:r>
            <a:r>
              <a:rPr kumimoji="1" lang="en-US" altLang="ja-JP" dirty="0"/>
              <a:t>NTIA</a:t>
            </a:r>
            <a:r>
              <a:rPr kumimoji="1" lang="ja-JP" altLang="en-US" dirty="0"/>
              <a:t>の</a:t>
            </a:r>
            <a:r>
              <a:rPr kumimoji="1" lang="en-US" altLang="ja-JP" dirty="0"/>
              <a:t>relationship </a:t>
            </a:r>
            <a:r>
              <a:rPr kumimoji="1" lang="ja-JP" altLang="en-US" dirty="0"/>
              <a:t>を意図しているものだと思っています。</a:t>
            </a:r>
          </a:p>
          <a:p>
            <a:r>
              <a:rPr kumimoji="1" lang="ja-JP" altLang="en-US" dirty="0"/>
              <a:t>これらから考えると、出来るできないの話では無く、やらなきゃいけないのだと思ってます。つまり、</a:t>
            </a:r>
            <a:r>
              <a:rPr kumimoji="1" lang="en-US" altLang="ja-JP" dirty="0"/>
              <a:t>SPDX</a:t>
            </a:r>
            <a:r>
              <a:rPr kumimoji="1" lang="ja-JP" altLang="en-US" dirty="0"/>
              <a:t>として</a:t>
            </a:r>
            <a:r>
              <a:rPr kumimoji="1" lang="en-US" altLang="ja-JP" dirty="0"/>
              <a:t>mandatory </a:t>
            </a:r>
            <a:r>
              <a:rPr kumimoji="1" lang="ja-JP" altLang="en-US" dirty="0"/>
              <a:t>であり、</a:t>
            </a:r>
            <a:r>
              <a:rPr kumimoji="1" lang="en-US" altLang="ja-JP" dirty="0"/>
              <a:t>Lite</a:t>
            </a:r>
            <a:r>
              <a:rPr kumimoji="1" lang="ja-JP" altLang="en-US" dirty="0"/>
              <a:t>も継承しなければいけない、となるかと。</a:t>
            </a:r>
          </a:p>
        </p:txBody>
      </p:sp>
    </p:spTree>
    <p:extLst>
      <p:ext uri="{BB962C8B-B14F-4D97-AF65-F5344CB8AC3E}">
        <p14:creationId xmlns:p14="http://schemas.microsoft.com/office/powerpoint/2010/main" val="2642110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2C254-B820-144C-8BC8-2581A86817F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BF9C626-429E-04C2-E798-4F8F35D7DA94}"/>
              </a:ext>
            </a:extLst>
          </p:cNvPr>
          <p:cNvSpPr>
            <a:spLocks noGrp="1"/>
          </p:cNvSpPr>
          <p:nvPr>
            <p:ph idx="1"/>
          </p:nvPr>
        </p:nvSpPr>
        <p:spPr/>
        <p:txBody>
          <a:bodyPr>
            <a:normAutofit fontScale="85000" lnSpcReduction="20000"/>
          </a:bodyPr>
          <a:lstStyle/>
          <a:p>
            <a:r>
              <a:rPr kumimoji="1" lang="en-US" altLang="ja-JP" dirty="0"/>
              <a:t>Relationship</a:t>
            </a:r>
            <a:r>
              <a:rPr kumimoji="1" lang="ja-JP" altLang="en-US" dirty="0"/>
              <a:t>の説明を見ると、</a:t>
            </a:r>
            <a:r>
              <a:rPr kumimoji="1" lang="en-US" altLang="ja-JP" dirty="0"/>
              <a:t>2</a:t>
            </a:r>
            <a:r>
              <a:rPr kumimoji="1" lang="ja-JP" altLang="en-US" dirty="0"/>
              <a:t>つの</a:t>
            </a:r>
            <a:r>
              <a:rPr kumimoji="1" lang="en-US" altLang="ja-JP" dirty="0"/>
              <a:t>SPDX Element</a:t>
            </a:r>
            <a:r>
              <a:rPr kumimoji="1" lang="ja-JP" altLang="en-US" dirty="0"/>
              <a:t>間の関係を示すのに使うようです。</a:t>
            </a:r>
          </a:p>
          <a:p>
            <a:r>
              <a:rPr kumimoji="1" lang="ja-JP" altLang="en-US" dirty="0"/>
              <a:t>もし</a:t>
            </a:r>
            <a:r>
              <a:rPr kumimoji="1" lang="en-US" altLang="ja-JP" dirty="0"/>
              <a:t>SPDX Lite</a:t>
            </a:r>
            <a:r>
              <a:rPr kumimoji="1" lang="ja-JP" altLang="en-US" dirty="0"/>
              <a:t>対象（例えば</a:t>
            </a:r>
            <a:r>
              <a:rPr kumimoji="1" lang="en-US" altLang="ja-JP" dirty="0"/>
              <a:t>Package</a:t>
            </a:r>
            <a:r>
              <a:rPr kumimoji="1" lang="ja-JP" altLang="en-US" dirty="0"/>
              <a:t>）が</a:t>
            </a:r>
            <a:r>
              <a:rPr kumimoji="1" lang="en-US" altLang="ja-JP" dirty="0"/>
              <a:t>2</a:t>
            </a:r>
            <a:r>
              <a:rPr kumimoji="1" lang="ja-JP" altLang="en-US" dirty="0"/>
              <a:t>つ以上あるときには、それらの関係を示す必要がありますね。含まれる場合には、</a:t>
            </a:r>
            <a:r>
              <a:rPr kumimoji="1" lang="en-US" altLang="ja-JP" dirty="0"/>
              <a:t>A Contains B</a:t>
            </a:r>
            <a:r>
              <a:rPr kumimoji="1" lang="ja-JP" altLang="en-US" dirty="0"/>
              <a:t>。</a:t>
            </a:r>
          </a:p>
          <a:p>
            <a:r>
              <a:rPr kumimoji="1" lang="en-US" altLang="ja-JP" dirty="0"/>
              <a:t>SPDX Lite</a:t>
            </a:r>
            <a:r>
              <a:rPr kumimoji="1" lang="ja-JP" altLang="en-US" dirty="0"/>
              <a:t>対象が</a:t>
            </a:r>
            <a:r>
              <a:rPr kumimoji="1" lang="en-US" altLang="ja-JP" dirty="0"/>
              <a:t>1</a:t>
            </a:r>
            <a:r>
              <a:rPr kumimoji="1" lang="ja-JP" altLang="en-US" dirty="0"/>
              <a:t>つしかない場合（</a:t>
            </a:r>
            <a:r>
              <a:rPr kumimoji="1" lang="en-US" altLang="ja-JP" dirty="0"/>
              <a:t>Package</a:t>
            </a:r>
            <a:r>
              <a:rPr kumimoji="1" lang="ja-JP" altLang="en-US" dirty="0"/>
              <a:t>が</a:t>
            </a:r>
            <a:r>
              <a:rPr kumimoji="1" lang="en-US" altLang="ja-JP" dirty="0"/>
              <a:t>1</a:t>
            </a:r>
            <a:r>
              <a:rPr kumimoji="1" lang="ja-JP" altLang="en-US" dirty="0"/>
              <a:t>つだけ）は、</a:t>
            </a:r>
            <a:r>
              <a:rPr kumimoji="1" lang="en-US" altLang="ja-JP" dirty="0"/>
              <a:t>NONASSERTION</a:t>
            </a:r>
            <a:r>
              <a:rPr kumimoji="1" lang="ja-JP" altLang="en-US" dirty="0"/>
              <a:t>かな。</a:t>
            </a:r>
          </a:p>
          <a:p>
            <a:r>
              <a:rPr kumimoji="1" lang="en-US" altLang="ja-JP" dirty="0"/>
              <a:t>This field provides information about the relationship between two SPDX elements. For example, you can represent a relationship between two different Files, between a Package and a File, between two Packages, or between one </a:t>
            </a:r>
            <a:r>
              <a:rPr kumimoji="1" lang="en-US" altLang="ja-JP" dirty="0" err="1"/>
              <a:t>SPDXDocument</a:t>
            </a:r>
            <a:r>
              <a:rPr kumimoji="1" lang="en-US" altLang="ja-JP" dirty="0"/>
              <a:t> and another </a:t>
            </a:r>
            <a:r>
              <a:rPr kumimoji="1" lang="en-US" altLang="ja-JP" dirty="0" err="1"/>
              <a:t>SPDXDocument</a:t>
            </a:r>
            <a:r>
              <a:rPr kumimoji="1" lang="en-US" altLang="ja-JP" dirty="0"/>
              <a:t>.</a:t>
            </a:r>
          </a:p>
          <a:p>
            <a:endParaRPr kumimoji="1" lang="en-US" altLang="ja-JP" dirty="0"/>
          </a:p>
          <a:p>
            <a:r>
              <a:rPr kumimoji="1" lang="en-US" altLang="ja-JP" dirty="0"/>
              <a:t>SPDX Lite</a:t>
            </a:r>
            <a:r>
              <a:rPr kumimoji="1" lang="ja-JP" altLang="en-US" dirty="0"/>
              <a:t>で</a:t>
            </a:r>
            <a:r>
              <a:rPr kumimoji="1" lang="en-US" altLang="ja-JP" dirty="0"/>
              <a:t>Relationship</a:t>
            </a:r>
            <a:r>
              <a:rPr kumimoji="1" lang="ja-JP" altLang="en-US" dirty="0"/>
              <a:t>をどう扱うかは、</a:t>
            </a:r>
            <a:r>
              <a:rPr kumimoji="1" lang="en-US" altLang="ja-JP" dirty="0"/>
              <a:t>SPDX Lite</a:t>
            </a:r>
            <a:r>
              <a:rPr kumimoji="1" lang="ja-JP" altLang="en-US" dirty="0"/>
              <a:t>利用の分かれ目になりそう。</a:t>
            </a:r>
          </a:p>
        </p:txBody>
      </p:sp>
    </p:spTree>
    <p:extLst>
      <p:ext uri="{BB962C8B-B14F-4D97-AF65-F5344CB8AC3E}">
        <p14:creationId xmlns:p14="http://schemas.microsoft.com/office/powerpoint/2010/main" val="274115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8CF99-AA04-86E3-0A17-0395DAE5DD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B6D134D-4C98-7817-8E95-C45BF353917A}"/>
              </a:ext>
            </a:extLst>
          </p:cNvPr>
          <p:cNvSpPr>
            <a:spLocks noGrp="1"/>
          </p:cNvSpPr>
          <p:nvPr>
            <p:ph idx="1"/>
          </p:nvPr>
        </p:nvSpPr>
        <p:spPr/>
        <p:txBody>
          <a:bodyPr>
            <a:normAutofit lnSpcReduction="10000"/>
          </a:bodyPr>
          <a:lstStyle/>
          <a:p>
            <a:r>
              <a:rPr kumimoji="1" lang="en-US" altLang="ja-JP" dirty="0"/>
              <a:t>v2.2.x</a:t>
            </a:r>
            <a:r>
              <a:rPr kumimoji="1" lang="ja-JP" altLang="en-US" dirty="0"/>
              <a:t>の場合と、</a:t>
            </a:r>
            <a:r>
              <a:rPr kumimoji="1" lang="en-US" altLang="ja-JP" dirty="0"/>
              <a:t>v3.x</a:t>
            </a:r>
            <a:r>
              <a:rPr kumimoji="1" lang="ja-JP" altLang="en-US" dirty="0"/>
              <a:t>の場合、２つ考えておく必要あると思ってます。</a:t>
            </a:r>
            <a:endParaRPr kumimoji="1" lang="en-US" altLang="ja-JP" dirty="0"/>
          </a:p>
          <a:p>
            <a:endParaRPr kumimoji="1" lang="en-US" altLang="ja-JP" dirty="0"/>
          </a:p>
          <a:p>
            <a:r>
              <a:rPr kumimoji="1" lang="en-US" altLang="ja-JP" dirty="0"/>
              <a:t>Agenda</a:t>
            </a:r>
            <a:r>
              <a:rPr kumimoji="1" lang="ja-JP" altLang="en-US" dirty="0"/>
              <a:t>だけではよくわからないですが、ポイントになりそうなのは、</a:t>
            </a:r>
          </a:p>
          <a:p>
            <a:r>
              <a:rPr kumimoji="1" lang="en-US" altLang="ja-JP" dirty="0"/>
              <a:t>v3.0</a:t>
            </a:r>
            <a:r>
              <a:rPr kumimoji="1" lang="ja-JP" altLang="en-US" dirty="0"/>
              <a:t>ではどうマップするの？</a:t>
            </a:r>
          </a:p>
          <a:p>
            <a:r>
              <a:rPr kumimoji="1" lang="en-US" altLang="ja-JP" dirty="0"/>
              <a:t>v2.2.x</a:t>
            </a:r>
            <a:r>
              <a:rPr kumimoji="1" lang="ja-JP" altLang="en-US" dirty="0"/>
              <a:t>の</a:t>
            </a:r>
            <a:r>
              <a:rPr kumimoji="1" lang="en-US" altLang="ja-JP" dirty="0"/>
              <a:t>SPDX Lite</a:t>
            </a:r>
            <a:r>
              <a:rPr kumimoji="1" lang="ja-JP" altLang="en-US" dirty="0"/>
              <a:t>は</a:t>
            </a:r>
            <a:r>
              <a:rPr kumimoji="1" lang="en-US" altLang="ja-JP" dirty="0"/>
              <a:t>minimum SBOM compliant</a:t>
            </a:r>
            <a:r>
              <a:rPr kumimoji="1" lang="ja-JP" altLang="en-US" dirty="0"/>
              <a:t>じゃないけど、改版する？</a:t>
            </a:r>
          </a:p>
          <a:p>
            <a:r>
              <a:rPr kumimoji="1" lang="ja-JP" altLang="en-US" dirty="0"/>
              <a:t>あたりかなと。いずれにしても</a:t>
            </a:r>
            <a:r>
              <a:rPr kumimoji="1" lang="en-US" altLang="ja-JP" dirty="0"/>
              <a:t>relationship </a:t>
            </a:r>
            <a:r>
              <a:rPr kumimoji="1" lang="ja-JP" altLang="en-US" dirty="0"/>
              <a:t>の扱いがポイントなのは変わりませんが。</a:t>
            </a:r>
          </a:p>
          <a:p>
            <a:endParaRPr kumimoji="1" lang="ja-JP" altLang="en-US" dirty="0"/>
          </a:p>
        </p:txBody>
      </p:sp>
    </p:spTree>
    <p:extLst>
      <p:ext uri="{BB962C8B-B14F-4D97-AF65-F5344CB8AC3E}">
        <p14:creationId xmlns:p14="http://schemas.microsoft.com/office/powerpoint/2010/main" val="1448112247"/>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3516</TotalTime>
  <Words>1518</Words>
  <Application>Microsoft Office PowerPoint</Application>
  <PresentationFormat>ワイド画面</PresentationFormat>
  <Paragraphs>75</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Arial</vt:lpstr>
      <vt:lpstr>Calibri</vt:lpstr>
      <vt:lpstr>Calibri Light</vt:lpstr>
      <vt:lpstr>Office Theme</vt:lpstr>
      <vt:lpstr>SPDX LiteとSPDX V3.0対応課題</vt:lpstr>
      <vt:lpstr>NTIAミニマム項目</vt:lpstr>
      <vt:lpstr>原点に戻ってSPDX Liteの位置づけ</vt:lpstr>
      <vt:lpstr>以下、コメント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Fukuchi, Hiroyuki (SGC)</dc:creator>
  <cp:lastModifiedBy>Fukuchi, Hiroyuki (SGC)</cp:lastModifiedBy>
  <cp:revision>5</cp:revision>
  <dcterms:created xsi:type="dcterms:W3CDTF">2023-02-27T01:58:10Z</dcterms:created>
  <dcterms:modified xsi:type="dcterms:W3CDTF">2023-03-14T02:25:31Z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8e20e6-048a-4bad-a26b-318dd1cd4d47_Enabled">
    <vt:lpwstr>true</vt:lpwstr>
  </property>
  <property fmtid="{D5CDD505-2E9C-101B-9397-08002B2CF9AE}" pid="3" name="MSIP_Label_1f8e20e6-048a-4bad-a26b-318dd1cd4d47_SetDate">
    <vt:lpwstr>2023-03-12T23:37:10Z</vt:lpwstr>
  </property>
  <property fmtid="{D5CDD505-2E9C-101B-9397-08002B2CF9AE}" pid="4" name="MSIP_Label_1f8e20e6-048a-4bad-a26b-318dd1cd4d47_Method">
    <vt:lpwstr>Privileged</vt:lpwstr>
  </property>
  <property fmtid="{D5CDD505-2E9C-101B-9397-08002B2CF9AE}" pid="5" name="MSIP_Label_1f8e20e6-048a-4bad-a26b-318dd1cd4d47_Name">
    <vt:lpwstr>1f8e20e6-048a-4bad-a26b-318dd1cd4d47</vt:lpwstr>
  </property>
  <property fmtid="{D5CDD505-2E9C-101B-9397-08002B2CF9AE}" pid="6" name="MSIP_Label_1f8e20e6-048a-4bad-a26b-318dd1cd4d47_SiteId">
    <vt:lpwstr>66c65d8a-9158-4521-a2d8-664963db48e4</vt:lpwstr>
  </property>
  <property fmtid="{D5CDD505-2E9C-101B-9397-08002B2CF9AE}" pid="7" name="MSIP_Label_1f8e20e6-048a-4bad-a26b-318dd1cd4d47_ActionId">
    <vt:lpwstr>4bab7b76-3d7b-43fe-9b3b-aa1f14f3ba23</vt:lpwstr>
  </property>
  <property fmtid="{D5CDD505-2E9C-101B-9397-08002B2CF9AE}" pid="8" name="MSIP_Label_1f8e20e6-048a-4bad-a26b-318dd1cd4d47_ContentBits">
    <vt:lpwstr>0</vt:lpwstr>
  </property>
</Properties>
</file>