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10"/>
  </p:notesMasterIdLst>
  <p:handoutMasterIdLst>
    <p:handoutMasterId r:id="rId11"/>
  </p:handoutMasterIdLst>
  <p:sldIdLst>
    <p:sldId id="461" r:id="rId4"/>
    <p:sldId id="465" r:id="rId5"/>
    <p:sldId id="466" r:id="rId6"/>
    <p:sldId id="462" r:id="rId7"/>
    <p:sldId id="467" r:id="rId8"/>
    <p:sldId id="4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E7"/>
    <a:srgbClr val="007E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95" d="100"/>
          <a:sy n="95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8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2F8C731-1E8E-C63F-11E0-F20DFAA27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6D219F-C8ED-F429-D474-5B0B73B782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19AE-FBFA-4149-B57D-EC63B4FBC63C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388057-341A-57F7-AC75-2AD47CC38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0A52F2-1768-FC0C-187B-313FD4469B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1F01-AA9F-4CC5-98BB-B3C6DDAFD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81604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お知らせ①</a:t>
            </a:r>
            <a:endParaRPr kumimoji="1"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313798" y="1001949"/>
            <a:ext cx="11412627" cy="535865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LF Research “</a:t>
            </a:r>
            <a:r>
              <a:rPr lang="en-US" altLang="ja-JP" sz="26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The Business Value of the OSPO”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の日本語版が公開されました</a:t>
            </a: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ja-JP" sz="5400" b="1" dirty="0">
                <a:solidFill>
                  <a:schemeClr val="bg1"/>
                </a:solidFill>
                <a:highlight>
                  <a:srgbClr val="008000"/>
                </a:highligh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OSPO</a:t>
            </a:r>
            <a:r>
              <a:rPr lang="ja-JP" altLang="en-US" sz="5400" b="1" dirty="0">
                <a:solidFill>
                  <a:schemeClr val="bg1"/>
                </a:solidFill>
                <a:highlight>
                  <a:srgbClr val="008000"/>
                </a:highligh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のビジネスバリュー</a:t>
            </a: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(OpenChain </a:t>
            </a:r>
            <a:r>
              <a:rPr lang="en-US" altLang="ja-JP" sz="18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JapanWG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メンバーが本活動に貢献しました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 algn="ctr">
              <a:buNone/>
              <a:defRPr/>
            </a:pP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buNone/>
              <a:defRPr/>
            </a:pP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C25636F-97DD-CDB7-92C1-B8028A67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1" y="2725253"/>
            <a:ext cx="4511031" cy="347458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38E4D29-7BE4-81FD-EECF-5219F068B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90" y="4462543"/>
            <a:ext cx="3590975" cy="1608979"/>
          </a:xfrm>
          <a:prstGeom prst="rect">
            <a:avLst/>
          </a:prstGeom>
          <a:ln w="28575">
            <a:solidFill>
              <a:srgbClr val="008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3760E2C-B975-9079-7A6E-295FFABA2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90" y="3059033"/>
            <a:ext cx="5000625" cy="1114425"/>
          </a:xfrm>
          <a:prstGeom prst="rect">
            <a:avLst/>
          </a:prstGeom>
          <a:ln w="28575">
            <a:solidFill>
              <a:srgbClr val="008000"/>
            </a:solidFill>
          </a:ln>
        </p:spPr>
      </p:pic>
    </p:spTree>
    <p:extLst>
      <p:ext uri="{BB962C8B-B14F-4D97-AF65-F5344CB8AC3E}">
        <p14:creationId xmlns:p14="http://schemas.microsoft.com/office/powerpoint/2010/main" val="136555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お知らせ②</a:t>
            </a:r>
            <a:endParaRPr kumimoji="1"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313798" y="1001949"/>
            <a:ext cx="11412627" cy="535865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ja-JP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ITmedia</a:t>
            </a:r>
            <a:r>
              <a:rPr lang="ja-JP" altLang="en-US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の連載の最終回が本日公開されました！</a:t>
            </a:r>
            <a:endParaRPr lang="en-US" altLang="ja-JP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buNone/>
              <a:defRPr/>
            </a:pP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buNone/>
              <a:defRPr/>
            </a:pP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B42D29E-057D-9EB1-0376-32E116AF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73" y="1765978"/>
            <a:ext cx="8690349" cy="225207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CD30F-375A-998A-41BE-AEFD41D7299E}"/>
              </a:ext>
            </a:extLst>
          </p:cNvPr>
          <p:cNvSpPr txBox="1"/>
          <p:nvPr/>
        </p:nvSpPr>
        <p:spPr>
          <a:xfrm>
            <a:off x="1150499" y="4368800"/>
            <a:ext cx="9911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日から連載開始、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2023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本日！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に最終回となる第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回をリリース。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連載を読みたい方は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こちらから！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ITmedia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の会員登録が必要です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))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https://atmarkit.itmedia.co.jp/ait/series/27403/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お知らせ③</a:t>
            </a:r>
            <a:endParaRPr kumimoji="1" lang="ja-JP" altLang="en-US" sz="3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D474ED-0D82-C631-6177-30464C18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59" y="1054901"/>
            <a:ext cx="8650974" cy="103031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C8C54A8-A768-F6FF-05BC-6BA7E42F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79" y="2198259"/>
            <a:ext cx="8894835" cy="41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2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お知らせ④</a:t>
            </a:r>
            <a:endParaRPr kumimoji="1"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313798" y="1001949"/>
            <a:ext cx="11412627" cy="535865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ja-JP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</a:t>
            </a:r>
            <a:r>
              <a:rPr lang="ja-JP" altLang="en-US" sz="20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月のサブワーキンググループ　ハイブリッド会合のご案内</a:t>
            </a:r>
            <a:endParaRPr lang="en-US" altLang="ja-JP" sz="20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94EEF2-C7C7-68FA-6A1D-6F6E5D188F4A}"/>
              </a:ext>
            </a:extLst>
          </p:cNvPr>
          <p:cNvSpPr txBox="1"/>
          <p:nvPr/>
        </p:nvSpPr>
        <p:spPr>
          <a:xfrm>
            <a:off x="472273" y="1437924"/>
            <a:ext cx="5436158" cy="4922683"/>
          </a:xfrm>
          <a:prstGeom prst="rect">
            <a:avLst/>
          </a:prstGeom>
          <a:solidFill>
            <a:srgbClr val="E7FFE7"/>
          </a:solidFill>
          <a:ln w="19050">
            <a:solidFill>
              <a:srgbClr val="008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ja-JP" sz="2400" b="1" i="0" u="sng" dirty="0">
                <a:solidFill>
                  <a:srgbClr val="008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FAQ Sub WG</a:t>
            </a:r>
            <a:r>
              <a:rPr lang="ja-JP" altLang="en-US" sz="2400" b="1" i="0" u="sng" dirty="0">
                <a:solidFill>
                  <a:srgbClr val="008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ハイブリッド開催</a:t>
            </a:r>
            <a:endParaRPr lang="en-US" altLang="ja-JP" sz="2400" b="1" i="0" u="sng" dirty="0">
              <a:solidFill>
                <a:srgbClr val="008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br>
              <a:rPr lang="ja-JP" altLang="en-US" sz="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日時：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水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15:00-17:30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■会場</a:t>
            </a:r>
            <a:endParaRPr lang="en-US" altLang="ja-JP" sz="1400" b="0" i="0" dirty="0">
              <a:solidFill>
                <a:srgbClr val="1D1C1D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リアル会場：</a:t>
            </a:r>
            <a:endParaRPr lang="en-US" altLang="ja-JP" sz="1400" b="0" i="0" dirty="0">
              <a:solidFill>
                <a:srgbClr val="1D1C1D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ソシオネクスト本社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新横浜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 </a:t>
            </a:r>
            <a:r>
              <a:rPr lang="en-US" altLang="ja-JP" sz="1400" b="0" i="0" u="none" strike="noStrike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https://www.socionext.com/jp/about/pdf/shin-yokohama_map_202304.pdf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 )</a:t>
            </a:r>
            <a:b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参加申込：リアル会場での参加をご希望される方は、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Slack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DM(@owada)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、または、メールで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ご氏名、フリガナ、社名 を大和田にご連絡をお願いします。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 </a:t>
            </a:r>
            <a:r>
              <a:rPr lang="en-US" altLang="ja-JP" sz="1400" b="0" i="0" u="none" strike="noStrike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owada.kiyoshi@socionext.com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 )</a:t>
            </a:r>
          </a:p>
          <a:p>
            <a:endParaRPr lang="en-US" altLang="ja-JP" sz="1400" dirty="0">
              <a:solidFill>
                <a:srgbClr val="1D1C1D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オンライン会場：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Zoom Meeting ID: : 970370405 / PWD: qWB0a!X/</a:t>
            </a:r>
            <a:b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 </a:t>
            </a:r>
            <a:r>
              <a:rPr lang="en-US" altLang="ja-JP" sz="1400" b="0" i="0" u="none" strike="noStrike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https://zoom.us/j/970370405?pwd=TjZKdE9HTHp3TUNzNjdnei9yOUhDUT09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 )</a:t>
            </a:r>
            <a:b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参加申込：不要・チャタムハウスルールを採用しています。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 （誰が言ったかは口外禁止、得た情報は自由利用可）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DA674-BECC-34BD-9641-A6AC2930BDF4}"/>
              </a:ext>
            </a:extLst>
          </p:cNvPr>
          <p:cNvSpPr txBox="1"/>
          <p:nvPr/>
        </p:nvSpPr>
        <p:spPr>
          <a:xfrm>
            <a:off x="6290267" y="1437923"/>
            <a:ext cx="5436158" cy="4922683"/>
          </a:xfrm>
          <a:prstGeom prst="rect">
            <a:avLst/>
          </a:prstGeom>
          <a:solidFill>
            <a:srgbClr val="E7FFE7"/>
          </a:solidFill>
          <a:ln w="19050">
            <a:solidFill>
              <a:srgbClr val="008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ja-JP" sz="2400" b="1" i="0" u="sng" dirty="0">
                <a:solidFill>
                  <a:srgbClr val="008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OSPO Sub WG</a:t>
            </a:r>
            <a:r>
              <a:rPr lang="ja-JP" altLang="en-US" sz="2400" b="1" i="0" u="sng" dirty="0">
                <a:solidFill>
                  <a:srgbClr val="008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ハイブリッド開催</a:t>
            </a:r>
            <a:endParaRPr lang="en-US" altLang="ja-JP" sz="2400" b="1" i="0" u="sng" dirty="0">
              <a:solidFill>
                <a:srgbClr val="008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br>
              <a:rPr lang="ja-JP" altLang="en-US" sz="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日時：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14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金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15:00-16:00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■会場</a:t>
            </a:r>
            <a:endParaRPr lang="en-US" altLang="ja-JP" sz="1400" b="0" i="0" dirty="0">
              <a:solidFill>
                <a:srgbClr val="1D1C1D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リアル会場：</a:t>
            </a:r>
            <a:endParaRPr lang="en-US" altLang="ja-JP" sz="1400" b="0" i="0" dirty="0">
              <a:solidFill>
                <a:srgbClr val="1D1C1D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ソシオネクスト本社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新横浜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 </a:t>
            </a:r>
            <a:r>
              <a:rPr lang="en-US" altLang="ja-JP" sz="1400" b="0" i="0" u="none" strike="noStrike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https://www.socionext.com/jp/about/pdf/shin-yokohama_map_202304.pdf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 )</a:t>
            </a:r>
            <a:b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参加申込：リアル会場での参加をご希望される方は、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Slack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DM(@owada)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、または、メールで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ご氏名、フリガナ、社名 を大和田にご連絡をお願いします。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 </a:t>
            </a:r>
            <a:r>
              <a:rPr lang="en-US" altLang="ja-JP" sz="1400" b="0" i="0" u="none" strike="noStrike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owada.kiyoshi@socionext.com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 )</a:t>
            </a:r>
          </a:p>
          <a:p>
            <a:endParaRPr lang="en-US" altLang="ja-JP" sz="1400" dirty="0">
              <a:solidFill>
                <a:srgbClr val="1D1C1D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オンライン会場：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Zoom Meeting ID: : 84799126957  / PWD: 3L3NNss1</a:t>
            </a:r>
            <a:b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1400" b="0" i="0" u="none" strike="noStrike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https://zoom.us/j/84799126957?pwd=UzRJWkpxa1FlbkRNVHhVbFJVNnMwUT09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参加申込：不要・チャタムハウスルールを採用しています。</a:t>
            </a:r>
            <a:b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 （誰が言ったかは口外禁止、得た情報は自由利用可）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36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お知らせ⑤</a:t>
            </a:r>
            <a:endParaRPr kumimoji="1" lang="ja-JP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42BFE-5D0F-0CB6-AFE1-24E45052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1057035"/>
            <a:ext cx="11040000" cy="5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1295399" y="3197608"/>
            <a:ext cx="9623649" cy="26025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ja-JP" altLang="en-US" sz="5400" b="1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次回全体会合の日程確定！</a:t>
            </a:r>
            <a:endParaRPr lang="en-US" altLang="ja-JP" sz="5400" b="1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日時：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木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午後</a:t>
            </a:r>
            <a:endParaRPr kumimoji="1" lang="en-US" altLang="ja-JP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場所：ソシオネクスト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京都リサーチパーク</a:t>
            </a:r>
            <a:r>
              <a:rPr kumimoji="1"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en-US" altLang="ja-JP" sz="5400" b="1" dirty="0">
              <a:solidFill>
                <a:prstClr val="black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28" name="Picture 4" descr="舞妓のバックフィギュア。日本のダンサー。芸者。 - 京都点のイラスト素材／クリップアート素材／マンガ素材／アイコン素材">
            <a:extLst>
              <a:ext uri="{FF2B5EF4-FFF2-40B4-BE49-F238E27FC236}">
                <a16:creationId xmlns:a16="http://schemas.microsoft.com/office/drawing/2014/main" id="{A1520A9F-7D80-9849-C182-9E1825F9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89" y="3198441"/>
            <a:ext cx="871760" cy="26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B29DF1-BBC9-6CF2-610E-8AF5900117F5}"/>
              </a:ext>
            </a:extLst>
          </p:cNvPr>
          <p:cNvSpPr txBox="1"/>
          <p:nvPr/>
        </p:nvSpPr>
        <p:spPr>
          <a:xfrm rot="387826">
            <a:off x="7530799" y="1679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94980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お知らせ⑥</a:t>
            </a:r>
            <a:endParaRPr kumimoji="1"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508001" y="1228507"/>
            <a:ext cx="11196900" cy="260252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ja-JP" sz="4000" b="1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OpenChain Japan</a:t>
            </a:r>
            <a:r>
              <a:rPr lang="ja-JP" altLang="en-US" sz="4000" b="1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♥ </a:t>
            </a:r>
            <a:r>
              <a:rPr lang="en-US" altLang="ja-JP" sz="4000" b="1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UK </a:t>
            </a:r>
            <a:r>
              <a:rPr lang="ja-JP" altLang="en-US" sz="4000" b="1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インターナショナル会合</a:t>
            </a:r>
            <a:endParaRPr lang="en-US" altLang="ja-JP" sz="4000" b="1" u="sng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altLang="ja-JP" sz="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日時：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18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金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15:00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～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17:00</a:t>
            </a:r>
          </a:p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場所：ソシオネクスト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本社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新横浜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en-US" altLang="ja-JP" sz="4000" b="1" dirty="0">
              <a:solidFill>
                <a:prstClr val="black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2052" name="Picture 4" descr="日本とイギリス、国旗がついた手が握手 国家間の戦争紛争 同盟、和解、合意のイメージイラストのイラスト素材 [87377062] - PIXTA">
            <a:extLst>
              <a:ext uri="{FF2B5EF4-FFF2-40B4-BE49-F238E27FC236}">
                <a16:creationId xmlns:a16="http://schemas.microsoft.com/office/drawing/2014/main" id="{E55B177A-1671-5867-9203-CA030D063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4"/>
          <a:stretch/>
        </p:blipFill>
        <p:spPr bwMode="auto">
          <a:xfrm>
            <a:off x="3602225" y="3327971"/>
            <a:ext cx="5008451" cy="298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DF961E12-D285-99AB-5010-1360C8DACB7A}"/>
              </a:ext>
            </a:extLst>
          </p:cNvPr>
          <p:cNvSpPr/>
          <p:nvPr/>
        </p:nvSpPr>
        <p:spPr>
          <a:xfrm>
            <a:off x="9194800" y="3035300"/>
            <a:ext cx="2489199" cy="1485900"/>
          </a:xfrm>
          <a:prstGeom prst="wedgeRoundRectCallout">
            <a:avLst>
              <a:gd name="adj1" fmla="val -51955"/>
              <a:gd name="adj2" fmla="val 65919"/>
              <a:gd name="adj3" fmla="val 16667"/>
            </a:avLst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参加希望の方は</a:t>
            </a:r>
            <a:endParaRPr kumimoji="1"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大和田さん</a:t>
            </a: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まで</a:t>
            </a:r>
            <a:endParaRPr kumimoji="1"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ご連絡ください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16B965B0-C40F-E0A1-C8F4-43F3842F7044}"/>
              </a:ext>
            </a:extLst>
          </p:cNvPr>
          <p:cNvSpPr/>
          <p:nvPr/>
        </p:nvSpPr>
        <p:spPr>
          <a:xfrm>
            <a:off x="576000" y="3187700"/>
            <a:ext cx="2489199" cy="1485900"/>
          </a:xfrm>
          <a:prstGeom prst="wedgeRoundRectCallout">
            <a:avLst>
              <a:gd name="adj1" fmla="val 52637"/>
              <a:gd name="adj2" fmla="val 68483"/>
              <a:gd name="adj3" fmla="val 16667"/>
            </a:avLst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リアル開催のみ</a:t>
            </a:r>
            <a:endParaRPr kumimoji="1"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endParaRPr kumimoji="1"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できれば</a:t>
            </a:r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英語で</a:t>
            </a:r>
          </a:p>
        </p:txBody>
      </p:sp>
    </p:spTree>
    <p:extLst>
      <p:ext uri="{BB962C8B-B14F-4D97-AF65-F5344CB8AC3E}">
        <p14:creationId xmlns:p14="http://schemas.microsoft.com/office/powerpoint/2010/main" val="408331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531</Words>
  <Application>Microsoft Office PowerPoint</Application>
  <PresentationFormat>ワイド画面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20" baseType="lpstr">
      <vt:lpstr>HGP創英角ｺﾞｼｯｸUB</vt:lpstr>
      <vt:lpstr>HGS行書体</vt:lpstr>
      <vt:lpstr>Meiryo UI</vt:lpstr>
      <vt:lpstr>ＭＳ Ｐゴシック</vt:lpstr>
      <vt:lpstr>Myriad Pro</vt:lpstr>
      <vt:lpstr>UD デジタル 教科書体 NP-B</vt:lpstr>
      <vt:lpstr>游ゴシック</vt:lpstr>
      <vt:lpstr>Arial</vt:lpstr>
      <vt:lpstr>Segoe UI</vt:lpstr>
      <vt:lpstr>Segoe UI Symbol</vt:lpstr>
      <vt:lpstr>Tahoma</vt:lpstr>
      <vt:lpstr>1_OSSL資料_20160418_c</vt:lpstr>
      <vt:lpstr>OSSL資料_20160418_c</vt:lpstr>
      <vt:lpstr>2_OSSL資料_20160418_c</vt:lpstr>
      <vt:lpstr>クロージング – お知らせ①</vt:lpstr>
      <vt:lpstr>クロージング – お知らせ②</vt:lpstr>
      <vt:lpstr>クロージング – お知らせ③</vt:lpstr>
      <vt:lpstr>クロージング – お知らせ④</vt:lpstr>
      <vt:lpstr>クロージング – お知らせ⑤</vt:lpstr>
      <vt:lpstr>クロージング – お知らせ⑥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2021-05-26T03:29:45Z</dcterms:created>
  <dcterms:modified xsi:type="dcterms:W3CDTF">2023-07-11T02:20:31Z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2023-05-17T07:10:08Z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a7a44eec-30dc-4857-95c6-2d9ea4507b07</vt:lpwstr>
  </property>
  <property fmtid="{D5CDD505-2E9C-101B-9397-08002B2CF9AE}" pid="8" name="MSIP_Label_1f8e20e6-048a-4bad-a26b-318dd1cd4d47_ContentBits">
    <vt:lpwstr>0</vt:lpwstr>
  </property>
</Properties>
</file>