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Lst>
  <p:notesMasterIdLst>
    <p:notesMasterId r:id="rId10"/>
  </p:notesMasterIdLst>
  <p:sldIdLst>
    <p:sldId id="256" r:id="rId3"/>
    <p:sldId id="261" r:id="rId4"/>
    <p:sldId id="262" r:id="rId5"/>
    <p:sldId id="263" r:id="rId6"/>
    <p:sldId id="264" r:id="rId7"/>
    <p:sldId id="284" r:id="rId8"/>
    <p:sldId id="285" r:id="rId9"/>
  </p:sldIdLst>
  <p:sldSz cx="9144000" cy="5143500" type="screen16x9"/>
  <p:notesSz cx="6858000" cy="9144000"/>
  <p:embeddedFontLst>
    <p:embeddedFont>
      <p:font typeface="Meiryo" panose="020B0604030504040204" pitchFamily="50" charset="-128"/>
      <p:regular r:id="rId11"/>
      <p:bold r:id="rId12"/>
      <p:italic r:id="rId13"/>
      <p:boldItalic r:id="rId14"/>
    </p:embeddedFont>
    <p:embeddedFont>
      <p:font typeface="Carter One" panose="020B0600070205080204" charset="0"/>
      <p:regular r:id="rId15"/>
    </p:embeddedFont>
    <p:embeddedFont>
      <p:font typeface="Consolas" panose="020B0609020204030204" pitchFamily="49" charset="0"/>
      <p:regular r:id="rId16"/>
      <p:bold r:id="rId17"/>
      <p:italic r:id="rId18"/>
      <p:boldItalic r:id="rId19"/>
    </p:embeddedFont>
    <p:embeddedFont>
      <p:font typeface="Economica" panose="020B0600070205080204" charset="0"/>
      <p:regular r:id="rId20"/>
      <p:bold r:id="rId21"/>
      <p:italic r:id="rId22"/>
      <p:boldItalic r:id="rId23"/>
    </p:embeddedFont>
    <p:embeddedFont>
      <p:font typeface="Open Sans" panose="020B0606030504020204" pitchFamily="34" charset="0"/>
      <p:regular r:id="rId24"/>
      <p:bold r:id="rId25"/>
      <p:italic r:id="rId26"/>
      <p:boldItalic r:id="rId27"/>
    </p:embeddedFont>
    <p:embeddedFont>
      <p:font typeface="Open Sans Medium" panose="020B0600070205080204" charset="0"/>
      <p:regular r:id="rId28"/>
      <p:bold r:id="rId29"/>
      <p:italic r:id="rId30"/>
      <p:boldItalic r:id="rId31"/>
    </p:embeddedFont>
    <p:embeddedFont>
      <p:font typeface="Roboto" panose="02000000000000000000" pitchFamily="2" charset="0"/>
      <p:regular r:id="rId32"/>
      <p:bold r:id="rId33"/>
      <p:italic r:id="rId34"/>
      <p:boldItalic r:id="rId35"/>
    </p:embeddedFont>
    <p:embeddedFont>
      <p:font typeface="Roboto Slab Light" pitchFamily="2" charset="0"/>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A7E5D9-09FC-47B7-97D1-F168C0D796BE}">
  <a:tblStyle styleId="{86A7E5D9-09FC-47B7-97D1-F168C0D796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272"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9" Type="http://schemas.openxmlformats.org/officeDocument/2006/relationships/viewProps" Target="viewProps.xml"/><Relationship Id="rId21" Type="http://schemas.openxmlformats.org/officeDocument/2006/relationships/font" Target="fonts/font11.fntdata"/><Relationship Id="rId34" Type="http://schemas.openxmlformats.org/officeDocument/2006/relationships/font" Target="fonts/font24.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font" Target="fonts/font19.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font" Target="fonts/font22.fntdata"/><Relationship Id="rId37" Type="http://schemas.openxmlformats.org/officeDocument/2006/relationships/font" Target="fonts/font27.fnt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36" Type="http://schemas.openxmlformats.org/officeDocument/2006/relationships/font" Target="fonts/font26.fntdata"/><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font" Target="fonts/font2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font" Target="fonts/font20.fntdata"/><Relationship Id="rId35" Type="http://schemas.openxmlformats.org/officeDocument/2006/relationships/font" Target="fonts/font25.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openxmlformats.org/officeDocument/2006/relationships/font" Target="fonts/font23.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c312e1db90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c312e1db90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f17e4363b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f17e4363b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fc8700518d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fc8700518d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fc8700518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fc8700518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1200"/>
              </a:spcBef>
              <a:spcAft>
                <a:spcPts val="0"/>
              </a:spcAft>
              <a:buClr>
                <a:schemeClr val="dk1"/>
              </a:buClr>
              <a:buSzPts val="1100"/>
              <a:buChar char="●"/>
            </a:pPr>
            <a:r>
              <a:rPr lang="ja"/>
              <a:t>OSS is essential to business</a:t>
            </a:r>
            <a:endParaRPr/>
          </a:p>
          <a:p>
            <a:pPr marL="457200" lvl="0" indent="-298450" algn="l" rtl="0">
              <a:lnSpc>
                <a:spcPct val="115000"/>
              </a:lnSpc>
              <a:spcBef>
                <a:spcPts val="0"/>
              </a:spcBef>
              <a:spcAft>
                <a:spcPts val="0"/>
              </a:spcAft>
              <a:buClr>
                <a:schemeClr val="dk1"/>
              </a:buClr>
              <a:buSzPts val="1100"/>
              <a:buChar char="●"/>
            </a:pPr>
            <a:r>
              <a:rPr lang="ja"/>
              <a:t>OSS itself does not generate profit</a:t>
            </a:r>
            <a:endParaRPr/>
          </a:p>
          <a:p>
            <a:pPr marL="457200" lvl="0" indent="-298450" algn="l" rtl="0">
              <a:lnSpc>
                <a:spcPct val="115000"/>
              </a:lnSpc>
              <a:spcBef>
                <a:spcPts val="0"/>
              </a:spcBef>
              <a:spcAft>
                <a:spcPts val="0"/>
              </a:spcAft>
              <a:buClr>
                <a:schemeClr val="dk1"/>
              </a:buClr>
              <a:buSzPts val="1100"/>
              <a:buChar char="●"/>
            </a:pPr>
            <a:r>
              <a:rPr lang="ja"/>
              <a:t>Profit is generated through OSS utilization</a:t>
            </a:r>
            <a:endParaRPr/>
          </a:p>
          <a:p>
            <a:pPr marL="457200" lvl="0" indent="-298450" algn="l" rtl="0">
              <a:lnSpc>
                <a:spcPct val="115000"/>
              </a:lnSpc>
              <a:spcBef>
                <a:spcPts val="0"/>
              </a:spcBef>
              <a:spcAft>
                <a:spcPts val="0"/>
              </a:spcAft>
              <a:buClr>
                <a:schemeClr val="dk1"/>
              </a:buClr>
              <a:buSzPts val="1100"/>
              <a:buChar char="●"/>
            </a:pPr>
            <a:r>
              <a:rPr lang="ja"/>
              <a:t>Businesses near and far from OSS</a:t>
            </a:r>
            <a:endParaRPr/>
          </a:p>
          <a:p>
            <a:pPr marL="457200" lvl="0" indent="-298450" algn="l" rtl="0">
              <a:lnSpc>
                <a:spcPct val="115000"/>
              </a:lnSpc>
              <a:spcBef>
                <a:spcPts val="0"/>
              </a:spcBef>
              <a:spcAft>
                <a:spcPts val="0"/>
              </a:spcAft>
              <a:buClr>
                <a:schemeClr val="dk1"/>
              </a:buClr>
              <a:buSzPts val="1100"/>
              <a:buChar char="●"/>
            </a:pPr>
            <a:r>
              <a:rPr lang="ja"/>
              <a:t>Think about the relationship between them,</a:t>
            </a:r>
            <a:endParaRPr/>
          </a:p>
          <a:p>
            <a:pPr marL="457200" lvl="0" indent="-298450" algn="l" rtl="0">
              <a:lnSpc>
                <a:spcPct val="115000"/>
              </a:lnSpc>
              <a:spcBef>
                <a:spcPts val="0"/>
              </a:spcBef>
              <a:spcAft>
                <a:spcPts val="0"/>
              </a:spcAft>
              <a:buClr>
                <a:schemeClr val="dk1"/>
              </a:buClr>
              <a:buSzPts val="1100"/>
              <a:buChar char="●"/>
            </a:pPr>
            <a:r>
              <a:rPr lang="ja"/>
              <a:t>and discuss issues</a:t>
            </a:r>
            <a:endParaRPr/>
          </a:p>
          <a:p>
            <a:pPr marL="457200" lvl="0" indent="-298450" algn="l" rtl="0">
              <a:lnSpc>
                <a:spcPct val="115000"/>
              </a:lnSpc>
              <a:spcBef>
                <a:spcPts val="0"/>
              </a:spcBef>
              <a:spcAft>
                <a:spcPts val="0"/>
              </a:spcAft>
              <a:buClr>
                <a:schemeClr val="dk1"/>
              </a:buClr>
              <a:buSzPts val="1100"/>
              <a:buChar char="●"/>
            </a:pPr>
            <a:r>
              <a:rPr lang="ja"/>
              <a:t>do not focus on discussion about internal rules, process samples related with OSS in company, OSPO KPI, etc.</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fc8700518d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fc8700518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1200"/>
              </a:spcBef>
              <a:spcAft>
                <a:spcPts val="0"/>
              </a:spcAft>
              <a:buClr>
                <a:schemeClr val="dk1"/>
              </a:buClr>
              <a:buSzPts val="1100"/>
              <a:buChar char="●"/>
            </a:pPr>
            <a:r>
              <a:rPr lang="ja"/>
              <a:t>Imagine the issues of OSS activities of companies (persona) who do business by leveraging OSS</a:t>
            </a:r>
            <a:endParaRPr/>
          </a:p>
          <a:p>
            <a:pPr marL="457200" lvl="0" indent="-298450" algn="l" rtl="0">
              <a:lnSpc>
                <a:spcPct val="115000"/>
              </a:lnSpc>
              <a:spcBef>
                <a:spcPts val="0"/>
              </a:spcBef>
              <a:spcAft>
                <a:spcPts val="0"/>
              </a:spcAft>
              <a:buClr>
                <a:schemeClr val="dk1"/>
              </a:buClr>
              <a:buSzPts val="1100"/>
              <a:buChar char="●"/>
            </a:pPr>
            <a:r>
              <a:rPr lang="ja"/>
              <a:t>Almost the same OSS contribution activity items required</a:t>
            </a:r>
            <a:endParaRPr/>
          </a:p>
          <a:p>
            <a:pPr marL="457200" lvl="0" indent="-298450" algn="l" rtl="0">
              <a:lnSpc>
                <a:spcPct val="115000"/>
              </a:lnSpc>
              <a:spcBef>
                <a:spcPts val="0"/>
              </a:spcBef>
              <a:spcAft>
                <a:spcPts val="0"/>
              </a:spcAft>
              <a:buClr>
                <a:schemeClr val="dk1"/>
              </a:buClr>
              <a:buSzPts val="1100"/>
              <a:buChar char="●"/>
            </a:pPr>
            <a:r>
              <a:rPr lang="ja"/>
              <a:t>However, the impact of each activity on the business is different.</a:t>
            </a:r>
            <a:endParaRPr/>
          </a:p>
          <a:p>
            <a:pPr marL="0" lvl="0" indent="0" algn="l" rtl="0">
              <a:spcBef>
                <a:spcPts val="120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fc8700518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fc8700518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1200"/>
              </a:spcBef>
              <a:spcAft>
                <a:spcPts val="0"/>
              </a:spcAft>
              <a:buSzPts val="1100"/>
              <a:buChar char="●"/>
            </a:pPr>
            <a:r>
              <a:rPr lang="ja"/>
              <a:t>Discussing the weight of each contribution activity items and its impact per each persona company.</a:t>
            </a:r>
            <a:endParaRPr/>
          </a:p>
          <a:p>
            <a:pPr marL="457200" lvl="0" indent="-298450" algn="l" rtl="0">
              <a:lnSpc>
                <a:spcPct val="115000"/>
              </a:lnSpc>
              <a:spcBef>
                <a:spcPts val="0"/>
              </a:spcBef>
              <a:spcAft>
                <a:spcPts val="0"/>
              </a:spcAft>
              <a:buSzPts val="1100"/>
              <a:buChar char="●"/>
            </a:pPr>
            <a:r>
              <a:rPr lang="ja"/>
              <a:t>Please join us!</a:t>
            </a:r>
            <a:endParaRPr/>
          </a:p>
          <a:p>
            <a:pPr marL="0" lvl="0" indent="0" algn="l" rtl="0">
              <a:spcBef>
                <a:spcPts val="120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565807b9dd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565807b9d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2"/>
        <p:cNvGrpSpPr/>
        <p:nvPr/>
      </p:nvGrpSpPr>
      <p:grpSpPr>
        <a:xfrm>
          <a:off x="0" y="0"/>
          <a:ext cx="0" cy="0"/>
          <a:chOff x="0" y="0"/>
          <a:chExt cx="0" cy="0"/>
        </a:xfrm>
      </p:grpSpPr>
      <p:sp>
        <p:nvSpPr>
          <p:cNvPr id="83" name="Google Shape;83;p16"/>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rmAutofit/>
          </a:bodyPr>
          <a:lstStyle>
            <a:lvl1pPr marL="457200" lvl="0" indent="-228600" algn="l" rtl="0">
              <a:lnSpc>
                <a:spcPct val="100000"/>
              </a:lnSpc>
              <a:spcBef>
                <a:spcPts val="0"/>
              </a:spcBef>
              <a:spcAft>
                <a:spcPts val="0"/>
              </a:spcAft>
              <a:buSzPts val="1800"/>
              <a:buNone/>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84" name="Google Shape;84;p1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ja"/>
              <a:t>‹#›</a:t>
            </a:fld>
            <a:endParaRPr/>
          </a:p>
        </p:txBody>
      </p:sp>
      <p:pic>
        <p:nvPicPr>
          <p:cNvPr id="85" name="Google Shape;85;p16"/>
          <p:cNvPicPr preferRelativeResize="0"/>
          <p:nvPr/>
        </p:nvPicPr>
        <p:blipFill rotWithShape="1">
          <a:blip r:embed="rId2">
            <a:alphaModFix/>
          </a:blip>
          <a:srcRect/>
          <a:stretch/>
        </p:blipFill>
        <p:spPr>
          <a:xfrm>
            <a:off x="4572000" y="1866900"/>
            <a:ext cx="2641600" cy="1409700"/>
          </a:xfrm>
          <a:prstGeom prst="rect">
            <a:avLst/>
          </a:prstGeom>
          <a:noFill/>
          <a:ln>
            <a:noFill/>
          </a:ln>
        </p:spPr>
      </p:pic>
      <p:pic>
        <p:nvPicPr>
          <p:cNvPr id="86" name="Google Shape;86;p16" descr="アイコン が含まれている画像&#10;&#10;自動的に生成された説明"/>
          <p:cNvPicPr preferRelativeResize="0"/>
          <p:nvPr/>
        </p:nvPicPr>
        <p:blipFill rotWithShape="1">
          <a:blip r:embed="rId3">
            <a:alphaModFix/>
          </a:blip>
          <a:srcRect/>
          <a:stretch/>
        </p:blipFill>
        <p:spPr>
          <a:xfrm>
            <a:off x="1734207" y="1779785"/>
            <a:ext cx="2351763" cy="14968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ユーザー設定レイアウト(リスト表記)">
  <p:cSld name="ユーザー設定レイアウト(リスト表記)">
    <p:spTree>
      <p:nvGrpSpPr>
        <p:cNvPr id="1" name="Shape 87"/>
        <p:cNvGrpSpPr/>
        <p:nvPr/>
      </p:nvGrpSpPr>
      <p:grpSpPr>
        <a:xfrm>
          <a:off x="0" y="0"/>
          <a:ext cx="0" cy="0"/>
          <a:chOff x="0" y="0"/>
          <a:chExt cx="0" cy="0"/>
        </a:xfrm>
      </p:grpSpPr>
      <p:sp>
        <p:nvSpPr>
          <p:cNvPr id="88" name="Google Shape;88;p17"/>
          <p:cNvSpPr txBox="1">
            <a:spLocks noGrp="1"/>
          </p:cNvSpPr>
          <p:nvPr>
            <p:ph type="body" idx="1"/>
          </p:nvPr>
        </p:nvSpPr>
        <p:spPr>
          <a:xfrm>
            <a:off x="313421" y="935185"/>
            <a:ext cx="8578200" cy="3771900"/>
          </a:xfrm>
          <a:prstGeom prst="rect">
            <a:avLst/>
          </a:prstGeom>
          <a:noFill/>
          <a:ln>
            <a:noFill/>
          </a:ln>
        </p:spPr>
        <p:txBody>
          <a:bodyPr spcFirstLastPara="1" wrap="square" lIns="68575" tIns="34275" rIns="68575" bIns="34275" anchor="t" anchorCtr="0">
            <a:normAutofit/>
          </a:bodyPr>
          <a:lstStyle>
            <a:lvl1pPr marL="457200" marR="0" lvl="0" indent="-361950" algn="l">
              <a:lnSpc>
                <a:spcPct val="90000"/>
              </a:lnSpc>
              <a:spcBef>
                <a:spcPts val="800"/>
              </a:spcBef>
              <a:spcAft>
                <a:spcPts val="0"/>
              </a:spcAft>
              <a:buClr>
                <a:schemeClr val="accent1"/>
              </a:buClr>
              <a:buSzPts val="2100"/>
              <a:buFont typeface="Noto Sans Symbols"/>
              <a:buChar char="■"/>
              <a:defRPr sz="2100" b="0" i="0" u="none" strike="noStrike" cap="none">
                <a:solidFill>
                  <a:schemeClr val="dk1"/>
                </a:solidFill>
                <a:latin typeface="Calibri"/>
                <a:ea typeface="Calibri"/>
                <a:cs typeface="Calibri"/>
                <a:sym typeface="Calibri"/>
              </a:defRPr>
            </a:lvl1pPr>
            <a:lvl2pPr marL="914400" marR="0" lvl="1" indent="-342900" algn="l">
              <a:lnSpc>
                <a:spcPct val="90000"/>
              </a:lnSpc>
              <a:spcBef>
                <a:spcPts val="400"/>
              </a:spcBef>
              <a:spcAft>
                <a:spcPts val="0"/>
              </a:spcAft>
              <a:buClr>
                <a:schemeClr val="accent1"/>
              </a:buClr>
              <a:buSzPts val="1800"/>
              <a:buFont typeface="Noto Sans Symbols"/>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400"/>
              </a:spcBef>
              <a:spcAft>
                <a:spcPts val="0"/>
              </a:spcAft>
              <a:buClr>
                <a:schemeClr val="dk2"/>
              </a:buClr>
              <a:buSzPts val="1500"/>
              <a:buFont typeface="Noto Sans Symbols"/>
              <a:buChar char="■"/>
              <a:defRPr sz="1500" b="0" i="0" u="none" strike="noStrike" cap="none">
                <a:solidFill>
                  <a:schemeClr val="dk1"/>
                </a:solidFill>
                <a:latin typeface="Calibri"/>
                <a:ea typeface="Calibri"/>
                <a:cs typeface="Calibri"/>
                <a:sym typeface="Calibri"/>
              </a:defRPr>
            </a:lvl3pPr>
            <a:lvl4pPr marL="1828800" marR="0" lvl="3" indent="-317500" algn="l">
              <a:lnSpc>
                <a:spcPct val="90000"/>
              </a:lnSpc>
              <a:spcBef>
                <a:spcPts val="400"/>
              </a:spcBef>
              <a:spcAft>
                <a:spcPts val="0"/>
              </a:spcAft>
              <a:buClr>
                <a:schemeClr val="dk2"/>
              </a:buClr>
              <a:buSzPts val="1400"/>
              <a:buFont typeface="Noto Sans Symbols"/>
              <a:buChar char="●"/>
              <a:defRPr sz="1400" b="0" i="0" u="none" strike="noStrike" cap="none">
                <a:solidFill>
                  <a:schemeClr val="dk1"/>
                </a:solidFill>
                <a:latin typeface="Calibri"/>
                <a:ea typeface="Calibri"/>
                <a:cs typeface="Calibri"/>
                <a:sym typeface="Calibri"/>
              </a:defRPr>
            </a:lvl4pPr>
            <a:lvl5pPr marL="2286000" marR="0" lvl="4" indent="-317500" algn="l">
              <a:lnSpc>
                <a:spcPct val="90000"/>
              </a:lnSpc>
              <a:spcBef>
                <a:spcPts val="400"/>
              </a:spcBef>
              <a:spcAft>
                <a:spcPts val="0"/>
              </a:spcAft>
              <a:buClr>
                <a:schemeClr val="dk1"/>
              </a:buClr>
              <a:buSzPts val="1400"/>
              <a:buFont typeface="Noto Sans Symbols"/>
              <a:buChar char="■"/>
              <a:defRPr sz="1400" b="0" i="0" u="none" strike="noStrike" cap="none">
                <a:solidFill>
                  <a:schemeClr val="dk1"/>
                </a:solidFill>
                <a:latin typeface="Calibri"/>
                <a:ea typeface="Calibri"/>
                <a:cs typeface="Calibri"/>
                <a:sym typeface="Calibri"/>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9" name="Google Shape;89;p17"/>
          <p:cNvSpPr txBox="1">
            <a:spLocks noGrp="1"/>
          </p:cNvSpPr>
          <p:nvPr>
            <p:ph type="title"/>
          </p:nvPr>
        </p:nvSpPr>
        <p:spPr>
          <a:xfrm>
            <a:off x="313422" y="249493"/>
            <a:ext cx="7527000" cy="411000"/>
          </a:xfrm>
          <a:prstGeom prst="rect">
            <a:avLst/>
          </a:prstGeom>
          <a:noFill/>
          <a:ln>
            <a:noFill/>
          </a:ln>
        </p:spPr>
        <p:txBody>
          <a:bodyPr spcFirstLastPara="1" wrap="square" lIns="68575" tIns="68575" rIns="68575" bIns="68575" anchor="ctr" anchorCtr="0">
            <a:normAutofit/>
          </a:bodyPr>
          <a:lstStyle>
            <a:lvl1pPr marR="0" lvl="0" algn="l">
              <a:lnSpc>
                <a:spcPct val="90000"/>
              </a:lnSpc>
              <a:spcBef>
                <a:spcPts val="0"/>
              </a:spcBef>
              <a:spcAft>
                <a:spcPts val="0"/>
              </a:spcAft>
              <a:buClr>
                <a:schemeClr val="dk1"/>
              </a:buClr>
              <a:buSzPts val="2100"/>
              <a:buFont typeface="Arial"/>
              <a:buNone/>
              <a:defRPr sz="2100" b="1" i="0" u="none" strike="noStrike" cap="none">
                <a:solidFill>
                  <a:schemeClr val="dk1"/>
                </a:solidFill>
                <a:latin typeface="Meiryo"/>
                <a:ea typeface="Meiryo"/>
                <a:cs typeface="Meiryo"/>
                <a:sym typeface="Meiryo"/>
              </a:defRPr>
            </a:lvl1pPr>
            <a:lvl2pPr lvl="1">
              <a:spcBef>
                <a:spcPts val="0"/>
              </a:spcBef>
              <a:spcAft>
                <a:spcPts val="0"/>
              </a:spcAft>
              <a:buSzPts val="1400"/>
              <a:buFont typeface="Arial"/>
              <a:buNone/>
              <a:defRPr sz="1400"/>
            </a:lvl2pPr>
            <a:lvl3pPr lvl="2">
              <a:spcBef>
                <a:spcPts val="0"/>
              </a:spcBef>
              <a:spcAft>
                <a:spcPts val="0"/>
              </a:spcAft>
              <a:buSzPts val="1400"/>
              <a:buFont typeface="Arial"/>
              <a:buNone/>
              <a:defRPr sz="1400"/>
            </a:lvl3pPr>
            <a:lvl4pPr lvl="3">
              <a:spcBef>
                <a:spcPts val="0"/>
              </a:spcBef>
              <a:spcAft>
                <a:spcPts val="0"/>
              </a:spcAft>
              <a:buSzPts val="1400"/>
              <a:buFont typeface="Arial"/>
              <a:buNone/>
              <a:defRPr sz="1400"/>
            </a:lvl4pPr>
            <a:lvl5pPr lvl="4">
              <a:spcBef>
                <a:spcPts val="0"/>
              </a:spcBef>
              <a:spcAft>
                <a:spcPts val="0"/>
              </a:spcAft>
              <a:buSzPts val="1400"/>
              <a:buFont typeface="Arial"/>
              <a:buNone/>
              <a:defRPr sz="1400"/>
            </a:lvl5pPr>
            <a:lvl6pPr lvl="5">
              <a:spcBef>
                <a:spcPts val="0"/>
              </a:spcBef>
              <a:spcAft>
                <a:spcPts val="0"/>
              </a:spcAft>
              <a:buSzPts val="1400"/>
              <a:buFont typeface="Arial"/>
              <a:buNone/>
              <a:defRPr sz="1400"/>
            </a:lvl6pPr>
            <a:lvl7pPr lvl="6">
              <a:spcBef>
                <a:spcPts val="0"/>
              </a:spcBef>
              <a:spcAft>
                <a:spcPts val="0"/>
              </a:spcAft>
              <a:buSzPts val="1400"/>
              <a:buFont typeface="Arial"/>
              <a:buNone/>
              <a:defRPr sz="1400"/>
            </a:lvl7pPr>
            <a:lvl8pPr lvl="7">
              <a:spcBef>
                <a:spcPts val="0"/>
              </a:spcBef>
              <a:spcAft>
                <a:spcPts val="0"/>
              </a:spcAft>
              <a:buSzPts val="1400"/>
              <a:buFont typeface="Arial"/>
              <a:buNone/>
              <a:defRPr sz="1400"/>
            </a:lvl8pPr>
            <a:lvl9pPr lvl="8">
              <a:spcBef>
                <a:spcPts val="0"/>
              </a:spcBef>
              <a:spcAft>
                <a:spcPts val="0"/>
              </a:spcAft>
              <a:buSzPts val="1400"/>
              <a:buFont typeface="Arial"/>
              <a:buNone/>
              <a:defRPr sz="1400"/>
            </a:lvl9pPr>
          </a:lstStyle>
          <a:p>
            <a:endParaRPr/>
          </a:p>
        </p:txBody>
      </p:sp>
      <p:pic>
        <p:nvPicPr>
          <p:cNvPr id="90" name="Google Shape;90;p17"/>
          <p:cNvPicPr preferRelativeResize="0"/>
          <p:nvPr/>
        </p:nvPicPr>
        <p:blipFill rotWithShape="1">
          <a:blip r:embed="rId2">
            <a:alphaModFix/>
          </a:blip>
          <a:srcRect/>
          <a:stretch/>
        </p:blipFill>
        <p:spPr>
          <a:xfrm>
            <a:off x="8100002" y="217565"/>
            <a:ext cx="791746" cy="486021"/>
          </a:xfrm>
          <a:prstGeom prst="rect">
            <a:avLst/>
          </a:prstGeom>
          <a:noFill/>
          <a:ln>
            <a:noFill/>
          </a:ln>
        </p:spPr>
      </p:pic>
      <p:cxnSp>
        <p:nvCxnSpPr>
          <p:cNvPr id="91" name="Google Shape;91;p17"/>
          <p:cNvCxnSpPr/>
          <p:nvPr/>
        </p:nvCxnSpPr>
        <p:spPr>
          <a:xfrm>
            <a:off x="313421" y="660368"/>
            <a:ext cx="7527000" cy="0"/>
          </a:xfrm>
          <a:prstGeom prst="straightConnector1">
            <a:avLst/>
          </a:prstGeom>
          <a:noFill/>
          <a:ln w="19050" cap="flat" cmpd="sng">
            <a:solidFill>
              <a:schemeClr val="dk2"/>
            </a:solidFill>
            <a:prstDash val="solid"/>
            <a:round/>
            <a:headEnd type="none" w="sm" len="sm"/>
            <a:tailEnd type="none" w="sm" len="sm"/>
          </a:ln>
        </p:spPr>
      </p:cxnSp>
      <p:sp>
        <p:nvSpPr>
          <p:cNvPr id="92" name="Google Shape;92;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rmAutofit/>
          </a:bodyPr>
          <a:lstStyle>
            <a:lvl1pPr lvl="0">
              <a:buNone/>
              <a:defRPr>
                <a:solidFill>
                  <a:schemeClr val="dk1"/>
                </a:solidFill>
                <a:latin typeface="Calibri"/>
                <a:ea typeface="Calibri"/>
                <a:cs typeface="Calibri"/>
                <a:sym typeface="Calibri"/>
              </a:defRPr>
            </a:lvl1pPr>
            <a:lvl2pPr lvl="1">
              <a:buNone/>
              <a:defRPr>
                <a:solidFill>
                  <a:schemeClr val="dk1"/>
                </a:solidFill>
                <a:latin typeface="Calibri"/>
                <a:ea typeface="Calibri"/>
                <a:cs typeface="Calibri"/>
                <a:sym typeface="Calibri"/>
              </a:defRPr>
            </a:lvl2pPr>
            <a:lvl3pPr lvl="2">
              <a:buNone/>
              <a:defRPr>
                <a:solidFill>
                  <a:schemeClr val="dk1"/>
                </a:solidFill>
                <a:latin typeface="Calibri"/>
                <a:ea typeface="Calibri"/>
                <a:cs typeface="Calibri"/>
                <a:sym typeface="Calibri"/>
              </a:defRPr>
            </a:lvl3pPr>
            <a:lvl4pPr lvl="3">
              <a:buNone/>
              <a:defRPr>
                <a:solidFill>
                  <a:schemeClr val="dk1"/>
                </a:solidFill>
                <a:latin typeface="Calibri"/>
                <a:ea typeface="Calibri"/>
                <a:cs typeface="Calibri"/>
                <a:sym typeface="Calibri"/>
              </a:defRPr>
            </a:lvl4pPr>
            <a:lvl5pPr lvl="4">
              <a:buNone/>
              <a:defRPr>
                <a:solidFill>
                  <a:schemeClr val="dk1"/>
                </a:solidFill>
                <a:latin typeface="Calibri"/>
                <a:ea typeface="Calibri"/>
                <a:cs typeface="Calibri"/>
                <a:sym typeface="Calibri"/>
              </a:defRPr>
            </a:lvl5pPr>
            <a:lvl6pPr lvl="5">
              <a:buNone/>
              <a:defRPr>
                <a:solidFill>
                  <a:schemeClr val="dk1"/>
                </a:solidFill>
                <a:latin typeface="Calibri"/>
                <a:ea typeface="Calibri"/>
                <a:cs typeface="Calibri"/>
                <a:sym typeface="Calibri"/>
              </a:defRPr>
            </a:lvl6pPr>
            <a:lvl7pPr lvl="6">
              <a:buNone/>
              <a:defRPr>
                <a:solidFill>
                  <a:schemeClr val="dk1"/>
                </a:solidFill>
                <a:latin typeface="Calibri"/>
                <a:ea typeface="Calibri"/>
                <a:cs typeface="Calibri"/>
                <a:sym typeface="Calibri"/>
              </a:defRPr>
            </a:lvl7pPr>
            <a:lvl8pPr lvl="7">
              <a:buNone/>
              <a:defRPr>
                <a:solidFill>
                  <a:schemeClr val="dk1"/>
                </a:solidFill>
                <a:latin typeface="Calibri"/>
                <a:ea typeface="Calibri"/>
                <a:cs typeface="Calibri"/>
                <a:sym typeface="Calibri"/>
              </a:defRPr>
            </a:lvl8pPr>
            <a:lvl9pPr lvl="8">
              <a:buNone/>
              <a:defRPr>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62"/>
        <p:cNvGrpSpPr/>
        <p:nvPr/>
      </p:nvGrpSpPr>
      <p:grpSpPr>
        <a:xfrm>
          <a:off x="0" y="0"/>
          <a:ext cx="0" cy="0"/>
          <a:chOff x="0" y="0"/>
          <a:chExt cx="0" cy="0"/>
        </a:xfrm>
      </p:grpSpPr>
      <p:sp>
        <p:nvSpPr>
          <p:cNvPr id="63" name="Google Shape;63;p14"/>
          <p:cNvSpPr txBox="1">
            <a:spLocks noGrp="1"/>
          </p:cNvSpPr>
          <p:nvPr>
            <p:ph type="subTitle" idx="1"/>
          </p:nvPr>
        </p:nvSpPr>
        <p:spPr>
          <a:xfrm>
            <a:off x="1143000" y="2701528"/>
            <a:ext cx="6858000" cy="1241700"/>
          </a:xfrm>
          <a:prstGeom prst="rect">
            <a:avLst/>
          </a:prstGeom>
          <a:noFill/>
          <a:ln>
            <a:noFill/>
          </a:ln>
        </p:spPr>
        <p:txBody>
          <a:bodyPr spcFirstLastPara="1" wrap="square" lIns="91425" tIns="91425" rIns="91425" bIns="91425" anchor="t" anchorCtr="0">
            <a:normAutofit/>
          </a:bodyPr>
          <a:lstStyle>
            <a:lvl1pPr lvl="0" algn="ctr" rtl="0">
              <a:lnSpc>
                <a:spcPct val="115000"/>
              </a:lnSpc>
              <a:spcBef>
                <a:spcPts val="0"/>
              </a:spcBef>
              <a:spcAft>
                <a:spcPts val="0"/>
              </a:spcAft>
              <a:buSzPts val="1800"/>
              <a:buNone/>
              <a:defRPr sz="1800"/>
            </a:lvl1pPr>
            <a:lvl2pPr lvl="1" algn="ctr" rtl="0">
              <a:lnSpc>
                <a:spcPct val="115000"/>
              </a:lnSpc>
              <a:spcBef>
                <a:spcPts val="0"/>
              </a:spcBef>
              <a:spcAft>
                <a:spcPts val="0"/>
              </a:spcAft>
              <a:buSzPts val="1400"/>
              <a:buNone/>
              <a:defRPr sz="1500"/>
            </a:lvl2pPr>
            <a:lvl3pPr lvl="2" algn="ctr" rtl="0">
              <a:lnSpc>
                <a:spcPct val="115000"/>
              </a:lnSpc>
              <a:spcBef>
                <a:spcPts val="0"/>
              </a:spcBef>
              <a:spcAft>
                <a:spcPts val="0"/>
              </a:spcAft>
              <a:buSzPts val="1400"/>
              <a:buNone/>
              <a:defRPr sz="1350"/>
            </a:lvl3pPr>
            <a:lvl4pPr lvl="3" algn="ctr" rtl="0">
              <a:lnSpc>
                <a:spcPct val="115000"/>
              </a:lnSpc>
              <a:spcBef>
                <a:spcPts val="0"/>
              </a:spcBef>
              <a:spcAft>
                <a:spcPts val="0"/>
              </a:spcAft>
              <a:buSzPts val="1400"/>
              <a:buNone/>
              <a:defRPr sz="1200"/>
            </a:lvl4pPr>
            <a:lvl5pPr lvl="4" algn="ctr" rtl="0">
              <a:lnSpc>
                <a:spcPct val="115000"/>
              </a:lnSpc>
              <a:spcBef>
                <a:spcPts val="0"/>
              </a:spcBef>
              <a:spcAft>
                <a:spcPts val="0"/>
              </a:spcAft>
              <a:buSzPts val="1400"/>
              <a:buNone/>
              <a:defRPr sz="1200"/>
            </a:lvl5pPr>
            <a:lvl6pPr lvl="5" algn="ctr" rtl="0">
              <a:lnSpc>
                <a:spcPct val="115000"/>
              </a:lnSpc>
              <a:spcBef>
                <a:spcPts val="0"/>
              </a:spcBef>
              <a:spcAft>
                <a:spcPts val="0"/>
              </a:spcAft>
              <a:buSzPts val="1400"/>
              <a:buNone/>
              <a:defRPr sz="1200"/>
            </a:lvl6pPr>
            <a:lvl7pPr lvl="6" algn="ctr" rtl="0">
              <a:lnSpc>
                <a:spcPct val="115000"/>
              </a:lnSpc>
              <a:spcBef>
                <a:spcPts val="0"/>
              </a:spcBef>
              <a:spcAft>
                <a:spcPts val="0"/>
              </a:spcAft>
              <a:buSzPts val="1400"/>
              <a:buNone/>
              <a:defRPr sz="1200"/>
            </a:lvl7pPr>
            <a:lvl8pPr lvl="7" algn="ctr" rtl="0">
              <a:lnSpc>
                <a:spcPct val="115000"/>
              </a:lnSpc>
              <a:spcBef>
                <a:spcPts val="0"/>
              </a:spcBef>
              <a:spcAft>
                <a:spcPts val="0"/>
              </a:spcAft>
              <a:buSzPts val="1400"/>
              <a:buNone/>
              <a:defRPr sz="1200"/>
            </a:lvl8pPr>
            <a:lvl9pPr lvl="8" algn="ctr" rtl="0">
              <a:lnSpc>
                <a:spcPct val="115000"/>
              </a:lnSpc>
              <a:spcBef>
                <a:spcPts val="0"/>
              </a:spcBef>
              <a:spcAft>
                <a:spcPts val="0"/>
              </a:spcAft>
              <a:buSzPts val="1400"/>
              <a:buNone/>
              <a:defRPr sz="1200"/>
            </a:lvl9pPr>
          </a:lstStyle>
          <a:p>
            <a:endParaRPr/>
          </a:p>
        </p:txBody>
      </p:sp>
      <p:sp>
        <p:nvSpPr>
          <p:cNvPr id="64" name="Google Shape;64;p1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5" name="Google Shape;65;p1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66" name="Google Shape;66;p1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lvl="0" indent="0" algn="r" rtl="0">
              <a:lnSpc>
                <a:spcPct val="100000"/>
              </a:lnSpc>
              <a:spcBef>
                <a:spcPts val="0"/>
              </a:spcBef>
              <a:spcAft>
                <a:spcPts val="0"/>
              </a:spcAft>
              <a:buSzPts val="1000"/>
              <a:buNone/>
              <a:defRPr/>
            </a:lvl1pPr>
            <a:lvl2pPr marL="0" lvl="1" indent="0" algn="r" rtl="0">
              <a:lnSpc>
                <a:spcPct val="100000"/>
              </a:lnSpc>
              <a:spcBef>
                <a:spcPts val="0"/>
              </a:spcBef>
              <a:spcAft>
                <a:spcPts val="0"/>
              </a:spcAft>
              <a:buSzPts val="1000"/>
              <a:buNone/>
              <a:defRPr/>
            </a:lvl2pPr>
            <a:lvl3pPr marL="0" lvl="2" indent="0" algn="r" rtl="0">
              <a:lnSpc>
                <a:spcPct val="100000"/>
              </a:lnSpc>
              <a:spcBef>
                <a:spcPts val="0"/>
              </a:spcBef>
              <a:spcAft>
                <a:spcPts val="0"/>
              </a:spcAft>
              <a:buSzPts val="1000"/>
              <a:buNone/>
              <a:defRPr/>
            </a:lvl3pPr>
            <a:lvl4pPr marL="0" lvl="3" indent="0" algn="r" rtl="0">
              <a:lnSpc>
                <a:spcPct val="100000"/>
              </a:lnSpc>
              <a:spcBef>
                <a:spcPts val="0"/>
              </a:spcBef>
              <a:spcAft>
                <a:spcPts val="0"/>
              </a:spcAft>
              <a:buSzPts val="1000"/>
              <a:buNone/>
              <a:defRPr/>
            </a:lvl4pPr>
            <a:lvl5pPr marL="0" lvl="4" indent="0" algn="r" rtl="0">
              <a:lnSpc>
                <a:spcPct val="100000"/>
              </a:lnSpc>
              <a:spcBef>
                <a:spcPts val="0"/>
              </a:spcBef>
              <a:spcAft>
                <a:spcPts val="0"/>
              </a:spcAft>
              <a:buSzPts val="1000"/>
              <a:buNone/>
              <a:defRPr/>
            </a:lvl5pPr>
            <a:lvl6pPr marL="0" lvl="5" indent="0" algn="r" rtl="0">
              <a:lnSpc>
                <a:spcPct val="100000"/>
              </a:lnSpc>
              <a:spcBef>
                <a:spcPts val="0"/>
              </a:spcBef>
              <a:spcAft>
                <a:spcPts val="0"/>
              </a:spcAft>
              <a:buSzPts val="1000"/>
              <a:buNone/>
              <a:defRPr/>
            </a:lvl6pPr>
            <a:lvl7pPr marL="0" lvl="6" indent="0" algn="r" rtl="0">
              <a:lnSpc>
                <a:spcPct val="100000"/>
              </a:lnSpc>
              <a:spcBef>
                <a:spcPts val="0"/>
              </a:spcBef>
              <a:spcAft>
                <a:spcPts val="0"/>
              </a:spcAft>
              <a:buSzPts val="1000"/>
              <a:buNone/>
              <a:defRPr/>
            </a:lvl7pPr>
            <a:lvl8pPr marL="0" lvl="7" indent="0" algn="r" rtl="0">
              <a:lnSpc>
                <a:spcPct val="100000"/>
              </a:lnSpc>
              <a:spcBef>
                <a:spcPts val="0"/>
              </a:spcBef>
              <a:spcAft>
                <a:spcPts val="0"/>
              </a:spcAft>
              <a:buSzPts val="1000"/>
              <a:buNone/>
              <a:defRPr/>
            </a:lvl8pPr>
            <a:lvl9pPr marL="0" lvl="8" indent="0" algn="r" rtl="0">
              <a:lnSpc>
                <a:spcPct val="100000"/>
              </a:lnSpc>
              <a:spcBef>
                <a:spcPts val="0"/>
              </a:spcBef>
              <a:spcAft>
                <a:spcPts val="0"/>
              </a:spcAft>
              <a:buSzPts val="1000"/>
              <a:buNone/>
              <a:defRPr/>
            </a:lvl9pPr>
          </a:lstStyle>
          <a:p>
            <a:pPr marL="0" lvl="0" indent="0" algn="r" rtl="0">
              <a:spcBef>
                <a:spcPts val="0"/>
              </a:spcBef>
              <a:spcAft>
                <a:spcPts val="0"/>
              </a:spcAft>
              <a:buNone/>
            </a:pPr>
            <a:fld id="{00000000-1234-1234-1234-123412341234}" type="slidenum">
              <a:rPr lang="ja"/>
              <a:t>‹#›</a:t>
            </a:fld>
            <a:endParaRPr/>
          </a:p>
        </p:txBody>
      </p:sp>
      <p:pic>
        <p:nvPicPr>
          <p:cNvPr id="67" name="Google Shape;67;p14" descr="Image number 7"/>
          <p:cNvPicPr preferRelativeResize="0"/>
          <p:nvPr/>
        </p:nvPicPr>
        <p:blipFill rotWithShape="1">
          <a:blip r:embed="rId2">
            <a:alphaModFix/>
          </a:blip>
          <a:srcRect/>
          <a:stretch/>
        </p:blipFill>
        <p:spPr>
          <a:xfrm>
            <a:off x="0" y="0"/>
            <a:ext cx="6858000" cy="5143500"/>
          </a:xfrm>
          <a:prstGeom prst="rect">
            <a:avLst/>
          </a:prstGeom>
          <a:noFill/>
          <a:ln>
            <a:noFill/>
          </a:ln>
        </p:spPr>
      </p:pic>
      <p:pic>
        <p:nvPicPr>
          <p:cNvPr id="68" name="Google Shape;68;p14" descr="アイコン が含まれている画像&#10;&#10;自動的に生成された説明"/>
          <p:cNvPicPr preferRelativeResize="0"/>
          <p:nvPr/>
        </p:nvPicPr>
        <p:blipFill rotWithShape="1">
          <a:blip r:embed="rId3">
            <a:alphaModFix/>
          </a:blip>
          <a:srcRect/>
          <a:stretch/>
        </p:blipFill>
        <p:spPr>
          <a:xfrm>
            <a:off x="6823292" y="4476850"/>
            <a:ext cx="1101674" cy="701177"/>
          </a:xfrm>
          <a:prstGeom prst="rect">
            <a:avLst/>
          </a:prstGeom>
          <a:noFill/>
          <a:ln>
            <a:noFill/>
          </a:ln>
        </p:spPr>
      </p:pic>
      <p:sp>
        <p:nvSpPr>
          <p:cNvPr id="69" name="Google Shape;69;p14"/>
          <p:cNvSpPr txBox="1">
            <a:spLocks noGrp="1"/>
          </p:cNvSpPr>
          <p:nvPr>
            <p:ph type="ctrTitle"/>
          </p:nvPr>
        </p:nvSpPr>
        <p:spPr>
          <a:xfrm>
            <a:off x="0" y="4113454"/>
            <a:ext cx="6858000" cy="726900"/>
          </a:xfrm>
          <a:prstGeom prst="rect">
            <a:avLst/>
          </a:prstGeom>
          <a:solidFill>
            <a:schemeClr val="lt1">
              <a:alpha val="69800"/>
            </a:schemeClr>
          </a:solid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4000">
                <a:latin typeface="Arial"/>
                <a:ea typeface="Arial"/>
                <a:cs typeface="Arial"/>
                <a:sym typeface="Arial"/>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70" name="Google Shape;70;p14"/>
          <p:cNvSpPr txBox="1"/>
          <p:nvPr/>
        </p:nvSpPr>
        <p:spPr>
          <a:xfrm>
            <a:off x="-1" y="2986862"/>
            <a:ext cx="6900300" cy="1115100"/>
          </a:xfrm>
          <a:prstGeom prst="rect">
            <a:avLst/>
          </a:prstGeom>
          <a:solidFill>
            <a:schemeClr val="lt1">
              <a:alpha val="69800"/>
            </a:schemeClr>
          </a:solid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chemeClr val="dk1"/>
              </a:buClr>
              <a:buSzPts val="3000"/>
              <a:buFont typeface="Roboto Slab Light"/>
              <a:buNone/>
            </a:pPr>
            <a:r>
              <a:rPr lang="ja" sz="5400" b="0" i="0" u="none" strike="noStrike" cap="none">
                <a:solidFill>
                  <a:schemeClr val="dk1"/>
                </a:solidFill>
                <a:latin typeface="Arial"/>
                <a:ea typeface="Arial"/>
                <a:cs typeface="Arial"/>
                <a:sym typeface="Arial"/>
              </a:rPr>
              <a:t>Japan Local Meetup</a:t>
            </a:r>
            <a:endParaRPr sz="5400" b="0" i="0" u="none" strike="noStrike" cap="none">
              <a:solidFill>
                <a:schemeClr val="dk1"/>
              </a:solidFill>
              <a:latin typeface="Arial"/>
              <a:ea typeface="Arial"/>
              <a:cs typeface="Arial"/>
              <a:sym typeface="Arial"/>
            </a:endParaRPr>
          </a:p>
        </p:txBody>
      </p:sp>
      <p:pic>
        <p:nvPicPr>
          <p:cNvPr id="71" name="Google Shape;71;p14"/>
          <p:cNvPicPr preferRelativeResize="0"/>
          <p:nvPr/>
        </p:nvPicPr>
        <p:blipFill rotWithShape="1">
          <a:blip r:embed="rId4">
            <a:alphaModFix/>
          </a:blip>
          <a:srcRect/>
          <a:stretch/>
        </p:blipFill>
        <p:spPr>
          <a:xfrm>
            <a:off x="7976988" y="4548211"/>
            <a:ext cx="1115497" cy="59528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2"/>
        <p:cNvGrpSpPr/>
        <p:nvPr/>
      </p:nvGrpSpPr>
      <p:grpSpPr>
        <a:xfrm>
          <a:off x="0" y="0"/>
          <a:ext cx="0" cy="0"/>
          <a:chOff x="0" y="0"/>
          <a:chExt cx="0" cy="0"/>
        </a:xfrm>
      </p:grpSpPr>
      <p:sp>
        <p:nvSpPr>
          <p:cNvPr id="73" name="Google Shape;73;p15"/>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5"/>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5"/>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76" name="Google Shape;76;p1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ja"/>
              <a:t>‹#›</a:t>
            </a:fld>
            <a:endParaRPr/>
          </a:p>
        </p:txBody>
      </p:sp>
      <p:sp>
        <p:nvSpPr>
          <p:cNvPr id="77" name="Google Shape;77;p15"/>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5"/>
          <p:cNvSpPr txBox="1">
            <a:spLocks noGrp="1"/>
          </p:cNvSpPr>
          <p:nvPr>
            <p:ph type="body" idx="1"/>
          </p:nvPr>
        </p:nvSpPr>
        <p:spPr>
          <a:xfrm>
            <a:off x="280350" y="1266450"/>
            <a:ext cx="8520600" cy="3339000"/>
          </a:xfrm>
          <a:prstGeom prst="rect">
            <a:avLst/>
          </a:prstGeom>
          <a:noFill/>
          <a:ln>
            <a:noFill/>
          </a:ln>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pic>
        <p:nvPicPr>
          <p:cNvPr id="79" name="Google Shape;79;p15"/>
          <p:cNvPicPr preferRelativeResize="0"/>
          <p:nvPr/>
        </p:nvPicPr>
        <p:blipFill rotWithShape="1">
          <a:blip r:embed="rId2">
            <a:alphaModFix/>
          </a:blip>
          <a:srcRect/>
          <a:stretch/>
        </p:blipFill>
        <p:spPr>
          <a:xfrm>
            <a:off x="190335" y="4651200"/>
            <a:ext cx="970780" cy="319850"/>
          </a:xfrm>
          <a:prstGeom prst="rect">
            <a:avLst/>
          </a:prstGeom>
          <a:noFill/>
          <a:ln>
            <a:noFill/>
          </a:ln>
        </p:spPr>
      </p:pic>
      <p:pic>
        <p:nvPicPr>
          <p:cNvPr id="80" name="Google Shape;80;p15"/>
          <p:cNvPicPr preferRelativeResize="0"/>
          <p:nvPr/>
        </p:nvPicPr>
        <p:blipFill rotWithShape="1">
          <a:blip r:embed="rId3">
            <a:alphaModFix/>
          </a:blip>
          <a:srcRect/>
          <a:stretch/>
        </p:blipFill>
        <p:spPr>
          <a:xfrm>
            <a:off x="1315843" y="4618434"/>
            <a:ext cx="673324" cy="385382"/>
          </a:xfrm>
          <a:prstGeom prst="rect">
            <a:avLst/>
          </a:prstGeom>
          <a:noFill/>
          <a:ln>
            <a:noFill/>
          </a:ln>
        </p:spPr>
      </p:pic>
      <p:pic>
        <p:nvPicPr>
          <p:cNvPr id="81" name="Google Shape;81;p15"/>
          <p:cNvPicPr preferRelativeResize="0"/>
          <p:nvPr/>
        </p:nvPicPr>
        <p:blipFill rotWithShape="1">
          <a:blip r:embed="rId4">
            <a:alphaModFix/>
          </a:blip>
          <a:srcRect/>
          <a:stretch/>
        </p:blipFill>
        <p:spPr>
          <a:xfrm>
            <a:off x="2198020" y="4550887"/>
            <a:ext cx="1212850" cy="6064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theme" Target="../theme/theme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6" r:id="rId5"/>
    <p:sldLayoutId id="2147483657" r:id="rId6"/>
    <p:sldLayoutId id="214748365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3000"/>
              <a:buFont typeface="Roboto Slab Light"/>
              <a:buNone/>
              <a:defRPr sz="3000" b="0" i="0" u="none" strike="noStrike" cap="none">
                <a:solidFill>
                  <a:schemeClr val="dk1"/>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60" name="Google Shape;60;p13"/>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Open Sans Medium"/>
              <a:buChar char="●"/>
              <a:defRPr sz="1800" b="0" i="0" u="none" strike="noStrike" cap="none">
                <a:solidFill>
                  <a:schemeClr val="dk2"/>
                </a:solidFill>
                <a:latin typeface="Open Sans Medium"/>
                <a:ea typeface="Open Sans Medium"/>
                <a:cs typeface="Open Sans Medium"/>
                <a:sym typeface="Open Sans Medium"/>
              </a:defRPr>
            </a:lvl1pPr>
            <a:lvl2pPr marL="914400" marR="0" lvl="1"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2pPr>
            <a:lvl3pPr marL="1371600" marR="0" lvl="2"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3pPr>
            <a:lvl4pPr marL="1828800" marR="0" lvl="3"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4pPr>
            <a:lvl5pPr marL="2286000" marR="0" lvl="4"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5pPr>
            <a:lvl6pPr marL="2743200" marR="0" lvl="5"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6pPr>
            <a:lvl7pPr marL="3200400" marR="0" lvl="6"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7pPr>
            <a:lvl8pPr marL="3657600" marR="0" lvl="7"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8pPr>
            <a:lvl9pPr marL="4114800" marR="0" lvl="8"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9pPr>
          </a:lstStyle>
          <a:p>
            <a:endParaRPr/>
          </a:p>
        </p:txBody>
      </p:sp>
      <p:sp>
        <p:nvSpPr>
          <p:cNvPr id="61" name="Google Shape;61;p1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docs.google.com/presentation/d/1lAGNvBQUm9YbMRoCJSxOqyE7jTagIBsv8Pa-IbR2ocY"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hyperlink" Target="https://docs.google.com/spreadsheets/d/1-3RHm92Xp_ES98AYW_bpPILn-dP9mXzsteFCtbhgk9c/" TargetMode="External"/><Relationship Id="rId4" Type="http://schemas.openxmlformats.org/officeDocument/2006/relationships/hyperlink" Target="https://docs.google.com/spreadsheets/d/1vOwPrDIYrX29HshDwYsN1lAsQ4RcBOTEHIl9e5Oakxc"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docs.google.com/spreadsheets/d/1A7ArTnbwh3t1fcShud-SqLru9K6zmYAokUH6Zxk5sSA/edit?usp=sharing" TargetMode="External"/><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8" descr="Image number 7"/>
          <p:cNvPicPr preferRelativeResize="0"/>
          <p:nvPr/>
        </p:nvPicPr>
        <p:blipFill rotWithShape="1">
          <a:blip r:embed="rId3">
            <a:alphaModFix/>
          </a:blip>
          <a:srcRect/>
          <a:stretch/>
        </p:blipFill>
        <p:spPr>
          <a:xfrm>
            <a:off x="0" y="0"/>
            <a:ext cx="6858000" cy="5143500"/>
          </a:xfrm>
          <a:prstGeom prst="rect">
            <a:avLst/>
          </a:prstGeom>
          <a:noFill/>
          <a:ln>
            <a:noFill/>
          </a:ln>
        </p:spPr>
      </p:pic>
      <p:pic>
        <p:nvPicPr>
          <p:cNvPr id="98" name="Google Shape;98;p18"/>
          <p:cNvPicPr preferRelativeResize="0"/>
          <p:nvPr/>
        </p:nvPicPr>
        <p:blipFill rotWithShape="1">
          <a:blip r:embed="rId4">
            <a:alphaModFix/>
          </a:blip>
          <a:srcRect/>
          <a:stretch/>
        </p:blipFill>
        <p:spPr>
          <a:xfrm>
            <a:off x="8041926" y="4555379"/>
            <a:ext cx="1102074" cy="588121"/>
          </a:xfrm>
          <a:prstGeom prst="rect">
            <a:avLst/>
          </a:prstGeom>
          <a:noFill/>
          <a:ln>
            <a:noFill/>
          </a:ln>
        </p:spPr>
      </p:pic>
      <p:pic>
        <p:nvPicPr>
          <p:cNvPr id="99" name="Google Shape;99;p18" descr="アイコン が含まれている画像&#10;&#10;自動的に生成された説明"/>
          <p:cNvPicPr preferRelativeResize="0"/>
          <p:nvPr/>
        </p:nvPicPr>
        <p:blipFill rotWithShape="1">
          <a:blip r:embed="rId5">
            <a:alphaModFix/>
          </a:blip>
          <a:srcRect/>
          <a:stretch/>
        </p:blipFill>
        <p:spPr>
          <a:xfrm>
            <a:off x="6858000" y="4519035"/>
            <a:ext cx="981156" cy="624465"/>
          </a:xfrm>
          <a:prstGeom prst="rect">
            <a:avLst/>
          </a:prstGeom>
          <a:noFill/>
          <a:ln>
            <a:noFill/>
          </a:ln>
        </p:spPr>
      </p:pic>
      <p:sp>
        <p:nvSpPr>
          <p:cNvPr id="100" name="Google Shape;100;p18"/>
          <p:cNvSpPr txBox="1"/>
          <p:nvPr/>
        </p:nvSpPr>
        <p:spPr>
          <a:xfrm>
            <a:off x="6939725" y="68426"/>
            <a:ext cx="2140200" cy="1266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ja" sz="2800" b="0" i="0" u="none" strike="noStrike" cap="none">
                <a:solidFill>
                  <a:srgbClr val="000000"/>
                </a:solidFill>
                <a:latin typeface="Consolas"/>
                <a:ea typeface="Consolas"/>
                <a:cs typeface="Consolas"/>
                <a:sym typeface="Consolas"/>
              </a:rPr>
              <a:t>202</a:t>
            </a:r>
            <a:r>
              <a:rPr lang="ja" sz="2800">
                <a:latin typeface="Consolas"/>
                <a:ea typeface="Consolas"/>
                <a:cs typeface="Consolas"/>
                <a:sym typeface="Consolas"/>
              </a:rPr>
              <a:t>5</a:t>
            </a:r>
            <a:r>
              <a:rPr lang="ja" sz="2800" b="0" i="0" u="none" strike="noStrike" cap="none">
                <a:solidFill>
                  <a:srgbClr val="000000"/>
                </a:solidFill>
                <a:latin typeface="Consolas"/>
                <a:ea typeface="Consolas"/>
                <a:cs typeface="Consolas"/>
                <a:sym typeface="Consolas"/>
              </a:rPr>
              <a:t>-0</a:t>
            </a:r>
            <a:r>
              <a:rPr lang="ja" sz="2800">
                <a:latin typeface="Consolas"/>
                <a:ea typeface="Consolas"/>
                <a:cs typeface="Consolas"/>
                <a:sym typeface="Consolas"/>
              </a:rPr>
              <a:t>4</a:t>
            </a:r>
            <a:r>
              <a:rPr lang="ja" sz="2800" b="0" i="0" u="none" strike="noStrike" cap="none">
                <a:solidFill>
                  <a:srgbClr val="000000"/>
                </a:solidFill>
                <a:latin typeface="Consolas"/>
                <a:ea typeface="Consolas"/>
                <a:cs typeface="Consolas"/>
                <a:sym typeface="Consolas"/>
              </a:rPr>
              <a:t>-1</a:t>
            </a:r>
            <a:r>
              <a:rPr lang="ja" sz="2800">
                <a:latin typeface="Consolas"/>
                <a:ea typeface="Consolas"/>
                <a:cs typeface="Consolas"/>
                <a:sym typeface="Consolas"/>
              </a:rPr>
              <a:t>1</a:t>
            </a:r>
            <a:endParaRPr sz="2800" b="0" i="0" u="none" strike="noStrike" cap="none">
              <a:solidFill>
                <a:srgbClr val="000000"/>
              </a:solidFill>
              <a:latin typeface="Consolas"/>
              <a:ea typeface="Consolas"/>
              <a:cs typeface="Consolas"/>
              <a:sym typeface="Consolas"/>
            </a:endParaRPr>
          </a:p>
          <a:p>
            <a:pPr marL="0" marR="0" lvl="0" indent="0" algn="ctr" rtl="0">
              <a:lnSpc>
                <a:spcPct val="100000"/>
              </a:lnSpc>
              <a:spcBef>
                <a:spcPts val="0"/>
              </a:spcBef>
              <a:spcAft>
                <a:spcPts val="0"/>
              </a:spcAft>
              <a:buNone/>
            </a:pPr>
            <a:r>
              <a:rPr lang="ja" sz="2800"/>
              <a:t>OSS Strategy</a:t>
            </a:r>
            <a:endParaRPr sz="2800"/>
          </a:p>
        </p:txBody>
      </p:sp>
      <p:sp>
        <p:nvSpPr>
          <p:cNvPr id="101" name="Google Shape;101;p18"/>
          <p:cNvSpPr txBox="1"/>
          <p:nvPr/>
        </p:nvSpPr>
        <p:spPr>
          <a:xfrm>
            <a:off x="439375" y="3009325"/>
            <a:ext cx="6126300" cy="1086000"/>
          </a:xfrm>
          <a:prstGeom prst="rect">
            <a:avLst/>
          </a:prstGeom>
          <a:solidFill>
            <a:srgbClr val="FFFFFF">
              <a:alpha val="32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4800">
                <a:solidFill>
                  <a:srgbClr val="FFFFFF"/>
                </a:solidFill>
                <a:latin typeface="Carter One"/>
                <a:ea typeface="Carter One"/>
                <a:cs typeface="Carter One"/>
                <a:sym typeface="Carter One"/>
              </a:rPr>
              <a:t>Japan Local Meetup</a:t>
            </a:r>
            <a:endParaRPr sz="4800">
              <a:solidFill>
                <a:srgbClr val="FFFFFF"/>
              </a:solidFill>
              <a:latin typeface="Carter One"/>
              <a:ea typeface="Carter One"/>
              <a:cs typeface="Carter One"/>
              <a:sym typeface="Carter On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事務連絡</a:t>
            </a:r>
            <a:endParaRPr/>
          </a:p>
        </p:txBody>
      </p:sp>
      <p:sp>
        <p:nvSpPr>
          <p:cNvPr id="133" name="Google Shape;133;p23"/>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ja"/>
              <a:t>コミュニケーション方法</a:t>
            </a:r>
            <a:endParaRPr/>
          </a:p>
          <a:p>
            <a:pPr marL="457200" lvl="0" indent="-334327" algn="l" rtl="0">
              <a:spcBef>
                <a:spcPts val="0"/>
              </a:spcBef>
              <a:spcAft>
                <a:spcPts val="0"/>
              </a:spcAft>
              <a:buSzPct val="100000"/>
              <a:buChar char="●"/>
            </a:pPr>
            <a:r>
              <a:rPr lang="ja"/>
              <a:t>Slack: thetodogroup.slack.com</a:t>
            </a:r>
            <a:endParaRPr/>
          </a:p>
          <a:p>
            <a:pPr marL="914400" lvl="1" indent="-310832" algn="l" rtl="0">
              <a:spcBef>
                <a:spcPts val="0"/>
              </a:spcBef>
              <a:spcAft>
                <a:spcPts val="0"/>
              </a:spcAft>
              <a:buSzPct val="100000"/>
              <a:buChar char="○"/>
            </a:pPr>
            <a:r>
              <a:rPr lang="ja"/>
              <a:t>#chapter-japan</a:t>
            </a:r>
            <a:endParaRPr/>
          </a:p>
          <a:p>
            <a:pPr marL="457200" lvl="0" indent="-334327" algn="l" rtl="0">
              <a:spcBef>
                <a:spcPts val="0"/>
              </a:spcBef>
              <a:spcAft>
                <a:spcPts val="0"/>
              </a:spcAft>
              <a:buSzPct val="100000"/>
              <a:buChar char="●"/>
            </a:pPr>
            <a:r>
              <a:rPr lang="ja"/>
              <a:t>資料</a:t>
            </a:r>
            <a:endParaRPr/>
          </a:p>
          <a:p>
            <a:pPr marL="914400" lvl="1" indent="-310832" algn="l" rtl="0">
              <a:spcBef>
                <a:spcPts val="0"/>
              </a:spcBef>
              <a:spcAft>
                <a:spcPts val="0"/>
              </a:spcAft>
              <a:buSzPct val="100000"/>
              <a:buChar char="○"/>
            </a:pPr>
            <a:r>
              <a:rPr lang="ja"/>
              <a:t>スライド資料（このスライド）</a:t>
            </a:r>
            <a:r>
              <a:rPr lang="ja" u="sng">
                <a:solidFill>
                  <a:schemeClr val="hlink"/>
                </a:solidFill>
                <a:hlinkClick r:id="rId3"/>
              </a:rPr>
              <a:t>https://docs.google.com/presentation/d/1lAGNvBQUm9YbMRoCJSxOqyE7jTagIBsv8Pa-IbR2ocY</a:t>
            </a:r>
            <a:endParaRPr/>
          </a:p>
          <a:p>
            <a:pPr marL="914400" lvl="1" indent="-310832" algn="l" rtl="0">
              <a:spcBef>
                <a:spcPts val="0"/>
              </a:spcBef>
              <a:spcAft>
                <a:spcPts val="0"/>
              </a:spcAft>
              <a:buSzPct val="100000"/>
              <a:buChar char="○"/>
            </a:pPr>
            <a:r>
              <a:rPr lang="ja"/>
              <a:t>議論シート </a:t>
            </a:r>
            <a:r>
              <a:rPr lang="ja" u="sng">
                <a:solidFill>
                  <a:schemeClr val="hlink"/>
                </a:solidFill>
                <a:hlinkClick r:id="rId4"/>
              </a:rPr>
              <a:t>https://docs.google.com/spreadsheets/d/1vOwPrDIYrX29HshDwYsN1lAsQ4RcBOTEHIl9e5Oakxc</a:t>
            </a:r>
            <a:endParaRPr/>
          </a:p>
          <a:p>
            <a:pPr marL="914400" lvl="1" indent="-310832" algn="l" rtl="0">
              <a:spcBef>
                <a:spcPts val="0"/>
              </a:spcBef>
              <a:spcAft>
                <a:spcPts val="0"/>
              </a:spcAft>
              <a:buSzPct val="100000"/>
              <a:buChar char="○"/>
            </a:pPr>
            <a:r>
              <a:rPr lang="ja"/>
              <a:t>重み付けシート </a:t>
            </a:r>
            <a:r>
              <a:rPr lang="ja" u="sng">
                <a:solidFill>
                  <a:schemeClr val="hlink"/>
                </a:solidFill>
                <a:hlinkClick r:id="rId5"/>
              </a:rPr>
              <a:t>https://docs.google.com/spreadsheets/d/1-3RHm92Xp_ES98AYW_bpPILn-dP9mXzsteFCtbhgk9c/</a:t>
            </a:r>
            <a:endParaRPr/>
          </a:p>
          <a:p>
            <a:pPr marL="914400" lvl="1" indent="-310832" algn="l" rtl="0">
              <a:spcBef>
                <a:spcPts val="0"/>
              </a:spcBef>
              <a:spcAft>
                <a:spcPts val="0"/>
              </a:spcAft>
              <a:buSzPct val="100000"/>
              <a:buChar char="○"/>
            </a:pPr>
            <a:r>
              <a:rPr lang="ja"/>
              <a:t>個人アカウントのファイルとなりますので、ファイルサイズの大きな画像を挿入したりしないようにご協力をお願いします。</a:t>
            </a:r>
            <a:endParaRPr/>
          </a:p>
        </p:txBody>
      </p:sp>
      <p:pic>
        <p:nvPicPr>
          <p:cNvPr id="134" name="Google Shape;134;p23"/>
          <p:cNvPicPr preferRelativeResize="0"/>
          <p:nvPr/>
        </p:nvPicPr>
        <p:blipFill>
          <a:blip r:embed="rId6">
            <a:alphaModFix/>
          </a:blip>
          <a:stretch>
            <a:fillRect/>
          </a:stretch>
        </p:blipFill>
        <p:spPr>
          <a:xfrm>
            <a:off x="4464696" y="342400"/>
            <a:ext cx="4487550" cy="212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778600" y="1016575"/>
            <a:ext cx="7586700" cy="1663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ja"/>
              <a:t>OSS Strategy &amp; Hosting 活動紹介</a:t>
            </a:r>
            <a:endParaRPr/>
          </a:p>
          <a:p>
            <a:pPr marL="0" lvl="0" indent="0" algn="l" rtl="0">
              <a:spcBef>
                <a:spcPts val="0"/>
              </a:spcBef>
              <a:spcAft>
                <a:spcPts val="0"/>
              </a:spcAft>
              <a:buNone/>
            </a:pPr>
            <a:endParaRPr/>
          </a:p>
        </p:txBody>
      </p:sp>
      <p:sp>
        <p:nvSpPr>
          <p:cNvPr id="140" name="Google Shape;140;p24"/>
          <p:cNvSpPr txBox="1"/>
          <p:nvPr/>
        </p:nvSpPr>
        <p:spPr>
          <a:xfrm>
            <a:off x="5578325" y="3849650"/>
            <a:ext cx="3361800" cy="4617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ja" sz="1800">
                <a:solidFill>
                  <a:schemeClr val="dk1"/>
                </a:solidFill>
                <a:latin typeface="Roboto Slab Light"/>
                <a:ea typeface="Roboto Slab Light"/>
                <a:cs typeface="Roboto Slab Light"/>
                <a:sym typeface="Roboto Slab Light"/>
              </a:rPr>
              <a:t>最終更新 2024/10</a:t>
            </a:r>
            <a:endParaRPr sz="1800">
              <a:solidFill>
                <a:schemeClr val="dk2"/>
              </a:solidFill>
              <a:latin typeface="Open Sans Medium"/>
              <a:ea typeface="Open Sans Medium"/>
              <a:cs typeface="Open Sans Medium"/>
              <a:sym typeface="Open Sans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ja" sz="2300"/>
              <a:t>OSS Strategy &amp; Hosting</a:t>
            </a:r>
            <a:endParaRPr sz="2300"/>
          </a:p>
        </p:txBody>
      </p:sp>
      <p:sp>
        <p:nvSpPr>
          <p:cNvPr id="146" name="Google Shape;146;p25"/>
          <p:cNvSpPr/>
          <p:nvPr/>
        </p:nvSpPr>
        <p:spPr>
          <a:xfrm>
            <a:off x="5116729" y="2377014"/>
            <a:ext cx="1919400" cy="19194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latin typeface="Open Sans"/>
                <a:ea typeface="Open Sans"/>
                <a:cs typeface="Open Sans"/>
                <a:sym typeface="Open Sans"/>
              </a:rPr>
              <a:t>ビジネス</a:t>
            </a:r>
            <a:endParaRPr>
              <a:latin typeface="Open Sans"/>
              <a:ea typeface="Open Sans"/>
              <a:cs typeface="Open Sans"/>
              <a:sym typeface="Open Sans"/>
            </a:endParaRPr>
          </a:p>
          <a:p>
            <a:pPr marL="0" lvl="0" indent="0" algn="ctr" rtl="0">
              <a:spcBef>
                <a:spcPts val="0"/>
              </a:spcBef>
              <a:spcAft>
                <a:spcPts val="0"/>
              </a:spcAft>
              <a:buNone/>
            </a:pPr>
            <a:r>
              <a:rPr lang="ja">
                <a:latin typeface="Open Sans"/>
                <a:ea typeface="Open Sans"/>
                <a:cs typeface="Open Sans"/>
                <a:sym typeface="Open Sans"/>
              </a:rPr>
              <a:t>2次</a:t>
            </a:r>
            <a:endParaRPr>
              <a:latin typeface="Open Sans"/>
              <a:ea typeface="Open Sans"/>
              <a:cs typeface="Open Sans"/>
              <a:sym typeface="Open Sans"/>
            </a:endParaRPr>
          </a:p>
        </p:txBody>
      </p:sp>
      <p:sp>
        <p:nvSpPr>
          <p:cNvPr id="147" name="Google Shape;147;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Clr>
                <a:schemeClr val="accent3"/>
              </a:buClr>
              <a:buSzPts val="1800"/>
              <a:buChar char="■"/>
            </a:pPr>
            <a:r>
              <a:rPr lang="ja"/>
              <a:t>OSS はビジネスに不可欠</a:t>
            </a:r>
            <a:endParaRPr/>
          </a:p>
          <a:p>
            <a:pPr marL="457200" lvl="0" indent="-342900" algn="l" rtl="0">
              <a:spcBef>
                <a:spcPts val="0"/>
              </a:spcBef>
              <a:spcAft>
                <a:spcPts val="0"/>
              </a:spcAft>
              <a:buClr>
                <a:schemeClr val="accent3"/>
              </a:buClr>
              <a:buSzPts val="1800"/>
              <a:buChar char="■"/>
            </a:pPr>
            <a:r>
              <a:rPr lang="ja"/>
              <a:t>OSS そのものは利益を生まない</a:t>
            </a:r>
            <a:endParaRPr/>
          </a:p>
          <a:p>
            <a:pPr marL="457200" lvl="0" indent="-342900" algn="l" rtl="0">
              <a:spcBef>
                <a:spcPts val="0"/>
              </a:spcBef>
              <a:spcAft>
                <a:spcPts val="0"/>
              </a:spcAft>
              <a:buClr>
                <a:schemeClr val="accent3"/>
              </a:buClr>
              <a:buSzPts val="1800"/>
              <a:buChar char="■"/>
            </a:pPr>
            <a:r>
              <a:rPr lang="ja"/>
              <a:t>OSS 利活用を通じて利益が生まれる</a:t>
            </a:r>
            <a:endParaRPr/>
          </a:p>
          <a:p>
            <a:pPr marL="457200" lvl="0" indent="-342900" algn="l" rtl="0">
              <a:spcBef>
                <a:spcPts val="0"/>
              </a:spcBef>
              <a:spcAft>
                <a:spcPts val="0"/>
              </a:spcAft>
              <a:buClr>
                <a:schemeClr val="accent3"/>
              </a:buClr>
              <a:buSzPts val="1800"/>
              <a:buChar char="■"/>
            </a:pPr>
            <a:r>
              <a:rPr lang="ja"/>
              <a:t>OSS に近いビジネス・遠いビジネス</a:t>
            </a:r>
            <a:br>
              <a:rPr lang="ja"/>
            </a:br>
            <a:r>
              <a:rPr lang="ja"/>
              <a:t>その関係性を考え、課題を議論する会</a:t>
            </a:r>
            <a:endParaRPr/>
          </a:p>
          <a:p>
            <a:pPr marL="0" lvl="0" indent="0" algn="l" rtl="0">
              <a:spcBef>
                <a:spcPts val="0"/>
              </a:spcBef>
              <a:spcAft>
                <a:spcPts val="0"/>
              </a:spcAft>
              <a:buNone/>
            </a:pPr>
            <a:endParaRPr/>
          </a:p>
          <a:p>
            <a:pPr marL="457200" lvl="0" indent="-342900" algn="l" rtl="0">
              <a:spcBef>
                <a:spcPts val="0"/>
              </a:spcBef>
              <a:spcAft>
                <a:spcPts val="0"/>
              </a:spcAft>
              <a:buClr>
                <a:schemeClr val="accent3"/>
              </a:buClr>
              <a:buSzPts val="1800"/>
              <a:buChar char="■"/>
            </a:pPr>
            <a:r>
              <a:rPr lang="ja"/>
              <a:t>※以下やOSPOのあり方は議論しません</a:t>
            </a:r>
            <a:endParaRPr/>
          </a:p>
          <a:p>
            <a:pPr marL="914400" lvl="1" indent="-317500" algn="l" rtl="0">
              <a:spcBef>
                <a:spcPts val="0"/>
              </a:spcBef>
              <a:spcAft>
                <a:spcPts val="0"/>
              </a:spcAft>
              <a:buSzPts val="1400"/>
              <a:buChar char="○"/>
            </a:pPr>
            <a:r>
              <a:rPr lang="ja"/>
              <a:t>ルール・プロセス</a:t>
            </a:r>
            <a:endParaRPr/>
          </a:p>
          <a:p>
            <a:pPr marL="914400" lvl="1" indent="-317500" algn="l" rtl="0">
              <a:spcBef>
                <a:spcPts val="0"/>
              </a:spcBef>
              <a:spcAft>
                <a:spcPts val="0"/>
              </a:spcAft>
              <a:buSzPts val="1400"/>
              <a:buChar char="○"/>
            </a:pPr>
            <a:r>
              <a:rPr lang="ja"/>
              <a:t>KPI</a:t>
            </a:r>
            <a:endParaRPr/>
          </a:p>
          <a:p>
            <a:pPr marL="914400" lvl="1" indent="-317500" algn="l" rtl="0">
              <a:spcBef>
                <a:spcPts val="0"/>
              </a:spcBef>
              <a:spcAft>
                <a:spcPts val="0"/>
              </a:spcAft>
              <a:buSzPts val="1400"/>
              <a:buChar char="○"/>
            </a:pPr>
            <a:r>
              <a:rPr lang="ja"/>
              <a:t>組織・社内体制・社内連携</a:t>
            </a:r>
            <a:endParaRPr/>
          </a:p>
          <a:p>
            <a:pPr marL="914400" lvl="1" indent="-317500" algn="l" rtl="0">
              <a:spcBef>
                <a:spcPts val="0"/>
              </a:spcBef>
              <a:spcAft>
                <a:spcPts val="0"/>
              </a:spcAft>
              <a:buSzPts val="1400"/>
              <a:buChar char="○"/>
            </a:pPr>
            <a:r>
              <a:rPr lang="ja"/>
              <a:t>コンプライアンス</a:t>
            </a:r>
            <a:endParaRPr/>
          </a:p>
        </p:txBody>
      </p:sp>
      <p:sp>
        <p:nvSpPr>
          <p:cNvPr id="148" name="Google Shape;148;p25"/>
          <p:cNvSpPr/>
          <p:nvPr/>
        </p:nvSpPr>
        <p:spPr>
          <a:xfrm>
            <a:off x="4621327" y="1017789"/>
            <a:ext cx="1919400" cy="19194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latin typeface="Open Sans"/>
                <a:ea typeface="Open Sans"/>
                <a:cs typeface="Open Sans"/>
                <a:sym typeface="Open Sans"/>
              </a:rPr>
              <a:t>ビジネス</a:t>
            </a:r>
            <a:br>
              <a:rPr lang="ja">
                <a:latin typeface="Open Sans"/>
                <a:ea typeface="Open Sans"/>
                <a:cs typeface="Open Sans"/>
                <a:sym typeface="Open Sans"/>
              </a:rPr>
            </a:br>
            <a:r>
              <a:rPr lang="ja">
                <a:latin typeface="Open Sans"/>
                <a:ea typeface="Open Sans"/>
                <a:cs typeface="Open Sans"/>
                <a:sym typeface="Open Sans"/>
              </a:rPr>
              <a:t>1次</a:t>
            </a:r>
            <a:endParaRPr>
              <a:latin typeface="Open Sans"/>
              <a:ea typeface="Open Sans"/>
              <a:cs typeface="Open Sans"/>
              <a:sym typeface="Open Sans"/>
            </a:endParaRPr>
          </a:p>
        </p:txBody>
      </p:sp>
      <p:sp>
        <p:nvSpPr>
          <p:cNvPr id="149" name="Google Shape;149;p25"/>
          <p:cNvSpPr/>
          <p:nvPr/>
        </p:nvSpPr>
        <p:spPr>
          <a:xfrm>
            <a:off x="6619850" y="3068439"/>
            <a:ext cx="1919400" cy="19194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latin typeface="Open Sans"/>
                <a:ea typeface="Open Sans"/>
                <a:cs typeface="Open Sans"/>
                <a:sym typeface="Open Sans"/>
              </a:rPr>
              <a:t>ビジネス</a:t>
            </a:r>
            <a:endParaRPr>
              <a:latin typeface="Open Sans"/>
              <a:ea typeface="Open Sans"/>
              <a:cs typeface="Open Sans"/>
              <a:sym typeface="Open Sans"/>
            </a:endParaRPr>
          </a:p>
          <a:p>
            <a:pPr marL="0" lvl="0" indent="0" algn="ctr" rtl="0">
              <a:spcBef>
                <a:spcPts val="0"/>
              </a:spcBef>
              <a:spcAft>
                <a:spcPts val="0"/>
              </a:spcAft>
              <a:buNone/>
            </a:pPr>
            <a:r>
              <a:rPr lang="ja">
                <a:latin typeface="Open Sans"/>
                <a:ea typeface="Open Sans"/>
                <a:cs typeface="Open Sans"/>
                <a:sym typeface="Open Sans"/>
              </a:rPr>
              <a:t>3次</a:t>
            </a:r>
            <a:endParaRPr>
              <a:latin typeface="Open Sans"/>
              <a:ea typeface="Open Sans"/>
              <a:cs typeface="Open Sans"/>
              <a:sym typeface="Open Sans"/>
            </a:endParaRPr>
          </a:p>
        </p:txBody>
      </p:sp>
      <p:sp>
        <p:nvSpPr>
          <p:cNvPr id="150" name="Google Shape;150;p25"/>
          <p:cNvSpPr/>
          <p:nvPr/>
        </p:nvSpPr>
        <p:spPr>
          <a:xfrm>
            <a:off x="6272019" y="978825"/>
            <a:ext cx="1919400" cy="19194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latin typeface="Open Sans"/>
                <a:ea typeface="Open Sans"/>
                <a:cs typeface="Open Sans"/>
                <a:sym typeface="Open Sans"/>
              </a:rPr>
              <a:t>ビジネス</a:t>
            </a:r>
            <a:endParaRPr>
              <a:latin typeface="Open Sans"/>
              <a:ea typeface="Open Sans"/>
              <a:cs typeface="Open Sans"/>
              <a:sym typeface="Open Sans"/>
            </a:endParaRPr>
          </a:p>
          <a:p>
            <a:pPr marL="0" lvl="0" indent="0" algn="ctr" rtl="0">
              <a:spcBef>
                <a:spcPts val="0"/>
              </a:spcBef>
              <a:spcAft>
                <a:spcPts val="0"/>
              </a:spcAft>
              <a:buNone/>
            </a:pPr>
            <a:r>
              <a:rPr lang="ja">
                <a:latin typeface="Open Sans"/>
                <a:ea typeface="Open Sans"/>
                <a:cs typeface="Open Sans"/>
                <a:sym typeface="Open Sans"/>
              </a:rPr>
              <a:t>2次</a:t>
            </a:r>
            <a:endParaRPr>
              <a:latin typeface="Open Sans"/>
              <a:ea typeface="Open Sans"/>
              <a:cs typeface="Open Sans"/>
              <a:sym typeface="Open Sans"/>
            </a:endParaRPr>
          </a:p>
        </p:txBody>
      </p:sp>
      <p:sp>
        <p:nvSpPr>
          <p:cNvPr id="151" name="Google Shape;151;p25"/>
          <p:cNvSpPr/>
          <p:nvPr/>
        </p:nvSpPr>
        <p:spPr>
          <a:xfrm>
            <a:off x="7175500" y="0"/>
            <a:ext cx="1968600" cy="19686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latin typeface="Open Sans"/>
                <a:ea typeface="Open Sans"/>
                <a:cs typeface="Open Sans"/>
                <a:sym typeface="Open Sans"/>
              </a:rPr>
              <a:t>ビジネス</a:t>
            </a:r>
            <a:endParaRPr>
              <a:latin typeface="Open Sans"/>
              <a:ea typeface="Open Sans"/>
              <a:cs typeface="Open Sans"/>
              <a:sym typeface="Open Sans"/>
            </a:endParaRPr>
          </a:p>
          <a:p>
            <a:pPr marL="0" lvl="0" indent="0" algn="ctr" rtl="0">
              <a:spcBef>
                <a:spcPts val="0"/>
              </a:spcBef>
              <a:spcAft>
                <a:spcPts val="0"/>
              </a:spcAft>
              <a:buNone/>
            </a:pPr>
            <a:r>
              <a:rPr lang="ja">
                <a:latin typeface="Open Sans"/>
                <a:ea typeface="Open Sans"/>
                <a:cs typeface="Open Sans"/>
                <a:sym typeface="Open Sans"/>
              </a:rPr>
              <a:t>3次</a:t>
            </a:r>
            <a:endParaRPr>
              <a:latin typeface="Open Sans"/>
              <a:ea typeface="Open Sans"/>
              <a:cs typeface="Open Sans"/>
              <a:sym typeface="Open Sans"/>
            </a:endParaRPr>
          </a:p>
        </p:txBody>
      </p:sp>
      <p:sp>
        <p:nvSpPr>
          <p:cNvPr id="152" name="Google Shape;152;p25"/>
          <p:cNvSpPr/>
          <p:nvPr/>
        </p:nvSpPr>
        <p:spPr>
          <a:xfrm>
            <a:off x="4241100" y="718375"/>
            <a:ext cx="1092900" cy="1092900"/>
          </a:xfrm>
          <a:prstGeom prst="ellipse">
            <a:avLst/>
          </a:prstGeom>
          <a:solidFill>
            <a:schemeClr val="accent6"/>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a:latin typeface="Open Sans"/>
                <a:ea typeface="Open Sans"/>
                <a:cs typeface="Open Sans"/>
                <a:sym typeface="Open Sans"/>
              </a:rPr>
              <a:t>OSS</a:t>
            </a:r>
            <a:endParaRPr>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ja" sz="2300"/>
              <a:t>OSS Strategy &amp; Hosting</a:t>
            </a:r>
            <a:endParaRPr sz="2300"/>
          </a:p>
        </p:txBody>
      </p:sp>
      <p:sp>
        <p:nvSpPr>
          <p:cNvPr id="158" name="Google Shape;158;p26"/>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accent2"/>
              </a:buClr>
              <a:buSzPts val="1800"/>
              <a:buChar char="■"/>
            </a:pPr>
            <a:r>
              <a:rPr lang="ja"/>
              <a:t>OSSを利活用してビジネスをする企業（ペルソナ）の</a:t>
            </a:r>
            <a:r>
              <a:rPr lang="ja">
                <a:solidFill>
                  <a:schemeClr val="accent5"/>
                </a:solidFill>
              </a:rPr>
              <a:t>OSS活動の課題</a:t>
            </a:r>
            <a:r>
              <a:rPr lang="ja"/>
              <a:t>を想像</a:t>
            </a:r>
            <a:endParaRPr/>
          </a:p>
          <a:p>
            <a:pPr marL="914400" lvl="1" indent="-317500" algn="l" rtl="0">
              <a:spcBef>
                <a:spcPts val="0"/>
              </a:spcBef>
              <a:spcAft>
                <a:spcPts val="0"/>
              </a:spcAft>
              <a:buSzPts val="1400"/>
              <a:buChar char="○"/>
            </a:pPr>
            <a:r>
              <a:rPr lang="ja"/>
              <a:t>Linux ディストロベンダー</a:t>
            </a:r>
            <a:endParaRPr/>
          </a:p>
          <a:p>
            <a:pPr marL="914400" lvl="1" indent="-317500" algn="l" rtl="0">
              <a:spcBef>
                <a:spcPts val="0"/>
              </a:spcBef>
              <a:spcAft>
                <a:spcPts val="0"/>
              </a:spcAft>
              <a:buSzPts val="1400"/>
              <a:buChar char="○"/>
            </a:pPr>
            <a:r>
              <a:rPr lang="ja"/>
              <a:t>自動車業界・通信業界</a:t>
            </a:r>
            <a:endParaRPr/>
          </a:p>
          <a:p>
            <a:pPr marL="914400" lvl="1" indent="-317500" algn="l" rtl="0">
              <a:spcBef>
                <a:spcPts val="0"/>
              </a:spcBef>
              <a:spcAft>
                <a:spcPts val="0"/>
              </a:spcAft>
              <a:buSzPts val="1400"/>
              <a:buChar char="○"/>
            </a:pPr>
            <a:r>
              <a:rPr lang="ja"/>
              <a:t>半導体ベンダー</a:t>
            </a:r>
            <a:endParaRPr/>
          </a:p>
          <a:p>
            <a:pPr marL="914400" lvl="1" indent="-317500" algn="l" rtl="0">
              <a:spcBef>
                <a:spcPts val="0"/>
              </a:spcBef>
              <a:spcAft>
                <a:spcPts val="0"/>
              </a:spcAft>
              <a:buSzPts val="1400"/>
              <a:buChar char="○"/>
            </a:pPr>
            <a:r>
              <a:rPr lang="ja"/>
              <a:t>オンライン販売サービス</a:t>
            </a:r>
            <a:endParaRPr/>
          </a:p>
          <a:p>
            <a:pPr marL="914400" lvl="1" indent="-317500" algn="l" rtl="0">
              <a:spcBef>
                <a:spcPts val="0"/>
              </a:spcBef>
              <a:spcAft>
                <a:spcPts val="0"/>
              </a:spcAft>
              <a:buSzPts val="1400"/>
              <a:buChar char="○"/>
            </a:pPr>
            <a:r>
              <a:rPr lang="ja"/>
              <a:t>クラウドサービス（検討未）</a:t>
            </a:r>
            <a:endParaRPr/>
          </a:p>
          <a:p>
            <a:pPr marL="914400" lvl="1" indent="-317500" algn="l" rtl="0">
              <a:spcBef>
                <a:spcPts val="0"/>
              </a:spcBef>
              <a:spcAft>
                <a:spcPts val="0"/>
              </a:spcAft>
              <a:buSzPts val="1400"/>
              <a:buChar char="○"/>
            </a:pPr>
            <a:r>
              <a:rPr lang="ja"/>
              <a:t>OSSコンサルティングサービス（検討未）</a:t>
            </a:r>
            <a:endParaRPr/>
          </a:p>
          <a:p>
            <a:pPr marL="457200" lvl="0" indent="-342900" algn="l" rtl="0">
              <a:spcBef>
                <a:spcPts val="0"/>
              </a:spcBef>
              <a:spcAft>
                <a:spcPts val="0"/>
              </a:spcAft>
              <a:buClr>
                <a:schemeClr val="accent2"/>
              </a:buClr>
              <a:buSzPts val="1800"/>
              <a:buChar char="■"/>
            </a:pPr>
            <a:r>
              <a:rPr lang="ja"/>
              <a:t>必要なOSSコントリビューション活動項目はほぼ同じ</a:t>
            </a:r>
            <a:endParaRPr/>
          </a:p>
          <a:p>
            <a:pPr marL="457200" lvl="0" indent="-342900" algn="l" rtl="0">
              <a:spcBef>
                <a:spcPts val="0"/>
              </a:spcBef>
              <a:spcAft>
                <a:spcPts val="0"/>
              </a:spcAft>
              <a:buClr>
                <a:schemeClr val="accent2"/>
              </a:buClr>
              <a:buSzPts val="1800"/>
              <a:buChar char="■"/>
            </a:pPr>
            <a:r>
              <a:rPr lang="ja"/>
              <a:t>ただし、それぞれの活動に対するビジネスへの影響度合いは違う</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OSS Strategy &amp; Hosting</a:t>
            </a:r>
            <a:endParaRPr/>
          </a:p>
        </p:txBody>
      </p:sp>
      <p:sp>
        <p:nvSpPr>
          <p:cNvPr id="283" name="Google Shape;283;p46"/>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accent4"/>
              </a:buClr>
              <a:buSzPts val="1800"/>
              <a:buChar char="■"/>
            </a:pPr>
            <a:r>
              <a:rPr lang="ja"/>
              <a:t>コントリビューション活動項目と各ペルソナ企業での影響度の</a:t>
            </a:r>
            <a:br>
              <a:rPr lang="ja"/>
            </a:br>
            <a:r>
              <a:rPr lang="ja"/>
              <a:t>重み付けを議論中</a:t>
            </a:r>
            <a:endParaRPr/>
          </a:p>
          <a:p>
            <a:pPr marL="457200" lvl="0" indent="-342900" algn="l" rtl="0">
              <a:spcBef>
                <a:spcPts val="0"/>
              </a:spcBef>
              <a:spcAft>
                <a:spcPts val="0"/>
              </a:spcAft>
              <a:buClr>
                <a:schemeClr val="accent4"/>
              </a:buClr>
              <a:buSzPts val="1800"/>
              <a:buChar char="■"/>
            </a:pPr>
            <a:r>
              <a:rPr lang="ja"/>
              <a:t>是非ご参加ください</a:t>
            </a:r>
            <a:br>
              <a:rPr lang="ja"/>
            </a:br>
            <a:r>
              <a:rPr lang="ja"/>
              <a:t>（</a:t>
            </a:r>
            <a:r>
              <a:rPr lang="ja" u="sng">
                <a:solidFill>
                  <a:schemeClr val="hlink"/>
                </a:solidFill>
                <a:hlinkClick r:id="rId3"/>
              </a:rPr>
              <a:t>URL</a:t>
            </a:r>
            <a:r>
              <a:rPr lang="ja"/>
              <a:t>）</a:t>
            </a:r>
            <a:endParaRPr/>
          </a:p>
        </p:txBody>
      </p:sp>
      <p:pic>
        <p:nvPicPr>
          <p:cNvPr id="284" name="Google Shape;284;p46"/>
          <p:cNvPicPr preferRelativeResize="0"/>
          <p:nvPr/>
        </p:nvPicPr>
        <p:blipFill>
          <a:blip r:embed="rId4">
            <a:alphaModFix/>
          </a:blip>
          <a:stretch>
            <a:fillRect/>
          </a:stretch>
        </p:blipFill>
        <p:spPr>
          <a:xfrm>
            <a:off x="3005750" y="1743350"/>
            <a:ext cx="5880725" cy="28621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
              <a:t>6月アジェンダ</a:t>
            </a:r>
            <a:endParaRPr/>
          </a:p>
        </p:txBody>
      </p:sp>
      <p:sp>
        <p:nvSpPr>
          <p:cNvPr id="290" name="Google Shape;290;p47"/>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ja"/>
              <a:t>6/13(金)15:00〜</a:t>
            </a:r>
            <a:endParaRPr/>
          </a:p>
          <a:p>
            <a:pPr marL="914400" lvl="1" indent="-317500" algn="l" rtl="0">
              <a:spcBef>
                <a:spcPts val="0"/>
              </a:spcBef>
              <a:spcAft>
                <a:spcPts val="0"/>
              </a:spcAft>
              <a:buSzPts val="1400"/>
              <a:buChar char="○"/>
            </a:pPr>
            <a:r>
              <a:rPr lang="ja"/>
              <a:t>「OSS活動の重み付け」狙いの整理</a:t>
            </a:r>
            <a:endParaRPr/>
          </a:p>
          <a:p>
            <a:pPr marL="1371600" lvl="2" indent="-317500" algn="l" rtl="0">
              <a:spcBef>
                <a:spcPts val="0"/>
              </a:spcBef>
              <a:spcAft>
                <a:spcPts val="0"/>
              </a:spcAft>
              <a:buSzPts val="1400"/>
              <a:buChar char="■"/>
            </a:pPr>
            <a:r>
              <a:rPr lang="ja"/>
              <a:t>「ペルソナ企業・産業分野の狙い（整理用）」のスタックや指標の整理を進めて、それをベースにペルソナ企業を再整理</a:t>
            </a:r>
            <a:endParaRPr/>
          </a:p>
          <a:p>
            <a:pPr marL="1371600" lvl="2" indent="-317500" algn="l" rtl="0">
              <a:spcBef>
                <a:spcPts val="0"/>
              </a:spcBef>
              <a:spcAft>
                <a:spcPts val="0"/>
              </a:spcAft>
              <a:buSzPts val="1400"/>
              <a:buChar char="■"/>
            </a:pPr>
            <a:r>
              <a:rPr lang="ja"/>
              <a:t>今日までの議論を元にペルソナ企業の再整理版の叩き台をつくってくる（タカノリ）</a:t>
            </a:r>
            <a:endParaRPr/>
          </a:p>
          <a:p>
            <a:pPr marL="914400" lvl="1" indent="-317500" algn="l" rtl="0">
              <a:spcBef>
                <a:spcPts val="0"/>
              </a:spcBef>
              <a:spcAft>
                <a:spcPts val="0"/>
              </a:spcAft>
              <a:buSzPts val="1400"/>
              <a:buChar char="○"/>
            </a:pPr>
            <a:r>
              <a:rPr lang="ja"/>
              <a:t>まとめかた議論の続き</a:t>
            </a:r>
            <a:endParaRPr/>
          </a:p>
        </p:txBody>
      </p:sp>
      <p:sp>
        <p:nvSpPr>
          <p:cNvPr id="291" name="Google Shape;291;p47"/>
          <p:cNvSpPr/>
          <p:nvPr/>
        </p:nvSpPr>
        <p:spPr>
          <a:xfrm>
            <a:off x="7700175" y="45250"/>
            <a:ext cx="671100" cy="173400"/>
          </a:xfrm>
          <a:prstGeom prst="rect">
            <a:avLst/>
          </a:prstGeom>
          <a:gradFill>
            <a:gsLst>
              <a:gs pos="0">
                <a:schemeClr val="lt1">
                  <a:alpha val="32000"/>
                </a:schemeClr>
              </a:gs>
              <a:gs pos="91000">
                <a:schemeClr val="lt1">
                  <a:alpha val="32000"/>
                </a:schemeClr>
              </a:gs>
              <a:gs pos="100000">
                <a:schemeClr val="accent6">
                  <a:alpha val="32000"/>
                </a:schemeClr>
              </a:gs>
            </a:gsLst>
            <a:lin ang="540001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sz="800">
                <a:latin typeface="Open Sans Medium"/>
                <a:ea typeface="Open Sans Medium"/>
                <a:cs typeface="Open Sans Medium"/>
                <a:sym typeface="Open Sans Medium"/>
              </a:rPr>
              <a:t>202504</a:t>
            </a:r>
            <a:endParaRPr sz="800">
              <a:latin typeface="Open Sans Medium"/>
              <a:ea typeface="Open Sans Medium"/>
              <a:cs typeface="Open Sans Medium"/>
              <a:sym typeface="Open Sans Medium"/>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1f8e20e6-048a-4bad-a26b-318dd1cd4d47}" enabled="1" method="Privileged" siteId="{66c65d8a-9158-4521-a2d8-664963db48e4}" contentBits="0" removed="0"/>
</clbl:labelList>
</file>

<file path=docProps/app.xml><?xml version="1.0" encoding="utf-8"?>
<Properties xmlns="http://schemas.openxmlformats.org/officeDocument/2006/extended-properties" xmlns:vt="http://schemas.openxmlformats.org/officeDocument/2006/docPropsVTypes">
  <TotalTime>0</TotalTime>
  <Words>471</Words>
  <Application>Microsoft Office PowerPoint</Application>
  <PresentationFormat>画面に合わせる (16:9)</PresentationFormat>
  <Paragraphs>67</Paragraphs>
  <Slides>7</Slides>
  <Notes>7</Notes>
  <HiddenSlides>0</HiddenSlides>
  <MMClips>0</MMClips>
  <ScaleCrop>false</ScaleCrop>
  <HeadingPairs>
    <vt:vector size="6" baseType="variant">
      <vt:variant>
        <vt:lpstr>使用されているフォント</vt:lpstr>
      </vt:variant>
      <vt:variant>
        <vt:i4>11</vt:i4>
      </vt:variant>
      <vt:variant>
        <vt:lpstr>テーマ</vt:lpstr>
      </vt:variant>
      <vt:variant>
        <vt:i4>2</vt:i4>
      </vt:variant>
      <vt:variant>
        <vt:lpstr>スライド タイトル</vt:lpstr>
      </vt:variant>
      <vt:variant>
        <vt:i4>7</vt:i4>
      </vt:variant>
    </vt:vector>
  </HeadingPairs>
  <TitlesOfParts>
    <vt:vector size="20" baseType="lpstr">
      <vt:lpstr>Consolas</vt:lpstr>
      <vt:lpstr>Noto Sans Symbols</vt:lpstr>
      <vt:lpstr>Economica</vt:lpstr>
      <vt:lpstr>Arial</vt:lpstr>
      <vt:lpstr>Carter One</vt:lpstr>
      <vt:lpstr>Calibri</vt:lpstr>
      <vt:lpstr>Open Sans Medium</vt:lpstr>
      <vt:lpstr>Roboto Slab Light</vt:lpstr>
      <vt:lpstr>Roboto</vt:lpstr>
      <vt:lpstr>Open Sans</vt:lpstr>
      <vt:lpstr>Meiryo</vt:lpstr>
      <vt:lpstr>Luxe</vt:lpstr>
      <vt:lpstr>Linux Foundation EU Theme 2023</vt:lpstr>
      <vt:lpstr>PowerPoint プレゼンテーション</vt:lpstr>
      <vt:lpstr>事務連絡</vt:lpstr>
      <vt:lpstr>OSS Strategy &amp; Hosting 活動紹介 </vt:lpstr>
      <vt:lpstr>OSS Strategy &amp; Hosting</vt:lpstr>
      <vt:lpstr>OSS Strategy &amp; Hosting</vt:lpstr>
      <vt:lpstr>OSS Strategy &amp; Hosting</vt:lpstr>
      <vt:lpstr>6月アジェンダ</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Kuwata, Masayuki (SGC)</cp:lastModifiedBy>
  <cp:revision>1</cp:revision>
  <dcterms:modified xsi:type="dcterms:W3CDTF">2025-07-13T05:05:40Z</dcterms:modified>
</cp:coreProperties>
</file>