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6"/>
  </p:notesMasterIdLst>
  <p:sldIdLst>
    <p:sldId id="309" r:id="rId2"/>
    <p:sldId id="310" r:id="rId3"/>
    <p:sldId id="311" r:id="rId4"/>
    <p:sldId id="312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Quattrocento Sans" panose="020B0502050000020003" pitchFamily="34" charset="0"/>
      <p:regular r:id="rId11"/>
      <p:bold r:id="rId12"/>
      <p:italic r:id="rId13"/>
      <p:boldItalic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sayuki Kuwata" initials="" lastIdx="1" clrIdx="0"/>
  <p:cmAuthor id="1" name="小泉悟" initials="" lastIdx="1" clrIdx="1"/>
  <p:cmAuthor id="2" name="Anonymous" initials="" lastIdx="2" clrIdx="2"/>
  <p:cmAuthor id="3" name="Naomichi Shima" initials="" lastIdx="2" clrIdx="3"/>
  <p:cmAuthor id="4" name="Shu Muto" initials="" lastIdx="5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0C9C2B-1728-47ED-8A5C-43A4ADC61DD6}">
  <a:tblStyle styleId="{200C9C2B-1728-47ED-8A5C-43A4ADC61D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38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3e09741be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3e09741be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5c0d7cfaa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35c0d7cfaa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6055ed00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36055ed00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6e9b96d9c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6e9b96d9c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page">
  <p:cSld name="Titlepag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ctrTitle"/>
          </p:nvPr>
        </p:nvSpPr>
        <p:spPr>
          <a:xfrm>
            <a:off x="524140" y="1352038"/>
            <a:ext cx="80958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25" tIns="0" rIns="19625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ubTitle" idx="1"/>
          </p:nvPr>
        </p:nvSpPr>
        <p:spPr>
          <a:xfrm>
            <a:off x="524140" y="2696740"/>
            <a:ext cx="80958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625" tIns="0" rIns="19625" bIns="0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–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•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200"/>
              </a:spcBef>
              <a:spcAft>
                <a:spcPts val="0"/>
              </a:spcAft>
              <a:buSzPts val="1100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200"/>
              </a:spcBef>
              <a:spcAft>
                <a:spcPts val="0"/>
              </a:spcAft>
              <a:buSzPts val="1100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9" name="Google Shape;9;p2"/>
          <p:cNvCxnSpPr/>
          <p:nvPr/>
        </p:nvCxnSpPr>
        <p:spPr>
          <a:xfrm>
            <a:off x="269860" y="2572346"/>
            <a:ext cx="8635500" cy="0"/>
          </a:xfrm>
          <a:prstGeom prst="straightConnector1">
            <a:avLst/>
          </a:prstGeom>
          <a:noFill/>
          <a:ln w="9525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0;p2"/>
          <p:cNvSpPr txBox="1"/>
          <p:nvPr/>
        </p:nvSpPr>
        <p:spPr>
          <a:xfrm>
            <a:off x="161918" y="4806000"/>
            <a:ext cx="48576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1200" b="1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lang="ja" sz="1200" b="1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ja" sz="1200" b="0" i="0" u="none" strike="noStrike" cap="none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lang="ja" sz="1200" b="0" i="0" u="none" strike="noStrike" cap="none">
                <a:solidFill>
                  <a:srgbClr val="EA157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lang="ja" sz="1200" b="0" i="0" u="none" strike="noStrike" cap="none">
                <a:solidFill>
                  <a:srgbClr val="007DE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lang="ja" sz="1200" b="0" i="0" u="none" strike="noStrike" cap="none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ja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OpenChain project Japan work group / CC BY 4.0</a:t>
            </a:r>
            <a:endParaRPr sz="1200" b="0" i="0" u="none" strike="noStrike" cap="none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MiddlePage_1_white">
  <p:cSld name="7_MiddlePage_1_whit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Google Shape;13;p3"/>
          <p:cNvCxnSpPr/>
          <p:nvPr/>
        </p:nvCxnSpPr>
        <p:spPr>
          <a:xfrm>
            <a:off x="269860" y="681698"/>
            <a:ext cx="8635500" cy="0"/>
          </a:xfrm>
          <a:prstGeom prst="straightConnector1">
            <a:avLst/>
          </a:prstGeom>
          <a:noFill/>
          <a:ln w="9525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3"/>
          <p:cNvSpPr txBox="1"/>
          <p:nvPr/>
        </p:nvSpPr>
        <p:spPr>
          <a:xfrm>
            <a:off x="161918" y="4806000"/>
            <a:ext cx="48576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1200" b="1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lang="ja" sz="1200" b="1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ja" sz="1200" b="0" i="0" u="none" strike="noStrike" cap="none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lang="ja" sz="1200" b="0" i="0" u="none" strike="noStrike" cap="none">
                <a:solidFill>
                  <a:srgbClr val="EA157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lang="ja" sz="1200" b="0" i="0" u="none" strike="noStrike" cap="none">
                <a:solidFill>
                  <a:srgbClr val="007DE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lang="ja" sz="1200" b="0" i="0" u="none" strike="noStrike" cap="none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ja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OpenChain project Japan work group / CC BY 4.0</a:t>
            </a:r>
            <a:endParaRPr sz="1200" b="0" i="0" u="none" strike="noStrike" cap="none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7114375" y="4778975"/>
            <a:ext cx="1894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2022/</a:t>
            </a:r>
            <a:r>
              <a:rPr lang="ja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3/31-</a:t>
            </a:r>
            <a:r>
              <a:rPr lang="ja"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4/</a:t>
            </a:r>
            <a:r>
              <a:rPr lang="ja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30調査</a:t>
            </a:r>
            <a:endParaRPr sz="1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ユーザー設定レイアウト">
  <p:cSld name="ユーザー設定レイアウト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MiddlePage_1_white　CC0">
  <p:cSld name="8_MiddlePage_1_whit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4" name="Google Shape;24;p6"/>
          <p:cNvCxnSpPr/>
          <p:nvPr/>
        </p:nvCxnSpPr>
        <p:spPr>
          <a:xfrm>
            <a:off x="269860" y="681698"/>
            <a:ext cx="8635500" cy="0"/>
          </a:xfrm>
          <a:prstGeom prst="straightConnector1">
            <a:avLst/>
          </a:prstGeom>
          <a:noFill/>
          <a:ln w="9525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6"/>
          <p:cNvSpPr/>
          <p:nvPr/>
        </p:nvSpPr>
        <p:spPr>
          <a:xfrm>
            <a:off x="8382000" y="4883214"/>
            <a:ext cx="108300" cy="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CONFIDENTIAL</a:t>
            </a:r>
            <a:endParaRPr sz="1100"/>
          </a:p>
        </p:txBody>
      </p:sp>
      <p:sp>
        <p:nvSpPr>
          <p:cNvPr id="26" name="Google Shape;26;p6"/>
          <p:cNvSpPr txBox="1"/>
          <p:nvPr/>
        </p:nvSpPr>
        <p:spPr>
          <a:xfrm>
            <a:off x="161918" y="4806000"/>
            <a:ext cx="48576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1300" b="1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lang="ja" sz="1300" b="1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ja" sz="1300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lang="ja" sz="1300">
                <a:solidFill>
                  <a:srgbClr val="EA157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lang="ja" sz="1300">
                <a:solidFill>
                  <a:srgbClr val="007DE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lang="ja" sz="1300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ja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OpenChain project Japan work group / CC0-1.0</a:t>
            </a:r>
            <a:endParaRPr sz="120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432000" y="792368"/>
            <a:ext cx="8280000" cy="3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625" tIns="24875" rIns="49625" bIns="24875" anchor="t" anchorCtr="0">
            <a:noAutofit/>
          </a:bodyPr>
          <a:lstStyle>
            <a:lvl1pPr marL="457200" marR="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238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0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984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984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984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2984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2984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2984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f-automotivelinux.atlassian.net/wiki/spaces/OSPO/pages/397082627/Publications#OSS-%26-OSPO-Promotion-Slides-for-Automotive-Compan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2"/>
          <p:cNvSpPr txBox="1">
            <a:spLocks noGrp="1"/>
          </p:cNvSpPr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3/28</a:t>
            </a:r>
            <a:endParaRPr/>
          </a:p>
        </p:txBody>
      </p:sp>
      <p:sp>
        <p:nvSpPr>
          <p:cNvPr id="686" name="Google Shape;686;p62"/>
          <p:cNvSpPr txBox="1">
            <a:spLocks noGrp="1"/>
          </p:cNvSpPr>
          <p:nvPr>
            <p:ph type="body" idx="1"/>
          </p:nvPr>
        </p:nvSpPr>
        <p:spPr>
          <a:xfrm>
            <a:off x="432000" y="792368"/>
            <a:ext cx="8280000" cy="3835800"/>
          </a:xfrm>
          <a:prstGeom prst="rect">
            <a:avLst/>
          </a:prstGeom>
        </p:spPr>
        <p:txBody>
          <a:bodyPr spcFirstLastPara="1" wrap="square" lIns="49625" tIns="24875" rIns="49625" bIns="2487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ja"/>
              <a:t>SBOMのイメージ合わせ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ja"/>
              <a:t>ソフトウェア部品表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ja"/>
              <a:t>部品の粒度、載せるもの・載せないもの（OSSか否か）の区別、フォーマット等のブレ幅がある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ja"/>
              <a:t>機械判読可能になったもの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ja"/>
              <a:t>フォーマット、IDの規則、等のブレ幅がある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ja"/>
              <a:t>機械判読にこだわらないSBOMと捉えている人もいるのでは？</a:t>
            </a:r>
            <a:endParaRPr/>
          </a:p>
          <a:p>
            <a:pPr marL="1828800" lvl="3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ja"/>
              <a:t>例えば、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ja"/>
              <a:t>両方の立場で議論してみると面白そう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ja"/>
              <a:t>利用目的、ユースケース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ja"/>
              <a:t>重点の置き方が会社や立場によって違うのでは？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ja"/>
              <a:t>SBOM（部品の把握）が必要と思っているのは、製品に対する責任を持つところ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ja"/>
              <a:t>OSPOは、コミュニティで形成されたデファクトのSBOM（目的、ツール、フォーマット、プロセス、など）を社内に定義し、伝達・普及させる役割</a:t>
            </a:r>
            <a:endParaRPr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ja"/>
              <a:t>OSPOの「コミュニティと会社の橋渡し」の役割として、会社側からコミュニティへの意見発信を促進し、コミュニティと会社の双方に取ってより良いSBOMとなるように推進する役割もある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3"/>
          <p:cNvSpPr txBox="1">
            <a:spLocks noGrp="1"/>
          </p:cNvSpPr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/>
              <a:t>5/23にコメント欄に記載＆発言をさせてただいた「SBOM管理プロセス」を絵に整理してみました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400"/>
              <a:t>アドバイスやコメントを頂けますと幸いです</a:t>
            </a:r>
            <a:endParaRPr sz="1400"/>
          </a:p>
        </p:txBody>
      </p:sp>
      <p:sp>
        <p:nvSpPr>
          <p:cNvPr id="692" name="Google Shape;692;p63"/>
          <p:cNvSpPr/>
          <p:nvPr/>
        </p:nvSpPr>
        <p:spPr>
          <a:xfrm>
            <a:off x="1132238" y="2468650"/>
            <a:ext cx="1343700" cy="5943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部品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調達部門</a:t>
            </a:r>
            <a:endParaRPr/>
          </a:p>
        </p:txBody>
      </p:sp>
      <p:sp>
        <p:nvSpPr>
          <p:cNvPr id="693" name="Google Shape;693;p63"/>
          <p:cNvSpPr/>
          <p:nvPr/>
        </p:nvSpPr>
        <p:spPr>
          <a:xfrm>
            <a:off x="203400" y="1722425"/>
            <a:ext cx="712500" cy="594300"/>
          </a:xfrm>
          <a:prstGeom prst="foldedCorner">
            <a:avLst>
              <a:gd name="adj" fmla="val 3019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部品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SBOM</a:t>
            </a:r>
            <a:endParaRPr/>
          </a:p>
        </p:txBody>
      </p:sp>
      <p:sp>
        <p:nvSpPr>
          <p:cNvPr id="694" name="Google Shape;694;p63"/>
          <p:cNvSpPr/>
          <p:nvPr/>
        </p:nvSpPr>
        <p:spPr>
          <a:xfrm>
            <a:off x="203400" y="2468650"/>
            <a:ext cx="712500" cy="594300"/>
          </a:xfrm>
          <a:prstGeom prst="foldedCorner">
            <a:avLst>
              <a:gd name="adj" fmla="val 3019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部品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SBOM</a:t>
            </a:r>
            <a:endParaRPr/>
          </a:p>
        </p:txBody>
      </p:sp>
      <p:sp>
        <p:nvSpPr>
          <p:cNvPr id="695" name="Google Shape;695;p63"/>
          <p:cNvSpPr/>
          <p:nvPr/>
        </p:nvSpPr>
        <p:spPr>
          <a:xfrm>
            <a:off x="203400" y="3214875"/>
            <a:ext cx="712500" cy="594300"/>
          </a:xfrm>
          <a:prstGeom prst="foldedCorner">
            <a:avLst>
              <a:gd name="adj" fmla="val 3019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部品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SBOM</a:t>
            </a:r>
            <a:endParaRPr/>
          </a:p>
        </p:txBody>
      </p:sp>
      <p:sp>
        <p:nvSpPr>
          <p:cNvPr id="696" name="Google Shape;696;p63"/>
          <p:cNvSpPr/>
          <p:nvPr/>
        </p:nvSpPr>
        <p:spPr>
          <a:xfrm>
            <a:off x="2525224" y="2468650"/>
            <a:ext cx="1343700" cy="5943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部品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発注部門</a:t>
            </a:r>
            <a:endParaRPr/>
          </a:p>
        </p:txBody>
      </p:sp>
      <p:sp>
        <p:nvSpPr>
          <p:cNvPr id="697" name="Google Shape;697;p63"/>
          <p:cNvSpPr/>
          <p:nvPr/>
        </p:nvSpPr>
        <p:spPr>
          <a:xfrm>
            <a:off x="3918210" y="2468650"/>
            <a:ext cx="1343700" cy="5943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製品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開発部門</a:t>
            </a:r>
            <a:endParaRPr/>
          </a:p>
        </p:txBody>
      </p:sp>
      <p:sp>
        <p:nvSpPr>
          <p:cNvPr id="698" name="Google Shape;698;p63"/>
          <p:cNvSpPr/>
          <p:nvPr/>
        </p:nvSpPr>
        <p:spPr>
          <a:xfrm>
            <a:off x="6664326" y="2468650"/>
            <a:ext cx="1343700" cy="5943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製品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納入部門</a:t>
            </a:r>
            <a:endParaRPr/>
          </a:p>
        </p:txBody>
      </p:sp>
      <p:sp>
        <p:nvSpPr>
          <p:cNvPr id="699" name="Google Shape;699;p63"/>
          <p:cNvSpPr txBox="1"/>
          <p:nvPr/>
        </p:nvSpPr>
        <p:spPr>
          <a:xfrm>
            <a:off x="-58062" y="4162675"/>
            <a:ext cx="125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（上流）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部品メーカ</a:t>
            </a:r>
            <a:endParaRPr/>
          </a:p>
        </p:txBody>
      </p:sp>
      <p:sp>
        <p:nvSpPr>
          <p:cNvPr id="700" name="Google Shape;700;p63"/>
          <p:cNvSpPr/>
          <p:nvPr/>
        </p:nvSpPr>
        <p:spPr>
          <a:xfrm>
            <a:off x="8173367" y="2468650"/>
            <a:ext cx="712500" cy="594300"/>
          </a:xfrm>
          <a:prstGeom prst="foldedCorner">
            <a:avLst>
              <a:gd name="adj" fmla="val 3019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製品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SBOM</a:t>
            </a:r>
            <a:endParaRPr/>
          </a:p>
        </p:txBody>
      </p:sp>
      <p:sp>
        <p:nvSpPr>
          <p:cNvPr id="701" name="Google Shape;701;p63"/>
          <p:cNvSpPr txBox="1"/>
          <p:nvPr/>
        </p:nvSpPr>
        <p:spPr>
          <a:xfrm>
            <a:off x="7602163" y="4162675"/>
            <a:ext cx="142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（下流）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納品先・お客様</a:t>
            </a:r>
            <a:endParaRPr/>
          </a:p>
        </p:txBody>
      </p:sp>
      <p:sp>
        <p:nvSpPr>
          <p:cNvPr id="702" name="Google Shape;702;p63"/>
          <p:cNvSpPr txBox="1"/>
          <p:nvPr/>
        </p:nvSpPr>
        <p:spPr>
          <a:xfrm>
            <a:off x="1073282" y="3151200"/>
            <a:ext cx="1235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1" u="sng"/>
              <a:t>発注部品のSBOM受領管理</a:t>
            </a:r>
            <a:endParaRPr sz="10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（VUP時などに確実に受領する）</a:t>
            </a:r>
            <a:endParaRPr sz="1000"/>
          </a:p>
        </p:txBody>
      </p:sp>
      <p:sp>
        <p:nvSpPr>
          <p:cNvPr id="703" name="Google Shape;703;p63"/>
          <p:cNvSpPr txBox="1"/>
          <p:nvPr/>
        </p:nvSpPr>
        <p:spPr>
          <a:xfrm>
            <a:off x="2525224" y="3151200"/>
            <a:ext cx="123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1" u="sng"/>
              <a:t>発注部品のSBOM記載内容管理</a:t>
            </a:r>
            <a:endParaRPr sz="10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（部品の脆弱性管理/対処・顕在化時に部品メーカへ連絡、など）</a:t>
            </a:r>
            <a:endParaRPr sz="1000"/>
          </a:p>
        </p:txBody>
      </p:sp>
      <p:sp>
        <p:nvSpPr>
          <p:cNvPr id="704" name="Google Shape;704;p63"/>
          <p:cNvSpPr txBox="1"/>
          <p:nvPr/>
        </p:nvSpPr>
        <p:spPr>
          <a:xfrm>
            <a:off x="3868804" y="3151200"/>
            <a:ext cx="1235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1" u="sng"/>
              <a:t>製品SBOMの作成管理</a:t>
            </a:r>
            <a:endParaRPr sz="10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（開発時のOSSバージョンをFIXして、納品する製品のSBOMを作成、など）</a:t>
            </a:r>
            <a:endParaRPr sz="1000"/>
          </a:p>
        </p:txBody>
      </p:sp>
      <p:sp>
        <p:nvSpPr>
          <p:cNvPr id="705" name="Google Shape;705;p63"/>
          <p:cNvSpPr txBox="1"/>
          <p:nvPr/>
        </p:nvSpPr>
        <p:spPr>
          <a:xfrm>
            <a:off x="6664326" y="3151200"/>
            <a:ext cx="12354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1" u="sng"/>
              <a:t>製品のSBOM管理</a:t>
            </a:r>
            <a:endParaRPr sz="10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（製品SBOMの納品管理、納品した製品SBOMのバージョン管理、製品VUP時にSBOMを確実に納品する、など）</a:t>
            </a:r>
            <a:endParaRPr sz="1000"/>
          </a:p>
        </p:txBody>
      </p:sp>
      <p:sp>
        <p:nvSpPr>
          <p:cNvPr id="706" name="Google Shape;706;p63"/>
          <p:cNvSpPr/>
          <p:nvPr/>
        </p:nvSpPr>
        <p:spPr>
          <a:xfrm>
            <a:off x="5311195" y="2468650"/>
            <a:ext cx="1343700" cy="5943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品質管理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部門</a:t>
            </a:r>
            <a:endParaRPr/>
          </a:p>
        </p:txBody>
      </p:sp>
      <p:sp>
        <p:nvSpPr>
          <p:cNvPr id="707" name="Google Shape;707;p63"/>
          <p:cNvSpPr/>
          <p:nvPr/>
        </p:nvSpPr>
        <p:spPr>
          <a:xfrm>
            <a:off x="1215125" y="1025050"/>
            <a:ext cx="6792900" cy="33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OSPO</a:t>
            </a:r>
            <a:endParaRPr/>
          </a:p>
        </p:txBody>
      </p:sp>
      <p:sp>
        <p:nvSpPr>
          <p:cNvPr id="708" name="Google Shape;708;p63"/>
          <p:cNvSpPr txBox="1"/>
          <p:nvPr/>
        </p:nvSpPr>
        <p:spPr>
          <a:xfrm>
            <a:off x="1867450" y="1280625"/>
            <a:ext cx="5734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ja" sz="1000" b="1"/>
              <a:t>部品調達から製品納入までの「SBOM管理プロセス」のルール化</a:t>
            </a:r>
            <a:endParaRPr sz="1000" b="1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ja" sz="1000" b="1"/>
              <a:t>「SBOM管理プロセス」の統制、異常時の対処・改善</a:t>
            </a:r>
            <a:endParaRPr sz="1000" b="1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ja" sz="1000" b="1"/>
              <a:t>「SBOM管理プロセス」の改良・効率化の検討</a:t>
            </a:r>
            <a:endParaRPr sz="1000" b="1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ja" sz="1000" b="1">
                <a:solidFill>
                  <a:schemeClr val="dk1"/>
                </a:solidFill>
              </a:rPr>
              <a:t>「SBOM管理プロセス」に必要なツールの検討・</a:t>
            </a:r>
            <a:r>
              <a:rPr lang="ja" sz="1000" b="1"/>
              <a:t>評価・調達・導入</a:t>
            </a:r>
            <a:endParaRPr sz="1000" b="1"/>
          </a:p>
        </p:txBody>
      </p:sp>
      <p:sp>
        <p:nvSpPr>
          <p:cNvPr id="709" name="Google Shape;709;p63"/>
          <p:cNvSpPr txBox="1"/>
          <p:nvPr/>
        </p:nvSpPr>
        <p:spPr>
          <a:xfrm>
            <a:off x="5266565" y="3151200"/>
            <a:ext cx="123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1" u="sng"/>
              <a:t>製品のSBOM品質管理</a:t>
            </a:r>
            <a:endParaRPr sz="1000" b="1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u="sng"/>
              <a:t>（不備が無いかのチェック、validator toolがあると便利）</a:t>
            </a:r>
            <a:endParaRPr sz="10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4"/>
          <p:cNvSpPr txBox="1">
            <a:spLocks noGrp="1"/>
          </p:cNvSpPr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5/23のチャットメモ（発言者情報を除いたもの）</a:t>
            </a:r>
            <a:endParaRPr/>
          </a:p>
        </p:txBody>
      </p:sp>
      <p:sp>
        <p:nvSpPr>
          <p:cNvPr id="715" name="Google Shape;715;p64"/>
          <p:cNvSpPr txBox="1">
            <a:spLocks noGrp="1"/>
          </p:cNvSpPr>
          <p:nvPr>
            <p:ph type="body" idx="1"/>
          </p:nvPr>
        </p:nvSpPr>
        <p:spPr>
          <a:xfrm>
            <a:off x="432000" y="792368"/>
            <a:ext cx="8280000" cy="3835800"/>
          </a:xfrm>
          <a:prstGeom prst="rect">
            <a:avLst/>
          </a:prstGeom>
        </p:spPr>
        <p:txBody>
          <a:bodyPr spcFirstLastPara="1" wrap="square" lIns="49625" tIns="24875" rIns="49625" bIns="24875" anchor="t" anchorCtr="0">
            <a:normAutofit fontScale="55000" lnSpcReduction="10000"/>
          </a:bodyPr>
          <a:lstStyle/>
          <a:p>
            <a:pPr marL="457200" lvl="0" indent="-291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お金にならないって話がありましたが、Slackで共有してくださった情報だと、日本はお金になるところまでOSS活動しないといけないと思うんですよね</a:t>
            </a:r>
            <a:endParaRPr/>
          </a:p>
          <a:p>
            <a:pPr marL="457200" lvl="0" indent="-291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OSPO的活動の主体がプロフィットセンターにあると、コミュニティ活動するのは説明がより難しくなりがちな印象。</a:t>
            </a:r>
            <a:endParaRPr/>
          </a:p>
          <a:p>
            <a:pPr marL="914400" lvl="1" indent="-2809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/>
              <a:t>その要因は色々あると思いますが。</a:t>
            </a:r>
            <a:endParaRPr/>
          </a:p>
          <a:p>
            <a:pPr marL="457200" lvl="0" indent="-291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会社(グループ会社含む)のなかで，事業によってもステージが変わってくるので，「グループ横断活動」に落とし込むところが，いろいろと悩ましいです</a:t>
            </a:r>
            <a:endParaRPr/>
          </a:p>
          <a:p>
            <a:pPr marL="457200" lvl="0" indent="-291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ごくまれによくありますね。&gt; 「それ、OSPOで考えてよ」という丸投げ</a:t>
            </a:r>
            <a:endParaRPr/>
          </a:p>
          <a:p>
            <a:pPr marL="457200" lvl="0" indent="-291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SBOM の管理を OSPO が担当するのですか？と言う質問が「SBOMに関する責任を OSPO が持つのですか？」ということも含意しうる表現なので、回答が混乱するのかもしれないとおもいました…</a:t>
            </a:r>
            <a:endParaRPr/>
          </a:p>
          <a:p>
            <a:pPr marL="457200" lvl="0" indent="-291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弊社でもまさに議論されている状況で、個別対応するリソースはないので、全社のSBOMの窓口としてのOSPOを構えたいと思っています。</a:t>
            </a:r>
            <a:endParaRPr/>
          </a:p>
          <a:p>
            <a:pPr marL="914400" lvl="1" indent="-2809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/>
              <a:t>受けた問い合わせをどう捌くかはこれから検討しています。。</a:t>
            </a:r>
            <a:endParaRPr/>
          </a:p>
          <a:p>
            <a:pPr marL="457200" lvl="0" indent="-291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(開発)現場は，誰かがやってくれるのであれば それを期待すると思うのですよね．役割と責任の整理が必要になりますよね</a:t>
            </a:r>
            <a:endParaRPr/>
          </a:p>
          <a:p>
            <a:pPr marL="457200" lvl="0" indent="-291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SBOMを「作る」、「提出する」、というのは開発者の責任として、開発者サイドとしても同意ですが、CI/CDの中で自動化するためのガイドとかあると、更には実装されてると嬉しいです。（GitHubのように）</a:t>
            </a:r>
            <a:endParaRPr/>
          </a:p>
          <a:p>
            <a:pPr marL="457200" lvl="0" indent="-291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前職 での OSPO は SBOM に関する管理の責任は持ってなかったように思います。</a:t>
            </a:r>
            <a:br>
              <a:rPr lang="ja"/>
            </a:br>
            <a:r>
              <a:rPr lang="ja"/>
              <a:t>ただし、OSPO 関連 / SBOM 含む「ベストプラクティス」「プラットフォーム」を管理するのが役割でした</a:t>
            </a:r>
            <a:endParaRPr/>
          </a:p>
          <a:p>
            <a:pPr marL="914400" lvl="1" indent="-28098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ja"/>
              <a:t>(SBOM自体を管理するわけではない)</a:t>
            </a:r>
            <a:endParaRPr/>
          </a:p>
          <a:p>
            <a:pPr marL="457200" lvl="0" indent="-291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PSIRTみたいな部門（セキュリティ部門？or 調達部門？）があれば、そちらの方がOSPOよりSBOMの主管になるべきと思っています。</a:t>
            </a:r>
            <a:endParaRPr/>
          </a:p>
          <a:p>
            <a:pPr marL="457200" lvl="0" indent="-291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自動化するにあたって、ある組織で使うSBOMに対する要件はnormalizeされているべきで、この意味でTelcoWGのSBOMガイドが私の業界にも参考になると考えています。これはOSPOがリードするべきと（個人的には）考えています（が、弊社OSPOチーム内でもコンセンサスにはできていません）</a:t>
            </a:r>
            <a:endParaRPr/>
          </a:p>
          <a:p>
            <a:pPr marL="457200" lvl="0" indent="-291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Replying to "PSIRTみたいな部門（セキュリティ部門？or 調達部門？）があれば、そちらの方がOSPOよりSBO...":</a:t>
            </a:r>
            <a:br>
              <a:rPr lang="ja"/>
            </a:br>
            <a:r>
              <a:rPr lang="ja"/>
              <a:t>	なぜか？というをもう少し詳しく教えていただけますか？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5"/>
          <p:cNvSpPr txBox="1">
            <a:spLocks noGrp="1"/>
          </p:cNvSpPr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7/11</a:t>
            </a:r>
            <a:endParaRPr/>
          </a:p>
        </p:txBody>
      </p:sp>
      <p:sp>
        <p:nvSpPr>
          <p:cNvPr id="721" name="Google Shape;721;p65"/>
          <p:cNvSpPr txBox="1">
            <a:spLocks noGrp="1"/>
          </p:cNvSpPr>
          <p:nvPr>
            <p:ph type="body" idx="1"/>
          </p:nvPr>
        </p:nvSpPr>
        <p:spPr>
          <a:xfrm>
            <a:off x="432000" y="792368"/>
            <a:ext cx="8280000" cy="3835800"/>
          </a:xfrm>
          <a:prstGeom prst="rect">
            <a:avLst/>
          </a:prstGeom>
        </p:spPr>
        <p:txBody>
          <a:bodyPr spcFirstLastPara="1" wrap="square" lIns="49625" tIns="24875" rIns="49625" bIns="24875" anchor="t" anchorCtr="0">
            <a:normAutofit fontScale="62500" lnSpcReduction="20000"/>
          </a:bodyPr>
          <a:lstStyle/>
          <a:p>
            <a:pPr marL="4572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ja"/>
              <a:t>OSPOが成熟すると、OSSに関わる対応について見識を発揮して検討をリードする組織となる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以下、チャットメモ</a:t>
            </a:r>
            <a:endParaRPr/>
          </a:p>
          <a:p>
            <a:pPr marL="4572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ja"/>
              <a:t>調達部門は形式的な体裁のみ確認するとして、それを使った脆弱性管理などを別の部門（セキュリティ部門など）が行っているのであれば、それもこのフローに入れるべきと思います</a:t>
            </a:r>
            <a:endParaRPr/>
          </a:p>
          <a:p>
            <a:pPr marL="4572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ja"/>
              <a:t>空欄がないかどうかチェックします</a:t>
            </a:r>
            <a:endParaRPr/>
          </a:p>
          <a:p>
            <a:pPr marL="4572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ja"/>
              <a:t>OSPOがもつ機能については、同じ業界でもけっこう揺れがありますね。自動車業界４社の例がAGLのPublicationsのここにあります。</a:t>
            </a:r>
            <a:endParaRPr/>
          </a:p>
          <a:p>
            <a:pPr marL="914400" lvl="1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ja" u="sng">
                <a:solidFill>
                  <a:schemeClr val="hlink"/>
                </a:solidFill>
                <a:hlinkClick r:id="rId3"/>
              </a:rPr>
              <a:t>https://lf-automotivelinux.atlassian.net/wiki/spaces/OSPO/pages/397082627/Publications#OSS-%26-OSPO-Promotion-Slides-for-Automotive-Companies</a:t>
            </a:r>
            <a:endParaRPr/>
          </a:p>
          <a:p>
            <a:pPr marL="914400" lvl="1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ja"/>
              <a:t>”Showcase” というやつです。</a:t>
            </a:r>
            <a:endParaRPr/>
          </a:p>
          <a:p>
            <a:pPr marL="4572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ja"/>
              <a:t>上記の資料の表だとSBOM管理は Compliance が該当しますが "Leading" or "Support" でばらついているのが見えると思います。</a:t>
            </a:r>
            <a:endParaRPr/>
          </a:p>
          <a:p>
            <a:pPr marL="4572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ja"/>
              <a:t>調達と発注と開発が実は同一人物だったり、、、</a:t>
            </a:r>
            <a:endParaRPr/>
          </a:p>
          <a:p>
            <a:pPr marL="4572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ja"/>
              <a:t>「SBOMは私たちの知っているBOMとは違うんだよ」問題？</a:t>
            </a:r>
            <a:endParaRPr/>
          </a:p>
          <a:p>
            <a:pPr marL="4572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ja"/>
              <a:t>OSPOは、「早めに関わってある程度コントロールしておかないと変な方向に決まってしまってあとで苦労する」 ことを経験上知っているから関わっている…ていうニュアンスあったりしませんか？</a:t>
            </a:r>
            <a:endParaRPr/>
          </a:p>
          <a:p>
            <a:pPr marL="4572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ja"/>
              <a:t>他の部門に働きかけることは重要なのではなく、OSSの価値を高めるアイテム（SBOM)が正しく運用されるために必要であれば、Leadingを行っている、というのが正しいのでは？</a:t>
            </a:r>
            <a:endParaRPr/>
          </a:p>
          <a:p>
            <a:pPr marL="457200" lvl="0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ja"/>
              <a:t>すみません、今の議論には参加できていません。私から見ると、そういう理想的な異世界もあるのかな、という感じです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penChain Japan Work Group">
  <a:themeElements>
    <a:clrScheme name="ユーザー定義 1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1281</Words>
  <Application>Microsoft Office PowerPoint</Application>
  <PresentationFormat>画面に合わせる (16:9)</PresentationFormat>
  <Paragraphs>85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Open Sans</vt:lpstr>
      <vt:lpstr>Quattrocento Sans</vt:lpstr>
      <vt:lpstr>Arial</vt:lpstr>
      <vt:lpstr>Tahoma</vt:lpstr>
      <vt:lpstr>OpenChain Japan Work Group</vt:lpstr>
      <vt:lpstr>3/28</vt:lpstr>
      <vt:lpstr>5/23にコメント欄に記載＆発言をさせてただいた「SBOM管理プロセス」を絵に整理してみました アドバイスやコメントを頂けますと幸いです</vt:lpstr>
      <vt:lpstr>5/23のチャットメモ（発言者情報を除いたもの）</vt:lpstr>
      <vt:lpstr>7/11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Kuwata, Masayuki (SGC)</cp:lastModifiedBy>
  <cp:revision>2</cp:revision>
  <dcterms:modified xsi:type="dcterms:W3CDTF">2025-07-14T07:57:33Z</dcterms:modified>
</cp:coreProperties>
</file>