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trictFirstAndLastChars="0" autoCompressPictures="0" saveSubsetFonts="1">
  <p:sldMasterIdLst>
    <p:sldMasterId r:id="rId1" id="2147483664"/>
  </p:sldMasterIdLst>
  <p:notesMasterIdLst>
    <p:notesMasterId r:id="rId17"/>
  </p:notesMasterIdLst>
  <p:sldIdLst>
    <p:sldId r:id="rId2" id="256"/>
    <p:sldId r:id="rId3" id="269"/>
    <p:sldId r:id="rId4" id="278"/>
    <p:sldId r:id="rId5" id="284"/>
    <p:sldId r:id="rId6" id="292"/>
    <p:sldId r:id="rId7" id="290"/>
    <p:sldId r:id="rId8" id="291"/>
    <p:sldId r:id="rId9" id="296"/>
    <p:sldId r:id="rId10" id="293"/>
    <p:sldId r:id="rId11" id="294"/>
    <p:sldId r:id="rId12" id="295"/>
    <p:sldId r:id="rId13" id="299"/>
    <p:sldId r:id="rId14" id="297"/>
    <p:sldId r:id="rId15" id="298"/>
    <p:sldId r:id="rId16" id="283"/>
  </p:sldIdLst>
  <p:sldSz cx="9144000" cy="5143500" type="screen16x9"/>
  <p:notesSz cx="6858000" cy="9144000"/>
  <p:embeddedFontLst>
    <p:embeddedFont>
      <p:font charset="0" panose="020B0600070205080204" typeface="Open Sans Medium"/>
      <p:regular r:id="rId18"/>
      <p:bold r:id="rId19"/>
      <p:italic r:id="rId20"/>
      <p:boldItalic r:id="rId21"/>
    </p:embeddedFont>
    <p:embeddedFont>
      <p:font charset="0" panose="02000000000000000000" pitchFamily="2" typeface="Roboto"/>
      <p:regular r:id="rId22"/>
      <p:bold r:id="rId23"/>
      <p:italic r:id="rId24"/>
      <p:boldItalic r:id="rId25"/>
    </p:embeddedFont>
    <p:embeddedFont>
      <p:font charset="0" pitchFamily="2" typeface="Roboto Slab Light"/>
      <p:regular r:id="rId26"/>
      <p:bold r:id="rId27"/>
    </p:embeddedFont>
    <p:embeddedFont>
      <p:font charset="-128" panose="020B0400000000000000" pitchFamily="50" typeface="游ゴシック"/>
      <p:regular r:id="rId28"/>
      <p:bold r:id="rId29"/>
    </p:embeddedFont>
    <p:embeddedFont>
      <p:font charset="-128" panose="020B0300000000000000" pitchFamily="50" typeface="游ゴシック Light"/>
      <p:regular r:id="rId30"/>
    </p:embeddedFont>
    <p:embeddedFont>
      <p:font charset="-128" panose="020B0500000000000000" pitchFamily="50" typeface="游ゴシック Medium"/>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orient="horz" pos="1620" id="1">
          <p15:clr>
            <a:srgbClr val="A4A3A4"/>
          </p15:clr>
        </p15:guide>
        <p15:guide pos="2880"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E0D2C4E-209F-404E-8B62-C28AC134D98E}" v="56" dt="2023-03-07T08:42:36.814"/>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3" autoAdjust="0"/>
    <p:restoredTop sz="86744" autoAdjust="0"/>
  </p:normalViewPr>
  <p:slideViewPr>
    <p:cSldViewPr snapToGrid="0">
      <p:cViewPr varScale="1">
        <p:scale>
          <a:sx n="95" d="100"/>
          <a:sy n="95" d="100"/>
        </p:scale>
        <p:origin x="102" y="109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200" d="100"/>
        <a:sy n="200" d="100"/>
      </p:scale>
      <p:origin x="0" y="-572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name="Shape 2" id="1"/>
        <p:cNvGrpSpPr/>
        <p:nvPr/>
      </p:nvGrpSpPr>
      <p:grpSpPr>
        <a:xfrm>
          <a:off x="0" y="0"/>
          <a:ext cx="0" cy="0"/>
          <a:chOff x="0" y="0"/>
          <a:chExt cx="0" cy="0"/>
        </a:xfrm>
      </p:grpSpPr>
      <p:sp>
        <p:nvSpPr>
          <p:cNvPr name="Google Shape;3;n" id="3"/>
          <p:cNvSpPr>
            <a:spLocks noGrp="1" noRot="1" noChangeAspect="1"/>
          </p:cNvSpPr>
          <p:nvPr>
            <p:ph type="sldImg" idx="2"/>
          </p:nvPr>
        </p:nvSpPr>
        <p:spPr>
          <a:xfrm>
            <a:off x="381300" y="685800"/>
            <a:ext cx="6096075" cy="3429000"/>
          </a:xfrm>
          <a:custGeom>
            <a:avLst/>
            <a:gdLst/>
            <a:ahLst/>
            <a:cxnLst/>
            <a:rect r="r" b="b" t="t" l="l"/>
            <a:pathLst>
              <a:path extrusionOk="0" w="120000" h="120000">
                <a:moveTo>
                  <a:pt x="0" y="0"/>
                </a:moveTo>
                <a:lnTo>
                  <a:pt x="120000" y="0"/>
                </a:lnTo>
                <a:lnTo>
                  <a:pt x="120000" y="120000"/>
                </a:lnTo>
                <a:lnTo>
                  <a:pt x="0" y="120000"/>
                </a:lnTo>
                <a:close/>
              </a:path>
            </a:pathLst>
          </a:custGeom>
          <a:noFill/>
          <a:ln cmpd="sng" cap="flat" w="9525">
            <a:solidFill>
              <a:srgbClr val="000000"/>
            </a:solidFill>
            <a:prstDash val="solid"/>
            <a:round/>
            <a:headEnd len="sm" w="sm" type="none"/>
            <a:tailEnd len="sm" w="sm" type="none"/>
          </a:ln>
        </p:spPr>
      </p:sp>
      <p:sp>
        <p:nvSpPr>
          <p:cNvPr name="Google Shape;4;n" id="4"/>
          <p:cNvSpPr txBox="1">
            <a:spLocks noGrp="1"/>
          </p:cNvSpPr>
          <p:nvPr>
            <p:ph type="body" idx="1"/>
          </p:nvPr>
        </p:nvSpPr>
        <p:spPr>
          <a:xfrm>
            <a:off x="685800" y="4343400"/>
            <a:ext cx="5486400" cy="4114800"/>
          </a:xfrm>
          <a:prstGeom prst="rect">
            <a:avLst/>
          </a:prstGeom>
          <a:noFill/>
          <a:ln>
            <a:noFill/>
          </a:ln>
        </p:spPr>
        <p:txBody>
          <a:bodyPr lIns="91425" bIns="91425" anchor="t" rIns="91425" wrap="square" anchorCtr="0" spcFirstLastPara="1" tIns="91425">
            <a:noAutofit/>
          </a:bodyPr>
          <a:lstStyle>
            <a:lvl1pPr lvl="0" indent="-298450" marL="457200">
              <a:spcBef>
                <a:spcPts val="0"/>
              </a:spcBef>
              <a:spcAft>
                <a:spcPts val="0"/>
              </a:spcAft>
              <a:buSzPts val="1100"/>
              <a:buChar char="●"/>
              <a:defRPr sz="880"/>
            </a:lvl1pPr>
            <a:lvl2pPr lvl="1" indent="-298450" marL="914400">
              <a:spcBef>
                <a:spcPts val="0"/>
              </a:spcBef>
              <a:spcAft>
                <a:spcPts val="0"/>
              </a:spcAft>
              <a:buSzPts val="1100"/>
              <a:buChar char="○"/>
              <a:defRPr sz="880"/>
            </a:lvl2pPr>
            <a:lvl3pPr lvl="2" indent="-298450" marL="1371600">
              <a:spcBef>
                <a:spcPts val="0"/>
              </a:spcBef>
              <a:spcAft>
                <a:spcPts val="0"/>
              </a:spcAft>
              <a:buSzPts val="1100"/>
              <a:buChar char="■"/>
              <a:defRPr sz="880"/>
            </a:lvl3pPr>
            <a:lvl4pPr lvl="3" indent="-298450" marL="1828800">
              <a:spcBef>
                <a:spcPts val="0"/>
              </a:spcBef>
              <a:spcAft>
                <a:spcPts val="0"/>
              </a:spcAft>
              <a:buSzPts val="1100"/>
              <a:buChar char="●"/>
              <a:defRPr sz="880"/>
            </a:lvl4pPr>
            <a:lvl5pPr lvl="4" indent="-298450" marL="2286000">
              <a:spcBef>
                <a:spcPts val="0"/>
              </a:spcBef>
              <a:spcAft>
                <a:spcPts val="0"/>
              </a:spcAft>
              <a:buSzPts val="1100"/>
              <a:buChar char="○"/>
              <a:defRPr sz="880"/>
            </a:lvl5pPr>
            <a:lvl6pPr lvl="5" indent="-298450" marL="2743200">
              <a:spcBef>
                <a:spcPts val="0"/>
              </a:spcBef>
              <a:spcAft>
                <a:spcPts val="0"/>
              </a:spcAft>
              <a:buSzPts val="1100"/>
              <a:buChar char="■"/>
              <a:defRPr sz="880"/>
            </a:lvl6pPr>
            <a:lvl7pPr lvl="6" indent="-298450" marL="3200400">
              <a:spcBef>
                <a:spcPts val="0"/>
              </a:spcBef>
              <a:spcAft>
                <a:spcPts val="0"/>
              </a:spcAft>
              <a:buSzPts val="1100"/>
              <a:buChar char="●"/>
              <a:defRPr sz="880"/>
            </a:lvl7pPr>
            <a:lvl8pPr lvl="7" indent="-298450" marL="3657600">
              <a:spcBef>
                <a:spcPts val="0"/>
              </a:spcBef>
              <a:spcAft>
                <a:spcPts val="0"/>
              </a:spcAft>
              <a:buSzPts val="1100"/>
              <a:buChar char="○"/>
              <a:defRPr sz="880"/>
            </a:lvl8pPr>
            <a:lvl9pPr lvl="8" indent="-298450" marL="4114800">
              <a:spcBef>
                <a:spcPts val="0"/>
              </a:spcBef>
              <a:spcAft>
                <a:spcPts val="0"/>
              </a:spcAft>
              <a:buSzPts val="1100"/>
              <a:buChar char="■"/>
              <a:defRPr sz="880"/>
            </a:lvl9pPr>
          </a:lstStyle>
          <a:p>
            <a:endParaRPr/>
          </a:p>
        </p:txBody>
      </p:sp>
    </p:spTree>
  </p:cSld>
  <p:clrMap accent6="accent6" accent4="accent4" accent5="accent5" accent2="accent2" accent3="accent3" accent1="accent1" tx1="dk1" bg2="dk2" bg1="lt1" hlink="hlink" tx2="lt2" folHlink="fol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name="Shape 153" id="1"/>
        <p:cNvGrpSpPr/>
        <p:nvPr/>
      </p:nvGrpSpPr>
      <p:grpSpPr>
        <a:xfrm>
          <a:off x="0" y="0"/>
          <a:ext cx="0" cy="0"/>
          <a:chOff x="0" y="0"/>
          <a:chExt cx="0" cy="0"/>
        </a:xfrm>
      </p:grpSpPr>
      <p:sp>
        <p:nvSpPr>
          <p:cNvPr name="Google Shape;154;g146cbe31ecc_0_86:notes" id="154"/>
          <p:cNvSpPr>
            <a:spLocks noGrp="1" noRot="1" noChangeAspect="1"/>
          </p:cNvSpPr>
          <p:nvPr>
            <p:ph type="sldImg" idx="2"/>
          </p:nvPr>
        </p:nvSpPr>
        <p:spPr>
          <a:xfrm>
            <a:off x="381000" y="685800"/>
            <a:ext cx="6096000" cy="3429000"/>
          </a:xfrm>
          <a:custGeom>
            <a:avLst/>
            <a:gdLst/>
            <a:ahLst/>
            <a:cxnLst/>
            <a:rect r="r" b="b" t="t" l="l"/>
            <a:pathLst>
              <a:path extrusionOk="0" w="120000" h="120000">
                <a:moveTo>
                  <a:pt x="0" y="0"/>
                </a:moveTo>
                <a:lnTo>
                  <a:pt x="120000" y="0"/>
                </a:lnTo>
                <a:lnTo>
                  <a:pt x="120000" y="120000"/>
                </a:lnTo>
                <a:lnTo>
                  <a:pt x="0" y="120000"/>
                </a:lnTo>
                <a:close/>
              </a:path>
            </a:pathLst>
          </a:custGeom>
        </p:spPr>
      </p:sp>
      <p:sp>
        <p:nvSpPr>
          <p:cNvPr name="Google Shape;155;g146cbe31ecc_0_86:notes" id="155"/>
          <p:cNvSpPr txBox="1">
            <a:spLocks noGrp="1"/>
          </p:cNvSpPr>
          <p:nvPr>
            <p:ph type="body" idx="1"/>
          </p:nvPr>
        </p:nvSpPr>
        <p:spPr>
          <a:xfrm>
            <a:off x="685800" y="4343400"/>
            <a:ext cx="5486400" cy="4114800"/>
          </a:xfrm>
          <a:prstGeom prst="rect">
            <a:avLst/>
          </a:prstGeom>
        </p:spPr>
        <p:txBody>
          <a:bodyPr lIns="91425" bIns="91425" anchor="t" rIns="91425" wrap="square" anchorCtr="0" spcFirstLastPara="1" tIns="91425">
            <a:noAutofit/>
          </a:bodyPr>
          <a:lstStyle/>
          <a:p>
            <a:pPr lvl="0" indent="0" rtl="0" marL="0" algn="l">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name="Shape 153" id="1"/>
        <p:cNvGrpSpPr/>
        <p:nvPr/>
      </p:nvGrpSpPr>
      <p:grpSpPr>
        <a:xfrm>
          <a:off x="0" y="0"/>
          <a:ext cx="0" cy="0"/>
          <a:chOff x="0" y="0"/>
          <a:chExt cx="0" cy="0"/>
        </a:xfrm>
      </p:grpSpPr>
      <p:sp>
        <p:nvSpPr>
          <p:cNvPr name="Google Shape;154;g146cbe31ecc_0_86:notes" id="154"/>
          <p:cNvSpPr>
            <a:spLocks noGrp="1" noRot="1" noChangeAspect="1"/>
          </p:cNvSpPr>
          <p:nvPr>
            <p:ph type="sldImg" idx="2"/>
          </p:nvPr>
        </p:nvSpPr>
        <p:spPr>
          <a:xfrm>
            <a:off x="381000" y="685800"/>
            <a:ext cx="6096000" cy="3429000"/>
          </a:xfrm>
          <a:custGeom>
            <a:avLst/>
            <a:gdLst/>
            <a:ahLst/>
            <a:cxnLst/>
            <a:rect r="r" b="b" t="t" l="l"/>
            <a:pathLst>
              <a:path extrusionOk="0" w="120000" h="120000">
                <a:moveTo>
                  <a:pt x="0" y="0"/>
                </a:moveTo>
                <a:lnTo>
                  <a:pt x="120000" y="0"/>
                </a:lnTo>
                <a:lnTo>
                  <a:pt x="120000" y="120000"/>
                </a:lnTo>
                <a:lnTo>
                  <a:pt x="0" y="120000"/>
                </a:lnTo>
                <a:close/>
              </a:path>
            </a:pathLst>
          </a:custGeom>
        </p:spPr>
      </p:sp>
      <p:sp>
        <p:nvSpPr>
          <p:cNvPr name="Google Shape;155;g146cbe31ecc_0_86:notes" id="155"/>
          <p:cNvSpPr txBox="1">
            <a:spLocks noGrp="1"/>
          </p:cNvSpPr>
          <p:nvPr>
            <p:ph type="body" idx="1"/>
          </p:nvPr>
        </p:nvSpPr>
        <p:spPr>
          <a:xfrm>
            <a:off x="685800" y="4343400"/>
            <a:ext cx="5486400" cy="4114800"/>
          </a:xfrm>
          <a:prstGeom prst="rect">
            <a:avLst/>
          </a:prstGeom>
        </p:spPr>
        <p:txBody>
          <a:bodyPr lIns="91425" bIns="91425" anchor="t" rIns="91425" wrap="square" anchorCtr="0" spcFirstLastPara="1" tIns="91425">
            <a:noAutofit/>
          </a:bodyPr>
          <a:lstStyle/>
          <a:p>
            <a:pPr lvl="0" indent="0" rtl="0" marL="0" algn="l">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スライド イメージ プレースホルダー 1" id="2"/>
          <p:cNvSpPr>
            <a:spLocks noGrp="1" noRot="1" noChangeAspect="1"/>
          </p:cNvSpPr>
          <p:nvPr>
            <p:ph type="sldImg"/>
          </p:nvPr>
        </p:nvSpPr>
        <p:spPr>
          <a:xfrm>
            <a:off x="381000" y="685800"/>
            <a:ext cx="6096000" cy="3429000"/>
          </a:xfrm>
        </p:spPr>
      </p:sp>
      <p:sp>
        <p:nvSpPr>
          <p:cNvPr name="ノート プレースホルダー 2" id="3"/>
          <p:cNvSpPr>
            <a:spLocks noGrp="1"/>
          </p:cNvSpPr>
          <p:nvPr>
            <p:ph type="body" idx="1"/>
          </p:nvPr>
        </p:nvSpPr>
        <p:spPr/>
        <p:txBody>
          <a:bodyPr/>
          <a:lstStyle/>
          <a:p>
            <a:pPr indent="0" marL="158750">
              <a:buNone/>
            </a:pPr>
            <a:endParaRPr dirty="0" kumimoji="1" altLang="en-US" lang="ja-JP"/>
          </a:p>
        </p:txBody>
      </p:sp>
    </p:spTree>
    <p:extLst>
      <p:ext uri="{BB962C8B-B14F-4D97-AF65-F5344CB8AC3E}">
        <p14:creationId xmlns:p14="http://schemas.microsoft.com/office/powerpoint/2010/main" val="257955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name="Shape 177" id="1"/>
        <p:cNvGrpSpPr/>
        <p:nvPr/>
      </p:nvGrpSpPr>
      <p:grpSpPr>
        <a:xfrm>
          <a:off x="0" y="0"/>
          <a:ext cx="0" cy="0"/>
          <a:chOff x="0" y="0"/>
          <a:chExt cx="0" cy="0"/>
        </a:xfrm>
      </p:grpSpPr>
      <p:sp>
        <p:nvSpPr>
          <p:cNvPr name="Google Shape;178;g144aaa0767c_0_104:notes" id="178"/>
          <p:cNvSpPr>
            <a:spLocks noGrp="1" noRot="1" noChangeAspect="1"/>
          </p:cNvSpPr>
          <p:nvPr>
            <p:ph type="sldImg" idx="2"/>
          </p:nvPr>
        </p:nvSpPr>
        <p:spPr>
          <a:xfrm>
            <a:off x="381000" y="685800"/>
            <a:ext cx="6096000" cy="3429000"/>
          </a:xfrm>
          <a:custGeom>
            <a:avLst/>
            <a:gdLst/>
            <a:ahLst/>
            <a:cxnLst/>
            <a:rect r="r" b="b" t="t" l="l"/>
            <a:pathLst>
              <a:path extrusionOk="0" w="120000" h="120000">
                <a:moveTo>
                  <a:pt x="0" y="0"/>
                </a:moveTo>
                <a:lnTo>
                  <a:pt x="120000" y="0"/>
                </a:lnTo>
                <a:lnTo>
                  <a:pt x="120000" y="120000"/>
                </a:lnTo>
                <a:lnTo>
                  <a:pt x="0" y="120000"/>
                </a:lnTo>
                <a:close/>
              </a:path>
            </a:pathLst>
          </a:custGeom>
        </p:spPr>
      </p:sp>
      <p:sp>
        <p:nvSpPr>
          <p:cNvPr name="Google Shape;179;g144aaa0767c_0_104:notes" id="179"/>
          <p:cNvSpPr txBox="1">
            <a:spLocks noGrp="1"/>
          </p:cNvSpPr>
          <p:nvPr>
            <p:ph type="body" idx="1"/>
          </p:nvPr>
        </p:nvSpPr>
        <p:spPr>
          <a:xfrm>
            <a:off x="685800" y="4343400"/>
            <a:ext cx="5486400" cy="4114800"/>
          </a:xfrm>
          <a:prstGeom prst="rect">
            <a:avLst/>
          </a:prstGeom>
        </p:spPr>
        <p:txBody>
          <a:bodyPr lIns="91425" bIns="91425" anchor="t" rIns="91425" wrap="square" anchorCtr="0" spcFirstLastPara="1" tIns="91425">
            <a:noAutofit/>
          </a:bodyPr>
          <a:lstStyle/>
          <a:p>
            <a:pPr lvl="0" indent="0" rtl="0" marL="0" algn="l">
              <a:spcBef>
                <a:spcPts val="0"/>
              </a:spcBef>
              <a:spcAft>
                <a:spcPts val="0"/>
              </a:spcAft>
              <a:buNone/>
            </a:pPr>
            <a:endParaRPr/>
          </a:p>
        </p:txBody>
      </p:sp>
    </p:spTree>
    <p:extLst>
      <p:ext uri="{BB962C8B-B14F-4D97-AF65-F5344CB8AC3E}">
        <p14:creationId xmlns:p14="http://schemas.microsoft.com/office/powerpoint/2010/main" val="29155664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name="Shape 60" id="1"/>
        <p:cNvGrpSpPr/>
        <p:nvPr/>
      </p:nvGrpSpPr>
      <p:grpSpPr>
        <a:xfrm>
          <a:off x="0" y="0"/>
          <a:ext cx="0" cy="0"/>
          <a:chOff x="0" y="0"/>
          <a:chExt cx="0" cy="0"/>
        </a:xfrm>
      </p:grpSpPr>
      <p:sp>
        <p:nvSpPr>
          <p:cNvPr name="Google Shape;61;p9" id="61"/>
          <p:cNvSpPr/>
          <p:nvPr/>
        </p:nvSpPr>
        <p:spPr>
          <a:xfrm>
            <a:off x="8432941" y="4431167"/>
            <a:ext cx="724200" cy="724200"/>
          </a:xfrm>
          <a:prstGeom prst="rect">
            <a:avLst/>
          </a:prstGeom>
          <a:solidFill>
            <a:schemeClr val="accent2"/>
          </a:solidFill>
          <a:ln>
            <a:noFill/>
          </a:ln>
        </p:spPr>
        <p:txBody>
          <a:bodyPr lIns="91425" bIns="91425" anchor="ctr" rIns="91425" wrap="square" anchorCtr="0" spcFirstLastPara="1" tIns="91425">
            <a:noAutofit/>
          </a:bodyPr>
          <a:lstStyle/>
          <a:p>
            <a:pPr lvl="0" indent="0" rtl="0" marL="0" algn="l">
              <a:spcBef>
                <a:spcPts val="0"/>
              </a:spcBef>
              <a:spcAft>
                <a:spcPts val="0"/>
              </a:spcAft>
              <a:buNone/>
            </a:pPr>
            <a:endParaRPr/>
          </a:p>
        </p:txBody>
      </p:sp>
      <p:sp>
        <p:nvSpPr>
          <p:cNvPr name="Google Shape;62;p9" id="62"/>
          <p:cNvSpPr/>
          <p:nvPr/>
        </p:nvSpPr>
        <p:spPr>
          <a:xfrm rot="10800000">
            <a:off x="7701526" y="4431200"/>
            <a:ext cx="731400" cy="730500"/>
          </a:xfrm>
          <a:prstGeom prst="rtTriangle">
            <a:avLst/>
          </a:prstGeom>
          <a:solidFill>
            <a:schemeClr val="accent1"/>
          </a:solidFill>
          <a:ln>
            <a:noFill/>
          </a:ln>
        </p:spPr>
        <p:txBody>
          <a:bodyPr lIns="91425" bIns="91425" anchor="ctr" rIns="91425" wrap="square" anchorCtr="0" spcFirstLastPara="1" tIns="91425">
            <a:noAutofit/>
          </a:bodyPr>
          <a:lstStyle/>
          <a:p>
            <a:pPr lvl="0" indent="0" rtl="0" marL="0" algn="l">
              <a:spcBef>
                <a:spcPts val="0"/>
              </a:spcBef>
              <a:spcAft>
                <a:spcPts val="0"/>
              </a:spcAft>
              <a:buNone/>
            </a:pPr>
            <a:endParaRPr/>
          </a:p>
        </p:txBody>
      </p:sp>
      <p:sp>
        <p:nvSpPr>
          <p:cNvPr name="Google Shape;63;p9" id="63"/>
          <p:cNvSpPr txBox="1">
            <a:spLocks noGrp="1"/>
          </p:cNvSpPr>
          <p:nvPr>
            <p:ph type="title"/>
          </p:nvPr>
        </p:nvSpPr>
        <p:spPr>
          <a:xfrm>
            <a:off x="311700" y="410000"/>
            <a:ext cx="8520600" cy="607800"/>
          </a:xfrm>
          <a:prstGeom prst="rect">
            <a:avLst/>
          </a:prstGeom>
        </p:spPr>
        <p:txBody>
          <a:bodyPr lIns="91425" bIns="91425" anchor="t" rIns="91425" wrap="square" anchorCtr="0" spcFirstLastPara="1"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name="Google Shape;64;p9" id="64"/>
          <p:cNvSpPr txBox="1">
            <a:spLocks noGrp="1"/>
          </p:cNvSpPr>
          <p:nvPr>
            <p:ph type="sldNum" idx="12"/>
          </p:nvPr>
        </p:nvSpPr>
        <p:spPr>
          <a:xfrm>
            <a:off x="8460431" y="4651190"/>
            <a:ext cx="548700" cy="393600"/>
          </a:xfrm>
          <a:prstGeom prst="rect">
            <a:avLst/>
          </a:prstGeom>
        </p:spPr>
        <p:txBody>
          <a:bodyPr lIns="91425" bIns="91425" anchor="ctr" rIns="91425" wrap="square" anchorCtr="0" spcFirstLastPara="1"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lvl="0" indent="0" rtl="0" marL="0" algn="r">
              <a:spcBef>
                <a:spcPts val="0"/>
              </a:spcBef>
              <a:spcAft>
                <a:spcPts val="0"/>
              </a:spcAft>
              <a:buNone/>
            </a:pPr>
            <a:fld id="{00000000-1234-1234-1234-123412341234}" type="slidenum">
              <a:rPr lang="en"/>
              <a:t>‹#›</a:t>
            </a:fld>
            <a:endParaRPr/>
          </a:p>
        </p:txBody>
      </p:sp>
      <p:sp>
        <p:nvSpPr>
          <p:cNvPr name="Google Shape;65;p9" id="65"/>
          <p:cNvSpPr/>
          <p:nvPr/>
        </p:nvSpPr>
        <p:spPr>
          <a:xfrm>
            <a:off x="8418600" y="0"/>
            <a:ext cx="725400" cy="725400"/>
          </a:xfrm>
          <a:prstGeom prst="rect">
            <a:avLst/>
          </a:prstGeom>
          <a:solidFill>
            <a:schemeClr val="accent4"/>
          </a:solidFill>
          <a:ln>
            <a:noFill/>
          </a:ln>
        </p:spPr>
        <p:txBody>
          <a:bodyPr lIns="91425" bIns="91425" anchor="ctr" rIns="91425" wrap="square" anchorCtr="0" spcFirstLastPara="1" tIns="91425">
            <a:noAutofit/>
          </a:bodyPr>
          <a:lstStyle/>
          <a:p>
            <a:pPr lvl="0" indent="0" rtl="0" marL="0" algn="l">
              <a:spcBef>
                <a:spcPts val="0"/>
              </a:spcBef>
              <a:spcAft>
                <a:spcPts val="0"/>
              </a:spcAft>
              <a:buNone/>
            </a:pPr>
            <a:endParaRPr/>
          </a:p>
        </p:txBody>
      </p:sp>
      <p:sp>
        <p:nvSpPr>
          <p:cNvPr name="Google Shape;66;p9" id="66"/>
          <p:cNvSpPr txBox="1">
            <a:spLocks noGrp="1"/>
          </p:cNvSpPr>
          <p:nvPr>
            <p:ph type="body" idx="1"/>
          </p:nvPr>
        </p:nvSpPr>
        <p:spPr>
          <a:xfrm>
            <a:off x="280350" y="1266450"/>
            <a:ext cx="8520600" cy="3339000"/>
          </a:xfrm>
          <a:prstGeom prst="rect">
            <a:avLst/>
          </a:prstGeom>
        </p:spPr>
        <p:txBody>
          <a:bodyPr lIns="91425" bIns="91425" anchor="t" rIns="91425" wrap="square" anchorCtr="0" spcFirstLastPara="1" tIns="91425">
            <a:normAutofit/>
          </a:bodyPr>
          <a:lstStyle>
            <a:lvl1pPr lvl="0" indent="-342900" marL="457200">
              <a:spcBef>
                <a:spcPts val="0"/>
              </a:spcBef>
              <a:spcAft>
                <a:spcPts val="0"/>
              </a:spcAft>
              <a:buSzPts val="1800"/>
              <a:buChar char="●"/>
              <a:defRPr/>
            </a:lvl1pPr>
            <a:lvl2pPr lvl="1" indent="-317500" marL="914400">
              <a:spcBef>
                <a:spcPts val="0"/>
              </a:spcBef>
              <a:spcAft>
                <a:spcPts val="0"/>
              </a:spcAft>
              <a:buSzPts val="1400"/>
              <a:buChar char="○"/>
              <a:defRPr/>
            </a:lvl2pPr>
            <a:lvl3pPr lvl="2" indent="-317500" marL="1371600">
              <a:spcBef>
                <a:spcPts val="0"/>
              </a:spcBef>
              <a:spcAft>
                <a:spcPts val="0"/>
              </a:spcAft>
              <a:buSzPts val="1400"/>
              <a:buChar char="■"/>
              <a:defRPr/>
            </a:lvl3pPr>
            <a:lvl4pPr lvl="3" indent="-317500" marL="1828800">
              <a:spcBef>
                <a:spcPts val="0"/>
              </a:spcBef>
              <a:spcAft>
                <a:spcPts val="0"/>
              </a:spcAft>
              <a:buSzPts val="1400"/>
              <a:buChar char="●"/>
              <a:defRPr/>
            </a:lvl4pPr>
            <a:lvl5pPr lvl="4" indent="-317500" marL="2286000">
              <a:spcBef>
                <a:spcPts val="0"/>
              </a:spcBef>
              <a:spcAft>
                <a:spcPts val="0"/>
              </a:spcAft>
              <a:buSzPts val="1400"/>
              <a:buChar char="○"/>
              <a:defRPr/>
            </a:lvl5pPr>
            <a:lvl6pPr lvl="5" indent="-317500" marL="2743200">
              <a:spcBef>
                <a:spcPts val="0"/>
              </a:spcBef>
              <a:spcAft>
                <a:spcPts val="0"/>
              </a:spcAft>
              <a:buSzPts val="1400"/>
              <a:buChar char="■"/>
              <a:defRPr/>
            </a:lvl6pPr>
            <a:lvl7pPr lvl="6" indent="-317500" marL="3200400">
              <a:spcBef>
                <a:spcPts val="0"/>
              </a:spcBef>
              <a:spcAft>
                <a:spcPts val="0"/>
              </a:spcAft>
              <a:buSzPts val="1400"/>
              <a:buChar char="●"/>
              <a:defRPr/>
            </a:lvl7pPr>
            <a:lvl8pPr lvl="7" indent="-317500" marL="3657600">
              <a:spcBef>
                <a:spcPts val="0"/>
              </a:spcBef>
              <a:spcAft>
                <a:spcPts val="0"/>
              </a:spcAft>
              <a:buSzPts val="1400"/>
              <a:buChar char="○"/>
              <a:defRPr/>
            </a:lvl8pPr>
            <a:lvl9pPr lvl="8" indent="-317500" marL="4114800">
              <a:spcBef>
                <a:spcPts val="0"/>
              </a:spcBef>
              <a:spcAft>
                <a:spcPts val="0"/>
              </a:spcAft>
              <a:buSzPts val="1400"/>
              <a:buChar char="■"/>
              <a:defRPr/>
            </a:lvl9pPr>
          </a:lstStyle>
          <a:p>
            <a:endParaRPr/>
          </a:p>
        </p:txBody>
      </p:sp>
      <p:pic>
        <p:nvPicPr>
          <p:cNvPr name="Google Shape;67;p9" id="67"/>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name="Picture 1" id="2">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pic>
        <p:nvPicPr>
          <p:cNvPr name="図 3" id="4">
            <a:extLst>
              <a:ext uri="{FF2B5EF4-FFF2-40B4-BE49-F238E27FC236}">
                <a16:creationId xmlns:a16="http://schemas.microsoft.com/office/drawing/2014/main" id="{66F29BC4-AF58-A138-1F78-D7721960FD6F}"/>
              </a:ext>
            </a:extLst>
          </p:cNvPr>
          <p:cNvPicPr>
            <a:picLocks noChangeAspect="1"/>
          </p:cNvPicPr>
          <p:nvPr userDrawn="1"/>
        </p:nvPicPr>
        <p:blipFill>
          <a:blip r:embed="rId4"/>
          <a:stretch>
            <a:fillRect/>
          </a:stretch>
        </p:blipFill>
        <p:spPr>
          <a:xfrm>
            <a:off x="2198020" y="4550887"/>
            <a:ext cx="1212850" cy="606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name="" id="1"/>
        <p:cNvGrpSpPr/>
        <p:nvPr/>
      </p:nvGrpSpPr>
      <p:grpSpPr>
        <a:xfrm>
          <a:off x="0" y="0"/>
          <a:ext cx="0" cy="0"/>
          <a:chOff x="0" y="0"/>
          <a:chExt cx="0" cy="0"/>
        </a:xfrm>
      </p:grpSpPr>
      <p:sp>
        <p:nvSpPr>
          <p:cNvPr name="字幕 2" id="3">
            <a:extLst>
              <a:ext uri="{FF2B5EF4-FFF2-40B4-BE49-F238E27FC236}">
                <a16:creationId xmlns:a16="http://schemas.microsoft.com/office/drawing/2014/main" id="{10FEEE16-5964-4E8B-9717-3D79C7D8130E}"/>
              </a:ext>
            </a:extLst>
          </p:cNvPr>
          <p:cNvSpPr>
            <a:spLocks noGrp="1"/>
          </p:cNvSpPr>
          <p:nvPr>
            <p:ph type="subTitle" idx="1"/>
          </p:nvPr>
        </p:nvSpPr>
        <p:spPr>
          <a:xfrm>
            <a:off x="1143000" y="2701528"/>
            <a:ext cx="6858000" cy="1241822"/>
          </a:xfrm>
        </p:spPr>
        <p:txBody>
          <a:bodyPr/>
          <a:lstStyle>
            <a:lvl1pPr indent="0" marL="0" algn="ctr">
              <a:buNone/>
              <a:defRPr sz="1440"/>
            </a:lvl1pPr>
            <a:lvl2pPr indent="0" marL="342900" algn="ctr">
              <a:buNone/>
              <a:defRPr sz="1200"/>
            </a:lvl2pPr>
            <a:lvl3pPr indent="0" marL="685800" algn="ctr">
              <a:buNone/>
              <a:defRPr sz="1080"/>
            </a:lvl3pPr>
            <a:lvl4pPr indent="0" marL="1028700" algn="ctr">
              <a:buNone/>
              <a:defRPr sz="960"/>
            </a:lvl4pPr>
            <a:lvl5pPr indent="0" marL="1371600" algn="ctr">
              <a:buNone/>
              <a:defRPr sz="960"/>
            </a:lvl5pPr>
            <a:lvl6pPr indent="0" marL="1714500" algn="ctr">
              <a:buNone/>
              <a:defRPr sz="960"/>
            </a:lvl6pPr>
            <a:lvl7pPr indent="0" marL="2057400" algn="ctr">
              <a:buNone/>
              <a:defRPr sz="960"/>
            </a:lvl7pPr>
            <a:lvl8pPr indent="0" marL="2400300" algn="ctr">
              <a:buNone/>
              <a:defRPr sz="960"/>
            </a:lvl8pPr>
            <a:lvl9pPr indent="0" marL="2743200" algn="ctr">
              <a:buNone/>
              <a:defRPr sz="960"/>
            </a:lvl9pPr>
          </a:lstStyle>
          <a:p>
            <a:r>
              <a:rPr kumimoji="1" altLang="en-US" lang="ja-JP"/>
              <a:t>マスター サブタイトルの書式設定</a:t>
            </a:r>
          </a:p>
        </p:txBody>
      </p:sp>
      <p:sp>
        <p:nvSpPr>
          <p:cNvPr name="日付プレースホルダー 3" id="4">
            <a:extLst>
              <a:ext uri="{FF2B5EF4-FFF2-40B4-BE49-F238E27FC236}">
                <a16:creationId xmlns:a16="http://schemas.microsoft.com/office/drawing/2014/main" id="{1DEDBF31-46B9-4046-AD25-804861CF297D}"/>
              </a:ext>
            </a:extLst>
          </p:cNvPr>
          <p:cNvSpPr>
            <a:spLocks noGrp="1"/>
          </p:cNvSpPr>
          <p:nvPr>
            <p:ph sz="half" type="dt" idx="10"/>
          </p:nvPr>
        </p:nvSpPr>
        <p:spPr/>
        <p:txBody>
          <a:bodyPr/>
          <a:lstStyle/>
          <a:p>
            <a:fld id="{73223DB9-601C-4A7B-A5C2-B16DF95A83F1}" type="datetimeFigureOut">
              <a:rPr kumimoji="1" altLang="en-US" lang="ja-JP" smtClean="0"/>
              <a:t>2023/5/17</a:t>
            </a:fld>
            <a:endParaRPr kumimoji="1" altLang="en-US" lang="ja-JP"/>
          </a:p>
        </p:txBody>
      </p:sp>
      <p:sp>
        <p:nvSpPr>
          <p:cNvPr name="フッター プレースホルダー 4" id="5">
            <a:extLst>
              <a:ext uri="{FF2B5EF4-FFF2-40B4-BE49-F238E27FC236}">
                <a16:creationId xmlns:a16="http://schemas.microsoft.com/office/drawing/2014/main" id="{EA386BF7-DA59-4417-9858-C04F9AFC5648}"/>
              </a:ext>
            </a:extLst>
          </p:cNvPr>
          <p:cNvSpPr>
            <a:spLocks noGrp="1"/>
          </p:cNvSpPr>
          <p:nvPr>
            <p:ph sz="quarter" type="ftr" idx="11"/>
          </p:nvPr>
        </p:nvSpPr>
        <p:spPr/>
        <p:txBody>
          <a:bodyPr/>
          <a:lstStyle/>
          <a:p>
            <a:endParaRPr dirty="0" kumimoji="1" altLang="en-US" lang="ja-JP"/>
          </a:p>
        </p:txBody>
      </p:sp>
      <p:sp>
        <p:nvSpPr>
          <p:cNvPr name="スライド番号プレースホルダー 5" id="6">
            <a:extLst>
              <a:ext uri="{FF2B5EF4-FFF2-40B4-BE49-F238E27FC236}">
                <a16:creationId xmlns:a16="http://schemas.microsoft.com/office/drawing/2014/main" id="{5124AA79-344D-4F42-820B-5A832C851F9F}"/>
              </a:ext>
            </a:extLst>
          </p:cNvPr>
          <p:cNvSpPr>
            <a:spLocks noGrp="1"/>
          </p:cNvSpPr>
          <p:nvPr>
            <p:ph sz="quarter" type="sldNum" idx="12"/>
          </p:nvPr>
        </p:nvSpPr>
        <p:spPr/>
        <p:txBody>
          <a:bodyPr/>
          <a:lstStyle/>
          <a:p>
            <a:fld id="{8CA586E9-7E97-4C00-8C87-C4F602C7FC32}" type="slidenum">
              <a:rPr kumimoji="1" altLang="en-US" lang="ja-JP" smtClean="0"/>
              <a:t>‹#›</a:t>
            </a:fld>
            <a:endParaRPr kumimoji="1" altLang="en-US" lang="ja-JP"/>
          </a:p>
        </p:txBody>
      </p:sp>
      <p:pic>
        <p:nvPicPr>
          <p:cNvPr descr="Image number 7" name="Picture 2" id="2050">
            <a:extLst>
              <a:ext uri="{FF2B5EF4-FFF2-40B4-BE49-F238E27FC236}">
                <a16:creationId xmlns:a16="http://schemas.microsoft.com/office/drawing/2014/main" id="{2B576733-3CC3-036C-1AE6-F0FF6FA4ED8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6858000" cy="5143500"/>
          </a:xfrm>
          <a:prstGeom prst="rect">
            <a:avLst/>
          </a:prstGeom>
          <a:noFill/>
          <a:extLst>
            <a:ext uri="{909E8E84-426E-40DD-AFC4-6F175D3DCCD1}">
              <a14:hiddenFill xmlns:a14="http://schemas.microsoft.com/office/drawing/2010/main">
                <a:solidFill>
                  <a:srgbClr val="FFFFFF"/>
                </a:solidFill>
              </a14:hiddenFill>
            </a:ext>
          </a:extLst>
        </p:spPr>
      </p:pic>
      <p:pic>
        <p:nvPicPr>
          <p:cNvPr descr="アイコン が含まれている画像  自動的に生成された説明" name="図 8" id="9">
            <a:extLst>
              <a:ext uri="{FF2B5EF4-FFF2-40B4-BE49-F238E27FC236}">
                <a16:creationId xmlns:a16="http://schemas.microsoft.com/office/drawing/2014/main" id="{EA3B5694-1CD0-15F0-BFCC-5E5F6BFCBCB7}"/>
              </a:ext>
            </a:extLst>
          </p:cNvPr>
          <p:cNvPicPr>
            <a:picLocks noChangeAspect="1"/>
          </p:cNvPicPr>
          <p:nvPr userDrawn="1"/>
        </p:nvPicPr>
        <p:blipFill>
          <a:blip r:embed="rId3"/>
          <a:stretch>
            <a:fillRect/>
          </a:stretch>
        </p:blipFill>
        <p:spPr>
          <a:xfrm>
            <a:off x="6823292" y="4476850"/>
            <a:ext cx="1101673" cy="701177"/>
          </a:xfrm>
          <a:prstGeom prst="rect">
            <a:avLst/>
          </a:prstGeom>
        </p:spPr>
      </p:pic>
      <p:sp>
        <p:nvSpPr>
          <p:cNvPr name="タイトル 1" id="2">
            <a:extLst>
              <a:ext uri="{FF2B5EF4-FFF2-40B4-BE49-F238E27FC236}">
                <a16:creationId xmlns:a16="http://schemas.microsoft.com/office/drawing/2014/main" id="{E201386C-C996-4EF4-B607-C60997C81B24}"/>
              </a:ext>
            </a:extLst>
          </p:cNvPr>
          <p:cNvSpPr>
            <a:spLocks noGrp="1"/>
          </p:cNvSpPr>
          <p:nvPr>
            <p:ph type="ctrTitle"/>
          </p:nvPr>
        </p:nvSpPr>
        <p:spPr>
          <a:xfrm>
            <a:off x="0" y="4113454"/>
            <a:ext cx="6858000" cy="726795"/>
          </a:xfrm>
          <a:solidFill>
            <a:schemeClr val="bg1">
              <a:alpha val="69804"/>
            </a:schemeClr>
          </a:solidFill>
        </p:spPr>
        <p:txBody>
          <a:bodyPr anchor="b">
            <a:noAutofit/>
          </a:bodyPr>
          <a:lstStyle>
            <a:lvl1pPr algn="ctr">
              <a:defRPr sz="3200">
                <a:latin typeface="+mn-ea"/>
                <a:ea typeface="+mn-ea"/>
              </a:defRPr>
            </a:lvl1pPr>
          </a:lstStyle>
          <a:p>
            <a:endParaRPr dirty="0" kumimoji="1" altLang="en-US" lang="ja-JP"/>
          </a:p>
        </p:txBody>
      </p:sp>
      <p:sp>
        <p:nvSpPr>
          <p:cNvPr name="タイトル 1" id="10">
            <a:extLst>
              <a:ext uri="{FF2B5EF4-FFF2-40B4-BE49-F238E27FC236}">
                <a16:creationId xmlns:a16="http://schemas.microsoft.com/office/drawing/2014/main" id="{322D07C8-86BA-DD8C-F7B6-FB081B70E6C4}"/>
              </a:ext>
            </a:extLst>
          </p:cNvPr>
          <p:cNvSpPr txBox="1">
            <a:spLocks/>
          </p:cNvSpPr>
          <p:nvPr userDrawn="1"/>
        </p:nvSpPr>
        <p:spPr>
          <a:xfrm>
            <a:off x="-1" y="2986862"/>
            <a:ext cx="6900169" cy="1115101"/>
          </a:xfrm>
          <a:prstGeom prst="rect">
            <a:avLst/>
          </a:prstGeom>
          <a:solidFill>
            <a:schemeClr val="bg1">
              <a:alpha val="69804"/>
            </a:schemeClr>
          </a:solidFill>
          <a:ln>
            <a:noFill/>
          </a:ln>
        </p:spPr>
        <p:txBody>
          <a:bodyPr lIns="91425" bIns="91425" anchor="b" rIns="91425" wrap="square" anchorCtr="0" spcFirstLastPara="1" tIns="91425">
            <a:noAutofit/>
          </a:bodyPr>
          <a:lstStyle>
            <a:defPPr lvl="0" marR="0" rtl="0" algn="l">
              <a:lnSpc>
                <a:spcPct val="100000"/>
              </a:lnSpc>
              <a:spcBef>
                <a:spcPts val="0"/>
              </a:spcBef>
              <a:spcAft>
                <a:spcPts val="0"/>
              </a:spcAft>
            </a:defPPr>
            <a:lvl1pPr lvl="0" marR="0" rtl="0" algn="ctr">
              <a:lnSpc>
                <a:spcPct val="100000"/>
              </a:lnSpc>
              <a:spcBef>
                <a:spcPts val="0"/>
              </a:spcBef>
              <a:spcAft>
                <a:spcPts val="0"/>
              </a:spcAft>
              <a:buClr>
                <a:schemeClr val="dk1"/>
              </a:buClr>
              <a:buSzPts val="3000"/>
              <a:buFont typeface="Roboto Slab Light"/>
              <a:buNone/>
              <a:defRPr b="0" cap="none" u="none" sz="4800" strike="noStrike" i="0">
                <a:solidFill>
                  <a:schemeClr val="dk1"/>
                </a:solidFill>
                <a:latin typeface="+mn-ea"/>
                <a:ea typeface="+mn-ea"/>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cap="none" u="none" sz="2400" strike="noStrike" i="0">
                <a:solidFill>
                  <a:schemeClr val="dk1"/>
                </a:solidFill>
                <a:latin typeface="Roboto"/>
                <a:ea typeface="Roboto"/>
                <a:cs typeface="Roboto"/>
                <a:sym typeface="Roboto"/>
              </a:defRPr>
            </a:lvl9pPr>
          </a:lstStyle>
          <a:p>
            <a:r>
              <a:rPr dirty="0" kumimoji="1" sz="5400" altLang="ja-JP" lang="en-US"/>
              <a:t>Japan Local Meetup</a:t>
            </a:r>
            <a:endParaRPr dirty="0" kumimoji="1" sz="5400" altLang="en-US" lang="ja-JP"/>
          </a:p>
        </p:txBody>
      </p:sp>
      <p:pic>
        <p:nvPicPr>
          <p:cNvPr name="Picture 1" id="7">
            <a:extLst>
              <a:ext uri="{FF2B5EF4-FFF2-40B4-BE49-F238E27FC236}">
                <a16:creationId xmlns:a16="http://schemas.microsoft.com/office/drawing/2014/main" id="{7DE6595C-BD83-56EA-0722-451CA6CD76C7}"/>
              </a:ext>
            </a:extLst>
          </p:cNvPr>
          <p:cNvPicPr>
            <a:picLocks noChangeAspect="1"/>
          </p:cNvPicPr>
          <p:nvPr userDrawn="1"/>
        </p:nvPicPr>
        <p:blipFill>
          <a:blip r:embed="rId4"/>
          <a:stretch>
            <a:fillRect/>
          </a:stretch>
        </p:blipFill>
        <p:spPr>
          <a:xfrm>
            <a:off x="7976988" y="4548211"/>
            <a:ext cx="1115497" cy="595289"/>
          </a:xfrm>
          <a:prstGeom prst="rect">
            <a:avLst/>
          </a:prstGeom>
        </p:spPr>
      </p:pic>
    </p:spTree>
    <p:extLst>
      <p:ext uri="{BB962C8B-B14F-4D97-AF65-F5344CB8AC3E}">
        <p14:creationId xmlns:p14="http://schemas.microsoft.com/office/powerpoint/2010/main" val="2164193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name="Shape 99" id="1"/>
        <p:cNvGrpSpPr/>
        <p:nvPr/>
      </p:nvGrpSpPr>
      <p:grpSpPr>
        <a:xfrm>
          <a:off x="0" y="0"/>
          <a:ext cx="0" cy="0"/>
          <a:chOff x="0" y="0"/>
          <a:chExt cx="0" cy="0"/>
        </a:xfrm>
      </p:grpSpPr>
      <p:sp>
        <p:nvSpPr>
          <p:cNvPr name="Google Shape;100;p15" id="100"/>
          <p:cNvSpPr txBox="1">
            <a:spLocks noGrp="1"/>
          </p:cNvSpPr>
          <p:nvPr>
            <p:ph type="body" idx="1"/>
          </p:nvPr>
        </p:nvSpPr>
        <p:spPr>
          <a:xfrm>
            <a:off x="319500" y="4230575"/>
            <a:ext cx="5998800" cy="598800"/>
          </a:xfrm>
          <a:prstGeom prst="rect">
            <a:avLst/>
          </a:prstGeom>
        </p:spPr>
        <p:txBody>
          <a:bodyPr lIns="91425" bIns="91425" anchor="ctr" rIns="91425" wrap="square" anchorCtr="0" spcFirstLastPara="1" tIns="91425">
            <a:normAutofit/>
          </a:bodyPr>
          <a:lstStyle>
            <a:lvl1pPr lvl="0" indent="-228600" marL="457200">
              <a:lnSpc>
                <a:spcPct val="100000"/>
              </a:lnSpc>
              <a:spcBef>
                <a:spcPts val="0"/>
              </a:spcBef>
              <a:spcAft>
                <a:spcPts val="0"/>
              </a:spcAft>
              <a:buSzPts val="1800"/>
              <a:buNone/>
              <a:defRPr/>
            </a:lvl1pPr>
          </a:lstStyle>
          <a:p>
            <a:endParaRPr/>
          </a:p>
        </p:txBody>
      </p:sp>
      <p:sp>
        <p:nvSpPr>
          <p:cNvPr name="Google Shape;101;p15" id="101"/>
          <p:cNvSpPr txBox="1">
            <a:spLocks noGrp="1"/>
          </p:cNvSpPr>
          <p:nvPr>
            <p:ph type="sldNum" idx="12"/>
          </p:nvPr>
        </p:nvSpPr>
        <p:spPr>
          <a:xfrm>
            <a:off x="8460431" y="4651190"/>
            <a:ext cx="548700" cy="393600"/>
          </a:xfrm>
          <a:prstGeom prst="rect">
            <a:avLst/>
          </a:prstGeom>
        </p:spPr>
        <p:txBody>
          <a:bodyPr lIns="91425" bIns="91425" anchor="ctr" rIns="91425" wrap="square" anchorCtr="0" spcFirstLastPara="1"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lvl="0" indent="0" rtl="0" marL="0" algn="r">
              <a:spcBef>
                <a:spcPts val="0"/>
              </a:spcBef>
              <a:spcAft>
                <a:spcPts val="0"/>
              </a:spcAft>
              <a:buNone/>
            </a:pPr>
            <a:fld id="{00000000-1234-1234-1234-123412341234}" type="slidenum">
              <a:rPr lang="en"/>
              <a:t>‹#›</a:t>
            </a:fld>
            <a:endParaRPr/>
          </a:p>
        </p:txBody>
      </p:sp>
      <p:pic>
        <p:nvPicPr>
          <p:cNvPr name="Picture 1" id="2">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4572000" y="1866900"/>
            <a:ext cx="2641600" cy="1409700"/>
          </a:xfrm>
          <a:prstGeom prst="rect">
            <a:avLst/>
          </a:prstGeom>
        </p:spPr>
      </p:pic>
      <p:pic>
        <p:nvPicPr>
          <p:cNvPr descr="アイコン が含まれている画像  自動的に生成された説明" name="図 2" id="3">
            <a:extLst>
              <a:ext uri="{FF2B5EF4-FFF2-40B4-BE49-F238E27FC236}">
                <a16:creationId xmlns:a16="http://schemas.microsoft.com/office/drawing/2014/main" id="{82E7E8D9-E5D1-31D6-BA84-0033C3F53992}"/>
              </a:ext>
            </a:extLst>
          </p:cNvPr>
          <p:cNvPicPr>
            <a:picLocks noChangeAspect="1"/>
          </p:cNvPicPr>
          <p:nvPr userDrawn="1"/>
        </p:nvPicPr>
        <p:blipFill>
          <a:blip r:embed="rId3"/>
          <a:stretch>
            <a:fillRect/>
          </a:stretch>
        </p:blipFill>
        <p:spPr>
          <a:xfrm>
            <a:off x="1734207" y="1779785"/>
            <a:ext cx="2351762" cy="1496815"/>
          </a:xfrm>
          <a:prstGeom prst="rect">
            <a:avLst/>
          </a:prstGeom>
        </p:spPr>
      </p:pic>
    </p:spTree>
    <p:extLst>
      <p:ext uri="{BB962C8B-B14F-4D97-AF65-F5344CB8AC3E}">
        <p14:creationId xmlns:p14="http://schemas.microsoft.com/office/powerpoint/2010/main" val="6089669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name="Shape 5" id="1"/>
        <p:cNvGrpSpPr/>
        <p:nvPr/>
      </p:nvGrpSpPr>
      <p:grpSpPr>
        <a:xfrm>
          <a:off x="0" y="0"/>
          <a:ext cx="0" cy="0"/>
          <a:chOff x="0" y="0"/>
          <a:chExt cx="0" cy="0"/>
        </a:xfrm>
      </p:grpSpPr>
      <p:sp>
        <p:nvSpPr>
          <p:cNvPr name="Google Shape;6;p1" id="6"/>
          <p:cNvSpPr txBox="1">
            <a:spLocks noGrp="1"/>
          </p:cNvSpPr>
          <p:nvPr>
            <p:ph type="title"/>
          </p:nvPr>
        </p:nvSpPr>
        <p:spPr>
          <a:xfrm>
            <a:off x="311700" y="410000"/>
            <a:ext cx="8520600" cy="607800"/>
          </a:xfrm>
          <a:prstGeom prst="rect">
            <a:avLst/>
          </a:prstGeom>
          <a:noFill/>
          <a:ln>
            <a:noFill/>
          </a:ln>
        </p:spPr>
        <p:txBody>
          <a:bodyPr lIns="91425" bIns="91425" anchor="t" rIns="91425" wrap="square" anchorCtr="0" spcFirstLastPara="1" tIns="91425">
            <a:normAutofit/>
          </a:bodyPr>
          <a:lstStyle>
            <a:lvl1pPr lvl="0">
              <a:spcBef>
                <a:spcPts val="0"/>
              </a:spcBef>
              <a:spcAft>
                <a:spcPts val="0"/>
              </a:spcAft>
              <a:buClr>
                <a:schemeClr val="dk1"/>
              </a:buClr>
              <a:buSzPts val="3000"/>
              <a:buFont typeface="Roboto Slab Light"/>
              <a:buNone/>
              <a:defRPr sz="24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2400">
                <a:solidFill>
                  <a:schemeClr val="dk1"/>
                </a:solidFill>
                <a:latin typeface="Roboto"/>
                <a:ea typeface="Roboto"/>
                <a:cs typeface="Roboto"/>
                <a:sym typeface="Roboto"/>
              </a:defRPr>
            </a:lvl9pPr>
          </a:lstStyle>
          <a:p>
            <a:endParaRPr dirty="0"/>
          </a:p>
        </p:txBody>
      </p:sp>
      <p:sp>
        <p:nvSpPr>
          <p:cNvPr name="Google Shape;7;p1" id="7"/>
          <p:cNvSpPr txBox="1">
            <a:spLocks noGrp="1"/>
          </p:cNvSpPr>
          <p:nvPr>
            <p:ph type="body" idx="1"/>
          </p:nvPr>
        </p:nvSpPr>
        <p:spPr>
          <a:xfrm>
            <a:off x="311700" y="1229875"/>
            <a:ext cx="8520600" cy="3339000"/>
          </a:xfrm>
          <a:prstGeom prst="rect">
            <a:avLst/>
          </a:prstGeom>
          <a:noFill/>
          <a:ln>
            <a:noFill/>
          </a:ln>
        </p:spPr>
        <p:txBody>
          <a:bodyPr lIns="91425" bIns="91425" anchor="t" rIns="91425" wrap="square" anchorCtr="0" spcFirstLastPara="1" tIns="91425">
            <a:normAutofit/>
          </a:bodyPr>
          <a:lstStyle>
            <a:lvl1pPr lvl="0" indent="-342900" marL="457200">
              <a:lnSpc>
                <a:spcPct val="115000"/>
              </a:lnSpc>
              <a:spcBef>
                <a:spcPts val="0"/>
              </a:spcBef>
              <a:spcAft>
                <a:spcPts val="0"/>
              </a:spcAft>
              <a:buClr>
                <a:schemeClr val="dk2"/>
              </a:buClr>
              <a:buSzPts val="1800"/>
              <a:buFont typeface="Open Sans Medium"/>
              <a:buChar char="●"/>
              <a:defRPr sz="1440">
                <a:solidFill>
                  <a:schemeClr val="dk2"/>
                </a:solidFill>
                <a:latin typeface="Open Sans Medium"/>
                <a:ea typeface="Open Sans Medium"/>
                <a:cs typeface="Open Sans Medium"/>
                <a:sym typeface="Open Sans Medium"/>
              </a:defRPr>
            </a:lvl1pPr>
            <a:lvl2pPr lvl="1" indent="-317500" marL="9144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lvl="2" indent="-317500" marL="13716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lvl="3" indent="-317500" marL="18288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lvl="4" indent="-317500" marL="22860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lvl="5" indent="-317500" marL="27432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lvl="6" indent="-317500" marL="32004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lvl="7" indent="-317500" marL="36576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lvl="8" indent="-317500" marL="41148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name="Google Shape;8;p1" id="8"/>
          <p:cNvSpPr txBox="1">
            <a:spLocks noGrp="1"/>
          </p:cNvSpPr>
          <p:nvPr>
            <p:ph type="sldNum" idx="12"/>
          </p:nvPr>
        </p:nvSpPr>
        <p:spPr>
          <a:xfrm>
            <a:off x="8460431" y="4651190"/>
            <a:ext cx="548700" cy="393600"/>
          </a:xfrm>
          <a:prstGeom prst="rect">
            <a:avLst/>
          </a:prstGeom>
          <a:noFill/>
          <a:ln>
            <a:noFill/>
          </a:ln>
        </p:spPr>
        <p:txBody>
          <a:bodyPr lIns="91425" bIns="91425" anchor="ctr" rIns="91425" wrap="square" anchorCtr="0" spcFirstLastPara="1" tIns="91425">
            <a:normAutofit/>
          </a:bodyPr>
          <a:lstStyle>
            <a:lvl1pPr lvl="0" algn="r">
              <a:buNone/>
              <a:defRPr sz="800">
                <a:solidFill>
                  <a:schemeClr val="lt1"/>
                </a:solidFill>
                <a:latin typeface="Roboto"/>
                <a:ea typeface="Roboto"/>
                <a:cs typeface="Roboto"/>
                <a:sym typeface="Roboto"/>
              </a:defRPr>
            </a:lvl1pPr>
            <a:lvl2pPr lvl="1" algn="r">
              <a:buNone/>
              <a:defRPr sz="800">
                <a:solidFill>
                  <a:schemeClr val="lt1"/>
                </a:solidFill>
                <a:latin typeface="Roboto"/>
                <a:ea typeface="Roboto"/>
                <a:cs typeface="Roboto"/>
                <a:sym typeface="Roboto"/>
              </a:defRPr>
            </a:lvl2pPr>
            <a:lvl3pPr lvl="2" algn="r">
              <a:buNone/>
              <a:defRPr sz="800">
                <a:solidFill>
                  <a:schemeClr val="lt1"/>
                </a:solidFill>
                <a:latin typeface="Roboto"/>
                <a:ea typeface="Roboto"/>
                <a:cs typeface="Roboto"/>
                <a:sym typeface="Roboto"/>
              </a:defRPr>
            </a:lvl3pPr>
            <a:lvl4pPr lvl="3" algn="r">
              <a:buNone/>
              <a:defRPr sz="800">
                <a:solidFill>
                  <a:schemeClr val="lt1"/>
                </a:solidFill>
                <a:latin typeface="Roboto"/>
                <a:ea typeface="Roboto"/>
                <a:cs typeface="Roboto"/>
                <a:sym typeface="Roboto"/>
              </a:defRPr>
            </a:lvl4pPr>
            <a:lvl5pPr lvl="4" algn="r">
              <a:buNone/>
              <a:defRPr sz="800">
                <a:solidFill>
                  <a:schemeClr val="lt1"/>
                </a:solidFill>
                <a:latin typeface="Roboto"/>
                <a:ea typeface="Roboto"/>
                <a:cs typeface="Roboto"/>
                <a:sym typeface="Roboto"/>
              </a:defRPr>
            </a:lvl5pPr>
            <a:lvl6pPr lvl="5" algn="r">
              <a:buNone/>
              <a:defRPr sz="800">
                <a:solidFill>
                  <a:schemeClr val="lt1"/>
                </a:solidFill>
                <a:latin typeface="Roboto"/>
                <a:ea typeface="Roboto"/>
                <a:cs typeface="Roboto"/>
                <a:sym typeface="Roboto"/>
              </a:defRPr>
            </a:lvl6pPr>
            <a:lvl7pPr lvl="6" algn="r">
              <a:buNone/>
              <a:defRPr sz="800">
                <a:solidFill>
                  <a:schemeClr val="lt1"/>
                </a:solidFill>
                <a:latin typeface="Roboto"/>
                <a:ea typeface="Roboto"/>
                <a:cs typeface="Roboto"/>
                <a:sym typeface="Roboto"/>
              </a:defRPr>
            </a:lvl7pPr>
            <a:lvl8pPr lvl="7" algn="r">
              <a:buNone/>
              <a:defRPr sz="800">
                <a:solidFill>
                  <a:schemeClr val="lt1"/>
                </a:solidFill>
                <a:latin typeface="Roboto"/>
                <a:ea typeface="Roboto"/>
                <a:cs typeface="Roboto"/>
                <a:sym typeface="Roboto"/>
              </a:defRPr>
            </a:lvl8pPr>
            <a:lvl9pPr lvl="8" algn="r">
              <a:buNone/>
              <a:defRPr sz="800">
                <a:solidFill>
                  <a:schemeClr val="lt1"/>
                </a:solidFill>
                <a:latin typeface="Roboto"/>
                <a:ea typeface="Roboto"/>
                <a:cs typeface="Roboto"/>
                <a:sym typeface="Roboto"/>
              </a:defRPr>
            </a:lvl9pPr>
          </a:lstStyle>
          <a:p>
            <a:pPr lvl="0" indent="0" rtl="0" marL="0" algn="r">
              <a:spcBef>
                <a:spcPts val="0"/>
              </a:spcBef>
              <a:spcAft>
                <a:spcPts val="0"/>
              </a:spcAft>
              <a:buNone/>
            </a:pPr>
            <a:fld id="{00000000-1234-1234-1234-123412341234}" type="slidenum">
              <a:rPr lang="en"/>
              <a:t>‹#›</a:t>
            </a:fld>
            <a:endParaRPr/>
          </a:p>
        </p:txBody>
      </p:sp>
    </p:spTree>
  </p:cSld>
  <p:clrMap accent6="accent6" accent4="accent4" accent5="accent5" accent2="accent2" accent3="accent3" accent1="accent1" tx1="dk1" bg2="dk2" bg1="lt1" hlink="hlink" tx2="lt2" folHlink="folHlink"/>
  <p:sldLayoutIdLst>
    <p:sldLayoutId r:id="rId1" id="2147483655"/>
    <p:sldLayoutId r:id="rId2" id="2147483665"/>
    <p:sldLayoutId r:id="rId3" id="2147483666"/>
  </p:sldLayoutIdLst>
  <p:hf dt="0" ftr="0" sldNum="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mj-ea"/>
          <a:ea typeface="+mj-ea"/>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cap="none" u="none" sz="1120" strike="noStrike" i="0">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gazine.net/news/20230309-learned-15-years-sumatrapd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chathamhouse.org/about-us/chatham-house-rule"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s://static.sched.com/hosted_files/osseu2022/6e/OSSEU22-OSPOIssuesInAConglomerateCompany_Sony_SATO_FUKUCHI.pdf"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Tree>
    <p:extLst>
      <p:ext uri="{BB962C8B-B14F-4D97-AF65-F5344CB8AC3E}">
        <p14:creationId xmlns:p14="http://schemas.microsoft.com/office/powerpoint/2010/main" val="397611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1" id="2">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noProof="1" altLang="ja-JP" lang="en-US"/>
              <a:t># 7: Suggestions for the way forward</a:t>
            </a:r>
          </a:p>
        </p:txBody>
      </p:sp>
      <p:sp>
        <p:nvSpPr>
          <p:cNvPr name="テキスト プレースホルダー 2" id="3">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r>
              <a:rPr kumimoji="1" noProof="1" altLang="ja-JP" lang="en-US"/>
              <a:t>OSS Business Strategy</a:t>
            </a:r>
            <a:endParaRPr dirty="0" kumimoji="1" altLang="ja-JP" lang="en-US"/>
          </a:p>
          <a:p>
            <a:pPr lvl="1"/>
            <a:r>
              <a:rPr kumimoji="1" noProof="1" altLang="en-US" lang="ja-JP"/>
              <a:t>List major issues, discuss solutions for each issue</a:t>
            </a:r>
            <a:endParaRPr dirty="0" kumimoji="1" altLang="ja-JP" lang="en-US"/>
          </a:p>
        </p:txBody>
      </p:sp>
    </p:spTree>
    <p:extLst>
      <p:ext uri="{BB962C8B-B14F-4D97-AF65-F5344CB8AC3E}">
        <p14:creationId xmlns:p14="http://schemas.microsoft.com/office/powerpoint/2010/main" val="87172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1" id="2">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noProof="1" altLang="ja-JP" lang="en-US"/>
              <a:t>FYI: OSS and Revenue Example</a:t>
            </a:r>
          </a:p>
        </p:txBody>
      </p:sp>
      <p:sp>
        <p:nvSpPr>
          <p:cNvPr name="テキスト プレースホルダー 2" id="3">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pPr lvl="1" indent="0" marL="0">
              <a:buNone/>
            </a:pPr>
            <a:r>
              <a:rPr kumimoji="1" noProof="1" altLang="ja-JP" lang="en-US">
                <a:hlinkClick r:id="rId2"/>
              </a:rPr>
              <a:t>https://gigazine.net/news/20230309-learned-15-years-sumatrapdf/</a:t>
            </a:r>
            <a:endParaRPr dirty="0" kumimoji="1" altLang="ja-JP" lang="en-US"/>
          </a:p>
          <a:p>
            <a:pPr lvl="1" indent="0" marL="0">
              <a:buNone/>
            </a:pPr>
            <a:endParaRPr dirty="0" kumimoji="1" altLang="ja-JP" lang="en-US"/>
          </a:p>
          <a:p>
            <a:pPr lvl="1" indent="0" marL="0">
              <a:buNone/>
            </a:pPr>
            <a:r>
              <a:rPr kumimoji="1" noProof="1" altLang="en-US" lang="ja-JP"/>
              <a:t>Open source is not a good business model, so if you want to make money, you should look for other ways. </a:t>
            </a:r>
            <a:r>
              <a:rPr kumimoji="1" noProof="1" altLang="en-US" lang="ja-JP"/>
              <a:t>Kowalczyk says he made money by running ads on the SumatraPDF website, but at the time of writing, he confided that he could barely make money because of the decline in Google AdSense revenue. </a:t>
            </a:r>
            <a:r>
              <a:rPr kumimoji="1" noProof="1" altLang="en-US" lang="ja-JP"/>
              <a:t>Elsewhere, Kowalczyk solicits donations through Patreon and PayPal, but says he earns more than $100 a month, but "nothing more," which makes him 14000 an insufficient source of revenue. </a:t>
            </a:r>
            <a:r>
              <a:rPr kumimoji="1" noProof="1" altLang="en-US" lang="ja-JP"/>
              <a:t>With that in mind, "It's rare to get both the freedom to do whatever you want and the opportunity to earn a good salary. Choose what's important to you. Open source offers freedom, but no money" Kowalczyk wrote.</a:t>
            </a:r>
          </a:p>
          <a:p>
            <a:pPr lvl="1" indent="0" marL="0">
              <a:buNone/>
            </a:pPr>
            <a:endParaRPr dirty="0" kumimoji="1" altLang="en-US" lang="ja-JP"/>
          </a:p>
        </p:txBody>
      </p:sp>
    </p:spTree>
    <p:extLst>
      <p:ext uri="{BB962C8B-B14F-4D97-AF65-F5344CB8AC3E}">
        <p14:creationId xmlns:p14="http://schemas.microsoft.com/office/powerpoint/2010/main" val="1841025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テキスト プレースホルダー 3" id="4">
            <a:extLst>
              <a:ext uri="{FF2B5EF4-FFF2-40B4-BE49-F238E27FC236}">
                <a16:creationId xmlns:a16="http://schemas.microsoft.com/office/drawing/2014/main" id="{F06C720F-A719-6E62-EE73-90F662C6CBBF}"/>
              </a:ext>
            </a:extLst>
          </p:cNvPr>
          <p:cNvSpPr>
            <a:spLocks noGrp="1"/>
          </p:cNvSpPr>
          <p:nvPr>
            <p:ph type="body" idx="1"/>
          </p:nvPr>
        </p:nvSpPr>
        <p:spPr/>
        <p:txBody>
          <a:bodyPr/>
          <a:lstStyle/>
          <a:p>
            <a:r>
              <a:rPr noProof="1" altLang="ja-JP" lang="en-US">
                <a:latin typeface="+mj-ea"/>
                <a:ea typeface="+mj-ea"/>
              </a:rPr>
              <a:t>#7: meeting note</a:t>
            </a:r>
            <a:endParaRPr dirty="0" altLang="en-US" lang="ja-JP"/>
          </a:p>
        </p:txBody>
      </p:sp>
    </p:spTree>
    <p:extLst>
      <p:ext uri="{BB962C8B-B14F-4D97-AF65-F5344CB8AC3E}">
        <p14:creationId xmlns:p14="http://schemas.microsoft.com/office/powerpoint/2010/main" val="3569341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3" id="4">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noProof="1" altLang="ja-JP" lang="en-US">
                <a:latin typeface="+mj-ea"/>
                <a:ea typeface="+mj-ea"/>
              </a:rPr>
              <a:t>#7: meeting note</a:t>
            </a:r>
            <a:endParaRPr dirty="0" altLang="en-US" lang="ja-JP">
              <a:latin typeface="+mj-ea"/>
              <a:ea typeface="+mj-ea"/>
            </a:endParaRPr>
          </a:p>
        </p:txBody>
      </p:sp>
      <p:sp>
        <p:nvSpPr>
          <p:cNvPr name="テキスト プレースホルダー 4" id="5">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lnSpcReduction="20000" fontScale="85000"/>
          </a:bodyPr>
          <a:lstStyle/>
          <a:p>
            <a:r>
              <a:rPr noProof="1" altLang="ja-JP" lang="en-US">
                <a:latin typeface="+mn-ea"/>
                <a:ea typeface="+mn-ea"/>
              </a:rPr>
              <a:t>Two case studies of the relationship between OSS and business, including oral presentations</a:t>
            </a:r>
            <a:endParaRPr dirty="0" altLang="ja-JP" lang="en-US">
              <a:latin typeface="+mn-ea"/>
              <a:ea typeface="+mn-ea"/>
            </a:endParaRPr>
          </a:p>
          <a:p>
            <a:r>
              <a:rPr noProof="1" altLang="en-US" lang="ja-JP">
                <a:latin typeface="+mn-ea"/>
                <a:ea typeface="+mn-ea"/>
              </a:rPr>
              <a:t>Business</a:t>
            </a:r>
            <a:endParaRPr dirty="0" altLang="ja-JP" lang="en-US">
              <a:latin typeface="+mn-ea"/>
              <a:ea typeface="+mn-ea"/>
            </a:endParaRPr>
          </a:p>
          <a:p>
            <a:pPr lvl="1"/>
            <a:r>
              <a:rPr noProof="1" altLang="ja-JP" lang="en-US">
                <a:latin typeface="+mn-ea"/>
                <a:ea typeface="+mn-ea"/>
              </a:rPr>
              <a:t>It sells OSS products and products based on OSS.</a:t>
            </a:r>
            <a:endParaRPr dirty="0" altLang="ja-JP" lang="en-US">
              <a:latin typeface="+mn-ea"/>
              <a:ea typeface="+mn-ea"/>
            </a:endParaRPr>
          </a:p>
          <a:p>
            <a:pPr lvl="1"/>
            <a:r>
              <a:rPr noProof="1" altLang="ja-JP" lang="en-US">
                <a:latin typeface="+mn-ea"/>
                <a:ea typeface="+mn-ea"/>
              </a:rPr>
              <a:t>It provides support/consulting by releasing code and hosting OSS products.</a:t>
            </a:r>
            <a:endParaRPr dirty="0" altLang="ja-JP" lang="en-US">
              <a:latin typeface="+mn-ea"/>
              <a:ea typeface="+mn-ea"/>
            </a:endParaRPr>
          </a:p>
          <a:p>
            <a:pPr lvl="1"/>
            <a:r>
              <a:rPr noProof="1" altLang="en-US" lang="ja-JP">
                <a:latin typeface="+mn-ea"/>
                <a:ea typeface="+mn-ea"/>
              </a:rPr>
              <a:t>Sells hardware components. </a:t>
            </a:r>
            <a:r>
              <a:rPr noProof="1" altLang="en-US" lang="ja-JP">
                <a:latin typeface="+mn-ea"/>
                <a:ea typeface="+mn-ea"/>
              </a:rPr>
              <a:t>The components are expected to run Linux.</a:t>
            </a:r>
            <a:endParaRPr dirty="0" altLang="ja-JP" lang="en-US">
              <a:latin typeface="+mn-ea"/>
              <a:ea typeface="+mn-ea"/>
            </a:endParaRPr>
          </a:p>
          <a:p>
            <a:r>
              <a:rPr noProof="1" altLang="ja-JP" lang="en-US">
                <a:latin typeface="+mn-ea"/>
                <a:ea typeface="+mn-ea"/>
              </a:rPr>
              <a:t>Challenges and Ideals for Contributing to OSS</a:t>
            </a:r>
            <a:endParaRPr dirty="0" altLang="ja-JP" lang="en-US">
              <a:latin typeface="+mn-ea"/>
              <a:ea typeface="+mn-ea"/>
            </a:endParaRPr>
          </a:p>
          <a:p>
            <a:pPr lvl="1"/>
            <a:r>
              <a:rPr noProof="1" altLang="ja-JP" lang="en-US">
                <a:latin typeface="+mn-ea"/>
                <a:ea typeface="+mn-ea"/>
              </a:rPr>
              <a:t>I want to enliven the OSS community and get outside cooperation. </a:t>
            </a:r>
            <a:r>
              <a:rPr noProof="1" altLang="ja-JP" lang="en-US">
                <a:latin typeface="+mn-ea"/>
                <a:ea typeface="+mn-ea"/>
              </a:rPr>
              <a:t>I want people to use the OSS released by our company.</a:t>
            </a:r>
            <a:endParaRPr dirty="0" altLang="ja-JP" lang="en-US">
              <a:latin typeface="+mn-ea"/>
              <a:ea typeface="+mn-ea"/>
            </a:endParaRPr>
          </a:p>
          <a:p>
            <a:pPr lvl="1"/>
            <a:r>
              <a:rPr noProof="1" altLang="ja-JP" lang="en-US">
                <a:latin typeface="+mn-ea"/>
                <a:ea typeface="+mn-ea"/>
              </a:rPr>
              <a:t>I believe that participation in the Foundation and contributions to development are necessary to keep the OSS community going.</a:t>
            </a:r>
            <a:endParaRPr dirty="0" altLang="ja-JP" lang="en-US">
              <a:latin typeface="+mn-ea"/>
              <a:ea typeface="+mn-ea"/>
            </a:endParaRPr>
          </a:p>
          <a:p>
            <a:pPr lvl="1"/>
            <a:r>
              <a:rPr noProof="1" altLang="en-US" lang="ja-JP">
                <a:latin typeface="+mn-ea"/>
                <a:ea typeface="+mn-ea"/>
              </a:rPr>
              <a:t>I want to be aware of good relationships between in-house engineers and community developers.</a:t>
            </a:r>
            <a:endParaRPr dirty="0" altLang="ja-JP" lang="en-US">
              <a:latin typeface="+mn-ea"/>
              <a:ea typeface="+mn-ea"/>
            </a:endParaRPr>
          </a:p>
          <a:p>
            <a:pPr lvl="1"/>
            <a:r>
              <a:rPr noProof="1" altLang="ja-JP" lang="en-US">
                <a:latin typeface="+mn-ea"/>
                <a:ea typeface="+mn-ea"/>
              </a:rPr>
              <a:t>I want to be creative and improve OSS hosting.</a:t>
            </a:r>
            <a:endParaRPr dirty="0" altLang="ja-JP" lang="en-US">
              <a:latin typeface="+mn-ea"/>
              <a:ea typeface="+mn-ea"/>
            </a:endParaRPr>
          </a:p>
          <a:p>
            <a:pPr lvl="1"/>
            <a:r>
              <a:rPr noProof="1" altLang="ja-JP" lang="en-US">
                <a:latin typeface="+mn-ea"/>
                <a:ea typeface="+mn-ea"/>
              </a:rPr>
              <a:t>OSS is not guaranteed, whereas it is expected to work when combined with hardware</a:t>
            </a:r>
            <a:endParaRPr dirty="0" altLang="ja-JP" lang="en-US">
              <a:latin typeface="+mn-ea"/>
              <a:ea typeface="+mn-ea"/>
            </a:endParaRPr>
          </a:p>
          <a:p>
            <a:pPr lvl="2"/>
            <a:r>
              <a:rPr noProof="1" altLang="en-US" lang="ja-JP">
                <a:latin typeface="+mn-ea"/>
                <a:ea typeface="+mn-ea"/>
              </a:rPr>
              <a:t>Hardware components are built in when they do not work under Linux.</a:t>
            </a:r>
            <a:endParaRPr dirty="0" altLang="ja-JP" lang="en-US">
              <a:latin typeface="+mn-ea"/>
              <a:ea typeface="+mn-ea"/>
            </a:endParaRPr>
          </a:p>
          <a:p>
            <a:pPr lvl="1"/>
            <a:r>
              <a:rPr noProof="1" altLang="en-US" lang="ja-JP">
                <a:latin typeface="+mn-ea"/>
                <a:ea typeface="+mn-ea"/>
              </a:rPr>
              <a:t>In the past, it was possible to develop all products in-house, but it has become the norm to import them from outside, including OSS, so how can we achieve product warranties?</a:t>
            </a:r>
            <a:endParaRPr dirty="0" altLang="ja-JP" lang="en-US">
              <a:latin typeface="+mn-ea"/>
              <a:ea typeface="+mn-ea"/>
            </a:endParaRPr>
          </a:p>
          <a:p>
            <a:pPr lvl="2"/>
            <a:r>
              <a:rPr noProof="1" altLang="en-US" lang="ja-JP">
                <a:latin typeface="+mn-ea"/>
                <a:ea typeface="+mn-ea"/>
              </a:rPr>
              <a:t>There is a trend toward inevitable updates, but how can we deal with them, including in the supply chain?</a:t>
            </a:r>
            <a:endParaRPr dirty="0" altLang="ja-JP" lang="en-US">
              <a:latin typeface="+mn-ea"/>
              <a:ea typeface="+mn-ea"/>
            </a:endParaRPr>
          </a:p>
          <a:p>
            <a:pPr lvl="2"/>
            <a:r>
              <a:rPr noProof="1" altLang="en-US" lang="ja-JP">
                <a:latin typeface="+mn-ea"/>
                <a:ea typeface="+mn-ea"/>
              </a:rPr>
              <a:t>For example, if you have a request for two years for a set vendor,</a:t>
            </a:r>
            <a:endParaRPr dirty="0" altLang="ja-JP" lang="en-US">
              <a:latin typeface="+mn-ea"/>
              <a:ea typeface="+mn-ea"/>
            </a:endParaRPr>
          </a:p>
          <a:p>
            <a:pPr lvl="3"/>
            <a:r>
              <a:rPr noProof="1" altLang="en-US" lang="ja-JP">
                <a:latin typeface="+mn-ea"/>
                <a:ea typeface="+mn-ea"/>
              </a:rPr>
              <a:t>how many years can you contract with a component vendor or software vendor?</a:t>
            </a:r>
            <a:endParaRPr dirty="0" altLang="ja-JP" lang="en-US">
              <a:latin typeface="+mn-ea"/>
              <a:ea typeface="+mn-ea"/>
            </a:endParaRPr>
          </a:p>
          <a:p>
            <a:pPr lvl="3"/>
            <a:r>
              <a:rPr noProof="1" altLang="en-US" lang="ja-JP">
                <a:latin typeface="+mn-ea"/>
                <a:ea typeface="+mn-ea"/>
              </a:rPr>
              <a:t>How do you deal with an OSS that you can't contract with?</a:t>
            </a:r>
            <a:endParaRPr dirty="0" altLang="ja-JP" lang="en-US">
              <a:latin typeface="+mn-ea"/>
              <a:ea typeface="+mn-ea"/>
            </a:endParaRPr>
          </a:p>
          <a:p>
            <a:pPr lvl="1"/>
            <a:endParaRPr dirty="0" altLang="ja-JP" lang="en-US">
              <a:latin typeface="+mn-ea"/>
              <a:ea typeface="+mn-ea"/>
            </a:endParaRPr>
          </a:p>
          <a:p>
            <a:pPr lvl="1"/>
            <a:endParaRPr dirty="0" altLang="ja-JP" lang="en-US">
              <a:latin typeface="+mn-ea"/>
              <a:ea typeface="+mn-ea"/>
            </a:endParaRPr>
          </a:p>
          <a:p>
            <a:pPr lvl="1"/>
            <a:endParaRPr dirty="0" altLang="ja-JP" lang="en-US">
              <a:latin typeface="+mn-ea"/>
              <a:ea typeface="+mn-ea"/>
            </a:endParaRPr>
          </a:p>
          <a:p>
            <a:pPr lvl="1"/>
            <a:endParaRPr dirty="0" altLang="ja-JP" lang="en-US">
              <a:latin typeface="+mn-ea"/>
              <a:ea typeface="+mn-ea"/>
            </a:endParaRPr>
          </a:p>
        </p:txBody>
      </p:sp>
    </p:spTree>
    <p:extLst>
      <p:ext uri="{BB962C8B-B14F-4D97-AF65-F5344CB8AC3E}">
        <p14:creationId xmlns:p14="http://schemas.microsoft.com/office/powerpoint/2010/main" val="476869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3" id="4">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noProof="1" altLang="ja-JP" lang="en-US">
                <a:latin typeface="+mj-ea"/>
                <a:ea typeface="+mj-ea"/>
              </a:rPr>
              <a:t>#7: meeting note (cont’d)</a:t>
            </a:r>
            <a:endParaRPr dirty="0" altLang="en-US" lang="ja-JP">
              <a:latin typeface="+mj-ea"/>
              <a:ea typeface="+mj-ea"/>
            </a:endParaRPr>
          </a:p>
        </p:txBody>
      </p:sp>
      <p:sp>
        <p:nvSpPr>
          <p:cNvPr name="テキスト プレースホルダー 4" id="5">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a:bodyPr>
          <a:lstStyle/>
          <a:p>
            <a:r>
              <a:rPr noProof="1" altLang="en-US" lang="ja-JP">
                <a:latin typeface="+mn-ea"/>
                <a:ea typeface="+mn-ea"/>
              </a:rPr>
              <a:t>How to proceed</a:t>
            </a:r>
            <a:endParaRPr dirty="0" altLang="ja-JP" lang="en-US">
              <a:latin typeface="+mn-ea"/>
              <a:ea typeface="+mn-ea"/>
            </a:endParaRPr>
          </a:p>
          <a:p>
            <a:pPr lvl="1"/>
            <a:r>
              <a:rPr noProof="1" altLang="en-US" lang="ja-JP">
                <a:latin typeface="+mn-ea"/>
                <a:ea typeface="+mn-ea"/>
              </a:rPr>
              <a:t>He suggested that "List major issues and discuss solutions for each issue" be implemented as described in the document. </a:t>
            </a:r>
            <a:r>
              <a:rPr noProof="1" altLang="en-US" lang="ja-JP">
                <a:latin typeface="+mn-ea"/>
                <a:ea typeface="+mn-ea"/>
              </a:rPr>
              <a:t>No major comment.</a:t>
            </a:r>
            <a:endParaRPr dirty="0" altLang="ja-JP" lang="en-US">
              <a:latin typeface="+mn-ea"/>
              <a:ea typeface="+mn-ea"/>
            </a:endParaRPr>
          </a:p>
          <a:p>
            <a:pPr lvl="1"/>
            <a:r>
              <a:rPr noProof="1" altLang="en-US" lang="ja-JP">
                <a:latin typeface="+mn-ea"/>
                <a:ea typeface="+mn-ea"/>
              </a:rPr>
              <a:t>Discuss how to proceed again next time.</a:t>
            </a:r>
            <a:endParaRPr dirty="0" altLang="ja-JP" lang="en-US">
              <a:latin typeface="+mn-ea"/>
              <a:ea typeface="+mn-ea"/>
            </a:endParaRPr>
          </a:p>
          <a:p>
            <a:pPr lvl="2"/>
            <a:r>
              <a:rPr noProof="1" altLang="en-US" lang="ja-JP">
                <a:latin typeface="+mn-ea"/>
                <a:ea typeface="+mn-ea"/>
              </a:rPr>
              <a:t>(Motai comment: It would be nice if we could exemplify a more specific output)</a:t>
            </a:r>
            <a:endParaRPr dirty="0" altLang="ja-JP" lang="en-US">
              <a:latin typeface="+mn-ea"/>
              <a:ea typeface="+mn-ea"/>
            </a:endParaRPr>
          </a:p>
          <a:p>
            <a:pPr lvl="1"/>
            <a:endParaRPr dirty="0" altLang="ja-JP" lang="en-US">
              <a:latin typeface="+mn-ea"/>
              <a:ea typeface="+mn-ea"/>
            </a:endParaRPr>
          </a:p>
          <a:p>
            <a:r>
              <a:rPr noProof="1" altLang="ja-JP" lang="en-US">
                <a:latin typeface="+mn-ea"/>
                <a:ea typeface="+mn-ea"/>
              </a:rPr>
              <a:t>Next meeting for OSS strategy &amp; hosting.</a:t>
            </a:r>
          </a:p>
          <a:p>
            <a:pPr lvl="1"/>
            <a:r>
              <a:rPr noProof="1" altLang="ja-JP" lang="en-US">
                <a:latin typeface="+mn-ea"/>
                <a:ea typeface="+mn-ea"/>
              </a:rPr>
              <a:t>2023-06-09 Fri, 15:00-16:00</a:t>
            </a:r>
          </a:p>
        </p:txBody>
      </p:sp>
    </p:spTree>
    <p:extLst>
      <p:ext uri="{BB962C8B-B14F-4D97-AF65-F5344CB8AC3E}">
        <p14:creationId xmlns:p14="http://schemas.microsoft.com/office/powerpoint/2010/main" val="47252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name="Shape 180" id="1"/>
        <p:cNvGrpSpPr/>
        <p:nvPr/>
      </p:nvGrpSpPr>
      <p:grpSpPr>
        <a:xfrm>
          <a:off x="0" y="0"/>
          <a:ext cx="0" cy="0"/>
          <a:chOff x="0" y="0"/>
          <a:chExt cx="0" cy="0"/>
        </a:xfrm>
      </p:grpSpPr>
      <p:sp>
        <p:nvSpPr>
          <p:cNvPr name="Text Placeholder 2" id="3">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noProof="1" lang="en-JP"/>
              <a:t>See you next time!</a:t>
            </a:r>
          </a:p>
        </p:txBody>
      </p:sp>
    </p:spTree>
    <p:extLst>
      <p:ext uri="{BB962C8B-B14F-4D97-AF65-F5344CB8AC3E}">
        <p14:creationId xmlns:p14="http://schemas.microsoft.com/office/powerpoint/2010/main" val="78968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name="Shape 156" id="1"/>
        <p:cNvGrpSpPr/>
        <p:nvPr/>
      </p:nvGrpSpPr>
      <p:grpSpPr>
        <a:xfrm>
          <a:off x="0" y="0"/>
          <a:ext cx="0" cy="0"/>
          <a:chOff x="0" y="0"/>
          <a:chExt cx="0" cy="0"/>
        </a:xfrm>
      </p:grpSpPr>
      <p:sp>
        <p:nvSpPr>
          <p:cNvPr name="Google Shape;157;p25" id="157"/>
          <p:cNvSpPr txBox="1">
            <a:spLocks noGrp="1"/>
          </p:cNvSpPr>
          <p:nvPr>
            <p:ph type="title"/>
          </p:nvPr>
        </p:nvSpPr>
        <p:spPr>
          <a:xfrm>
            <a:off x="311700" y="410000"/>
            <a:ext cx="8520600" cy="607800"/>
          </a:xfrm>
          <a:prstGeom prst="rect">
            <a:avLst/>
          </a:prstGeom>
        </p:spPr>
        <p:txBody>
          <a:bodyPr lIns="91425" bIns="91425" anchor="t" rIns="91425" wrap="square" anchorCtr="0" spcFirstLastPara="1" tIns="91425">
            <a:normAutofit fontScale="90000"/>
          </a:bodyPr>
          <a:lstStyle/>
          <a:p>
            <a:pPr lvl="0" indent="0" rtl="0" marL="0" algn="l">
              <a:spcBef>
                <a:spcPts val="0"/>
              </a:spcBef>
              <a:spcAft>
                <a:spcPts val="0"/>
              </a:spcAft>
              <a:buNone/>
            </a:pPr>
            <a:r>
              <a:rPr noProof="1" lang="en-US"/>
              <a:t>Anti-Trust Policy Notice</a:t>
            </a:r>
            <a:endParaRPr dirty="0"/>
          </a:p>
        </p:txBody>
      </p:sp>
      <p:sp>
        <p:nvSpPr>
          <p:cNvPr name="Google Shape;158;p25" id="158"/>
          <p:cNvSpPr txBox="1">
            <a:spLocks noGrp="1"/>
          </p:cNvSpPr>
          <p:nvPr>
            <p:ph type="body" idx="1"/>
          </p:nvPr>
        </p:nvSpPr>
        <p:spPr>
          <a:xfrm>
            <a:off x="280350" y="1266450"/>
            <a:ext cx="8520600" cy="3339000"/>
          </a:xfrm>
          <a:prstGeom prst="rect">
            <a:avLst/>
          </a:prstGeom>
        </p:spPr>
        <p:txBody>
          <a:bodyPr lIns="91425" bIns="91425" anchor="t" rIns="91425" wrap="square" anchorCtr="0" spcFirstLastPara="1" tIns="91425">
            <a:normAutofit lnSpcReduction="20000" fontScale="85000"/>
          </a:bodyPr>
          <a:lstStyle/>
          <a:p>
            <a:pPr indent="-285750" marL="285750">
              <a:spcAft>
                <a:spcPts val="1200"/>
              </a:spcAft>
            </a:pPr>
            <a:r>
              <a:rPr noProof="1" lang="en-US"/>
              <a:t>Linux Foundation meetings involve participation by industry competitors, and it is the intention of the Linux Foundation to conduct all of its activities in accordance with applicable antitrust and competition laws.</a:t>
            </a:r>
            <a:r>
              <a:rPr lang="en-US"/>
              <a:t> </a:t>
            </a:r>
            <a:r>
              <a:rPr noProof="1" lang="en-US"/>
              <a:t>It is therefore extremely important that attendees adhere to meeting agendas, and be aware of, and not participate in, any activities that are prohibited under applicable US state, federal or foreign antitrust and competition laws.</a:t>
            </a:r>
          </a:p>
          <a:p>
            <a:pPr indent="-285750" marL="285750">
              <a:spcAft>
                <a:spcPts val="1200"/>
              </a:spcAft>
            </a:pPr>
            <a:r>
              <a:rPr lang="en-US"/>
              <a:t> </a:t>
            </a:r>
            <a:r>
              <a:rPr noProof="1" lang="en-US"/>
              <a:t>Examples of types of actions that are prohibited at Linux Foundation meetings and in connection with Linux Foundation activities are described in the Linux Foundation Antitrust Policy available at http://www.linuxfoundation.org/antitrust-policy.</a:t>
            </a:r>
            <a:r>
              <a:rPr lang="en-US"/>
              <a:t> </a:t>
            </a:r>
            <a:r>
              <a:rPr noProof="1" lang="en-US"/>
              <a:t>If you have questions about these matters, please contact your company counsel, or if you are a member of the Linux Foundation, feel free to contact Andrew Updegrove of the firm of Gesmer Updegrove LLP, which provides legal counsel to the Linux Foundation.</a:t>
            </a:r>
          </a:p>
          <a:p>
            <a:pPr lvl="0" indent="0" rtl="0" marL="0" algn="l">
              <a:spcBef>
                <a:spcPts val="0"/>
              </a:spcBef>
              <a:spcAft>
                <a:spcPts val="1200"/>
              </a:spcAft>
              <a:buNone/>
            </a:pPr>
            <a:endParaRPr dirty="0" lang="en-US"/>
          </a:p>
          <a:p>
            <a:pPr lvl="0" indent="0" rtl="0" marL="0" algn="l">
              <a:spcBef>
                <a:spcPts val="0"/>
              </a:spcBef>
              <a:spcAft>
                <a:spcPts val="1200"/>
              </a:spcAft>
              <a:buNone/>
            </a:pPr>
            <a:endParaRPr dirty="0"/>
          </a:p>
        </p:txBody>
      </p:sp>
      <p:sp>
        <p:nvSpPr>
          <p:cNvPr descr="TODO" name="AutoShape 4" id="3">
            <a:extLst>
              <a:ext uri="{FF2B5EF4-FFF2-40B4-BE49-F238E27FC236}">
                <a16:creationId xmlns:a16="http://schemas.microsoft.com/office/drawing/2014/main" id="{A8BDE39B-A6D2-1BAD-E16F-6E719296F70E}"/>
              </a:ext>
            </a:extLst>
          </p:cNvPr>
          <p:cNvSpPr>
            <a:spLocks noChangeAspect="1" noChangeArrowheads="1"/>
          </p:cNvSpPr>
          <p:nvPr/>
        </p:nvSpPr>
        <p:spPr bwMode="auto">
          <a:xfrm>
            <a:off x="3213100" y="47017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lIns="91440" bIns="45720" numCol="1" compatLnSpc="1" vert="horz" anchor="t" rIns="91440" wrap="square" anchorCtr="0" tIns="45720">
            <a:prstTxWarp prst="textNoShape">
              <a:avLst/>
            </a:prstTxWarp>
          </a:bodyPr>
          <a:lstStyle/>
          <a:p>
            <a:endParaRPr altLang="en-US" lang="ja-JP"/>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name="Shape 156" id="1"/>
        <p:cNvGrpSpPr/>
        <p:nvPr/>
      </p:nvGrpSpPr>
      <p:grpSpPr>
        <a:xfrm>
          <a:off x="0" y="0"/>
          <a:ext cx="0" cy="0"/>
          <a:chOff x="0" y="0"/>
          <a:chExt cx="0" cy="0"/>
        </a:xfrm>
      </p:grpSpPr>
      <p:sp>
        <p:nvSpPr>
          <p:cNvPr name="Google Shape;157;p25" id="157"/>
          <p:cNvSpPr txBox="1">
            <a:spLocks noGrp="1"/>
          </p:cNvSpPr>
          <p:nvPr>
            <p:ph type="title"/>
          </p:nvPr>
        </p:nvSpPr>
        <p:spPr>
          <a:xfrm>
            <a:off x="311700" y="410000"/>
            <a:ext cx="8520600" cy="607800"/>
          </a:xfrm>
          <a:prstGeom prst="rect">
            <a:avLst/>
          </a:prstGeom>
        </p:spPr>
        <p:txBody>
          <a:bodyPr lIns="91425" bIns="91425" anchor="t" rIns="91425" wrap="square" anchorCtr="0" spcFirstLastPara="1" tIns="91425">
            <a:normAutofit fontScale="90000"/>
          </a:bodyPr>
          <a:lstStyle/>
          <a:p>
            <a:pPr lvl="0" indent="0" rtl="0" marL="0" algn="l">
              <a:spcBef>
                <a:spcPts val="0"/>
              </a:spcBef>
              <a:spcAft>
                <a:spcPts val="0"/>
              </a:spcAft>
              <a:buNone/>
            </a:pPr>
            <a:r>
              <a:rPr b="1" noProof="1" altLang="en-US" lang="ja-JP">
                <a:latin charset="-128" panose="020B0500000000000000" pitchFamily="50" typeface="游ゴシック Medium"/>
                <a:ea charset="-128" panose="020B0500000000000000" pitchFamily="50" typeface="游ゴシック Medium"/>
              </a:rPr>
              <a:t>Antitrust Policy</a:t>
            </a:r>
            <a:endParaRPr dirty="0" b="1"/>
          </a:p>
        </p:txBody>
      </p:sp>
      <p:sp>
        <p:nvSpPr>
          <p:cNvPr name="Google Shape;158;p25" id="158"/>
          <p:cNvSpPr txBox="1">
            <a:spLocks noGrp="1"/>
          </p:cNvSpPr>
          <p:nvPr>
            <p:ph type="body" idx="1"/>
          </p:nvPr>
        </p:nvSpPr>
        <p:spPr>
          <a:xfrm>
            <a:off x="280350" y="1266450"/>
            <a:ext cx="8520600" cy="3339000"/>
          </a:xfrm>
          <a:prstGeom prst="rect">
            <a:avLst/>
          </a:prstGeom>
        </p:spPr>
        <p:txBody>
          <a:bodyPr lIns="91425" bIns="91425" anchor="t" rIns="91425" wrap="square" anchorCtr="0" spcFirstLastPara="1" tIns="91425">
            <a:normAutofit fontScale="92500"/>
          </a:bodyPr>
          <a:lstStyle/>
          <a:p>
            <a:pPr indent="-285750" marL="285750">
              <a:spcAft>
                <a:spcPts val="1200"/>
              </a:spcAft>
            </a:pPr>
            <a:r>
              <a:rPr sz="1360" noProof="1" altLang="ja-JP" lang="en-US">
                <a:latin charset="-128" panose="020B0500000000000000" pitchFamily="50" typeface="游ゴシック Medium"/>
                <a:ea charset="-128" panose="020B0500000000000000" pitchFamily="50" typeface="游ゴシック Medium"/>
              </a:rPr>
              <a:t>Linux Foundation ("LF") conferences require the participation of industry competitors. </a:t>
            </a:r>
            <a:r>
              <a:rPr sz="1360" noProof="1" altLang="ja-JP" lang="en-US">
                <a:latin charset="-128" panose="020B0500000000000000" pitchFamily="50" typeface="游ゴシック Medium"/>
                <a:ea charset="-128" panose="020B0500000000000000" pitchFamily="50" typeface="游ゴシック Medium"/>
              </a:rPr>
              <a:t>The LF administers all activities in accordance with all applicable antitrust/competition laws. </a:t>
            </a:r>
            <a:r>
              <a:rPr sz="1360" noProof="1" altLang="ja-JP" lang="en-US">
                <a:latin charset="-128" panose="020B0500000000000000" pitchFamily="50" typeface="游ゴシック Medium"/>
                <a:ea charset="-128" panose="020B0500000000000000" pitchFamily="50" typeface="游ゴシック Medium"/>
              </a:rPr>
              <a:t>Therefore, it is very important that meeting attendees take care to move the meeting along the agenda and not participate in any activities prohibited under national and international antitrust/competition laws.</a:t>
            </a:r>
            <a:endParaRPr dirty="0" sz="1360" lang="en-US">
              <a:latin charset="-128" panose="020B0500000000000000" pitchFamily="50" typeface="游ゴシック Medium"/>
              <a:ea charset="-128" panose="020B0500000000000000" pitchFamily="50" typeface="游ゴシック Medium"/>
            </a:endParaRPr>
          </a:p>
          <a:p>
            <a:pPr indent="-285750" marL="285750">
              <a:spcAft>
                <a:spcPts val="1200"/>
              </a:spcAft>
            </a:pPr>
            <a:r>
              <a:rPr sz="1360" noProof="1" altLang="ja-JP" lang="en-US">
                <a:latin charset="-128" panose="020B0500000000000000" pitchFamily="50" typeface="游ゴシック Medium"/>
                <a:ea charset="-128" panose="020B0500000000000000" pitchFamily="50" typeface="游ゴシック Medium"/>
              </a:rPr>
              <a:t>Examples of prohibited actions at LF meetings and in connection with LF activities can be found in the LF Antitrust Compliance Policy available at https://www.linuxfoundation.jp/antitrust-policy/. </a:t>
            </a:r>
            <a:r>
              <a:rPr sz="1360" noProof="1" altLang="ja-JP" lang="en-US">
                <a:latin charset="-128" panose="020B0500000000000000" pitchFamily="50" typeface="游ゴシック Medium"/>
                <a:ea charset="-128" panose="020B0500000000000000" pitchFamily="50" typeface="游ゴシック Medium"/>
              </a:rPr>
              <a:t>If you have any questions regarding these matters, please contact the legal counsel of your company or, if you are a member of the LF, contact Andrew Updegrove of Gesmer Updegrove LLP, the legal counsel of the LF.</a:t>
            </a:r>
            <a:endParaRPr dirty="0" sz="1360" lang="en-US">
              <a:latin charset="-128" panose="020B0500000000000000" pitchFamily="50" typeface="游ゴシック Medium"/>
              <a:ea charset="-128" panose="020B0500000000000000" pitchFamily="50" typeface="游ゴシック Medium"/>
            </a:endParaRPr>
          </a:p>
          <a:p>
            <a:pPr lvl="0" indent="0" rtl="0" marL="0" algn="l">
              <a:spcBef>
                <a:spcPts val="0"/>
              </a:spcBef>
              <a:spcAft>
                <a:spcPts val="1200"/>
              </a:spcAft>
              <a:buNone/>
            </a:pPr>
            <a:endParaRPr dirty="0" lang="en-US">
              <a:latin charset="-128" panose="020B0500000000000000" pitchFamily="50" typeface="游ゴシック Medium"/>
              <a:ea charset="-128" panose="020B0500000000000000" pitchFamily="50" typeface="游ゴシック Medium"/>
            </a:endParaRPr>
          </a:p>
          <a:p>
            <a:pPr lvl="0" indent="0" rtl="0" marL="0" algn="l">
              <a:spcBef>
                <a:spcPts val="0"/>
              </a:spcBef>
              <a:spcAft>
                <a:spcPts val="1200"/>
              </a:spcAft>
              <a:buNone/>
            </a:pPr>
            <a:endParaRPr dirty="0">
              <a:latin charset="-128" panose="020B0500000000000000" pitchFamily="50" typeface="游ゴシック Medium"/>
              <a:ea charset="-128" panose="020B0500000000000000" pitchFamily="50" typeface="游ゴシック Medium"/>
            </a:endParaRPr>
          </a:p>
        </p:txBody>
      </p:sp>
      <p:sp>
        <p:nvSpPr>
          <p:cNvPr name="テキスト ボックス 3" id="4">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rtlCol="0" wrap="none">
            <a:spAutoFit/>
          </a:bodyPr>
          <a:lstStyle/>
          <a:p>
            <a:r>
              <a:rPr kumimoji="1" sz="1440" noProof="1" altLang="ja-JP" lang="en-US">
                <a:latin charset="-128" panose="020B0500000000000000" pitchFamily="50" typeface="游ゴシック Medium"/>
                <a:ea charset="-128" panose="020B0500000000000000" pitchFamily="50" typeface="游ゴシック Medium"/>
              </a:rPr>
              <a:t>Reference:</a:t>
            </a:r>
            <a:endParaRPr dirty="0" kumimoji="1" sz="1440" altLang="en-US" lang="ja-JP">
              <a:latin charset="-128" panose="020B0500000000000000" pitchFamily="50" typeface="游ゴシック Medium"/>
              <a:ea charset="-128" panose="020B0500000000000000" pitchFamily="50" typeface="游ゴシック Medium"/>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2" id="3">
            <a:extLst>
              <a:ext uri="{FF2B5EF4-FFF2-40B4-BE49-F238E27FC236}">
                <a16:creationId xmlns:a16="http://schemas.microsoft.com/office/drawing/2014/main" id="{FEDB649B-51BE-E366-7538-F3CC4505BFB3}"/>
              </a:ext>
            </a:extLst>
          </p:cNvPr>
          <p:cNvSpPr>
            <a:spLocks noGrp="1"/>
          </p:cNvSpPr>
          <p:nvPr>
            <p:ph type="title"/>
          </p:nvPr>
        </p:nvSpPr>
        <p:spPr/>
        <p:txBody>
          <a:bodyPr>
            <a:normAutofit fontScale="90000"/>
          </a:bodyPr>
          <a:lstStyle/>
          <a:p>
            <a:r>
              <a:rPr noProof="1" altLang="en-US" lang="ja-JP">
                <a:latin charset="-128" panose="020B0500000000000000" pitchFamily="50" typeface="游ゴシック Medium"/>
                <a:ea charset="-128" panose="020B0500000000000000" pitchFamily="50" typeface="游ゴシック Medium"/>
              </a:rPr>
              <a:t>Chatham House Rules</a:t>
            </a:r>
          </a:p>
        </p:txBody>
      </p:sp>
      <p:sp>
        <p:nvSpPr>
          <p:cNvPr name="テキスト プレースホルダー 3" id="4">
            <a:extLst>
              <a:ext uri="{FF2B5EF4-FFF2-40B4-BE49-F238E27FC236}">
                <a16:creationId xmlns:a16="http://schemas.microsoft.com/office/drawing/2014/main" id="{52323BF9-359F-7AD1-43D8-FAB5C85228D4}"/>
              </a:ext>
            </a:extLst>
          </p:cNvPr>
          <p:cNvSpPr>
            <a:spLocks noGrp="1"/>
          </p:cNvSpPr>
          <p:nvPr>
            <p:ph type="body" idx="1"/>
          </p:nvPr>
        </p:nvSpPr>
        <p:spPr/>
        <p:txBody>
          <a:bodyPr>
            <a:normAutofit/>
          </a:bodyPr>
          <a:lstStyle/>
          <a:p>
            <a:pPr algn="l"/>
            <a:r>
              <a:rPr b="0" sz="2240" noProof="1" altLang="en-US" i="0" lang="ja-JP">
                <a:solidFill>
                  <a:schemeClr val="tx1"/>
                </a:solidFill>
                <a:effectLst/>
                <a:latin charset="-128" panose="020B0500000000000000" pitchFamily="50" typeface="游ゴシック Medium"/>
                <a:ea charset="-128" panose="020B0500000000000000" pitchFamily="50" typeface="游ゴシック Medium"/>
              </a:rPr>
              <a:t>Follow Chatham House Rules</a:t>
            </a:r>
          </a:p>
          <a:p>
            <a:pPr lvl="1"/>
            <a:r>
              <a:rPr b="0" sz="1600" noProof="1" altLang="en-US" i="0" lang="ja-JP">
                <a:solidFill>
                  <a:schemeClr val="tx1"/>
                </a:solidFill>
                <a:effectLst/>
                <a:latin charset="-128" panose="020B0500000000000000" pitchFamily="50" typeface="游ゴシック Medium"/>
                <a:ea charset="-128" panose="020B0500000000000000" pitchFamily="50" typeface="游ゴシック Medium"/>
              </a:rPr>
              <a:t>Recording is not allowed</a:t>
            </a:r>
          </a:p>
          <a:p>
            <a:pPr lvl="1"/>
            <a:r>
              <a:rPr b="0" sz="1600" noProof="1" altLang="en-US" i="0" lang="ja-JP">
                <a:solidFill>
                  <a:schemeClr val="tx1"/>
                </a:solidFill>
                <a:effectLst/>
                <a:latin charset="-128" panose="020B0500000000000000" pitchFamily="50" typeface="游ゴシック Medium"/>
                <a:ea charset="-128" panose="020B0500000000000000" pitchFamily="50" typeface="游ゴシック Medium"/>
              </a:rPr>
              <a:t>You can share the information you receive as meeting notes.</a:t>
            </a:r>
            <a:endParaRPr dirty="0" b="0" sz="1600" altLang="ja-JP" i="0" lang="en-US">
              <a:solidFill>
                <a:schemeClr val="tx1"/>
              </a:solidFill>
              <a:effectLst/>
              <a:latin charset="-128" panose="020B0500000000000000" pitchFamily="50" typeface="游ゴシック Medium"/>
              <a:ea charset="-128" panose="020B0500000000000000" pitchFamily="50" typeface="游ゴシック Medium"/>
            </a:endParaRPr>
          </a:p>
          <a:p>
            <a:pPr lvl="1" indent="0" marL="596900">
              <a:buNone/>
            </a:pPr>
            <a:r>
              <a:rPr b="0" sz="1600" noProof="1" altLang="en-US" i="0" lang="ja-JP">
                <a:solidFill>
                  <a:schemeClr val="tx1"/>
                </a:solidFill>
                <a:effectLst/>
                <a:latin charset="-128" panose="020B0500000000000000" pitchFamily="50" typeface="游ゴシック Medium"/>
                <a:ea charset="-128" panose="020B0500000000000000" pitchFamily="50" typeface="游ゴシック Medium"/>
              </a:rPr>
              <a:t>I won't reveal who said that.</a:t>
            </a:r>
            <a:r>
              <a:rPr sz="1600" altLang="en-US" lang="ja-JP">
                <a:solidFill>
                  <a:schemeClr val="tx1"/>
                </a:solidFill>
                <a:latin charset="-128" panose="020B0500000000000000" pitchFamily="50" typeface="游ゴシック Medium"/>
                <a:ea charset="-128" panose="020B0500000000000000" pitchFamily="50" typeface="游ゴシック Medium"/>
              </a:rPr>
              <a:t>　</a:t>
            </a:r>
          </a:p>
          <a:p>
            <a:r>
              <a:rPr b="0" u="none" strike="noStrike" sz="2240" noProof="1" altLang="ja-JP" i="0" lang="en-US">
                <a:solidFill>
                  <a:srgbClr val="24292F"/>
                </a:solidFill>
                <a:effectLst/>
                <a:latin charset="-128" panose="020B0500000000000000" pitchFamily="50" typeface="游ゴシック Medium"/>
                <a:ea charset="-128" panose="020B0500000000000000" pitchFamily="50" typeface="游ゴシック Medium"/>
                <a:hlinkClick r:id="rId2"/>
              </a:rPr>
              <a:t>Chatham House Rules</a:t>
            </a:r>
            <a:endParaRPr dirty="0" b="0" sz="2240" altLang="ja-JP" i="0" lang="en-US">
              <a:solidFill>
                <a:srgbClr val="24292F"/>
              </a:solidFill>
              <a:effectLst/>
              <a:latin charset="-128" panose="020B0500000000000000" pitchFamily="50" typeface="游ゴシック Medium"/>
              <a:ea charset="-128" panose="020B0500000000000000" pitchFamily="50" typeface="游ゴシック Medium"/>
            </a:endParaRPr>
          </a:p>
          <a:p>
            <a:endParaRPr dirty="0" sz="2240" altLang="en-US" lang="ja-JP">
              <a:latin typeface="+mn-ea"/>
              <a:ea typeface="+mn-ea"/>
            </a:endParaRPr>
          </a:p>
        </p:txBody>
      </p:sp>
    </p:spTree>
    <p:extLst>
      <p:ext uri="{BB962C8B-B14F-4D97-AF65-F5344CB8AC3E}">
        <p14:creationId xmlns:p14="http://schemas.microsoft.com/office/powerpoint/2010/main" val="3862526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1" id="2">
            <a:extLst>
              <a:ext uri="{FF2B5EF4-FFF2-40B4-BE49-F238E27FC236}">
                <a16:creationId xmlns:a16="http://schemas.microsoft.com/office/drawing/2014/main" id="{1348331F-EB5F-CCDB-326C-064B65843F4E}"/>
              </a:ext>
            </a:extLst>
          </p:cNvPr>
          <p:cNvSpPr>
            <a:spLocks noGrp="1"/>
          </p:cNvSpPr>
          <p:nvPr>
            <p:ph type="title"/>
          </p:nvPr>
        </p:nvSpPr>
        <p:spPr/>
        <p:txBody>
          <a:bodyPr>
            <a:normAutofit fontScale="90000"/>
          </a:bodyPr>
          <a:lstStyle/>
          <a:p>
            <a:r>
              <a:rPr kumimoji="1" noProof="1" altLang="ja-JP" lang="en-US"/>
              <a:t>#7</a:t>
            </a:r>
            <a:endParaRPr dirty="0" kumimoji="1" altLang="en-US" lang="ja-JP"/>
          </a:p>
        </p:txBody>
      </p:sp>
      <p:sp>
        <p:nvSpPr>
          <p:cNvPr name="テキスト プレースホルダー 2" id="3">
            <a:extLst>
              <a:ext uri="{FF2B5EF4-FFF2-40B4-BE49-F238E27FC236}">
                <a16:creationId xmlns:a16="http://schemas.microsoft.com/office/drawing/2014/main" id="{58907787-05E8-FFB5-9ABB-ADC4AC279C56}"/>
              </a:ext>
            </a:extLst>
          </p:cNvPr>
          <p:cNvSpPr>
            <a:spLocks noGrp="1"/>
          </p:cNvSpPr>
          <p:nvPr>
            <p:ph type="body" idx="1"/>
          </p:nvPr>
        </p:nvSpPr>
        <p:spPr/>
        <p:txBody>
          <a:bodyPr/>
          <a:lstStyle/>
          <a:p>
            <a:r>
              <a:rPr kumimoji="1" noProof="1" altLang="en-US" lang="ja-JP"/>
              <a:t>Agenda</a:t>
            </a:r>
            <a:endParaRPr dirty="0" kumimoji="1" altLang="ja-JP" lang="en-US"/>
          </a:p>
          <a:p>
            <a:pPr lvl="1"/>
            <a:r>
              <a:rPr kumimoji="1" noProof="1" altLang="en-US" lang="ja-JP"/>
              <a:t>Previous Review #5</a:t>
            </a:r>
            <a:endParaRPr dirty="0" kumimoji="1" altLang="ja-JP" lang="en-US"/>
          </a:p>
          <a:p>
            <a:pPr lvl="1"/>
            <a:r>
              <a:rPr kumimoji="1" noProof="1" altLang="ja-JP" lang="en-US"/>
              <a:t>A Case Study of the Relationship between OSS and Business (continued)</a:t>
            </a:r>
            <a:endParaRPr dirty="0" kumimoji="1" altLang="ja-JP" lang="en-US"/>
          </a:p>
          <a:p>
            <a:pPr lvl="2"/>
            <a:r>
              <a:rPr kumimoji="1" noProof="1" altLang="en-US" lang="ja-JP"/>
              <a:t>If anyone can make a presentation, please do.</a:t>
            </a:r>
            <a:endParaRPr dirty="0" kumimoji="1" altLang="ja-JP" lang="en-US"/>
          </a:p>
          <a:p>
            <a:pPr lvl="1"/>
            <a:r>
              <a:rPr kumimoji="1" noProof="1" altLang="en-US" lang="ja-JP"/>
              <a:t>Summary of previous #5 (tentative)</a:t>
            </a:r>
            <a:endParaRPr dirty="0" kumimoji="1" altLang="ja-JP" lang="en-US"/>
          </a:p>
          <a:p>
            <a:pPr lvl="1"/>
            <a:r>
              <a:rPr kumimoji="1" noProof="1" altLang="en-US" lang="ja-JP"/>
              <a:t>Consultation on how to proceed</a:t>
            </a:r>
            <a:endParaRPr dirty="0" kumimoji="1" altLang="ja-JP" lang="en-US"/>
          </a:p>
          <a:p>
            <a:endParaRPr dirty="0" kumimoji="1" altLang="ja-JP" lang="en-US"/>
          </a:p>
          <a:p>
            <a:r>
              <a:rPr kumimoji="1" noProof="1" altLang="ja-JP" lang="en-US"/>
              <a:t>Let us know if you have an OSS business agenda.</a:t>
            </a:r>
            <a:endParaRPr dirty="0" kumimoji="1" altLang="ja-JP" lang="en-US"/>
          </a:p>
        </p:txBody>
      </p:sp>
    </p:spTree>
    <p:extLst>
      <p:ext uri="{BB962C8B-B14F-4D97-AF65-F5344CB8AC3E}">
        <p14:creationId xmlns:p14="http://schemas.microsoft.com/office/powerpoint/2010/main" val="124835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3" id="4">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noProof="1" altLang="ja-JP" lang="en-US">
                <a:latin typeface="+mj-ea"/>
                <a:ea typeface="+mj-ea"/>
              </a:rPr>
              <a:t>#5: Business Engagement with OSS</a:t>
            </a:r>
          </a:p>
        </p:txBody>
      </p:sp>
      <p:sp>
        <p:nvSpPr>
          <p:cNvPr name="テキスト プレースホルダー 4" id="5">
            <a:extLst>
              <a:ext uri="{FF2B5EF4-FFF2-40B4-BE49-F238E27FC236}">
                <a16:creationId xmlns:a16="http://schemas.microsoft.com/office/drawing/2014/main" id="{26FB8213-9536-3684-D45D-2A3226C9435E}"/>
              </a:ext>
            </a:extLst>
          </p:cNvPr>
          <p:cNvSpPr>
            <a:spLocks noGrp="1"/>
          </p:cNvSpPr>
          <p:nvPr>
            <p:ph type="body" idx="1"/>
          </p:nvPr>
        </p:nvSpPr>
        <p:spPr>
          <a:xfrm>
            <a:off x="280350" y="1017800"/>
            <a:ext cx="8520600" cy="3587650"/>
          </a:xfrm>
        </p:spPr>
        <p:txBody>
          <a:bodyPr>
            <a:normAutofit lnSpcReduction="20000" fontScale="70000"/>
          </a:bodyPr>
          <a:lstStyle/>
          <a:p>
            <a:r>
              <a:rPr noProof="1" altLang="en-US" lang="ja-JP">
                <a:latin typeface="+mn-ea"/>
                <a:ea typeface="+mn-ea"/>
              </a:rPr>
              <a:t>Business</a:t>
            </a:r>
            <a:endParaRPr dirty="0" altLang="ja-JP" lang="en-US">
              <a:latin typeface="+mn-ea"/>
              <a:ea typeface="+mn-ea"/>
            </a:endParaRPr>
          </a:p>
          <a:p>
            <a:pPr lvl="1"/>
            <a:r>
              <a:rPr noProof="1" altLang="en-US" lang="ja-JP">
                <a:latin typeface="+mn-ea"/>
                <a:ea typeface="+mn-ea"/>
              </a:rPr>
              <a:t>Software development, using OSS in SI. </a:t>
            </a:r>
            <a:r>
              <a:rPr noProof="1" altLang="en-US" lang="ja-JP">
                <a:latin typeface="+mn-ea"/>
                <a:ea typeface="+mn-ea"/>
              </a:rPr>
              <a:t>Creating and delivering systems to customers. </a:t>
            </a:r>
            <a:r>
              <a:rPr noProof="1" altLang="en-US" lang="ja-JP">
                <a:latin typeface="+mn-ea"/>
                <a:ea typeface="+mn-ea"/>
              </a:rPr>
              <a:t>Profiting from operations and maintenance.</a:t>
            </a:r>
            <a:endParaRPr dirty="0" altLang="ja-JP" lang="en-US">
              <a:latin typeface="+mn-ea"/>
              <a:ea typeface="+mn-ea"/>
            </a:endParaRPr>
          </a:p>
          <a:p>
            <a:pPr lvl="1"/>
            <a:r>
              <a:rPr noProof="1" altLang="ja-JP" lang="en-US">
                <a:latin typeface="+mn-ea"/>
                <a:ea typeface="+mn-ea"/>
              </a:rPr>
              <a:t>Conducting consulting business such as OSS management.</a:t>
            </a:r>
            <a:endParaRPr dirty="0" altLang="ja-JP" lang="en-US">
              <a:latin typeface="+mn-ea"/>
              <a:ea typeface="+mn-ea"/>
            </a:endParaRPr>
          </a:p>
          <a:p>
            <a:pPr lvl="1"/>
            <a:r>
              <a:rPr noProof="1" altLang="en-US" lang="ja-JP">
                <a:latin typeface="+mn-ea"/>
                <a:ea typeface="+mn-ea"/>
              </a:rPr>
              <a:t>Hardware company. </a:t>
            </a:r>
            <a:r>
              <a:rPr noProof="1" altLang="en-US" lang="ja-JP">
                <a:latin typeface="+mn-ea"/>
                <a:ea typeface="+mn-ea"/>
              </a:rPr>
              <a:t>Hardware is sold at a profit. </a:t>
            </a:r>
            <a:r>
              <a:rPr noProof="1" altLang="en-US" lang="ja-JP">
                <a:latin typeface="+mn-ea"/>
                <a:ea typeface="+mn-ea"/>
              </a:rPr>
              <a:t>OSS is installed.</a:t>
            </a:r>
            <a:endParaRPr dirty="0" altLang="ja-JP" lang="en-US">
              <a:latin typeface="+mn-ea"/>
              <a:ea typeface="+mn-ea"/>
            </a:endParaRPr>
          </a:p>
          <a:p>
            <a:pPr lvl="1"/>
            <a:r>
              <a:rPr noProof="1" altLang="en-US" lang="ja-JP">
                <a:latin typeface="+mn-ea"/>
                <a:ea typeface="+mn-ea"/>
              </a:rPr>
              <a:t>OSS is used for specific system development. </a:t>
            </a:r>
            <a:r>
              <a:rPr noProof="1" altLang="en-US" lang="ja-JP">
                <a:latin typeface="+mn-ea"/>
                <a:ea typeface="+mn-ea"/>
              </a:rPr>
              <a:t>Features achieved using OSS.</a:t>
            </a:r>
            <a:endParaRPr dirty="0" altLang="ja-JP" lang="en-US">
              <a:latin typeface="+mn-ea"/>
              <a:ea typeface="+mn-ea"/>
            </a:endParaRPr>
          </a:p>
          <a:p>
            <a:pPr lvl="1"/>
            <a:r>
              <a:rPr noProof="1" altLang="en-US" lang="ja-JP">
                <a:latin typeface="+mn-ea"/>
                <a:ea typeface="+mn-ea"/>
              </a:rPr>
              <a:t>Several products use OSS.</a:t>
            </a:r>
            <a:endParaRPr dirty="0" altLang="ja-JP" lang="en-US">
              <a:latin typeface="+mn-ea"/>
              <a:ea typeface="+mn-ea"/>
            </a:endParaRPr>
          </a:p>
          <a:p>
            <a:r>
              <a:rPr noProof="1" altLang="ja-JP" lang="en-US">
                <a:latin typeface="+mn-ea"/>
                <a:ea typeface="+mn-ea"/>
              </a:rPr>
              <a:t>Challenges and Ideals for Contributing to OSS</a:t>
            </a:r>
            <a:endParaRPr dirty="0" altLang="ja-JP" lang="en-US">
              <a:latin typeface="+mn-ea"/>
              <a:ea typeface="+mn-ea"/>
            </a:endParaRPr>
          </a:p>
          <a:p>
            <a:pPr lvl="1"/>
            <a:r>
              <a:rPr noProof="1" altLang="en-US" lang="ja-JP">
                <a:latin typeface="+mn-ea"/>
                <a:ea typeface="+mn-ea"/>
              </a:rPr>
              <a:t>It is difficult to approach management because the software itself is not profitable.</a:t>
            </a:r>
            <a:endParaRPr dirty="0" altLang="ja-JP" lang="en-US">
              <a:latin typeface="+mn-ea"/>
              <a:ea typeface="+mn-ea"/>
            </a:endParaRPr>
          </a:p>
          <a:p>
            <a:pPr lvl="1"/>
            <a:r>
              <a:rPr noProof="1" altLang="ja-JP" lang="en-US">
                <a:latin typeface="+mn-ea"/>
                <a:ea typeface="+mn-ea"/>
              </a:rPr>
              <a:t>OSS is mainly used. </a:t>
            </a:r>
            <a:r>
              <a:rPr noProof="1" altLang="ja-JP" lang="en-US">
                <a:latin typeface="+mn-ea"/>
                <a:ea typeface="+mn-ea"/>
              </a:rPr>
              <a:t>We recognize that an approach to the OSS community is necessary, but the shortage of human resources is difficult.</a:t>
            </a:r>
            <a:endParaRPr dirty="0" altLang="ja-JP" lang="en-US">
              <a:latin typeface="+mn-ea"/>
              <a:ea typeface="+mn-ea"/>
            </a:endParaRPr>
          </a:p>
          <a:p>
            <a:pPr lvl="1"/>
            <a:r>
              <a:rPr noProof="1" altLang="ja-JP" lang="en-US">
                <a:latin typeface="+mn-ea"/>
                <a:ea typeface="+mn-ea"/>
              </a:rPr>
              <a:t>There are issues in OSS literacy, SBOM management and license management.</a:t>
            </a:r>
            <a:endParaRPr dirty="0" altLang="ja-JP" lang="en-US">
              <a:latin typeface="+mn-ea"/>
              <a:ea typeface="+mn-ea"/>
            </a:endParaRPr>
          </a:p>
          <a:p>
            <a:pPr lvl="1"/>
            <a:r>
              <a:rPr noProof="1" altLang="ja-JP" lang="en-US">
                <a:latin typeface="+mn-ea"/>
                <a:ea typeface="+mn-ea"/>
              </a:rPr>
              <a:t>We are indebted to OSS, but community contributions are out of reach.</a:t>
            </a:r>
            <a:endParaRPr dirty="0" altLang="ja-JP" lang="en-US">
              <a:latin typeface="+mn-ea"/>
              <a:ea typeface="+mn-ea"/>
            </a:endParaRPr>
          </a:p>
          <a:p>
            <a:pPr lvl="1"/>
            <a:r>
              <a:rPr noProof="1" altLang="en-US" lang="ja-JP">
                <a:latin typeface="+mn-ea"/>
                <a:ea typeface="+mn-ea"/>
              </a:rPr>
              <a:t>We try to bring our technology development into upstream, but we use LTS (long-term stable).</a:t>
            </a:r>
          </a:p>
          <a:p>
            <a:pPr lvl="1"/>
            <a:r>
              <a:rPr noProof="1" altLang="en-US" lang="ja-JP">
                <a:latin typeface="+mn-ea"/>
                <a:ea typeface="+mn-ea"/>
              </a:rPr>
              <a:t>There are a number of OSS per product. </a:t>
            </a:r>
            <a:r>
              <a:rPr noProof="1" altLang="en-US" lang="ja-JP">
                <a:latin typeface="+mn-ea"/>
                <a:ea typeface="+mn-ea"/>
              </a:rPr>
              <a:t>We need a community within the company.</a:t>
            </a:r>
            <a:endParaRPr dirty="0" altLang="ja-JP" lang="en-US">
              <a:latin typeface="+mn-ea"/>
              <a:ea typeface="+mn-ea"/>
            </a:endParaRPr>
          </a:p>
          <a:p>
            <a:pPr lvl="1"/>
            <a:r>
              <a:rPr noProof="1" altLang="ja-JP" lang="en-US">
                <a:latin typeface="+mn-ea"/>
                <a:ea typeface="+mn-ea"/>
              </a:rPr>
              <a:t>Linux is the common PF.</a:t>
            </a:r>
            <a:endParaRPr dirty="0" altLang="ja-JP" lang="en-US">
              <a:latin typeface="+mn-ea"/>
              <a:ea typeface="+mn-ea"/>
            </a:endParaRPr>
          </a:p>
          <a:p>
            <a:pPr lvl="1"/>
            <a:r>
              <a:rPr noProof="1" altLang="ja-JP" lang="en-US">
                <a:latin typeface="+mn-ea"/>
                <a:ea typeface="+mn-ea"/>
              </a:rPr>
              <a:t>HOSTING has its challenges.</a:t>
            </a:r>
            <a:endParaRPr dirty="0" altLang="ja-JP" lang="en-US">
              <a:latin typeface="+mn-ea"/>
              <a:ea typeface="+mn-ea"/>
            </a:endParaRPr>
          </a:p>
          <a:p>
            <a:pPr lvl="1"/>
            <a:r>
              <a:rPr noProof="1" altLang="ja-JP" lang="en-US">
                <a:latin typeface="+mn-ea"/>
                <a:ea typeface="+mn-ea"/>
              </a:rPr>
              <a:t>There is little awareness of OSS dependency. </a:t>
            </a:r>
            <a:r>
              <a:rPr noProof="1" altLang="ja-JP" lang="en-US">
                <a:latin typeface="+mn-ea"/>
                <a:ea typeface="+mn-ea"/>
              </a:rPr>
              <a:t>There is little awareness of contribution.</a:t>
            </a:r>
            <a:endParaRPr dirty="0" altLang="ja-JP" lang="en-US">
              <a:latin typeface="+mn-ea"/>
              <a:ea typeface="+mn-ea"/>
            </a:endParaRPr>
          </a:p>
          <a:p>
            <a:pPr lvl="1"/>
            <a:r>
              <a:rPr noProof="1" altLang="ja-JP" lang="en-US">
                <a:latin typeface="+mn-ea"/>
                <a:ea typeface="+mn-ea"/>
              </a:rPr>
              <a:t>The hurdle of contribution to OSS is high.</a:t>
            </a:r>
            <a:endParaRPr dirty="0" altLang="ja-JP" lang="en-US">
              <a:latin typeface="+mn-ea"/>
              <a:ea typeface="+mn-ea"/>
            </a:endParaRPr>
          </a:p>
          <a:p>
            <a:pPr lvl="1"/>
            <a:r>
              <a:rPr noProof="1" altLang="en-US" lang="ja-JP">
                <a:latin typeface="+mn-ea"/>
                <a:ea typeface="+mn-ea"/>
              </a:rPr>
              <a:t>Since there is a delivery to the customer, the location of copyright is a problem and contribution is difficult.</a:t>
            </a:r>
            <a:endParaRPr dirty="0" altLang="ja-JP" lang="en-US">
              <a:latin typeface="+mn-ea"/>
              <a:ea typeface="+mn-ea"/>
            </a:endParaRPr>
          </a:p>
          <a:p>
            <a:pPr lvl="1"/>
            <a:r>
              <a:rPr noProof="1" altLang="ja-JP" lang="en-US">
                <a:latin typeface="+mn-ea"/>
                <a:ea typeface="+mn-ea"/>
              </a:rPr>
              <a:t>They contribute to OSS as a team, but it is difficult to agree with "Why contribute to OSS." </a:t>
            </a:r>
            <a:r>
              <a:rPr noProof="1" altLang="ja-JP" lang="en-US">
                <a:latin typeface="+mn-ea"/>
                <a:ea typeface="+mn-ea"/>
              </a:rPr>
              <a:t>It needs to be explained.</a:t>
            </a:r>
            <a:endParaRPr dirty="0" altLang="ja-JP" lang="en-US">
              <a:latin typeface="+mn-ea"/>
              <a:ea typeface="+mn-ea"/>
            </a:endParaRPr>
          </a:p>
          <a:p>
            <a:pPr lvl="2"/>
            <a:r>
              <a:rPr noProof="1" altLang="en-US" lang="ja-JP">
                <a:latin typeface="+mn-ea"/>
                <a:ea typeface="+mn-ea"/>
              </a:rPr>
              <a:t>If you don't contribute, you're likely to run into maintenance costs that keep you secure.</a:t>
            </a:r>
            <a:endParaRPr dirty="0" altLang="ja-JP" lang="en-US">
              <a:latin typeface="+mn-ea"/>
              <a:ea typeface="+mn-ea"/>
            </a:endParaRPr>
          </a:p>
          <a:p>
            <a:pPr lvl="1"/>
            <a:endParaRPr dirty="0" altLang="ja-JP" lang="en-US">
              <a:latin typeface="+mn-ea"/>
              <a:ea typeface="+mn-ea"/>
            </a:endParaRPr>
          </a:p>
        </p:txBody>
      </p:sp>
    </p:spTree>
    <p:extLst>
      <p:ext uri="{BB962C8B-B14F-4D97-AF65-F5344CB8AC3E}">
        <p14:creationId xmlns:p14="http://schemas.microsoft.com/office/powerpoint/2010/main" val="2748587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1" id="2">
            <a:extLst>
              <a:ext uri="{FF2B5EF4-FFF2-40B4-BE49-F238E27FC236}">
                <a16:creationId xmlns:a16="http://schemas.microsoft.com/office/drawing/2014/main" id="{040C5503-7719-C321-F741-CF93CB391019}"/>
              </a:ext>
            </a:extLst>
          </p:cNvPr>
          <p:cNvSpPr>
            <a:spLocks noGrp="1"/>
          </p:cNvSpPr>
          <p:nvPr>
            <p:ph type="title"/>
          </p:nvPr>
        </p:nvSpPr>
        <p:spPr/>
        <p:txBody>
          <a:bodyPr>
            <a:normAutofit fontScale="90000"/>
          </a:bodyPr>
          <a:lstStyle/>
          <a:p>
            <a:r>
              <a:rPr kumimoji="1" noProof="1" altLang="ja-JP" lang="en-US"/>
              <a:t>#5: More questions</a:t>
            </a:r>
          </a:p>
        </p:txBody>
      </p:sp>
      <p:sp>
        <p:nvSpPr>
          <p:cNvPr name="テキスト プレースホルダー 2" id="3">
            <a:extLst>
              <a:ext uri="{FF2B5EF4-FFF2-40B4-BE49-F238E27FC236}">
                <a16:creationId xmlns:a16="http://schemas.microsoft.com/office/drawing/2014/main" id="{5F09FA10-DE22-5690-2D84-7E5BD2D6C28C}"/>
              </a:ext>
            </a:extLst>
          </p:cNvPr>
          <p:cNvSpPr>
            <a:spLocks noGrp="1"/>
          </p:cNvSpPr>
          <p:nvPr>
            <p:ph type="body" idx="1"/>
          </p:nvPr>
        </p:nvSpPr>
        <p:spPr/>
        <p:txBody>
          <a:bodyPr/>
          <a:lstStyle/>
          <a:p>
            <a:r>
              <a:rPr kumimoji="1" noProof="1" altLang="en-US" lang="ja-JP"/>
              <a:t>Whether to set goals for contributions</a:t>
            </a:r>
            <a:endParaRPr dirty="0" kumimoji="1" altLang="ja-JP" lang="en-US"/>
          </a:p>
          <a:p>
            <a:r>
              <a:rPr kumimoji="1" noProof="1" altLang="en-US" lang="ja-JP"/>
              <a:t>Corporate cases</a:t>
            </a:r>
            <a:endParaRPr dirty="0" kumimoji="1" altLang="ja-JP" lang="en-US"/>
          </a:p>
          <a:p>
            <a:pPr lvl="1"/>
            <a:r>
              <a:rPr b="0" u="none" strike="noStrike" noProof="1" altLang="ja-JP" i="0" lang="en-US">
                <a:solidFill>
                  <a:srgbClr val="1890FF"/>
                </a:solidFill>
                <a:effectLst/>
                <a:latin typeface="-apple-system"/>
                <a:hlinkClick r:id="rId2"/>
              </a:rPr>
              <a:t>https://static.sched.com/hosted_files/osseu2022/6e/OSSEU22-OSPOIssuesInAConglomerateCompany_Sony_SATO_FUKUCHI.pdf</a:t>
            </a:r>
            <a:endParaRPr dirty="0" b="0" u="none" strike="noStrike" altLang="ja-JP" i="0" lang="en-US">
              <a:solidFill>
                <a:srgbClr val="1890FF"/>
              </a:solidFill>
              <a:effectLst/>
              <a:latin typeface="-apple-system"/>
            </a:endParaRPr>
          </a:p>
          <a:p>
            <a:endParaRPr dirty="0" kumimoji="1" altLang="ja-JP" lang="en-US"/>
          </a:p>
          <a:p>
            <a:endParaRPr dirty="0" kumimoji="1" altLang="en-US" lang="ja-JP"/>
          </a:p>
        </p:txBody>
      </p:sp>
    </p:spTree>
    <p:extLst>
      <p:ext uri="{BB962C8B-B14F-4D97-AF65-F5344CB8AC3E}">
        <p14:creationId xmlns:p14="http://schemas.microsoft.com/office/powerpoint/2010/main" val="4234562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3" id="4">
            <a:extLst>
              <a:ext uri="{FF2B5EF4-FFF2-40B4-BE49-F238E27FC236}">
                <a16:creationId xmlns:a16="http://schemas.microsoft.com/office/drawing/2014/main" id="{584884D4-84C0-DF74-623A-66736A59D473}"/>
              </a:ext>
            </a:extLst>
          </p:cNvPr>
          <p:cNvSpPr>
            <a:spLocks noGrp="1"/>
          </p:cNvSpPr>
          <p:nvPr>
            <p:ph type="title"/>
          </p:nvPr>
        </p:nvSpPr>
        <p:spPr/>
        <p:txBody>
          <a:bodyPr>
            <a:normAutofit fontScale="90000"/>
          </a:bodyPr>
          <a:lstStyle/>
          <a:p>
            <a:r>
              <a:rPr noProof="1" altLang="ja-JP" lang="en-US"/>
              <a:t>#7: Case study of OSS engagement with business (continued)</a:t>
            </a:r>
          </a:p>
        </p:txBody>
      </p:sp>
      <p:sp>
        <p:nvSpPr>
          <p:cNvPr name="テキスト プレースホルダー 4" id="5">
            <a:extLst>
              <a:ext uri="{FF2B5EF4-FFF2-40B4-BE49-F238E27FC236}">
                <a16:creationId xmlns:a16="http://schemas.microsoft.com/office/drawing/2014/main" id="{7D385E48-8C43-F9D0-80DB-4109806DE484}"/>
              </a:ext>
            </a:extLst>
          </p:cNvPr>
          <p:cNvSpPr>
            <a:spLocks noGrp="1"/>
          </p:cNvSpPr>
          <p:nvPr>
            <p:ph type="body" idx="1"/>
          </p:nvPr>
        </p:nvSpPr>
        <p:spPr/>
        <p:txBody>
          <a:bodyPr/>
          <a:lstStyle/>
          <a:p>
            <a:r>
              <a:rPr noProof="1" altLang="en-US" lang="ja-JP"/>
              <a:t>If anyone can make a presentation, please do.</a:t>
            </a:r>
          </a:p>
          <a:p>
            <a:endParaRPr dirty="0" altLang="en-US" lang="ja-JP"/>
          </a:p>
        </p:txBody>
      </p:sp>
    </p:spTree>
    <p:extLst>
      <p:ext uri="{BB962C8B-B14F-4D97-AF65-F5344CB8AC3E}">
        <p14:creationId xmlns:p14="http://schemas.microsoft.com/office/powerpoint/2010/main" val="4126778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name="" id="1"/>
        <p:cNvGrpSpPr/>
        <p:nvPr/>
      </p:nvGrpSpPr>
      <p:grpSpPr>
        <a:xfrm>
          <a:off x="0" y="0"/>
          <a:ext cx="0" cy="0"/>
          <a:chOff x="0" y="0"/>
          <a:chExt cx="0" cy="0"/>
        </a:xfrm>
      </p:grpSpPr>
      <p:sp>
        <p:nvSpPr>
          <p:cNvPr name="タイトル 3" id="4">
            <a:extLst>
              <a:ext uri="{FF2B5EF4-FFF2-40B4-BE49-F238E27FC236}">
                <a16:creationId xmlns:a16="http://schemas.microsoft.com/office/drawing/2014/main" id="{3B40CCC1-3681-AAE1-F81C-9C07C8AFB743}"/>
              </a:ext>
            </a:extLst>
          </p:cNvPr>
          <p:cNvSpPr>
            <a:spLocks noGrp="1"/>
          </p:cNvSpPr>
          <p:nvPr>
            <p:ph type="title"/>
          </p:nvPr>
        </p:nvSpPr>
        <p:spPr/>
        <p:txBody>
          <a:bodyPr>
            <a:normAutofit fontScale="90000"/>
          </a:bodyPr>
          <a:lstStyle/>
          <a:p>
            <a:r>
              <a:rPr noProof="1" altLang="ja-JP" lang="en-US">
                <a:latin typeface="+mj-ea"/>
                <a:ea typeface="+mj-ea"/>
              </a:rPr>
              <a:t>#7: OSS Contribution Challenges and Ideals (Summary)</a:t>
            </a:r>
          </a:p>
        </p:txBody>
      </p:sp>
      <p:sp>
        <p:nvSpPr>
          <p:cNvPr name="正方形/長方形 2" id="3">
            <a:extLst>
              <a:ext uri="{FF2B5EF4-FFF2-40B4-BE49-F238E27FC236}">
                <a16:creationId xmlns:a16="http://schemas.microsoft.com/office/drawing/2014/main" id="{CE754829-5AD6-A7A2-F8CB-2D3336CCC7BB}"/>
              </a:ext>
            </a:extLst>
          </p:cNvPr>
          <p:cNvSpPr/>
          <p:nvPr/>
        </p:nvSpPr>
        <p:spPr>
          <a:xfrm>
            <a:off x="4098362" y="2341210"/>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en-US" lang="ja-JP"/>
              <a:t>There are many OSS for each product. </a:t>
            </a:r>
            <a:r>
              <a:rPr kumimoji="1" sz="960" noProof="1" altLang="en-US" lang="ja-JP"/>
              <a:t>You also need an internal community.</a:t>
            </a:r>
          </a:p>
        </p:txBody>
      </p:sp>
      <p:sp>
        <p:nvSpPr>
          <p:cNvPr name="正方形/長方形 5" id="6">
            <a:extLst>
              <a:ext uri="{FF2B5EF4-FFF2-40B4-BE49-F238E27FC236}">
                <a16:creationId xmlns:a16="http://schemas.microsoft.com/office/drawing/2014/main" id="{49C0829B-2CE7-83B5-32AC-826B411D8E12}"/>
              </a:ext>
            </a:extLst>
          </p:cNvPr>
          <p:cNvSpPr/>
          <p:nvPr/>
        </p:nvSpPr>
        <p:spPr>
          <a:xfrm>
            <a:off x="3233554" y="2823686"/>
            <a:ext cx="2160000" cy="210112"/>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Linux is the common PF.</a:t>
            </a:r>
          </a:p>
        </p:txBody>
      </p:sp>
      <p:sp>
        <p:nvSpPr>
          <p:cNvPr name="正方形/長方形 6" id="7">
            <a:extLst>
              <a:ext uri="{FF2B5EF4-FFF2-40B4-BE49-F238E27FC236}">
                <a16:creationId xmlns:a16="http://schemas.microsoft.com/office/drawing/2014/main" id="{46746A1D-3804-5886-150A-BD4E5D024C73}"/>
              </a:ext>
            </a:extLst>
          </p:cNvPr>
          <p:cNvSpPr/>
          <p:nvPr/>
        </p:nvSpPr>
        <p:spPr>
          <a:xfrm>
            <a:off x="6309272" y="3809326"/>
            <a:ext cx="2160000" cy="210112"/>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HOSTING has its challenges.</a:t>
            </a:r>
          </a:p>
        </p:txBody>
      </p:sp>
      <p:sp>
        <p:nvSpPr>
          <p:cNvPr name="正方形/長方形 7" id="8">
            <a:extLst>
              <a:ext uri="{FF2B5EF4-FFF2-40B4-BE49-F238E27FC236}">
                <a16:creationId xmlns:a16="http://schemas.microsoft.com/office/drawing/2014/main" id="{CAC47B54-8E5A-D4E7-C546-6A6C5DD2B855}"/>
              </a:ext>
            </a:extLst>
          </p:cNvPr>
          <p:cNvSpPr/>
          <p:nvPr/>
        </p:nvSpPr>
        <p:spPr>
          <a:xfrm>
            <a:off x="241556" y="2590243"/>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There is little awareness of OSS dependency. </a:t>
            </a:r>
            <a:r>
              <a:rPr kumimoji="1" sz="960" noProof="1" altLang="ja-JP" lang="en-US"/>
              <a:t>There is little awareness of contribution.</a:t>
            </a:r>
          </a:p>
        </p:txBody>
      </p:sp>
      <p:sp>
        <p:nvSpPr>
          <p:cNvPr name="正方形/長方形 8" id="9">
            <a:extLst>
              <a:ext uri="{FF2B5EF4-FFF2-40B4-BE49-F238E27FC236}">
                <a16:creationId xmlns:a16="http://schemas.microsoft.com/office/drawing/2014/main" id="{5679228B-A977-AF79-3393-F09FA74FBF1E}"/>
              </a:ext>
            </a:extLst>
          </p:cNvPr>
          <p:cNvSpPr/>
          <p:nvPr/>
        </p:nvSpPr>
        <p:spPr>
          <a:xfrm>
            <a:off x="3613106" y="3154016"/>
            <a:ext cx="2160000" cy="394778"/>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The hurdle of contribution to OSS is high.</a:t>
            </a:r>
          </a:p>
        </p:txBody>
      </p:sp>
      <p:sp>
        <p:nvSpPr>
          <p:cNvPr name="正方形/長方形 9" id="10">
            <a:extLst>
              <a:ext uri="{FF2B5EF4-FFF2-40B4-BE49-F238E27FC236}">
                <a16:creationId xmlns:a16="http://schemas.microsoft.com/office/drawing/2014/main" id="{0C0C6F33-9D95-3DEC-E261-37CAB4E007F5}"/>
              </a:ext>
            </a:extLst>
          </p:cNvPr>
          <p:cNvSpPr/>
          <p:nvPr/>
        </p:nvSpPr>
        <p:spPr>
          <a:xfrm>
            <a:off x="1225667" y="3153935"/>
            <a:ext cx="2287249"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en-US" lang="ja-JP"/>
              <a:t>Since there is a delivery to the customer, the location of copyright is a problem and contribution is difficult.</a:t>
            </a:r>
          </a:p>
        </p:txBody>
      </p:sp>
      <p:sp>
        <p:nvSpPr>
          <p:cNvPr name="正方形/長方形 1" id="2">
            <a:extLst>
              <a:ext uri="{FF2B5EF4-FFF2-40B4-BE49-F238E27FC236}">
                <a16:creationId xmlns:a16="http://schemas.microsoft.com/office/drawing/2014/main" id="{9EC7B3AF-2839-4681-F832-41673FDFFA62}"/>
              </a:ext>
            </a:extLst>
          </p:cNvPr>
          <p:cNvSpPr/>
          <p:nvPr/>
        </p:nvSpPr>
        <p:spPr>
          <a:xfrm>
            <a:off x="232677" y="1916369"/>
            <a:ext cx="2160000"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en-US" lang="ja-JP"/>
              <a:t>It is difficult to approach the management because the software itself does not generate profit.</a:t>
            </a:r>
          </a:p>
        </p:txBody>
      </p:sp>
      <p:sp>
        <p:nvSpPr>
          <p:cNvPr name="正方形/長方形 10" id="11">
            <a:extLst>
              <a:ext uri="{FF2B5EF4-FFF2-40B4-BE49-F238E27FC236}">
                <a16:creationId xmlns:a16="http://schemas.microsoft.com/office/drawing/2014/main" id="{21D0D111-0011-FEDA-4CC0-94337FA26037}"/>
              </a:ext>
            </a:extLst>
          </p:cNvPr>
          <p:cNvSpPr/>
          <p:nvPr/>
        </p:nvSpPr>
        <p:spPr>
          <a:xfrm>
            <a:off x="6309272" y="1848549"/>
            <a:ext cx="2160000" cy="7641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OSS is mainly used. </a:t>
            </a:r>
            <a:r>
              <a:rPr kumimoji="1" sz="960" noProof="1" altLang="ja-JP" lang="en-US"/>
              <a:t>We recognize that an approach to the OSS community is necessary, but the shortage of human resources is difficult.</a:t>
            </a:r>
            <a:endParaRPr dirty="0" kumimoji="1" sz="960" altLang="ja-JP" lang="en-US"/>
          </a:p>
        </p:txBody>
      </p:sp>
      <p:sp>
        <p:nvSpPr>
          <p:cNvPr name="正方形/長方形 11" id="12">
            <a:extLst>
              <a:ext uri="{FF2B5EF4-FFF2-40B4-BE49-F238E27FC236}">
                <a16:creationId xmlns:a16="http://schemas.microsoft.com/office/drawing/2014/main" id="{B6F65DF8-B2BE-50F2-F2BB-FB0E8B9BC179}"/>
              </a:ext>
            </a:extLst>
          </p:cNvPr>
          <p:cNvSpPr/>
          <p:nvPr/>
        </p:nvSpPr>
        <p:spPr>
          <a:xfrm>
            <a:off x="2539520" y="1847155"/>
            <a:ext cx="2287249" cy="4252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There are issues in OSS literacy, SBOM management and license management.</a:t>
            </a:r>
            <a:endParaRPr dirty="0" kumimoji="1" sz="960" altLang="ja-JP" lang="en-US"/>
          </a:p>
        </p:txBody>
      </p:sp>
      <p:sp>
        <p:nvSpPr>
          <p:cNvPr name="正方形/長方形 12" id="13">
            <a:extLst>
              <a:ext uri="{FF2B5EF4-FFF2-40B4-BE49-F238E27FC236}">
                <a16:creationId xmlns:a16="http://schemas.microsoft.com/office/drawing/2014/main" id="{86032278-EE27-8304-248C-965F27402429}"/>
              </a:ext>
            </a:extLst>
          </p:cNvPr>
          <p:cNvSpPr/>
          <p:nvPr/>
        </p:nvSpPr>
        <p:spPr>
          <a:xfrm>
            <a:off x="6309272" y="2666362"/>
            <a:ext cx="2160000" cy="579444"/>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We are indebted to OSS, but community contributions are out of reach.</a:t>
            </a:r>
          </a:p>
        </p:txBody>
      </p:sp>
      <p:sp>
        <p:nvSpPr>
          <p:cNvPr name="正方形/長方形 13" id="14">
            <a:extLst>
              <a:ext uri="{FF2B5EF4-FFF2-40B4-BE49-F238E27FC236}">
                <a16:creationId xmlns:a16="http://schemas.microsoft.com/office/drawing/2014/main" id="{F7223891-2123-6631-B696-73964B697796}"/>
              </a:ext>
            </a:extLst>
          </p:cNvPr>
          <p:cNvSpPr/>
          <p:nvPr/>
        </p:nvSpPr>
        <p:spPr>
          <a:xfrm>
            <a:off x="6309272" y="4115003"/>
            <a:ext cx="2160000" cy="764110"/>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en-US" lang="ja-JP"/>
              <a:t>We try to bring our technology development into upstream, but we use LTS (long-term stable).</a:t>
            </a:r>
          </a:p>
        </p:txBody>
      </p:sp>
      <p:sp>
        <p:nvSpPr>
          <p:cNvPr name="正方形/長方形 16" id="17">
            <a:extLst>
              <a:ext uri="{FF2B5EF4-FFF2-40B4-BE49-F238E27FC236}">
                <a16:creationId xmlns:a16="http://schemas.microsoft.com/office/drawing/2014/main" id="{50E6E80A-A5E9-6C4B-DC66-F02B04C93AA4}"/>
              </a:ext>
            </a:extLst>
          </p:cNvPr>
          <p:cNvSpPr/>
          <p:nvPr/>
        </p:nvSpPr>
        <p:spPr>
          <a:xfrm>
            <a:off x="576857" y="3821077"/>
            <a:ext cx="4601505" cy="745881"/>
          </a:xfrm>
          <a:prstGeom prst="rect">
            <a:avLst/>
          </a:prstGeom>
          <a:solidFill>
            <a:schemeClr val="accent2">
              <a:lumMod val="20000"/>
              <a:lumOff val="80000"/>
            </a:schemeClr>
          </a:solidFill>
          <a:ln w="9525"/>
        </p:spPr>
        <p:style>
          <a:lnRef idx="2">
            <a:schemeClr val="accent2"/>
          </a:lnRef>
          <a:fillRef idx="1">
            <a:schemeClr val="lt1"/>
          </a:fillRef>
          <a:effectRef idx="0">
            <a:schemeClr val="accent2"/>
          </a:effectRef>
          <a:fontRef idx="minor">
            <a:schemeClr val="dk1"/>
          </a:fontRef>
        </p:style>
        <p:txBody>
          <a:bodyPr lIns="36000" bIns="14400" anchor="t" rIns="36000" rtlCol="0" wrap="square" anchorCtr="0" tIns="10800">
            <a:noAutofit/>
          </a:bodyPr>
          <a:lstStyle/>
          <a:p>
            <a:r>
              <a:rPr kumimoji="1" sz="960" noProof="1" altLang="ja-JP" lang="en-US"/>
              <a:t>We contribute to OSS as a team, but it's hard to agree with "why contribute to OSS." </a:t>
            </a:r>
            <a:r>
              <a:rPr kumimoji="1" sz="960" noProof="1" altLang="ja-JP" lang="en-US"/>
              <a:t>We need an explanation.</a:t>
            </a:r>
          </a:p>
          <a:p>
            <a:r>
              <a:rPr kumimoji="1" sz="960" noProof="1" altLang="en-US" lang="ja-JP"/>
              <a:t>If we don't contribute, we expect the cost of maintenance to continue to be security-aware.</a:t>
            </a:r>
          </a:p>
        </p:txBody>
      </p:sp>
      <p:sp>
        <p:nvSpPr>
          <p:cNvPr name="テキスト プレースホルダー 17" id="18">
            <a:extLst>
              <a:ext uri="{FF2B5EF4-FFF2-40B4-BE49-F238E27FC236}">
                <a16:creationId xmlns:a16="http://schemas.microsoft.com/office/drawing/2014/main" id="{AD622544-2E70-8A73-B93E-86E0FE7B42D2}"/>
              </a:ext>
            </a:extLst>
          </p:cNvPr>
          <p:cNvSpPr>
            <a:spLocks noGrp="1"/>
          </p:cNvSpPr>
          <p:nvPr>
            <p:ph type="body" idx="1"/>
          </p:nvPr>
        </p:nvSpPr>
        <p:spPr>
          <a:xfrm>
            <a:off x="280350" y="907633"/>
            <a:ext cx="8520600" cy="543057"/>
          </a:xfrm>
        </p:spPr>
        <p:txBody>
          <a:bodyPr>
            <a:normAutofit fontScale="92500"/>
          </a:bodyPr>
          <a:lstStyle/>
          <a:p>
            <a:r>
              <a:rPr kumimoji="1" noProof="1" altLang="en-US" lang="ja-JP"/>
              <a:t>What should be discussed to connect each company's OSS activities to the continued benefit of each company's business?</a:t>
            </a:r>
          </a:p>
        </p:txBody>
      </p:sp>
      <p:sp>
        <p:nvSpPr>
          <p:cNvPr name="正方形/長方形 18" id="19">
            <a:extLst>
              <a:ext uri="{FF2B5EF4-FFF2-40B4-BE49-F238E27FC236}">
                <a16:creationId xmlns:a16="http://schemas.microsoft.com/office/drawing/2014/main" id="{6661C14B-36C4-45F2-4C4B-0DFE846D2E15}"/>
              </a:ext>
            </a:extLst>
          </p:cNvPr>
          <p:cNvSpPr/>
          <p:nvPr/>
        </p:nvSpPr>
        <p:spPr>
          <a:xfrm>
            <a:off x="232677" y="1462265"/>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rtlCol="0"/>
          <a:lstStyle/>
          <a:p>
            <a:pPr algn="ctr"/>
            <a:r>
              <a:rPr kumimoji="1" noProof="1" altLang="en-US" lang="ja-JP"/>
              <a:t>Reforming internal awareness</a:t>
            </a:r>
          </a:p>
        </p:txBody>
      </p:sp>
      <p:sp>
        <p:nvSpPr>
          <p:cNvPr name="正方形/長方形 19" id="20">
            <a:extLst>
              <a:ext uri="{FF2B5EF4-FFF2-40B4-BE49-F238E27FC236}">
                <a16:creationId xmlns:a16="http://schemas.microsoft.com/office/drawing/2014/main" id="{3B4C0EEA-CAE7-CF45-2161-1B1BBC3D0134}"/>
              </a:ext>
            </a:extLst>
          </p:cNvPr>
          <p:cNvSpPr/>
          <p:nvPr/>
        </p:nvSpPr>
        <p:spPr>
          <a:xfrm>
            <a:off x="3050663" y="1484143"/>
            <a:ext cx="2287249"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rtlCol="0"/>
          <a:lstStyle/>
          <a:p>
            <a:pPr algn="ctr"/>
            <a:r>
              <a:rPr kumimoji="1" noProof="1" altLang="en-US" lang="ja-JP"/>
              <a:t>Development of in-house rules and tools</a:t>
            </a:r>
          </a:p>
        </p:txBody>
      </p:sp>
      <p:sp>
        <p:nvSpPr>
          <p:cNvPr name="正方形/長方形 20" id="21">
            <a:extLst>
              <a:ext uri="{FF2B5EF4-FFF2-40B4-BE49-F238E27FC236}">
                <a16:creationId xmlns:a16="http://schemas.microsoft.com/office/drawing/2014/main" id="{3A7FF852-534F-8EAA-0372-6E3C6D3CACD8}"/>
              </a:ext>
            </a:extLst>
          </p:cNvPr>
          <p:cNvSpPr/>
          <p:nvPr/>
        </p:nvSpPr>
        <p:spPr>
          <a:xfrm>
            <a:off x="6309272" y="1494960"/>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rtlCol="0"/>
          <a:lstStyle/>
          <a:p>
            <a:pPr algn="ctr"/>
            <a:r>
              <a:rPr kumimoji="1" noProof="1" altLang="en-US" lang="ja-JP"/>
              <a:t>Securing personnel/activity time</a:t>
            </a:r>
          </a:p>
        </p:txBody>
      </p:sp>
      <p:sp>
        <p:nvSpPr>
          <p:cNvPr name="正方形/長方形 21" id="22">
            <a:extLst>
              <a:ext uri="{FF2B5EF4-FFF2-40B4-BE49-F238E27FC236}">
                <a16:creationId xmlns:a16="http://schemas.microsoft.com/office/drawing/2014/main" id="{4C1BCBC8-2AA8-A671-0C13-EDEF54F43282}"/>
              </a:ext>
            </a:extLst>
          </p:cNvPr>
          <p:cNvSpPr/>
          <p:nvPr/>
        </p:nvSpPr>
        <p:spPr>
          <a:xfrm>
            <a:off x="6309272" y="3463103"/>
            <a:ext cx="1927323" cy="221848"/>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anchor="ctr" rtlCol="0"/>
          <a:lstStyle/>
          <a:p>
            <a:pPr algn="ctr"/>
            <a:r>
              <a:rPr kumimoji="1" noProof="1" altLang="en-US" lang="ja-JP"/>
              <a:t>Hosting</a:t>
            </a:r>
          </a:p>
        </p:txBody>
      </p:sp>
    </p:spTree>
    <p:extLst>
      <p:ext uri="{BB962C8B-B14F-4D97-AF65-F5344CB8AC3E}">
        <p14:creationId xmlns:p14="http://schemas.microsoft.com/office/powerpoint/2010/main" val="24602586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A7B98958-550C-455F-894B-DE00A62978C6}" vid="{597D640F-A72E-4EF5-A3B6-5FCA7035D380}"/>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1600</TotalTime>
  <Words>1612</Words>
  <Application>Microsoft Office PowerPoint</Application>
  <PresentationFormat>画面に合わせる (16:9)</PresentationFormat>
  <Paragraphs>105</Paragraphs>
  <Slides>15</Slides>
  <Notes>4</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15</vt:i4>
      </vt:variant>
    </vt:vector>
  </HeadingPairs>
  <TitlesOfParts>
    <vt:vector size="24" baseType="lpstr">
      <vt:lpstr>Arial</vt:lpstr>
      <vt:lpstr>Roboto</vt:lpstr>
      <vt:lpstr>-apple-system</vt:lpstr>
      <vt:lpstr>Roboto Slab Light</vt:lpstr>
      <vt:lpstr>游ゴシック</vt:lpstr>
      <vt:lpstr>Open Sans Medium</vt:lpstr>
      <vt:lpstr>游ゴシック Medium</vt:lpstr>
      <vt:lpstr>游ゴシック Light</vt:lpstr>
      <vt:lpstr>Linux Foundation EU Theme 2023</vt:lpstr>
      <vt:lpstr>PowerPoint プレゼンテーション</vt:lpstr>
      <vt:lpstr>Anti-Trust Policy Notice</vt:lpstr>
      <vt:lpstr>独占禁止法順守ポリシー (Antitrust Policy)</vt:lpstr>
      <vt:lpstr>チャタムハウスルール</vt:lpstr>
      <vt:lpstr>#7 </vt:lpstr>
      <vt:lpstr>#5: OSSとビジネスの関わり</vt:lpstr>
      <vt:lpstr>#5：その他の質問</vt:lpstr>
      <vt:lpstr>#7: OSSとビジネスの関わり　の事例紹介（続き）</vt:lpstr>
      <vt:lpstr>#7: OSS貢献の課題や理想（まとめ）</vt:lpstr>
      <vt:lpstr>#7 ：今後の進め方案</vt:lpstr>
      <vt:lpstr>FYI: OSSと収益の例</vt:lpstr>
      <vt:lpstr>PowerPoint プレゼンテーション</vt:lpstr>
      <vt:lpstr>#7: meeting note</vt:lpstr>
      <vt:lpstr>#7: meeting note (cont’d)</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Hirotaka Motai</cp:lastModifiedBy>
  <cp:revision>84</cp:revision>
  <dcterms:modified xsi:type="dcterms:W3CDTF">2023-05-17T09:07:23Z</dcterms:modified>
</cp:coreProperties>
</file>