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7"/>
  </p:notesMasterIdLst>
  <p:sldIdLst>
    <p:sldId id="256" r:id="rId2"/>
    <p:sldId id="269" r:id="rId3"/>
    <p:sldId id="278" r:id="rId4"/>
    <p:sldId id="284" r:id="rId5"/>
    <p:sldId id="292" r:id="rId6"/>
    <p:sldId id="290" r:id="rId7"/>
    <p:sldId id="291" r:id="rId8"/>
    <p:sldId id="296" r:id="rId9"/>
    <p:sldId id="293" r:id="rId10"/>
    <p:sldId id="294" r:id="rId11"/>
    <p:sldId id="295" r:id="rId12"/>
    <p:sldId id="299" r:id="rId13"/>
    <p:sldId id="297" r:id="rId14"/>
    <p:sldId id="298" r:id="rId15"/>
    <p:sldId id="283" r:id="rId16"/>
  </p:sldIdLst>
  <p:sldSz cx="9144000" cy="5143500" type="screen16x9"/>
  <p:notesSz cx="6858000" cy="9144000"/>
  <p:embeddedFontLst>
    <p:embeddedFont>
      <p:font typeface="Open Sans Medium" panose="020B0600070205080204"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Slab Light" pitchFamily="2" charset="0"/>
      <p:regular r:id="rId26"/>
      <p:bold r:id="rId27"/>
    </p:embeddedFont>
    <p:embeddedFont>
      <p:font typeface="游ゴシック" panose="020B0400000000000000" pitchFamily="50" charset="-128"/>
      <p:regular r:id="rId28"/>
      <p:bold r:id="rId29"/>
    </p:embeddedFont>
    <p:embeddedFont>
      <p:font typeface="游ゴシック Light" panose="020B0300000000000000" pitchFamily="50" charset="-128"/>
      <p:regular r:id="rId30"/>
    </p:embeddedFont>
    <p:embeddedFont>
      <p:font typeface="游ゴシック Medium" panose="020B0500000000000000" pitchFamily="50" charset="-128"/>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0D2C4E-209F-404E-8B62-C28AC134D98E}" v="56" dt="2023-03-07T08:42:36.81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86744" autoAdjust="0"/>
  </p:normalViewPr>
  <p:slideViewPr>
    <p:cSldViewPr snapToGrid="0">
      <p:cViewPr varScale="1">
        <p:scale>
          <a:sx n="95" d="100"/>
          <a:sy n="95" d="100"/>
        </p:scale>
        <p:origin x="102" y="1092"/>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57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endParaRPr kumimoji="1" lang="ja-JP" altLang="en-US" dirty="0"/>
          </a:p>
        </p:txBody>
      </p:sp>
    </p:spTree>
    <p:extLst>
      <p:ext uri="{BB962C8B-B14F-4D97-AF65-F5344CB8AC3E}">
        <p14:creationId xmlns:p14="http://schemas.microsoft.com/office/powerpoint/2010/main" val="257955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5664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pic>
        <p:nvPicPr>
          <p:cNvPr id="4" name="図 3">
            <a:extLst>
              <a:ext uri="{FF2B5EF4-FFF2-40B4-BE49-F238E27FC236}">
                <a16:creationId xmlns:a16="http://schemas.microsoft.com/office/drawing/2014/main" id="{66F29BC4-AF58-A138-1F78-D7721960FD6F}"/>
              </a:ext>
            </a:extLst>
          </p:cNvPr>
          <p:cNvPicPr>
            <a:picLocks noChangeAspect="1"/>
          </p:cNvPicPr>
          <p:nvPr userDrawn="1"/>
        </p:nvPicPr>
        <p:blipFill>
          <a:blip r:embed="rId4"/>
          <a:stretch>
            <a:fillRect/>
          </a:stretch>
        </p:blipFill>
        <p:spPr>
          <a:xfrm>
            <a:off x="2198020" y="4550887"/>
            <a:ext cx="1212850" cy="606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10FEEE16-5964-4E8B-9717-3D79C7D8130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DEDBF31-46B9-4046-AD25-804861CF297D}"/>
              </a:ext>
            </a:extLst>
          </p:cNvPr>
          <p:cNvSpPr>
            <a:spLocks noGrp="1"/>
          </p:cNvSpPr>
          <p:nvPr>
            <p:ph type="dt" sz="half" idx="10"/>
          </p:nvPr>
        </p:nvSpPr>
        <p:spPr/>
        <p:txBody>
          <a:bodyPr/>
          <a:lstStyle/>
          <a:p>
            <a:fld id="{73223DB9-601C-4A7B-A5C2-B16DF95A83F1}" type="datetimeFigureOut">
              <a:rPr kumimoji="1" lang="ja-JP" altLang="en-US" smtClean="0"/>
              <a:t>2023/5/17</a:t>
            </a:fld>
            <a:endParaRPr kumimoji="1" lang="ja-JP" altLang="en-US"/>
          </a:p>
        </p:txBody>
      </p:sp>
      <p:sp>
        <p:nvSpPr>
          <p:cNvPr id="5" name="フッター プレースホルダー 4">
            <a:extLst>
              <a:ext uri="{FF2B5EF4-FFF2-40B4-BE49-F238E27FC236}">
                <a16:creationId xmlns:a16="http://schemas.microsoft.com/office/drawing/2014/main" id="{EA386BF7-DA59-4417-9858-C04F9AFC5648}"/>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5124AA79-344D-4F42-820B-5A832C851F9F}"/>
              </a:ext>
            </a:extLst>
          </p:cNvPr>
          <p:cNvSpPr>
            <a:spLocks noGrp="1"/>
          </p:cNvSpPr>
          <p:nvPr>
            <p:ph type="sldNum" sz="quarter" idx="12"/>
          </p:nvPr>
        </p:nvSpPr>
        <p:spPr/>
        <p:txBody>
          <a:bodyPr/>
          <a:lstStyle/>
          <a:p>
            <a:fld id="{8CA586E9-7E97-4C00-8C87-C4F602C7FC32}" type="slidenum">
              <a:rPr kumimoji="1" lang="ja-JP" altLang="en-US" smtClean="0"/>
              <a:t>‹#›</a:t>
            </a:fld>
            <a:endParaRPr kumimoji="1" lang="ja-JP" altLang="en-US"/>
          </a:p>
        </p:txBody>
      </p:sp>
      <p:pic>
        <p:nvPicPr>
          <p:cNvPr id="2050" name="Picture 2" descr="Image number 7">
            <a:extLst>
              <a:ext uri="{FF2B5EF4-FFF2-40B4-BE49-F238E27FC236}">
                <a16:creationId xmlns:a16="http://schemas.microsoft.com/office/drawing/2014/main" id="{2B576733-3CC3-036C-1AE6-F0FF6FA4ED8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6858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アイコン が含まれている画像&#10;&#10;自動的に生成された説明">
            <a:extLst>
              <a:ext uri="{FF2B5EF4-FFF2-40B4-BE49-F238E27FC236}">
                <a16:creationId xmlns:a16="http://schemas.microsoft.com/office/drawing/2014/main" id="{EA3B5694-1CD0-15F0-BFCC-5E5F6BFCBCB7}"/>
              </a:ext>
            </a:extLst>
          </p:cNvPr>
          <p:cNvPicPr>
            <a:picLocks noChangeAspect="1"/>
          </p:cNvPicPr>
          <p:nvPr userDrawn="1"/>
        </p:nvPicPr>
        <p:blipFill>
          <a:blip r:embed="rId3"/>
          <a:stretch>
            <a:fillRect/>
          </a:stretch>
        </p:blipFill>
        <p:spPr>
          <a:xfrm>
            <a:off x="6823292" y="4476850"/>
            <a:ext cx="1101673" cy="701177"/>
          </a:xfrm>
          <a:prstGeom prst="rect">
            <a:avLst/>
          </a:prstGeom>
        </p:spPr>
      </p:pic>
      <p:sp>
        <p:nvSpPr>
          <p:cNvPr id="2" name="タイトル 1">
            <a:extLst>
              <a:ext uri="{FF2B5EF4-FFF2-40B4-BE49-F238E27FC236}">
                <a16:creationId xmlns:a16="http://schemas.microsoft.com/office/drawing/2014/main" id="{E201386C-C996-4EF4-B607-C60997C81B24}"/>
              </a:ext>
            </a:extLst>
          </p:cNvPr>
          <p:cNvSpPr>
            <a:spLocks noGrp="1"/>
          </p:cNvSpPr>
          <p:nvPr>
            <p:ph type="ctrTitle"/>
          </p:nvPr>
        </p:nvSpPr>
        <p:spPr>
          <a:xfrm>
            <a:off x="0" y="4113454"/>
            <a:ext cx="6858000" cy="726795"/>
          </a:xfrm>
          <a:solidFill>
            <a:schemeClr val="bg1">
              <a:alpha val="69804"/>
            </a:schemeClr>
          </a:solidFill>
        </p:spPr>
        <p:txBody>
          <a:bodyPr anchor="b">
            <a:noAutofit/>
          </a:bodyPr>
          <a:lstStyle>
            <a:lvl1pPr algn="ctr">
              <a:defRPr sz="4000">
                <a:latin typeface="+mn-ea"/>
                <a:ea typeface="+mn-ea"/>
              </a:defRPr>
            </a:lvl1pPr>
          </a:lstStyle>
          <a:p>
            <a:endParaRPr kumimoji="1" lang="ja-JP" altLang="en-US" dirty="0"/>
          </a:p>
        </p:txBody>
      </p:sp>
      <p:sp>
        <p:nvSpPr>
          <p:cNvPr id="10" name="タイトル 1">
            <a:extLst>
              <a:ext uri="{FF2B5EF4-FFF2-40B4-BE49-F238E27FC236}">
                <a16:creationId xmlns:a16="http://schemas.microsoft.com/office/drawing/2014/main" id="{322D07C8-86BA-DD8C-F7B6-FB081B70E6C4}"/>
              </a:ext>
            </a:extLst>
          </p:cNvPr>
          <p:cNvSpPr txBox="1">
            <a:spLocks/>
          </p:cNvSpPr>
          <p:nvPr userDrawn="1"/>
        </p:nvSpPr>
        <p:spPr>
          <a:xfrm>
            <a:off x="-1" y="2986862"/>
            <a:ext cx="6900169" cy="1115101"/>
          </a:xfrm>
          <a:prstGeom prst="rect">
            <a:avLst/>
          </a:prstGeom>
          <a:solidFill>
            <a:schemeClr val="bg1">
              <a:alpha val="69804"/>
            </a:schemeClr>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oboto Slab Light"/>
              <a:buNone/>
              <a:defRPr sz="6000" b="0" i="0" u="none" strike="noStrike" cap="none">
                <a:solidFill>
                  <a:schemeClr val="dk1"/>
                </a:solidFill>
                <a:latin typeface="+mn-ea"/>
                <a:ea typeface="+mn-ea"/>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kumimoji="1" lang="en-US" altLang="ja-JP" sz="5400" dirty="0"/>
              <a:t>Japan Local Meetup</a:t>
            </a:r>
            <a:endParaRPr kumimoji="1" lang="ja-JP" altLang="en-US" sz="5400" dirty="0"/>
          </a:p>
        </p:txBody>
      </p:sp>
      <p:pic>
        <p:nvPicPr>
          <p:cNvPr id="7" name="Picture 1">
            <a:extLst>
              <a:ext uri="{FF2B5EF4-FFF2-40B4-BE49-F238E27FC236}">
                <a16:creationId xmlns:a16="http://schemas.microsoft.com/office/drawing/2014/main" id="{7DE6595C-BD83-56EA-0722-451CA6CD76C7}"/>
              </a:ext>
            </a:extLst>
          </p:cNvPr>
          <p:cNvPicPr>
            <a:picLocks noChangeAspect="1"/>
          </p:cNvPicPr>
          <p:nvPr userDrawn="1"/>
        </p:nvPicPr>
        <p:blipFill>
          <a:blip r:embed="rId4"/>
          <a:stretch>
            <a:fillRect/>
          </a:stretch>
        </p:blipFill>
        <p:spPr>
          <a:xfrm>
            <a:off x="7976988" y="4548211"/>
            <a:ext cx="1115497" cy="595289"/>
          </a:xfrm>
          <a:prstGeom prst="rect">
            <a:avLst/>
          </a:prstGeom>
        </p:spPr>
      </p:pic>
    </p:spTree>
    <p:extLst>
      <p:ext uri="{BB962C8B-B14F-4D97-AF65-F5344CB8AC3E}">
        <p14:creationId xmlns:p14="http://schemas.microsoft.com/office/powerpoint/2010/main" val="216419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4572000" y="1866900"/>
            <a:ext cx="2641600" cy="1409700"/>
          </a:xfrm>
          <a:prstGeom prst="rect">
            <a:avLst/>
          </a:prstGeom>
        </p:spPr>
      </p:pic>
      <p:pic>
        <p:nvPicPr>
          <p:cNvPr id="3" name="図 2" descr="アイコン が含まれている画像&#10;&#10;自動的に生成された説明">
            <a:extLst>
              <a:ext uri="{FF2B5EF4-FFF2-40B4-BE49-F238E27FC236}">
                <a16:creationId xmlns:a16="http://schemas.microsoft.com/office/drawing/2014/main" id="{82E7E8D9-E5D1-31D6-BA84-0033C3F53992}"/>
              </a:ext>
            </a:extLst>
          </p:cNvPr>
          <p:cNvPicPr>
            <a:picLocks noChangeAspect="1"/>
          </p:cNvPicPr>
          <p:nvPr userDrawn="1"/>
        </p:nvPicPr>
        <p:blipFill>
          <a:blip r:embed="rId3"/>
          <a:stretch>
            <a:fillRect/>
          </a:stretch>
        </p:blipFill>
        <p:spPr>
          <a:xfrm>
            <a:off x="1734207" y="1779785"/>
            <a:ext cx="2351762" cy="1496815"/>
          </a:xfrm>
          <a:prstGeom prst="rect">
            <a:avLst/>
          </a:prstGeom>
        </p:spPr>
      </p:pic>
    </p:spTree>
    <p:extLst>
      <p:ext uri="{BB962C8B-B14F-4D97-AF65-F5344CB8AC3E}">
        <p14:creationId xmlns:p14="http://schemas.microsoft.com/office/powerpoint/2010/main" val="608966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5" r:id="rId1"/>
    <p:sldLayoutId id="2147483665" r:id="rId2"/>
    <p:sldLayoutId id="2147483666"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ea"/>
          <a:ea typeface="+mj-ea"/>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igazine.net/news/20230309-learned-15-years-sumatrapdf/"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chathamhouse.org/about-us/chatham-house-rul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static.sched.com/hosted_files/osseu2022/6e/OSSEU22-OSPOIssuesInAConglomerateCompany_Sony_SATO_FUKUCHI.pdf"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11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8331F-EB5F-CCDB-326C-064B65843F4E}"/>
              </a:ext>
            </a:extLst>
          </p:cNvPr>
          <p:cNvSpPr>
            <a:spLocks noGrp="1"/>
          </p:cNvSpPr>
          <p:nvPr>
            <p:ph type="title"/>
          </p:nvPr>
        </p:nvSpPr>
        <p:spPr/>
        <p:txBody>
          <a:bodyPr>
            <a:normAutofit fontScale="90000"/>
          </a:bodyPr>
          <a:lstStyle/>
          <a:p>
            <a:r>
              <a:rPr kumimoji="1" lang="en-US" altLang="ja-JP" dirty="0"/>
              <a:t>#7 </a:t>
            </a:r>
            <a:r>
              <a:rPr kumimoji="1" lang="ja-JP" altLang="en-US" dirty="0"/>
              <a:t>：今後の進め方案</a:t>
            </a:r>
          </a:p>
        </p:txBody>
      </p:sp>
      <p:sp>
        <p:nvSpPr>
          <p:cNvPr id="3" name="テキスト プレースホルダー 2">
            <a:extLst>
              <a:ext uri="{FF2B5EF4-FFF2-40B4-BE49-F238E27FC236}">
                <a16:creationId xmlns:a16="http://schemas.microsoft.com/office/drawing/2014/main" id="{58907787-05E8-FFB5-9ABB-ADC4AC279C56}"/>
              </a:ext>
            </a:extLst>
          </p:cNvPr>
          <p:cNvSpPr>
            <a:spLocks noGrp="1"/>
          </p:cNvSpPr>
          <p:nvPr>
            <p:ph type="body" idx="1"/>
          </p:nvPr>
        </p:nvSpPr>
        <p:spPr/>
        <p:txBody>
          <a:bodyPr/>
          <a:lstStyle/>
          <a:p>
            <a:r>
              <a:rPr kumimoji="1" lang="en-US" altLang="ja-JP" dirty="0"/>
              <a:t>OSS</a:t>
            </a:r>
            <a:r>
              <a:rPr kumimoji="1" lang="ja-JP" altLang="en-US" dirty="0"/>
              <a:t>ビジネス戦略</a:t>
            </a:r>
            <a:endParaRPr kumimoji="1" lang="en-US" altLang="ja-JP" dirty="0"/>
          </a:p>
          <a:p>
            <a:pPr lvl="1"/>
            <a:r>
              <a:rPr kumimoji="1" lang="ja-JP" altLang="en-US" dirty="0"/>
              <a:t>大課題のリストアップ、課題ごとの解決策の議論</a:t>
            </a:r>
            <a:endParaRPr kumimoji="1" lang="en-US" altLang="ja-JP" dirty="0"/>
          </a:p>
        </p:txBody>
      </p:sp>
    </p:spTree>
    <p:extLst>
      <p:ext uri="{BB962C8B-B14F-4D97-AF65-F5344CB8AC3E}">
        <p14:creationId xmlns:p14="http://schemas.microsoft.com/office/powerpoint/2010/main" val="87172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8331F-EB5F-CCDB-326C-064B65843F4E}"/>
              </a:ext>
            </a:extLst>
          </p:cNvPr>
          <p:cNvSpPr>
            <a:spLocks noGrp="1"/>
          </p:cNvSpPr>
          <p:nvPr>
            <p:ph type="title"/>
          </p:nvPr>
        </p:nvSpPr>
        <p:spPr/>
        <p:txBody>
          <a:bodyPr>
            <a:normAutofit fontScale="90000"/>
          </a:bodyPr>
          <a:lstStyle/>
          <a:p>
            <a:r>
              <a:rPr kumimoji="1" lang="en-US" altLang="ja-JP" dirty="0"/>
              <a:t>FYI: OSS</a:t>
            </a:r>
            <a:r>
              <a:rPr kumimoji="1" lang="ja-JP" altLang="en-US" dirty="0"/>
              <a:t>と収益の例</a:t>
            </a:r>
          </a:p>
        </p:txBody>
      </p:sp>
      <p:sp>
        <p:nvSpPr>
          <p:cNvPr id="3" name="テキスト プレースホルダー 2">
            <a:extLst>
              <a:ext uri="{FF2B5EF4-FFF2-40B4-BE49-F238E27FC236}">
                <a16:creationId xmlns:a16="http://schemas.microsoft.com/office/drawing/2014/main" id="{58907787-05E8-FFB5-9ABB-ADC4AC279C56}"/>
              </a:ext>
            </a:extLst>
          </p:cNvPr>
          <p:cNvSpPr>
            <a:spLocks noGrp="1"/>
          </p:cNvSpPr>
          <p:nvPr>
            <p:ph type="body" idx="1"/>
          </p:nvPr>
        </p:nvSpPr>
        <p:spPr/>
        <p:txBody>
          <a:bodyPr/>
          <a:lstStyle/>
          <a:p>
            <a:pPr marL="0" lvl="1" indent="0">
              <a:buNone/>
            </a:pPr>
            <a:r>
              <a:rPr kumimoji="1" lang="en-US" altLang="ja-JP" dirty="0">
                <a:hlinkClick r:id="rId2"/>
              </a:rPr>
              <a:t>https://gigazine.net/news/20230309-learned-15-years-sumatrapdf/</a:t>
            </a:r>
            <a:endParaRPr kumimoji="1" lang="en-US" altLang="ja-JP" dirty="0"/>
          </a:p>
          <a:p>
            <a:pPr marL="0" lvl="1" indent="0">
              <a:buNone/>
            </a:pPr>
            <a:endParaRPr kumimoji="1" lang="en-US" altLang="ja-JP" dirty="0"/>
          </a:p>
          <a:p>
            <a:pPr marL="0" lvl="1" indent="0">
              <a:buNone/>
            </a:pPr>
            <a:r>
              <a:rPr kumimoji="1" lang="ja-JP" altLang="en-US" dirty="0"/>
              <a:t>オープンソースは良いビジネスモデルではないため、お金を稼ぎたいなら別の方法を模索するべきとしています。コワルチック氏は</a:t>
            </a:r>
            <a:r>
              <a:rPr kumimoji="1" lang="en-US" altLang="ja-JP" dirty="0" err="1"/>
              <a:t>SumatraPDF</a:t>
            </a:r>
            <a:r>
              <a:rPr kumimoji="1" lang="ja-JP" altLang="en-US" dirty="0"/>
              <a:t>のウェブサイトに広告を掲載するなどして収益を上げたそうですが、記事作成時点では</a:t>
            </a:r>
            <a:r>
              <a:rPr kumimoji="1" lang="en-US" altLang="ja-JP" dirty="0"/>
              <a:t>Google AdSense</a:t>
            </a:r>
            <a:r>
              <a:rPr kumimoji="1" lang="ja-JP" altLang="en-US" dirty="0"/>
              <a:t>の収益悪化によりほとんど収益を上げられなくなってしまったと打ち明けています。他にも、コワルチック氏は</a:t>
            </a:r>
            <a:r>
              <a:rPr kumimoji="1" lang="en-US" altLang="ja-JP" dirty="0" err="1"/>
              <a:t>Patreon</a:t>
            </a:r>
            <a:r>
              <a:rPr kumimoji="1" lang="ja-JP" altLang="en-US" dirty="0"/>
              <a:t>や</a:t>
            </a:r>
            <a:r>
              <a:rPr kumimoji="1" lang="en-US" altLang="ja-JP" dirty="0"/>
              <a:t>PayPal</a:t>
            </a:r>
            <a:r>
              <a:rPr kumimoji="1" lang="ja-JP" altLang="en-US" dirty="0"/>
              <a:t>で寄付を募っていますが、月の収入は</a:t>
            </a:r>
            <a:r>
              <a:rPr kumimoji="1" lang="en-US" altLang="ja-JP" dirty="0"/>
              <a:t>100</a:t>
            </a:r>
            <a:r>
              <a:rPr kumimoji="1" lang="ja-JP" altLang="en-US" dirty="0"/>
              <a:t>ドル</a:t>
            </a:r>
            <a:r>
              <a:rPr kumimoji="1" lang="en-US" altLang="ja-JP" dirty="0"/>
              <a:t>(</a:t>
            </a:r>
            <a:r>
              <a:rPr kumimoji="1" lang="ja-JP" altLang="en-US" dirty="0"/>
              <a:t>約</a:t>
            </a:r>
            <a:r>
              <a:rPr kumimoji="1" lang="en-US" altLang="ja-JP" dirty="0"/>
              <a:t>1</a:t>
            </a:r>
            <a:r>
              <a:rPr kumimoji="1" lang="ja-JP" altLang="en-US" dirty="0"/>
              <a:t>万</a:t>
            </a:r>
            <a:r>
              <a:rPr kumimoji="1" lang="en-US" altLang="ja-JP" dirty="0"/>
              <a:t>4000</a:t>
            </a:r>
            <a:r>
              <a:rPr kumimoji="1" lang="ja-JP" altLang="en-US" dirty="0"/>
              <a:t>円</a:t>
            </a:r>
            <a:r>
              <a:rPr kumimoji="1" lang="en-US" altLang="ja-JP" dirty="0"/>
              <a:t>)</a:t>
            </a:r>
            <a:r>
              <a:rPr kumimoji="1" lang="ja-JP" altLang="en-US" dirty="0"/>
              <a:t>以上ではあるものの「それ以上ではない」として、収益源としては不十分であるとしています。これらを踏まえ、「やりたいことを何でもできる自由さと、高給の両方を手に入れる機会はめったにありません。自分にとって重要なことは何かを選んでください。オープンソースは自由を提供しますが、お金は提供してくれません」とコワルチック氏は記しました。</a:t>
            </a:r>
          </a:p>
          <a:p>
            <a:pPr marL="0" lvl="1" indent="0">
              <a:buNone/>
            </a:pPr>
            <a:endParaRPr kumimoji="1" lang="ja-JP" altLang="en-US" dirty="0"/>
          </a:p>
        </p:txBody>
      </p:sp>
    </p:spTree>
    <p:extLst>
      <p:ext uri="{BB962C8B-B14F-4D97-AF65-F5344CB8AC3E}">
        <p14:creationId xmlns:p14="http://schemas.microsoft.com/office/powerpoint/2010/main" val="184102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F06C720F-A719-6E62-EE73-90F662C6CBBF}"/>
              </a:ext>
            </a:extLst>
          </p:cNvPr>
          <p:cNvSpPr>
            <a:spLocks noGrp="1"/>
          </p:cNvSpPr>
          <p:nvPr>
            <p:ph type="body" idx="1"/>
          </p:nvPr>
        </p:nvSpPr>
        <p:spPr/>
        <p:txBody>
          <a:bodyPr/>
          <a:lstStyle/>
          <a:p>
            <a:r>
              <a:rPr lang="en-US" altLang="ja-JP" dirty="0">
                <a:latin typeface="+mj-ea"/>
                <a:ea typeface="+mj-ea"/>
              </a:rPr>
              <a:t>#7: meeting note</a:t>
            </a:r>
            <a:endParaRPr lang="ja-JP" altLang="en-US" dirty="0"/>
          </a:p>
        </p:txBody>
      </p:sp>
    </p:spTree>
    <p:extLst>
      <p:ext uri="{BB962C8B-B14F-4D97-AF65-F5344CB8AC3E}">
        <p14:creationId xmlns:p14="http://schemas.microsoft.com/office/powerpoint/2010/main" val="356934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en-US" altLang="ja-JP" dirty="0">
                <a:latin typeface="+mj-ea"/>
                <a:ea typeface="+mj-ea"/>
              </a:rPr>
              <a:t>#7: meeting note</a:t>
            </a:r>
            <a:endParaRPr lang="ja-JP" altLang="en-US" dirty="0">
              <a:latin typeface="+mj-ea"/>
              <a:ea typeface="+mj-ea"/>
            </a:endParaRPr>
          </a:p>
        </p:txBody>
      </p:sp>
      <p:sp>
        <p:nvSpPr>
          <p:cNvPr id="5" name="テキスト プレースホルダー 4">
            <a:extLst>
              <a:ext uri="{FF2B5EF4-FFF2-40B4-BE49-F238E27FC236}">
                <a16:creationId xmlns:a16="http://schemas.microsoft.com/office/drawing/2014/main" id="{26FB8213-9536-3684-D45D-2A3226C9435E}"/>
              </a:ext>
            </a:extLst>
          </p:cNvPr>
          <p:cNvSpPr>
            <a:spLocks noGrp="1"/>
          </p:cNvSpPr>
          <p:nvPr>
            <p:ph type="body" idx="1"/>
          </p:nvPr>
        </p:nvSpPr>
        <p:spPr>
          <a:xfrm>
            <a:off x="280350" y="1017800"/>
            <a:ext cx="8520600" cy="3587650"/>
          </a:xfrm>
        </p:spPr>
        <p:txBody>
          <a:bodyPr>
            <a:normAutofit fontScale="85000" lnSpcReduction="20000"/>
          </a:bodyPr>
          <a:lstStyle/>
          <a:p>
            <a:r>
              <a:rPr lang="en-US" altLang="ja-JP" dirty="0">
                <a:latin typeface="+mn-ea"/>
                <a:ea typeface="+mn-ea"/>
              </a:rPr>
              <a:t>OSS</a:t>
            </a:r>
            <a:r>
              <a:rPr lang="ja-JP" altLang="en-US" dirty="0">
                <a:latin typeface="+mn-ea"/>
                <a:ea typeface="+mn-ea"/>
              </a:rPr>
              <a:t>とビジネスの関わり　の事例紹介</a:t>
            </a:r>
            <a:r>
              <a:rPr lang="en-US" altLang="ja-JP" dirty="0">
                <a:latin typeface="+mn-ea"/>
                <a:ea typeface="+mn-ea"/>
              </a:rPr>
              <a:t> 2</a:t>
            </a:r>
            <a:r>
              <a:rPr lang="ja-JP" altLang="en-US" dirty="0">
                <a:latin typeface="+mn-ea"/>
                <a:ea typeface="+mn-ea"/>
              </a:rPr>
              <a:t>件（口頭含む）</a:t>
            </a:r>
            <a:endParaRPr lang="en-US" altLang="ja-JP" dirty="0">
              <a:latin typeface="+mn-ea"/>
              <a:ea typeface="+mn-ea"/>
            </a:endParaRPr>
          </a:p>
          <a:p>
            <a:r>
              <a:rPr lang="ja-JP" altLang="en-US" dirty="0">
                <a:latin typeface="+mn-ea"/>
                <a:ea typeface="+mn-ea"/>
              </a:rPr>
              <a:t>ビジネス</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製品、</a:t>
            </a:r>
            <a:r>
              <a:rPr lang="en-US" altLang="ja-JP" dirty="0">
                <a:latin typeface="+mn-ea"/>
                <a:ea typeface="+mn-ea"/>
              </a:rPr>
              <a:t>OSS</a:t>
            </a:r>
            <a:r>
              <a:rPr lang="ja-JP" altLang="en-US" dirty="0">
                <a:latin typeface="+mn-ea"/>
                <a:ea typeface="+mn-ea"/>
              </a:rPr>
              <a:t>をベースにした製品を販売している。</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製品のコード公開やホスティングをして、サポート</a:t>
            </a:r>
            <a:r>
              <a:rPr lang="en-US" altLang="ja-JP" dirty="0">
                <a:latin typeface="+mn-ea"/>
                <a:ea typeface="+mn-ea"/>
              </a:rPr>
              <a:t>/</a:t>
            </a:r>
            <a:r>
              <a:rPr lang="ja-JP" altLang="en-US" dirty="0">
                <a:latin typeface="+mn-ea"/>
                <a:ea typeface="+mn-ea"/>
              </a:rPr>
              <a:t>コンサルティングをしている。</a:t>
            </a:r>
            <a:endParaRPr lang="en-US" altLang="ja-JP" dirty="0">
              <a:latin typeface="+mn-ea"/>
              <a:ea typeface="+mn-ea"/>
            </a:endParaRPr>
          </a:p>
          <a:p>
            <a:pPr lvl="1"/>
            <a:r>
              <a:rPr lang="ja-JP" altLang="en-US" dirty="0">
                <a:latin typeface="+mn-ea"/>
                <a:ea typeface="+mn-ea"/>
              </a:rPr>
              <a:t>ハードウェア部品を販売。部品は</a:t>
            </a:r>
            <a:r>
              <a:rPr lang="en-US" altLang="ja-JP" dirty="0">
                <a:latin typeface="+mn-ea"/>
                <a:ea typeface="+mn-ea"/>
              </a:rPr>
              <a:t>Linux</a:t>
            </a:r>
            <a:r>
              <a:rPr lang="ja-JP" altLang="en-US" dirty="0">
                <a:latin typeface="+mn-ea"/>
                <a:ea typeface="+mn-ea"/>
              </a:rPr>
              <a:t>で動くことが期待されている。</a:t>
            </a:r>
            <a:endParaRPr lang="en-US" altLang="ja-JP" dirty="0">
              <a:latin typeface="+mn-ea"/>
              <a:ea typeface="+mn-ea"/>
            </a:endParaRPr>
          </a:p>
          <a:p>
            <a:r>
              <a:rPr lang="en-US" altLang="ja-JP" dirty="0">
                <a:latin typeface="+mn-ea"/>
                <a:ea typeface="+mn-ea"/>
              </a:rPr>
              <a:t>OSS</a:t>
            </a:r>
            <a:r>
              <a:rPr lang="ja-JP" altLang="en-US" dirty="0">
                <a:latin typeface="+mn-ea"/>
                <a:ea typeface="+mn-ea"/>
              </a:rPr>
              <a:t>貢献に向けた課題や理想</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コミュニティを活性化して外部からの協力を得たい。当社が公開した</a:t>
            </a:r>
            <a:r>
              <a:rPr lang="en-US" altLang="ja-JP" dirty="0">
                <a:latin typeface="+mn-ea"/>
                <a:ea typeface="+mn-ea"/>
              </a:rPr>
              <a:t>OSS</a:t>
            </a:r>
            <a:r>
              <a:rPr lang="ja-JP" altLang="en-US" dirty="0">
                <a:latin typeface="+mn-ea"/>
                <a:ea typeface="+mn-ea"/>
              </a:rPr>
              <a:t>を使ってもらいたい。</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コミュニティ継続維持のため、</a:t>
            </a:r>
            <a:r>
              <a:rPr lang="en-US" altLang="ja-JP" dirty="0">
                <a:latin typeface="+mn-ea"/>
                <a:ea typeface="+mn-ea"/>
              </a:rPr>
              <a:t>Foundation</a:t>
            </a:r>
            <a:r>
              <a:rPr lang="ja-JP" altLang="en-US" dirty="0">
                <a:latin typeface="+mn-ea"/>
                <a:ea typeface="+mn-ea"/>
              </a:rPr>
              <a:t>への参加や開発貢献などが必要と思う。</a:t>
            </a:r>
            <a:endParaRPr lang="en-US" altLang="ja-JP" dirty="0">
              <a:latin typeface="+mn-ea"/>
              <a:ea typeface="+mn-ea"/>
            </a:endParaRPr>
          </a:p>
          <a:p>
            <a:pPr lvl="1"/>
            <a:r>
              <a:rPr lang="ja-JP" altLang="en-US" dirty="0">
                <a:latin typeface="+mn-ea"/>
                <a:ea typeface="+mn-ea"/>
              </a:rPr>
              <a:t>社内技術者とコミュニティ開発者と良好な関係を気づきたい。</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ホスティングを工夫したい、改善したい。</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は無保証であるのに対して、ハードウェアと組合せた時の動作保証が期待される</a:t>
            </a:r>
            <a:endParaRPr lang="en-US" altLang="ja-JP" dirty="0">
              <a:latin typeface="+mn-ea"/>
              <a:ea typeface="+mn-ea"/>
            </a:endParaRPr>
          </a:p>
          <a:p>
            <a:pPr lvl="2"/>
            <a:r>
              <a:rPr lang="ja-JP" altLang="en-US" dirty="0">
                <a:latin typeface="+mn-ea"/>
                <a:ea typeface="+mn-ea"/>
              </a:rPr>
              <a:t>ハードウェア部品が</a:t>
            </a:r>
            <a:r>
              <a:rPr lang="en-US" altLang="ja-JP" dirty="0">
                <a:latin typeface="+mn-ea"/>
                <a:ea typeface="+mn-ea"/>
              </a:rPr>
              <a:t>Linux</a:t>
            </a:r>
            <a:r>
              <a:rPr lang="ja-JP" altLang="en-US" dirty="0">
                <a:latin typeface="+mn-ea"/>
                <a:ea typeface="+mn-ea"/>
              </a:rPr>
              <a:t>で動かない場合に作り込みをしている。</a:t>
            </a:r>
            <a:endParaRPr lang="en-US" altLang="ja-JP" dirty="0">
              <a:latin typeface="+mn-ea"/>
              <a:ea typeface="+mn-ea"/>
            </a:endParaRPr>
          </a:p>
          <a:p>
            <a:pPr lvl="1"/>
            <a:r>
              <a:rPr lang="ja-JP" altLang="en-US" dirty="0">
                <a:latin typeface="+mn-ea"/>
                <a:ea typeface="+mn-ea"/>
              </a:rPr>
              <a:t>過去は製品全てを自社開発できたが、</a:t>
            </a:r>
            <a:r>
              <a:rPr lang="en-US" altLang="ja-JP" dirty="0">
                <a:latin typeface="+mn-ea"/>
                <a:ea typeface="+mn-ea"/>
              </a:rPr>
              <a:t>OSS</a:t>
            </a:r>
            <a:r>
              <a:rPr lang="ja-JP" altLang="en-US" dirty="0">
                <a:latin typeface="+mn-ea"/>
                <a:ea typeface="+mn-ea"/>
              </a:rPr>
              <a:t>を含めて外部から取り込むことが当たり前になったので、製品保証をどう実現していったら良いか。</a:t>
            </a:r>
            <a:endParaRPr lang="en-US" altLang="ja-JP" dirty="0">
              <a:latin typeface="+mn-ea"/>
              <a:ea typeface="+mn-ea"/>
            </a:endParaRPr>
          </a:p>
          <a:p>
            <a:pPr lvl="2"/>
            <a:r>
              <a:rPr lang="ja-JP" altLang="en-US" dirty="0">
                <a:latin typeface="+mn-ea"/>
                <a:ea typeface="+mn-ea"/>
              </a:rPr>
              <a:t>アップデートの必然化の流れがあるが、サプライチェーン含めてどう対応していくか。</a:t>
            </a:r>
            <a:endParaRPr lang="en-US" altLang="ja-JP" dirty="0">
              <a:latin typeface="+mn-ea"/>
              <a:ea typeface="+mn-ea"/>
            </a:endParaRPr>
          </a:p>
          <a:p>
            <a:pPr lvl="2"/>
            <a:r>
              <a:rPr lang="ja-JP" altLang="en-US" dirty="0">
                <a:latin typeface="+mn-ea"/>
                <a:ea typeface="+mn-ea"/>
              </a:rPr>
              <a:t>例えば、セットベンダーへ</a:t>
            </a:r>
            <a:r>
              <a:rPr lang="en-US" altLang="ja-JP" dirty="0">
                <a:latin typeface="+mn-ea"/>
                <a:ea typeface="+mn-ea"/>
              </a:rPr>
              <a:t>2</a:t>
            </a:r>
            <a:r>
              <a:rPr lang="ja-JP" altLang="en-US" dirty="0">
                <a:latin typeface="+mn-ea"/>
                <a:ea typeface="+mn-ea"/>
              </a:rPr>
              <a:t>年の要望があるとして</a:t>
            </a:r>
            <a:endParaRPr lang="en-US" altLang="ja-JP" dirty="0">
              <a:latin typeface="+mn-ea"/>
              <a:ea typeface="+mn-ea"/>
            </a:endParaRPr>
          </a:p>
          <a:p>
            <a:pPr lvl="3"/>
            <a:r>
              <a:rPr lang="ja-JP" altLang="en-US" dirty="0">
                <a:latin typeface="+mn-ea"/>
                <a:ea typeface="+mn-ea"/>
              </a:rPr>
              <a:t>部品ベンダーやソフトウェアベンダーとで何年契約できるか？</a:t>
            </a:r>
            <a:endParaRPr lang="en-US" altLang="ja-JP" dirty="0">
              <a:latin typeface="+mn-ea"/>
              <a:ea typeface="+mn-ea"/>
            </a:endParaRPr>
          </a:p>
          <a:p>
            <a:pPr lvl="3"/>
            <a:r>
              <a:rPr lang="ja-JP" altLang="en-US" dirty="0">
                <a:latin typeface="+mn-ea"/>
                <a:ea typeface="+mn-ea"/>
              </a:rPr>
              <a:t>契約できない</a:t>
            </a:r>
            <a:r>
              <a:rPr lang="en-US" altLang="ja-JP" dirty="0">
                <a:latin typeface="+mn-ea"/>
                <a:ea typeface="+mn-ea"/>
              </a:rPr>
              <a:t>OSS</a:t>
            </a:r>
            <a:r>
              <a:rPr lang="ja-JP" altLang="en-US" dirty="0">
                <a:latin typeface="+mn-ea"/>
                <a:ea typeface="+mn-ea"/>
              </a:rPr>
              <a:t>とはどうやっていったらいいか？</a:t>
            </a:r>
            <a:endParaRPr lang="en-US" altLang="ja-JP" dirty="0">
              <a:latin typeface="+mn-ea"/>
              <a:ea typeface="+mn-ea"/>
            </a:endParaRPr>
          </a:p>
          <a:p>
            <a:pPr lvl="1"/>
            <a:endParaRPr lang="en-US" altLang="ja-JP" dirty="0">
              <a:latin typeface="+mn-ea"/>
              <a:ea typeface="+mn-ea"/>
            </a:endParaRPr>
          </a:p>
          <a:p>
            <a:pPr lvl="1"/>
            <a:endParaRPr lang="en-US" altLang="ja-JP" dirty="0">
              <a:latin typeface="+mn-ea"/>
              <a:ea typeface="+mn-ea"/>
            </a:endParaRPr>
          </a:p>
          <a:p>
            <a:pPr lvl="1"/>
            <a:endParaRPr lang="en-US" altLang="ja-JP" dirty="0">
              <a:latin typeface="+mn-ea"/>
              <a:ea typeface="+mn-ea"/>
            </a:endParaRPr>
          </a:p>
          <a:p>
            <a:pPr lvl="1"/>
            <a:endParaRPr lang="en-US" altLang="ja-JP" dirty="0">
              <a:latin typeface="+mn-ea"/>
              <a:ea typeface="+mn-ea"/>
            </a:endParaRPr>
          </a:p>
        </p:txBody>
      </p:sp>
    </p:spTree>
    <p:extLst>
      <p:ext uri="{BB962C8B-B14F-4D97-AF65-F5344CB8AC3E}">
        <p14:creationId xmlns:p14="http://schemas.microsoft.com/office/powerpoint/2010/main" val="47686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en-US" altLang="ja-JP" dirty="0">
                <a:latin typeface="+mj-ea"/>
                <a:ea typeface="+mj-ea"/>
              </a:rPr>
              <a:t>#7: meeting note (cont’d)</a:t>
            </a:r>
            <a:endParaRPr lang="ja-JP" altLang="en-US" dirty="0">
              <a:latin typeface="+mj-ea"/>
              <a:ea typeface="+mj-ea"/>
            </a:endParaRPr>
          </a:p>
        </p:txBody>
      </p:sp>
      <p:sp>
        <p:nvSpPr>
          <p:cNvPr id="5" name="テキスト プレースホルダー 4">
            <a:extLst>
              <a:ext uri="{FF2B5EF4-FFF2-40B4-BE49-F238E27FC236}">
                <a16:creationId xmlns:a16="http://schemas.microsoft.com/office/drawing/2014/main" id="{26FB8213-9536-3684-D45D-2A3226C9435E}"/>
              </a:ext>
            </a:extLst>
          </p:cNvPr>
          <p:cNvSpPr>
            <a:spLocks noGrp="1"/>
          </p:cNvSpPr>
          <p:nvPr>
            <p:ph type="body" idx="1"/>
          </p:nvPr>
        </p:nvSpPr>
        <p:spPr>
          <a:xfrm>
            <a:off x="280350" y="1017800"/>
            <a:ext cx="8520600" cy="3587650"/>
          </a:xfrm>
        </p:spPr>
        <p:txBody>
          <a:bodyPr>
            <a:normAutofit/>
          </a:bodyPr>
          <a:lstStyle/>
          <a:p>
            <a:r>
              <a:rPr lang="ja-JP" altLang="en-US" dirty="0">
                <a:latin typeface="+mn-ea"/>
                <a:ea typeface="+mn-ea"/>
              </a:rPr>
              <a:t>今後の進め方について</a:t>
            </a:r>
            <a:endParaRPr lang="en-US" altLang="ja-JP" dirty="0">
              <a:latin typeface="+mn-ea"/>
              <a:ea typeface="+mn-ea"/>
            </a:endParaRPr>
          </a:p>
          <a:p>
            <a:pPr lvl="1"/>
            <a:r>
              <a:rPr lang="ja-JP" altLang="en-US" dirty="0">
                <a:latin typeface="+mn-ea"/>
                <a:ea typeface="+mn-ea"/>
              </a:rPr>
              <a:t>資料のとおり「大課題のリストアップ、課題ごとの解決策の議論」を実施してはどうかと説明。大きなコメントなし。</a:t>
            </a:r>
            <a:endParaRPr lang="en-US" altLang="ja-JP" dirty="0">
              <a:latin typeface="+mn-ea"/>
              <a:ea typeface="+mn-ea"/>
            </a:endParaRPr>
          </a:p>
          <a:p>
            <a:pPr lvl="1"/>
            <a:r>
              <a:rPr lang="ja-JP" altLang="en-US" dirty="0">
                <a:latin typeface="+mn-ea"/>
                <a:ea typeface="+mn-ea"/>
              </a:rPr>
              <a:t>次回に再度進め方について議論する。</a:t>
            </a:r>
            <a:endParaRPr lang="en-US" altLang="ja-JP" dirty="0">
              <a:latin typeface="+mn-ea"/>
              <a:ea typeface="+mn-ea"/>
            </a:endParaRPr>
          </a:p>
          <a:p>
            <a:pPr lvl="2"/>
            <a:r>
              <a:rPr lang="ja-JP" altLang="en-US" dirty="0">
                <a:latin typeface="+mn-ea"/>
                <a:ea typeface="+mn-ea"/>
              </a:rPr>
              <a:t>（茂田井コメント：もう少し具体的なアウトプットを例示できるとよさそう）</a:t>
            </a:r>
            <a:endParaRPr lang="en-US" altLang="ja-JP" dirty="0">
              <a:latin typeface="+mn-ea"/>
              <a:ea typeface="+mn-ea"/>
            </a:endParaRPr>
          </a:p>
          <a:p>
            <a:pPr lvl="1"/>
            <a:endParaRPr lang="en-US" altLang="ja-JP" dirty="0">
              <a:latin typeface="+mn-ea"/>
              <a:ea typeface="+mn-ea"/>
            </a:endParaRPr>
          </a:p>
          <a:p>
            <a:r>
              <a:rPr lang="en-US" altLang="ja-JP" dirty="0">
                <a:latin typeface="+mn-ea"/>
                <a:ea typeface="+mn-ea"/>
              </a:rPr>
              <a:t>Next meeting for OSS strategy &amp; hosting.</a:t>
            </a:r>
          </a:p>
          <a:p>
            <a:pPr lvl="1"/>
            <a:r>
              <a:rPr lang="en-US" altLang="ja-JP" dirty="0">
                <a:latin typeface="+mn-ea"/>
                <a:ea typeface="+mn-ea"/>
              </a:rPr>
              <a:t>2023-06-09 Fri, 15:00-16:00</a:t>
            </a:r>
          </a:p>
        </p:txBody>
      </p:sp>
    </p:spTree>
    <p:extLst>
      <p:ext uri="{BB962C8B-B14F-4D97-AF65-F5344CB8AC3E}">
        <p14:creationId xmlns:p14="http://schemas.microsoft.com/office/powerpoint/2010/main" val="47252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extLst>
      <p:ext uri="{BB962C8B-B14F-4D97-AF65-F5344CB8AC3E}">
        <p14:creationId xmlns:p14="http://schemas.microsoft.com/office/powerpoint/2010/main" val="78968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
        <p:nvSpPr>
          <p:cNvPr id="3" name="AutoShape 4" descr="TODO">
            <a:extLst>
              <a:ext uri="{FF2B5EF4-FFF2-40B4-BE49-F238E27FC236}">
                <a16:creationId xmlns:a16="http://schemas.microsoft.com/office/drawing/2014/main" id="{A8BDE39B-A6D2-1BAD-E16F-6E719296F70E}"/>
              </a:ext>
            </a:extLst>
          </p:cNvPr>
          <p:cNvSpPr>
            <a:spLocks noChangeAspect="1" noChangeArrowheads="1"/>
          </p:cNvSpPr>
          <p:nvPr/>
        </p:nvSpPr>
        <p:spPr bwMode="auto">
          <a:xfrm>
            <a:off x="3213100" y="4701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b="1" dirty="0">
                <a:latin typeface="游ゴシック Medium" panose="020B0500000000000000" pitchFamily="50" charset="-128"/>
                <a:ea typeface="游ゴシック Medium" panose="020B0500000000000000" pitchFamily="50" charset="-128"/>
              </a:rPr>
              <a:t>独占禁止法順守ポリシー </a:t>
            </a:r>
            <a:r>
              <a:rPr lang="en-US" altLang="ja-JP" b="1" dirty="0"/>
              <a:t>(</a:t>
            </a:r>
            <a:r>
              <a:rPr lang="en-US" b="1" dirty="0"/>
              <a:t>Antitrust Policy)</a:t>
            </a:r>
            <a:endParaRPr b="1"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a:bodyPr>
          <a:lstStyle/>
          <a:p>
            <a:pPr marL="285750" indent="-285750">
              <a:spcAft>
                <a:spcPts val="1200"/>
              </a:spcAft>
            </a:pPr>
            <a:r>
              <a:rPr lang="en-US" altLang="ja-JP" sz="1700" dirty="0">
                <a:latin typeface="游ゴシック Medium" panose="020B0500000000000000" pitchFamily="50" charset="-128"/>
                <a:ea typeface="游ゴシック Medium" panose="020B0500000000000000" pitchFamily="50" charset="-128"/>
              </a:rPr>
              <a:t>Linux Foundation (</a:t>
            </a:r>
            <a:r>
              <a:rPr lang="ja-JP" altLang="en-US" sz="1700" dirty="0">
                <a:latin typeface="游ゴシック Medium" panose="020B0500000000000000" pitchFamily="50" charset="-128"/>
                <a:ea typeface="游ゴシック Medium" panose="020B0500000000000000" pitchFamily="50" charset="-128"/>
              </a:rPr>
              <a:t>以下</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と略す</a:t>
            </a:r>
            <a:r>
              <a:rPr lang="en-US" altLang="ja-JP" sz="1700" dirty="0">
                <a:latin typeface="游ゴシック Medium" panose="020B0500000000000000" pitchFamily="50" charset="-128"/>
                <a:ea typeface="游ゴシック Medium" panose="020B0500000000000000" pitchFamily="50" charset="-128"/>
              </a:rPr>
              <a:t>) </a:t>
            </a:r>
            <a:r>
              <a:rPr lang="ja-JP" altLang="en-US" sz="1700" dirty="0">
                <a:latin typeface="游ゴシック Medium" panose="020B0500000000000000" pitchFamily="50" charset="-128"/>
                <a:ea typeface="游ゴシック Medium" panose="020B0500000000000000" pitchFamily="50" charset="-128"/>
              </a:rPr>
              <a:t>の会議は、産業界で競合関係にある企業同士の参加が不可欠です。</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は、すべての活動を、適用されるべきすべての独占禁止法</a:t>
            </a:r>
            <a:r>
              <a:rPr lang="en-US" altLang="ja-JP" sz="1700" dirty="0">
                <a:latin typeface="游ゴシック Medium" panose="020B0500000000000000" pitchFamily="50" charset="-128"/>
                <a:ea typeface="游ゴシック Medium" panose="020B0500000000000000" pitchFamily="50" charset="-128"/>
              </a:rPr>
              <a:t>/</a:t>
            </a:r>
            <a:r>
              <a:rPr lang="ja-JP" altLang="en-US" sz="1700" dirty="0">
                <a:latin typeface="游ゴシック Medium" panose="020B0500000000000000" pitchFamily="50" charset="-128"/>
                <a:ea typeface="游ゴシック Medium" panose="020B0500000000000000" pitchFamily="50" charset="-128"/>
              </a:rPr>
              <a:t>競争法に則って運営します。従って、会議の出席者は、アジェンダに沿って会議を進め、国内外の独占禁止法</a:t>
            </a:r>
            <a:r>
              <a:rPr lang="en-US" altLang="ja-JP" sz="1700" dirty="0">
                <a:latin typeface="游ゴシック Medium" panose="020B0500000000000000" pitchFamily="50" charset="-128"/>
                <a:ea typeface="游ゴシック Medium" panose="020B0500000000000000" pitchFamily="50" charset="-128"/>
              </a:rPr>
              <a:t>/</a:t>
            </a:r>
            <a:r>
              <a:rPr lang="ja-JP" altLang="en-US" sz="1700" dirty="0">
                <a:latin typeface="游ゴシック Medium" panose="020B0500000000000000" pitchFamily="50" charset="-128"/>
                <a:ea typeface="游ゴシック Medium" panose="020B0500000000000000" pitchFamily="50" charset="-128"/>
              </a:rPr>
              <a:t>競争法の下で禁止されているいかなる活動にも参加しないよう、注意を払うことが非常に重要です。</a:t>
            </a:r>
            <a:endParaRPr lang="en-US" sz="1700" dirty="0">
              <a:latin typeface="游ゴシック Medium" panose="020B0500000000000000" pitchFamily="50" charset="-128"/>
              <a:ea typeface="游ゴシック Medium" panose="020B0500000000000000" pitchFamily="50" charset="-128"/>
            </a:endParaRPr>
          </a:p>
          <a:p>
            <a:pPr marL="285750" indent="-285750">
              <a:spcAft>
                <a:spcPts val="1200"/>
              </a:spcAft>
            </a:pP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の会議において、また</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の活動に関連して、禁止されている行動の例は、</a:t>
            </a:r>
            <a:r>
              <a:rPr lang="en-US" altLang="ja-JP" sz="1700" dirty="0">
                <a:latin typeface="游ゴシック Medium" panose="020B0500000000000000" pitchFamily="50" charset="-128"/>
                <a:ea typeface="游ゴシック Medium" panose="020B0500000000000000" pitchFamily="50" charset="-128"/>
              </a:rPr>
              <a:t>https://www.linuxfoundation.jp/antitrust-policy/ </a:t>
            </a:r>
            <a:r>
              <a:rPr lang="ja-JP" altLang="en-US" sz="1700" dirty="0">
                <a:latin typeface="游ゴシック Medium" panose="020B0500000000000000" pitchFamily="50" charset="-128"/>
                <a:ea typeface="游ゴシック Medium" panose="020B0500000000000000" pitchFamily="50" charset="-128"/>
              </a:rPr>
              <a:t>から入手できる</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独占禁止法順守ポリシーに記載されています。これらの事項について質問がある場合は、あなたの会社の法律顧問に問い合わせるか、もしあなたが</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のメンバーであるならば、</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の法律顧問である </a:t>
            </a:r>
            <a:r>
              <a:rPr lang="en-US" altLang="ja-JP" sz="1700" dirty="0" err="1">
                <a:latin typeface="游ゴシック Medium" panose="020B0500000000000000" pitchFamily="50" charset="-128"/>
                <a:ea typeface="游ゴシック Medium" panose="020B0500000000000000" pitchFamily="50" charset="-128"/>
              </a:rPr>
              <a:t>Gesmer</a:t>
            </a:r>
            <a:r>
              <a:rPr lang="en-US" altLang="ja-JP" sz="1700" dirty="0">
                <a:latin typeface="游ゴシック Medium" panose="020B0500000000000000" pitchFamily="50" charset="-128"/>
                <a:ea typeface="游ゴシック Medium" panose="020B0500000000000000" pitchFamily="50" charset="-128"/>
              </a:rPr>
              <a:t> </a:t>
            </a:r>
            <a:r>
              <a:rPr lang="en-US" altLang="ja-JP" sz="1700" dirty="0" err="1">
                <a:latin typeface="游ゴシック Medium" panose="020B0500000000000000" pitchFamily="50" charset="-128"/>
                <a:ea typeface="游ゴシック Medium" panose="020B0500000000000000" pitchFamily="50" charset="-128"/>
              </a:rPr>
              <a:t>Updegrove</a:t>
            </a:r>
            <a:r>
              <a:rPr lang="en-US" altLang="ja-JP" sz="1700" dirty="0">
                <a:latin typeface="游ゴシック Medium" panose="020B0500000000000000" pitchFamily="50" charset="-128"/>
                <a:ea typeface="游ゴシック Medium" panose="020B0500000000000000" pitchFamily="50" charset="-128"/>
              </a:rPr>
              <a:t> LLP </a:t>
            </a:r>
            <a:r>
              <a:rPr lang="ja-JP" altLang="en-US" sz="1700" dirty="0">
                <a:latin typeface="游ゴシック Medium" panose="020B0500000000000000" pitchFamily="50" charset="-128"/>
                <a:ea typeface="游ゴシック Medium" panose="020B0500000000000000" pitchFamily="50" charset="-128"/>
              </a:rPr>
              <a:t>の </a:t>
            </a:r>
            <a:r>
              <a:rPr lang="en-US" altLang="ja-JP" sz="1700" dirty="0">
                <a:latin typeface="游ゴシック Medium" panose="020B0500000000000000" pitchFamily="50" charset="-128"/>
                <a:ea typeface="游ゴシック Medium" panose="020B0500000000000000" pitchFamily="50" charset="-128"/>
              </a:rPr>
              <a:t>Andrew </a:t>
            </a:r>
            <a:r>
              <a:rPr lang="en-US" altLang="ja-JP" sz="1700" dirty="0" err="1">
                <a:latin typeface="游ゴシック Medium" panose="020B0500000000000000" pitchFamily="50" charset="-128"/>
                <a:ea typeface="游ゴシック Medium" panose="020B0500000000000000" pitchFamily="50" charset="-128"/>
              </a:rPr>
              <a:t>Updegrove</a:t>
            </a:r>
            <a:r>
              <a:rPr lang="en-US" altLang="ja-JP" sz="1700" dirty="0">
                <a:latin typeface="游ゴシック Medium" panose="020B0500000000000000" pitchFamily="50" charset="-128"/>
                <a:ea typeface="游ゴシック Medium" panose="020B0500000000000000" pitchFamily="50" charset="-128"/>
              </a:rPr>
              <a:t> </a:t>
            </a:r>
            <a:r>
              <a:rPr lang="ja-JP" altLang="en-US" sz="1700" dirty="0">
                <a:latin typeface="游ゴシック Medium" panose="020B0500000000000000" pitchFamily="50" charset="-128"/>
                <a:ea typeface="游ゴシック Medium" panose="020B0500000000000000" pitchFamily="50" charset="-128"/>
              </a:rPr>
              <a:t>にお問い合わせください。</a:t>
            </a:r>
            <a:endParaRPr lang="en-US" sz="1700" dirty="0">
              <a:latin typeface="游ゴシック Medium" panose="020B0500000000000000" pitchFamily="50" charset="-128"/>
              <a:ea typeface="游ゴシック Medium" panose="020B0500000000000000" pitchFamily="50" charset="-128"/>
            </a:endParaRPr>
          </a:p>
          <a:p>
            <a:pPr marL="0" lvl="0" indent="0" algn="l" rtl="0">
              <a:spcBef>
                <a:spcPts val="0"/>
              </a:spcBef>
              <a:spcAft>
                <a:spcPts val="1200"/>
              </a:spcAft>
              <a:buNone/>
            </a:pPr>
            <a:endParaRPr lang="en-US" dirty="0">
              <a:latin typeface="游ゴシック Medium" panose="020B0500000000000000" pitchFamily="50" charset="-128"/>
              <a:ea typeface="游ゴシック Medium" panose="020B0500000000000000" pitchFamily="50" charset="-128"/>
            </a:endParaRPr>
          </a:p>
          <a:p>
            <a:pPr marL="0" lvl="0" indent="0" algn="l" rtl="0">
              <a:spcBef>
                <a:spcPts val="0"/>
              </a:spcBef>
              <a:spcAft>
                <a:spcPts val="1200"/>
              </a:spcAft>
              <a:buNone/>
            </a:pPr>
            <a:endParaRPr dirty="0">
              <a:latin typeface="游ゴシック Medium" panose="020B0500000000000000" pitchFamily="50" charset="-128"/>
              <a:ea typeface="游ゴシック Medium" panose="020B0500000000000000" pitchFamily="50" charset="-128"/>
            </a:endParaRPr>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800" dirty="0">
                <a:latin typeface="游ゴシック Medium" panose="020B0500000000000000" pitchFamily="50" charset="-128"/>
                <a:ea typeface="游ゴシック Medium" panose="020B0500000000000000" pitchFamily="50" charset="-128"/>
              </a:rPr>
              <a:t>【</a:t>
            </a:r>
            <a:r>
              <a:rPr kumimoji="1" lang="ja-JP" altLang="en-US" sz="1800" dirty="0">
                <a:latin typeface="游ゴシック Medium" panose="020B0500000000000000" pitchFamily="50" charset="-128"/>
                <a:ea typeface="游ゴシック Medium" panose="020B0500000000000000" pitchFamily="50" charset="-128"/>
              </a:rPr>
              <a:t>参考</a:t>
            </a:r>
            <a:r>
              <a:rPr kumimoji="1" lang="en-US" altLang="ja-JP" sz="1800" dirty="0">
                <a:latin typeface="游ゴシック Medium" panose="020B0500000000000000" pitchFamily="50" charset="-128"/>
                <a:ea typeface="游ゴシック Medium" panose="020B0500000000000000" pitchFamily="50" charset="-128"/>
              </a:rPr>
              <a:t>】</a:t>
            </a:r>
            <a:endParaRPr kumimoji="1" lang="ja-JP" altLang="en-US" sz="18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EDB649B-51BE-E366-7538-F3CC4505BFB3}"/>
              </a:ext>
            </a:extLst>
          </p:cNvPr>
          <p:cNvSpPr>
            <a:spLocks noGrp="1"/>
          </p:cNvSpPr>
          <p:nvPr>
            <p:ph type="title"/>
          </p:nvPr>
        </p:nvSpPr>
        <p:spPr/>
        <p:txBody>
          <a:bodyPr>
            <a:normAutofit fontScale="90000"/>
          </a:bodyPr>
          <a:lstStyle/>
          <a:p>
            <a:r>
              <a:rPr lang="ja-JP" altLang="en-US" dirty="0">
                <a:latin typeface="游ゴシック Medium" panose="020B0500000000000000" pitchFamily="50" charset="-128"/>
                <a:ea typeface="游ゴシック Medium" panose="020B0500000000000000" pitchFamily="50" charset="-128"/>
              </a:rPr>
              <a:t>チャタムハウスルール</a:t>
            </a:r>
          </a:p>
        </p:txBody>
      </p:sp>
      <p:sp>
        <p:nvSpPr>
          <p:cNvPr id="4" name="テキスト プレースホルダー 3">
            <a:extLst>
              <a:ext uri="{FF2B5EF4-FFF2-40B4-BE49-F238E27FC236}">
                <a16:creationId xmlns:a16="http://schemas.microsoft.com/office/drawing/2014/main" id="{52323BF9-359F-7AD1-43D8-FAB5C85228D4}"/>
              </a:ext>
            </a:extLst>
          </p:cNvPr>
          <p:cNvSpPr>
            <a:spLocks noGrp="1"/>
          </p:cNvSpPr>
          <p:nvPr>
            <p:ph type="body" idx="1"/>
          </p:nvPr>
        </p:nvSpPr>
        <p:spPr/>
        <p:txBody>
          <a:bodyPr>
            <a:normAutofit/>
          </a:bodyPr>
          <a:lstStyle/>
          <a:p>
            <a:pPr algn="l"/>
            <a:r>
              <a:rPr lang="ja-JP" altLang="en-US" sz="2800" b="0" i="0" dirty="0">
                <a:solidFill>
                  <a:schemeClr val="tx1"/>
                </a:solidFill>
                <a:effectLst/>
                <a:latin typeface="游ゴシック Medium" panose="020B0500000000000000" pitchFamily="50" charset="-128"/>
                <a:ea typeface="游ゴシック Medium" panose="020B0500000000000000" pitchFamily="50" charset="-128"/>
              </a:rPr>
              <a:t>チャタムハウスのルールに従う</a:t>
            </a:r>
          </a:p>
          <a:p>
            <a:pPr lvl="1"/>
            <a:r>
              <a:rPr lang="ja-JP" altLang="en-US" sz="2000" b="0" i="0" dirty="0">
                <a:solidFill>
                  <a:schemeClr val="tx1"/>
                </a:solidFill>
                <a:effectLst/>
                <a:latin typeface="游ゴシック Medium" panose="020B0500000000000000" pitchFamily="50" charset="-128"/>
                <a:ea typeface="游ゴシック Medium" panose="020B0500000000000000" pitchFamily="50" charset="-128"/>
              </a:rPr>
              <a:t>録音は許可されていない</a:t>
            </a:r>
          </a:p>
          <a:p>
            <a:pPr lvl="1"/>
            <a:r>
              <a:rPr lang="ja-JP" altLang="en-US" sz="2000" b="0" i="0" dirty="0">
                <a:solidFill>
                  <a:schemeClr val="tx1"/>
                </a:solidFill>
                <a:effectLst/>
                <a:latin typeface="游ゴシック Medium" panose="020B0500000000000000" pitchFamily="50" charset="-128"/>
                <a:ea typeface="游ゴシック Medium" panose="020B0500000000000000" pitchFamily="50" charset="-128"/>
              </a:rPr>
              <a:t>受信した情報は、会議ノートとして共有できますが、</a:t>
            </a:r>
            <a:endParaRPr lang="en-US" altLang="ja-JP" sz="2000" b="0" i="0" dirty="0">
              <a:solidFill>
                <a:schemeClr val="tx1"/>
              </a:solidFill>
              <a:effectLst/>
              <a:latin typeface="游ゴシック Medium" panose="020B0500000000000000" pitchFamily="50" charset="-128"/>
              <a:ea typeface="游ゴシック Medium" panose="020B0500000000000000" pitchFamily="50" charset="-128"/>
            </a:endParaRPr>
          </a:p>
          <a:p>
            <a:pPr marL="596900" lvl="1" indent="0">
              <a:buNone/>
            </a:pPr>
            <a:r>
              <a:rPr lang="ja-JP" altLang="en-US" sz="2000" dirty="0">
                <a:solidFill>
                  <a:schemeClr val="tx1"/>
                </a:solidFill>
                <a:latin typeface="游ゴシック Medium" panose="020B0500000000000000" pitchFamily="50" charset="-128"/>
                <a:ea typeface="游ゴシック Medium" panose="020B0500000000000000" pitchFamily="50" charset="-128"/>
              </a:rPr>
              <a:t>　</a:t>
            </a:r>
            <a:r>
              <a:rPr lang="ja-JP" altLang="en-US" sz="2000" b="0" i="0" dirty="0">
                <a:solidFill>
                  <a:schemeClr val="tx1"/>
                </a:solidFill>
                <a:effectLst/>
                <a:latin typeface="游ゴシック Medium" panose="020B0500000000000000" pitchFamily="50" charset="-128"/>
                <a:ea typeface="游ゴシック Medium" panose="020B0500000000000000" pitchFamily="50" charset="-128"/>
              </a:rPr>
              <a:t>誰がそれを言ったかは明らかにしない</a:t>
            </a:r>
          </a:p>
          <a:p>
            <a:r>
              <a:rPr lang="en-US" altLang="ja-JP" sz="2800" b="0" i="0" u="none" strike="noStrike" dirty="0">
                <a:solidFill>
                  <a:srgbClr val="24292F"/>
                </a:solidFill>
                <a:effectLst/>
                <a:latin typeface="游ゴシック Medium" panose="020B0500000000000000" pitchFamily="50" charset="-128"/>
                <a:ea typeface="游ゴシック Medium" panose="020B0500000000000000" pitchFamily="50" charset="-128"/>
                <a:hlinkClick r:id="rId2"/>
              </a:rPr>
              <a:t>Chatham House Rules</a:t>
            </a:r>
            <a:endParaRPr lang="en-US" altLang="ja-JP" sz="2800" b="0" i="0" dirty="0">
              <a:solidFill>
                <a:srgbClr val="24292F"/>
              </a:solidFill>
              <a:effectLst/>
              <a:latin typeface="游ゴシック Medium" panose="020B0500000000000000" pitchFamily="50" charset="-128"/>
              <a:ea typeface="游ゴシック Medium" panose="020B0500000000000000" pitchFamily="50" charset="-128"/>
            </a:endParaRPr>
          </a:p>
          <a:p>
            <a:endParaRPr lang="ja-JP" altLang="en-US" sz="2800" dirty="0">
              <a:latin typeface="+mn-ea"/>
              <a:ea typeface="+mn-ea"/>
            </a:endParaRPr>
          </a:p>
        </p:txBody>
      </p:sp>
    </p:spTree>
    <p:extLst>
      <p:ext uri="{BB962C8B-B14F-4D97-AF65-F5344CB8AC3E}">
        <p14:creationId xmlns:p14="http://schemas.microsoft.com/office/powerpoint/2010/main" val="386252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8331F-EB5F-CCDB-326C-064B65843F4E}"/>
              </a:ext>
            </a:extLst>
          </p:cNvPr>
          <p:cNvSpPr>
            <a:spLocks noGrp="1"/>
          </p:cNvSpPr>
          <p:nvPr>
            <p:ph type="title"/>
          </p:nvPr>
        </p:nvSpPr>
        <p:spPr/>
        <p:txBody>
          <a:bodyPr>
            <a:normAutofit fontScale="90000"/>
          </a:bodyPr>
          <a:lstStyle/>
          <a:p>
            <a:r>
              <a:rPr kumimoji="1" lang="en-US" altLang="ja-JP" dirty="0"/>
              <a:t>#7 </a:t>
            </a:r>
            <a:endParaRPr kumimoji="1" lang="ja-JP" altLang="en-US" dirty="0"/>
          </a:p>
        </p:txBody>
      </p:sp>
      <p:sp>
        <p:nvSpPr>
          <p:cNvPr id="3" name="テキスト プレースホルダー 2">
            <a:extLst>
              <a:ext uri="{FF2B5EF4-FFF2-40B4-BE49-F238E27FC236}">
                <a16:creationId xmlns:a16="http://schemas.microsoft.com/office/drawing/2014/main" id="{58907787-05E8-FFB5-9ABB-ADC4AC279C56}"/>
              </a:ext>
            </a:extLst>
          </p:cNvPr>
          <p:cNvSpPr>
            <a:spLocks noGrp="1"/>
          </p:cNvSpPr>
          <p:nvPr>
            <p:ph type="body" idx="1"/>
          </p:nvPr>
        </p:nvSpPr>
        <p:spPr/>
        <p:txBody>
          <a:bodyPr/>
          <a:lstStyle/>
          <a:p>
            <a:r>
              <a:rPr kumimoji="1" lang="ja-JP" altLang="en-US" dirty="0"/>
              <a:t>アジェンダ</a:t>
            </a:r>
            <a:endParaRPr kumimoji="1" lang="en-US" altLang="ja-JP" dirty="0"/>
          </a:p>
          <a:p>
            <a:pPr lvl="1"/>
            <a:r>
              <a:rPr kumimoji="1" lang="ja-JP" altLang="en-US" dirty="0"/>
              <a:t>前回</a:t>
            </a:r>
            <a:r>
              <a:rPr kumimoji="1" lang="en-US" altLang="ja-JP" dirty="0"/>
              <a:t>#5</a:t>
            </a:r>
            <a:r>
              <a:rPr kumimoji="1" lang="ja-JP" altLang="en-US" dirty="0"/>
              <a:t>の振り返り</a:t>
            </a:r>
            <a:endParaRPr kumimoji="1" lang="en-US" altLang="ja-JP" dirty="0"/>
          </a:p>
          <a:p>
            <a:pPr lvl="1"/>
            <a:r>
              <a:rPr kumimoji="1" lang="en-US" altLang="ja-JP" dirty="0"/>
              <a:t>OSS</a:t>
            </a:r>
            <a:r>
              <a:rPr kumimoji="1" lang="ja-JP" altLang="en-US" dirty="0"/>
              <a:t>とビジネスの関わり　の事例紹介（続き）</a:t>
            </a:r>
            <a:endParaRPr kumimoji="1" lang="en-US" altLang="ja-JP" dirty="0"/>
          </a:p>
          <a:p>
            <a:pPr lvl="2"/>
            <a:r>
              <a:rPr kumimoji="1" lang="ja-JP" altLang="en-US" dirty="0"/>
              <a:t>発表できる方はぜひお願いします。</a:t>
            </a:r>
            <a:endParaRPr kumimoji="1" lang="en-US" altLang="ja-JP" dirty="0"/>
          </a:p>
          <a:p>
            <a:pPr lvl="1"/>
            <a:r>
              <a:rPr kumimoji="1" lang="ja-JP" altLang="en-US" dirty="0"/>
              <a:t>前回</a:t>
            </a:r>
            <a:r>
              <a:rPr kumimoji="1" lang="en-US" altLang="ja-JP" dirty="0"/>
              <a:t>#5</a:t>
            </a:r>
            <a:r>
              <a:rPr kumimoji="1" lang="ja-JP" altLang="en-US" dirty="0"/>
              <a:t>のまとめ（仮）</a:t>
            </a:r>
            <a:endParaRPr kumimoji="1" lang="en-US" altLang="ja-JP" dirty="0"/>
          </a:p>
          <a:p>
            <a:pPr lvl="1"/>
            <a:r>
              <a:rPr kumimoji="1" lang="ja-JP" altLang="en-US" dirty="0"/>
              <a:t>今後の進め方の相談</a:t>
            </a:r>
            <a:endParaRPr kumimoji="1" lang="en-US" altLang="ja-JP" dirty="0"/>
          </a:p>
          <a:p>
            <a:endParaRPr kumimoji="1" lang="en-US" altLang="ja-JP" dirty="0"/>
          </a:p>
          <a:p>
            <a:r>
              <a:rPr kumimoji="1" lang="en-US" altLang="ja-JP" dirty="0"/>
              <a:t>OSS</a:t>
            </a:r>
            <a:r>
              <a:rPr kumimoji="1" lang="ja-JP" altLang="en-US" dirty="0"/>
              <a:t>ビジネス議題をお持ちの方はお知らせください。</a:t>
            </a:r>
            <a:endParaRPr kumimoji="1" lang="en-US" altLang="ja-JP" dirty="0"/>
          </a:p>
        </p:txBody>
      </p:sp>
    </p:spTree>
    <p:extLst>
      <p:ext uri="{BB962C8B-B14F-4D97-AF65-F5344CB8AC3E}">
        <p14:creationId xmlns:p14="http://schemas.microsoft.com/office/powerpoint/2010/main" val="124835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en-US" altLang="ja-JP" dirty="0">
                <a:latin typeface="+mj-ea"/>
                <a:ea typeface="+mj-ea"/>
              </a:rPr>
              <a:t>#5: OSS</a:t>
            </a:r>
            <a:r>
              <a:rPr lang="ja-JP" altLang="en-US" dirty="0">
                <a:latin typeface="+mj-ea"/>
                <a:ea typeface="+mj-ea"/>
              </a:rPr>
              <a:t>とビジネスの関わり</a:t>
            </a:r>
          </a:p>
        </p:txBody>
      </p:sp>
      <p:sp>
        <p:nvSpPr>
          <p:cNvPr id="5" name="テキスト プレースホルダー 4">
            <a:extLst>
              <a:ext uri="{FF2B5EF4-FFF2-40B4-BE49-F238E27FC236}">
                <a16:creationId xmlns:a16="http://schemas.microsoft.com/office/drawing/2014/main" id="{26FB8213-9536-3684-D45D-2A3226C9435E}"/>
              </a:ext>
            </a:extLst>
          </p:cNvPr>
          <p:cNvSpPr>
            <a:spLocks noGrp="1"/>
          </p:cNvSpPr>
          <p:nvPr>
            <p:ph type="body" idx="1"/>
          </p:nvPr>
        </p:nvSpPr>
        <p:spPr>
          <a:xfrm>
            <a:off x="280350" y="1017800"/>
            <a:ext cx="8520600" cy="3587650"/>
          </a:xfrm>
        </p:spPr>
        <p:txBody>
          <a:bodyPr>
            <a:normAutofit fontScale="70000" lnSpcReduction="20000"/>
          </a:bodyPr>
          <a:lstStyle/>
          <a:p>
            <a:r>
              <a:rPr lang="ja-JP" altLang="en-US" dirty="0">
                <a:latin typeface="+mn-ea"/>
                <a:ea typeface="+mn-ea"/>
              </a:rPr>
              <a:t>ビジネス</a:t>
            </a:r>
            <a:endParaRPr lang="en-US" altLang="ja-JP" dirty="0">
              <a:latin typeface="+mn-ea"/>
              <a:ea typeface="+mn-ea"/>
            </a:endParaRPr>
          </a:p>
          <a:p>
            <a:pPr lvl="1"/>
            <a:r>
              <a:rPr lang="ja-JP" altLang="en-US" dirty="0">
                <a:latin typeface="+mn-ea"/>
                <a:ea typeface="+mn-ea"/>
              </a:rPr>
              <a:t>ソフトウェア開発、</a:t>
            </a:r>
            <a:r>
              <a:rPr lang="en-US" altLang="ja-JP" dirty="0">
                <a:latin typeface="+mn-ea"/>
                <a:ea typeface="+mn-ea"/>
              </a:rPr>
              <a:t>SI</a:t>
            </a:r>
            <a:r>
              <a:rPr lang="ja-JP" altLang="en-US" dirty="0">
                <a:latin typeface="+mn-ea"/>
                <a:ea typeface="+mn-ea"/>
              </a:rPr>
              <a:t>で</a:t>
            </a:r>
            <a:r>
              <a:rPr lang="en-US" altLang="ja-JP" dirty="0">
                <a:latin typeface="+mn-ea"/>
                <a:ea typeface="+mn-ea"/>
              </a:rPr>
              <a:t>OSS</a:t>
            </a:r>
            <a:r>
              <a:rPr lang="ja-JP" altLang="en-US" dirty="0">
                <a:latin typeface="+mn-ea"/>
                <a:ea typeface="+mn-ea"/>
              </a:rPr>
              <a:t>を利用。顧客にシステムを作って納品。運用・保守で利益。</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管理などのコンサルティングビジネスを実行。</a:t>
            </a:r>
            <a:endParaRPr lang="en-US" altLang="ja-JP" dirty="0">
              <a:latin typeface="+mn-ea"/>
              <a:ea typeface="+mn-ea"/>
            </a:endParaRPr>
          </a:p>
          <a:p>
            <a:pPr lvl="1"/>
            <a:r>
              <a:rPr lang="ja-JP" altLang="en-US" dirty="0">
                <a:latin typeface="+mn-ea"/>
                <a:ea typeface="+mn-ea"/>
              </a:rPr>
              <a:t>ハードウェアの会社。ハードウェアが売れて利益が得られる。</a:t>
            </a:r>
            <a:r>
              <a:rPr lang="en-US" altLang="ja-JP" dirty="0">
                <a:latin typeface="+mn-ea"/>
                <a:ea typeface="+mn-ea"/>
              </a:rPr>
              <a:t>OSS</a:t>
            </a:r>
            <a:r>
              <a:rPr lang="ja-JP" altLang="en-US" dirty="0">
                <a:latin typeface="+mn-ea"/>
                <a:ea typeface="+mn-ea"/>
              </a:rPr>
              <a:t>は搭載されている。</a:t>
            </a:r>
            <a:endParaRPr lang="en-US" altLang="ja-JP" dirty="0">
              <a:latin typeface="+mn-ea"/>
              <a:ea typeface="+mn-ea"/>
            </a:endParaRPr>
          </a:p>
          <a:p>
            <a:pPr lvl="1"/>
            <a:r>
              <a:rPr lang="ja-JP" altLang="en-US" dirty="0">
                <a:latin typeface="+mn-ea"/>
                <a:ea typeface="+mn-ea"/>
              </a:rPr>
              <a:t>特定システム開発に</a:t>
            </a:r>
            <a:r>
              <a:rPr lang="en-US" altLang="ja-JP" dirty="0">
                <a:latin typeface="+mn-ea"/>
                <a:ea typeface="+mn-ea"/>
              </a:rPr>
              <a:t>OSS</a:t>
            </a:r>
            <a:r>
              <a:rPr lang="ja-JP" altLang="en-US" dirty="0">
                <a:latin typeface="+mn-ea"/>
                <a:ea typeface="+mn-ea"/>
              </a:rPr>
              <a:t>を利用。</a:t>
            </a:r>
            <a:r>
              <a:rPr lang="en-US" altLang="ja-JP" dirty="0">
                <a:latin typeface="+mn-ea"/>
                <a:ea typeface="+mn-ea"/>
              </a:rPr>
              <a:t>OSS</a:t>
            </a:r>
            <a:r>
              <a:rPr lang="ja-JP" altLang="en-US" dirty="0">
                <a:latin typeface="+mn-ea"/>
                <a:ea typeface="+mn-ea"/>
              </a:rPr>
              <a:t>を使って機能実現。</a:t>
            </a:r>
            <a:endParaRPr lang="en-US" altLang="ja-JP" dirty="0">
              <a:latin typeface="+mn-ea"/>
              <a:ea typeface="+mn-ea"/>
            </a:endParaRPr>
          </a:p>
          <a:p>
            <a:pPr lvl="1"/>
            <a:r>
              <a:rPr lang="ja-JP" altLang="en-US" dirty="0">
                <a:latin typeface="+mn-ea"/>
                <a:ea typeface="+mn-ea"/>
              </a:rPr>
              <a:t>幾つもの製品で</a:t>
            </a:r>
            <a:r>
              <a:rPr lang="en-US" altLang="ja-JP" dirty="0">
                <a:latin typeface="+mn-ea"/>
                <a:ea typeface="+mn-ea"/>
              </a:rPr>
              <a:t>OSS</a:t>
            </a:r>
            <a:r>
              <a:rPr lang="ja-JP" altLang="en-US" dirty="0">
                <a:latin typeface="+mn-ea"/>
                <a:ea typeface="+mn-ea"/>
              </a:rPr>
              <a:t>を利用。</a:t>
            </a:r>
            <a:endParaRPr lang="en-US" altLang="ja-JP" dirty="0">
              <a:latin typeface="+mn-ea"/>
              <a:ea typeface="+mn-ea"/>
            </a:endParaRPr>
          </a:p>
          <a:p>
            <a:r>
              <a:rPr lang="en-US" altLang="ja-JP" dirty="0">
                <a:latin typeface="+mn-ea"/>
                <a:ea typeface="+mn-ea"/>
              </a:rPr>
              <a:t>OSS</a:t>
            </a:r>
            <a:r>
              <a:rPr lang="ja-JP" altLang="en-US" dirty="0">
                <a:latin typeface="+mn-ea"/>
                <a:ea typeface="+mn-ea"/>
              </a:rPr>
              <a:t>貢献に向けた課題や理想</a:t>
            </a:r>
            <a:endParaRPr lang="en-US" altLang="ja-JP" dirty="0">
              <a:latin typeface="+mn-ea"/>
              <a:ea typeface="+mn-ea"/>
            </a:endParaRPr>
          </a:p>
          <a:p>
            <a:pPr lvl="1"/>
            <a:r>
              <a:rPr lang="ja-JP" altLang="en-US" dirty="0">
                <a:latin typeface="+mn-ea"/>
                <a:ea typeface="+mn-ea"/>
              </a:rPr>
              <a:t>ソフトウェアそのものが利益を生み出さないので、経営層へのアプローチが難しい。</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を利用が主体。</a:t>
            </a:r>
            <a:r>
              <a:rPr lang="en-US" altLang="ja-JP" dirty="0">
                <a:latin typeface="+mn-ea"/>
                <a:ea typeface="+mn-ea"/>
              </a:rPr>
              <a:t>OSS</a:t>
            </a:r>
            <a:r>
              <a:rPr lang="ja-JP" altLang="en-US" dirty="0">
                <a:latin typeface="+mn-ea"/>
                <a:ea typeface="+mn-ea"/>
              </a:rPr>
              <a:t>コミュニティへのアプローチが必要と認識しているが人材不足が難。</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リテラシーや</a:t>
            </a:r>
            <a:r>
              <a:rPr lang="en-US" altLang="ja-JP" dirty="0">
                <a:latin typeface="+mn-ea"/>
                <a:ea typeface="+mn-ea"/>
              </a:rPr>
              <a:t>SBOM</a:t>
            </a:r>
            <a:r>
              <a:rPr lang="ja-JP" altLang="en-US" dirty="0">
                <a:latin typeface="+mn-ea"/>
                <a:ea typeface="+mn-ea"/>
              </a:rPr>
              <a:t>管理、ライセンス管理等に課題がある。</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にお世話になっているがコミュニティ貢献までは手が回っていない。</a:t>
            </a:r>
            <a:endParaRPr lang="en-US" altLang="ja-JP" dirty="0">
              <a:latin typeface="+mn-ea"/>
              <a:ea typeface="+mn-ea"/>
            </a:endParaRPr>
          </a:p>
          <a:p>
            <a:pPr lvl="1"/>
            <a:r>
              <a:rPr lang="ja-JP" altLang="en-US" dirty="0">
                <a:latin typeface="+mn-ea"/>
                <a:ea typeface="+mn-ea"/>
              </a:rPr>
              <a:t>自分たちの技術開発を</a:t>
            </a:r>
            <a:r>
              <a:rPr lang="en-US" altLang="ja-JP" dirty="0">
                <a:latin typeface="+mn-ea"/>
                <a:ea typeface="+mn-ea"/>
              </a:rPr>
              <a:t>upstream</a:t>
            </a:r>
            <a:r>
              <a:rPr lang="ja-JP" altLang="en-US" dirty="0">
                <a:latin typeface="+mn-ea"/>
                <a:ea typeface="+mn-ea"/>
              </a:rPr>
              <a:t>に入れ込んでいくようにしているが、使うのは</a:t>
            </a:r>
            <a:r>
              <a:rPr lang="en-US" altLang="ja-JP" dirty="0">
                <a:latin typeface="+mn-ea"/>
                <a:ea typeface="+mn-ea"/>
              </a:rPr>
              <a:t>LTS(</a:t>
            </a:r>
            <a:r>
              <a:rPr lang="ja-JP" altLang="en-US" dirty="0">
                <a:latin typeface="+mn-ea"/>
                <a:ea typeface="+mn-ea"/>
              </a:rPr>
              <a:t>長期安定版</a:t>
            </a:r>
            <a:r>
              <a:rPr lang="en-US" altLang="ja-JP" dirty="0">
                <a:latin typeface="+mn-ea"/>
                <a:ea typeface="+mn-ea"/>
              </a:rPr>
              <a:t>)</a:t>
            </a:r>
          </a:p>
          <a:p>
            <a:pPr lvl="1"/>
            <a:r>
              <a:rPr lang="ja-JP" altLang="en-US" dirty="0">
                <a:latin typeface="+mn-ea"/>
                <a:ea typeface="+mn-ea"/>
              </a:rPr>
              <a:t>製品ごとに多数の</a:t>
            </a:r>
            <a:r>
              <a:rPr lang="en-US" altLang="ja-JP" dirty="0">
                <a:latin typeface="+mn-ea"/>
                <a:ea typeface="+mn-ea"/>
              </a:rPr>
              <a:t>OSS</a:t>
            </a:r>
            <a:r>
              <a:rPr lang="ja-JP" altLang="en-US" dirty="0">
                <a:latin typeface="+mn-ea"/>
                <a:ea typeface="+mn-ea"/>
              </a:rPr>
              <a:t>がある。社内にもコミュニティが必要。</a:t>
            </a:r>
            <a:endParaRPr lang="en-US" altLang="ja-JP" dirty="0">
              <a:latin typeface="+mn-ea"/>
              <a:ea typeface="+mn-ea"/>
            </a:endParaRPr>
          </a:p>
          <a:p>
            <a:pPr lvl="1"/>
            <a:r>
              <a:rPr lang="en-US" altLang="ja-JP" dirty="0">
                <a:latin typeface="+mn-ea"/>
                <a:ea typeface="+mn-ea"/>
              </a:rPr>
              <a:t>Linux</a:t>
            </a:r>
            <a:r>
              <a:rPr lang="ja-JP" altLang="en-US" dirty="0">
                <a:latin typeface="+mn-ea"/>
                <a:ea typeface="+mn-ea"/>
              </a:rPr>
              <a:t>が共通</a:t>
            </a:r>
            <a:r>
              <a:rPr lang="en-US" altLang="ja-JP" dirty="0">
                <a:latin typeface="+mn-ea"/>
                <a:ea typeface="+mn-ea"/>
              </a:rPr>
              <a:t>PF</a:t>
            </a:r>
            <a:r>
              <a:rPr lang="ja-JP" altLang="en-US" dirty="0">
                <a:latin typeface="+mn-ea"/>
                <a:ea typeface="+mn-ea"/>
              </a:rPr>
              <a:t>となっている。</a:t>
            </a:r>
            <a:endParaRPr lang="en-US" altLang="ja-JP" dirty="0">
              <a:latin typeface="+mn-ea"/>
              <a:ea typeface="+mn-ea"/>
            </a:endParaRPr>
          </a:p>
          <a:p>
            <a:pPr lvl="1"/>
            <a:r>
              <a:rPr lang="en-US" altLang="ja-JP" dirty="0">
                <a:latin typeface="+mn-ea"/>
                <a:ea typeface="+mn-ea"/>
              </a:rPr>
              <a:t>HOSTING</a:t>
            </a:r>
            <a:r>
              <a:rPr lang="ja-JP" altLang="en-US" dirty="0">
                <a:latin typeface="+mn-ea"/>
                <a:ea typeface="+mn-ea"/>
              </a:rPr>
              <a:t>に課題がある。</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に対する依存認識が薄い。貢献への意識薄。</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へのコントリビューションハードルが高い。</a:t>
            </a:r>
            <a:endParaRPr lang="en-US" altLang="ja-JP" dirty="0">
              <a:latin typeface="+mn-ea"/>
              <a:ea typeface="+mn-ea"/>
            </a:endParaRPr>
          </a:p>
          <a:p>
            <a:pPr lvl="1"/>
            <a:r>
              <a:rPr lang="ja-JP" altLang="en-US" dirty="0">
                <a:latin typeface="+mn-ea"/>
                <a:ea typeface="+mn-ea"/>
              </a:rPr>
              <a:t>顧客への納品があるため、著作権の所在が問題で、コントリビューションがしにくい。</a:t>
            </a:r>
            <a:endParaRPr lang="en-US" altLang="ja-JP" dirty="0">
              <a:latin typeface="+mn-ea"/>
              <a:ea typeface="+mn-ea"/>
            </a:endParaRPr>
          </a:p>
          <a:p>
            <a:pPr lvl="1"/>
            <a:r>
              <a:rPr lang="en-US" altLang="ja-JP" dirty="0">
                <a:latin typeface="+mn-ea"/>
                <a:ea typeface="+mn-ea"/>
              </a:rPr>
              <a:t>OSS</a:t>
            </a:r>
            <a:r>
              <a:rPr lang="ja-JP" altLang="en-US" dirty="0">
                <a:latin typeface="+mn-ea"/>
                <a:ea typeface="+mn-ea"/>
              </a:rPr>
              <a:t>に対してチームとしてコントリビューションしているが「なぜ</a:t>
            </a:r>
            <a:r>
              <a:rPr lang="en-US" altLang="ja-JP" dirty="0">
                <a:latin typeface="+mn-ea"/>
                <a:ea typeface="+mn-ea"/>
              </a:rPr>
              <a:t>OSS</a:t>
            </a:r>
            <a:r>
              <a:rPr lang="ja-JP" altLang="en-US" dirty="0">
                <a:latin typeface="+mn-ea"/>
                <a:ea typeface="+mn-ea"/>
              </a:rPr>
              <a:t>に貢献するのか」に賛同得られにくい。説明が必要になる。</a:t>
            </a:r>
            <a:endParaRPr lang="en-US" altLang="ja-JP" dirty="0">
              <a:latin typeface="+mn-ea"/>
              <a:ea typeface="+mn-ea"/>
            </a:endParaRPr>
          </a:p>
          <a:p>
            <a:pPr lvl="2"/>
            <a:r>
              <a:rPr lang="ja-JP" altLang="en-US" dirty="0">
                <a:latin typeface="+mn-ea"/>
                <a:ea typeface="+mn-ea"/>
              </a:rPr>
              <a:t>コントリビューションしていないとセキュリティ対応をし続けるメンテナンスコストに跳ね返ると思われる。</a:t>
            </a:r>
            <a:endParaRPr lang="en-US" altLang="ja-JP" dirty="0">
              <a:latin typeface="+mn-ea"/>
              <a:ea typeface="+mn-ea"/>
            </a:endParaRPr>
          </a:p>
          <a:p>
            <a:pPr lvl="1"/>
            <a:endParaRPr lang="en-US" altLang="ja-JP" dirty="0">
              <a:latin typeface="+mn-ea"/>
              <a:ea typeface="+mn-ea"/>
            </a:endParaRPr>
          </a:p>
        </p:txBody>
      </p:sp>
    </p:spTree>
    <p:extLst>
      <p:ext uri="{BB962C8B-B14F-4D97-AF65-F5344CB8AC3E}">
        <p14:creationId xmlns:p14="http://schemas.microsoft.com/office/powerpoint/2010/main" val="274858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C5503-7719-C321-F741-CF93CB391019}"/>
              </a:ext>
            </a:extLst>
          </p:cNvPr>
          <p:cNvSpPr>
            <a:spLocks noGrp="1"/>
          </p:cNvSpPr>
          <p:nvPr>
            <p:ph type="title"/>
          </p:nvPr>
        </p:nvSpPr>
        <p:spPr/>
        <p:txBody>
          <a:bodyPr>
            <a:normAutofit fontScale="90000"/>
          </a:bodyPr>
          <a:lstStyle/>
          <a:p>
            <a:r>
              <a:rPr kumimoji="1" lang="en-US" altLang="ja-JP" dirty="0"/>
              <a:t>#5</a:t>
            </a:r>
            <a:r>
              <a:rPr kumimoji="1" lang="ja-JP" altLang="en-US" dirty="0"/>
              <a:t>：その他の質問</a:t>
            </a:r>
          </a:p>
        </p:txBody>
      </p:sp>
      <p:sp>
        <p:nvSpPr>
          <p:cNvPr id="3" name="テキスト プレースホルダー 2">
            <a:extLst>
              <a:ext uri="{FF2B5EF4-FFF2-40B4-BE49-F238E27FC236}">
                <a16:creationId xmlns:a16="http://schemas.microsoft.com/office/drawing/2014/main" id="{5F09FA10-DE22-5690-2D84-7E5BD2D6C28C}"/>
              </a:ext>
            </a:extLst>
          </p:cNvPr>
          <p:cNvSpPr>
            <a:spLocks noGrp="1"/>
          </p:cNvSpPr>
          <p:nvPr>
            <p:ph type="body" idx="1"/>
          </p:nvPr>
        </p:nvSpPr>
        <p:spPr/>
        <p:txBody>
          <a:bodyPr/>
          <a:lstStyle/>
          <a:p>
            <a:r>
              <a:rPr kumimoji="1" lang="ja-JP" altLang="en-US" dirty="0"/>
              <a:t>コントリビューションのゴール設定の有無</a:t>
            </a:r>
            <a:endParaRPr kumimoji="1" lang="en-US" altLang="ja-JP" dirty="0"/>
          </a:p>
          <a:p>
            <a:r>
              <a:rPr kumimoji="1" lang="ja-JP" altLang="en-US" dirty="0"/>
              <a:t>企業事例</a:t>
            </a:r>
            <a:endParaRPr kumimoji="1" lang="en-US" altLang="ja-JP" dirty="0"/>
          </a:p>
          <a:p>
            <a:pPr lvl="1"/>
            <a:r>
              <a:rPr lang="en-US" altLang="ja-JP" b="0" i="0" u="none" strike="noStrike" dirty="0">
                <a:solidFill>
                  <a:srgbClr val="1890FF"/>
                </a:solidFill>
                <a:effectLst/>
                <a:latin typeface="-apple-system"/>
                <a:hlinkClick r:id="rId2"/>
              </a:rPr>
              <a:t>https://static.sched.com/hosted_files/osseu2022/6e/OSSEU22-OSPOIssuesInAConglomerateCompany_Sony_SATO_FUKUCHI.pdf</a:t>
            </a:r>
            <a:endParaRPr lang="en-US" altLang="ja-JP" b="0" i="0" u="none" strike="noStrike" dirty="0">
              <a:solidFill>
                <a:srgbClr val="1890FF"/>
              </a:solidFill>
              <a:effectLst/>
              <a:latin typeface="-apple-system"/>
            </a:endParaRPr>
          </a:p>
          <a:p>
            <a:endParaRPr kumimoji="1" lang="en-US" altLang="ja-JP" dirty="0"/>
          </a:p>
          <a:p>
            <a:endParaRPr kumimoji="1" lang="ja-JP" altLang="en-US" dirty="0"/>
          </a:p>
        </p:txBody>
      </p:sp>
    </p:spTree>
    <p:extLst>
      <p:ext uri="{BB962C8B-B14F-4D97-AF65-F5344CB8AC3E}">
        <p14:creationId xmlns:p14="http://schemas.microsoft.com/office/powerpoint/2010/main" val="423456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84884D4-84C0-DF74-623A-66736A59D473}"/>
              </a:ext>
            </a:extLst>
          </p:cNvPr>
          <p:cNvSpPr>
            <a:spLocks noGrp="1"/>
          </p:cNvSpPr>
          <p:nvPr>
            <p:ph type="title"/>
          </p:nvPr>
        </p:nvSpPr>
        <p:spPr/>
        <p:txBody>
          <a:bodyPr>
            <a:normAutofit fontScale="90000"/>
          </a:bodyPr>
          <a:lstStyle/>
          <a:p>
            <a:r>
              <a:rPr lang="en-US" altLang="ja-JP" dirty="0"/>
              <a:t>#7: OSS</a:t>
            </a:r>
            <a:r>
              <a:rPr lang="ja-JP" altLang="en-US" dirty="0"/>
              <a:t>とビジネスの関わり　の事例紹介（続き）</a:t>
            </a:r>
          </a:p>
        </p:txBody>
      </p:sp>
      <p:sp>
        <p:nvSpPr>
          <p:cNvPr id="5" name="テキスト プレースホルダー 4">
            <a:extLst>
              <a:ext uri="{FF2B5EF4-FFF2-40B4-BE49-F238E27FC236}">
                <a16:creationId xmlns:a16="http://schemas.microsoft.com/office/drawing/2014/main" id="{7D385E48-8C43-F9D0-80DB-4109806DE484}"/>
              </a:ext>
            </a:extLst>
          </p:cNvPr>
          <p:cNvSpPr>
            <a:spLocks noGrp="1"/>
          </p:cNvSpPr>
          <p:nvPr>
            <p:ph type="body" idx="1"/>
          </p:nvPr>
        </p:nvSpPr>
        <p:spPr/>
        <p:txBody>
          <a:bodyPr/>
          <a:lstStyle/>
          <a:p>
            <a:r>
              <a:rPr lang="ja-JP" altLang="en-US" dirty="0"/>
              <a:t>発表できる方はぜひお願いします。</a:t>
            </a:r>
          </a:p>
          <a:p>
            <a:endParaRPr lang="ja-JP" altLang="en-US" dirty="0"/>
          </a:p>
        </p:txBody>
      </p:sp>
    </p:spTree>
    <p:extLst>
      <p:ext uri="{BB962C8B-B14F-4D97-AF65-F5344CB8AC3E}">
        <p14:creationId xmlns:p14="http://schemas.microsoft.com/office/powerpoint/2010/main" val="412677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en-US" altLang="ja-JP" dirty="0">
                <a:latin typeface="+mj-ea"/>
                <a:ea typeface="+mj-ea"/>
              </a:rPr>
              <a:t>#7: OSS</a:t>
            </a:r>
            <a:r>
              <a:rPr lang="ja-JP" altLang="en-US" dirty="0">
                <a:latin typeface="+mj-ea"/>
                <a:ea typeface="+mj-ea"/>
              </a:rPr>
              <a:t>貢献の課題や理想（まとめ）</a:t>
            </a:r>
          </a:p>
        </p:txBody>
      </p:sp>
      <p:sp>
        <p:nvSpPr>
          <p:cNvPr id="3" name="正方形/長方形 2">
            <a:extLst>
              <a:ext uri="{FF2B5EF4-FFF2-40B4-BE49-F238E27FC236}">
                <a16:creationId xmlns:a16="http://schemas.microsoft.com/office/drawing/2014/main" id="{CE754829-5AD6-A7A2-F8CB-2D3336CCC7BB}"/>
              </a:ext>
            </a:extLst>
          </p:cNvPr>
          <p:cNvSpPr/>
          <p:nvPr/>
        </p:nvSpPr>
        <p:spPr>
          <a:xfrm>
            <a:off x="4098362" y="2341210"/>
            <a:ext cx="2160000" cy="394778"/>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wrap="square" lIns="36000" tIns="10800" rIns="36000" bIns="14400" rtlCol="0" anchor="t" anchorCtr="0">
            <a:noAutofit/>
          </a:bodyPr>
          <a:lstStyle/>
          <a:p>
            <a:r>
              <a:rPr kumimoji="1" lang="ja-JP" altLang="en-US" sz="1200" dirty="0"/>
              <a:t>製品ごとに多数の</a:t>
            </a:r>
            <a:r>
              <a:rPr kumimoji="1" lang="en-US" altLang="ja-JP" sz="1200" dirty="0"/>
              <a:t>OSS</a:t>
            </a:r>
            <a:r>
              <a:rPr kumimoji="1" lang="ja-JP" altLang="en-US" sz="1200" dirty="0"/>
              <a:t>がある。社内にもコミュニティが必要。</a:t>
            </a:r>
          </a:p>
        </p:txBody>
      </p:sp>
      <p:sp>
        <p:nvSpPr>
          <p:cNvPr id="6" name="正方形/長方形 5">
            <a:extLst>
              <a:ext uri="{FF2B5EF4-FFF2-40B4-BE49-F238E27FC236}">
                <a16:creationId xmlns:a16="http://schemas.microsoft.com/office/drawing/2014/main" id="{49C0829B-2CE7-83B5-32AC-826B411D8E12}"/>
              </a:ext>
            </a:extLst>
          </p:cNvPr>
          <p:cNvSpPr/>
          <p:nvPr/>
        </p:nvSpPr>
        <p:spPr>
          <a:xfrm>
            <a:off x="3233554" y="2823686"/>
            <a:ext cx="2160000" cy="210112"/>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wrap="square" lIns="36000" tIns="10800" rIns="36000" bIns="14400" rtlCol="0" anchor="t" anchorCtr="0">
            <a:noAutofit/>
          </a:bodyPr>
          <a:lstStyle/>
          <a:p>
            <a:r>
              <a:rPr kumimoji="1" lang="en-US" altLang="ja-JP" sz="1200" dirty="0"/>
              <a:t>Linux</a:t>
            </a:r>
            <a:r>
              <a:rPr kumimoji="1" lang="ja-JP" altLang="en-US" sz="1200" dirty="0"/>
              <a:t>が共通</a:t>
            </a:r>
            <a:r>
              <a:rPr kumimoji="1" lang="en-US" altLang="ja-JP" sz="1200" dirty="0"/>
              <a:t>PF</a:t>
            </a:r>
            <a:r>
              <a:rPr kumimoji="1" lang="ja-JP" altLang="en-US" sz="1200" dirty="0"/>
              <a:t>となっている。</a:t>
            </a:r>
          </a:p>
        </p:txBody>
      </p:sp>
      <p:sp>
        <p:nvSpPr>
          <p:cNvPr id="7" name="正方形/長方形 6">
            <a:extLst>
              <a:ext uri="{FF2B5EF4-FFF2-40B4-BE49-F238E27FC236}">
                <a16:creationId xmlns:a16="http://schemas.microsoft.com/office/drawing/2014/main" id="{46746A1D-3804-5886-150A-BD4E5D024C73}"/>
              </a:ext>
            </a:extLst>
          </p:cNvPr>
          <p:cNvSpPr/>
          <p:nvPr/>
        </p:nvSpPr>
        <p:spPr>
          <a:xfrm>
            <a:off x="6309272" y="3809326"/>
            <a:ext cx="2160000" cy="210112"/>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wrap="square" lIns="36000" tIns="10800" rIns="36000" bIns="14400" rtlCol="0" anchor="t" anchorCtr="0">
            <a:noAutofit/>
          </a:bodyPr>
          <a:lstStyle/>
          <a:p>
            <a:r>
              <a:rPr kumimoji="1" lang="en-US" altLang="ja-JP" sz="1200" dirty="0"/>
              <a:t>HOSTING</a:t>
            </a:r>
            <a:r>
              <a:rPr kumimoji="1" lang="ja-JP" altLang="en-US" sz="1200" dirty="0"/>
              <a:t>に課題がある。</a:t>
            </a:r>
          </a:p>
        </p:txBody>
      </p:sp>
      <p:sp>
        <p:nvSpPr>
          <p:cNvPr id="8" name="正方形/長方形 7">
            <a:extLst>
              <a:ext uri="{FF2B5EF4-FFF2-40B4-BE49-F238E27FC236}">
                <a16:creationId xmlns:a16="http://schemas.microsoft.com/office/drawing/2014/main" id="{CAC47B54-8E5A-D4E7-C546-6A6C5DD2B855}"/>
              </a:ext>
            </a:extLst>
          </p:cNvPr>
          <p:cNvSpPr/>
          <p:nvPr/>
        </p:nvSpPr>
        <p:spPr>
          <a:xfrm>
            <a:off x="241556" y="2590243"/>
            <a:ext cx="2160000" cy="394778"/>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wrap="square" lIns="36000" tIns="10800" rIns="36000" bIns="14400" rtlCol="0" anchor="t" anchorCtr="0">
            <a:noAutofit/>
          </a:bodyPr>
          <a:lstStyle/>
          <a:p>
            <a:r>
              <a:rPr kumimoji="1" lang="en-US" altLang="ja-JP" sz="1200" dirty="0"/>
              <a:t>OSS</a:t>
            </a:r>
            <a:r>
              <a:rPr kumimoji="1" lang="ja-JP" altLang="en-US" sz="1200" dirty="0"/>
              <a:t>に対する依存認識が薄い。貢献への意識薄。</a:t>
            </a:r>
          </a:p>
        </p:txBody>
      </p:sp>
      <p:sp>
        <p:nvSpPr>
          <p:cNvPr id="9" name="正方形/長方形 8">
            <a:extLst>
              <a:ext uri="{FF2B5EF4-FFF2-40B4-BE49-F238E27FC236}">
                <a16:creationId xmlns:a16="http://schemas.microsoft.com/office/drawing/2014/main" id="{5679228B-A977-AF79-3393-F09FA74FBF1E}"/>
              </a:ext>
            </a:extLst>
          </p:cNvPr>
          <p:cNvSpPr/>
          <p:nvPr/>
        </p:nvSpPr>
        <p:spPr>
          <a:xfrm>
            <a:off x="3613106" y="3154016"/>
            <a:ext cx="2160000" cy="394778"/>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wrap="square" lIns="36000" tIns="10800" rIns="36000" bIns="14400" rtlCol="0" anchor="t" anchorCtr="0">
            <a:noAutofit/>
          </a:bodyPr>
          <a:lstStyle/>
          <a:p>
            <a:r>
              <a:rPr kumimoji="1" lang="en-US" altLang="ja-JP" sz="1200" dirty="0"/>
              <a:t>OSS</a:t>
            </a:r>
            <a:r>
              <a:rPr kumimoji="1" lang="ja-JP" altLang="en-US" sz="1200" dirty="0"/>
              <a:t>へのコントリビューションハードルが高い。</a:t>
            </a:r>
          </a:p>
        </p:txBody>
      </p:sp>
      <p:sp>
        <p:nvSpPr>
          <p:cNvPr id="10" name="正方形/長方形 9">
            <a:extLst>
              <a:ext uri="{FF2B5EF4-FFF2-40B4-BE49-F238E27FC236}">
                <a16:creationId xmlns:a16="http://schemas.microsoft.com/office/drawing/2014/main" id="{0C0C6F33-9D95-3DEC-E261-37CAB4E007F5}"/>
              </a:ext>
            </a:extLst>
          </p:cNvPr>
          <p:cNvSpPr/>
          <p:nvPr/>
        </p:nvSpPr>
        <p:spPr>
          <a:xfrm>
            <a:off x="1225667" y="3153935"/>
            <a:ext cx="2287249" cy="579444"/>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wrap="square" lIns="36000" tIns="10800" rIns="36000" bIns="14400" rtlCol="0" anchor="t" anchorCtr="0">
            <a:noAutofit/>
          </a:bodyPr>
          <a:lstStyle/>
          <a:p>
            <a:r>
              <a:rPr kumimoji="1" lang="ja-JP" altLang="en-US" sz="1200" dirty="0"/>
              <a:t>顧客への納品があるため、著作権の所在が問題で、コントリビューションがしにくい。</a:t>
            </a:r>
          </a:p>
        </p:txBody>
      </p:sp>
      <p:sp>
        <p:nvSpPr>
          <p:cNvPr id="2" name="正方形/長方形 1">
            <a:extLst>
              <a:ext uri="{FF2B5EF4-FFF2-40B4-BE49-F238E27FC236}">
                <a16:creationId xmlns:a16="http://schemas.microsoft.com/office/drawing/2014/main" id="{9EC7B3AF-2839-4681-F832-41673FDFFA62}"/>
              </a:ext>
            </a:extLst>
          </p:cNvPr>
          <p:cNvSpPr/>
          <p:nvPr/>
        </p:nvSpPr>
        <p:spPr>
          <a:xfrm>
            <a:off x="232677" y="1916369"/>
            <a:ext cx="2160000" cy="579444"/>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wrap="square" lIns="36000" tIns="10800" rIns="36000" bIns="14400" rtlCol="0" anchor="t" anchorCtr="0">
            <a:noAutofit/>
          </a:bodyPr>
          <a:lstStyle/>
          <a:p>
            <a:r>
              <a:rPr kumimoji="1" lang="ja-JP" altLang="en-US" sz="1200" dirty="0"/>
              <a:t>ソフトウェアそのものが利益を生み出さないので、経営層へのアプローチが難しい。</a:t>
            </a:r>
          </a:p>
        </p:txBody>
      </p:sp>
      <p:sp>
        <p:nvSpPr>
          <p:cNvPr id="11" name="正方形/長方形 10">
            <a:extLst>
              <a:ext uri="{FF2B5EF4-FFF2-40B4-BE49-F238E27FC236}">
                <a16:creationId xmlns:a16="http://schemas.microsoft.com/office/drawing/2014/main" id="{21D0D111-0011-FEDA-4CC0-94337FA26037}"/>
              </a:ext>
            </a:extLst>
          </p:cNvPr>
          <p:cNvSpPr/>
          <p:nvPr/>
        </p:nvSpPr>
        <p:spPr>
          <a:xfrm>
            <a:off x="6309272" y="1848549"/>
            <a:ext cx="2160000" cy="764110"/>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wrap="square" lIns="36000" tIns="10800" rIns="36000" bIns="14400" rtlCol="0" anchor="t" anchorCtr="0">
            <a:noAutofit/>
          </a:bodyPr>
          <a:lstStyle/>
          <a:p>
            <a:r>
              <a:rPr kumimoji="1" lang="en-US" altLang="ja-JP" sz="1200" dirty="0"/>
              <a:t>OSS</a:t>
            </a:r>
            <a:r>
              <a:rPr kumimoji="1" lang="ja-JP" altLang="en-US" sz="1200" dirty="0"/>
              <a:t>を利用が主体。</a:t>
            </a:r>
            <a:r>
              <a:rPr kumimoji="1" lang="en-US" altLang="ja-JP" sz="1200" dirty="0"/>
              <a:t>OSS</a:t>
            </a:r>
            <a:r>
              <a:rPr kumimoji="1" lang="ja-JP" altLang="en-US" sz="1200" dirty="0"/>
              <a:t>コミュニティへのアプローチが必要と認識しているが人材不足が難。</a:t>
            </a:r>
            <a:endParaRPr kumimoji="1" lang="en-US" altLang="ja-JP" sz="1200" dirty="0"/>
          </a:p>
        </p:txBody>
      </p:sp>
      <p:sp>
        <p:nvSpPr>
          <p:cNvPr id="12" name="正方形/長方形 11">
            <a:extLst>
              <a:ext uri="{FF2B5EF4-FFF2-40B4-BE49-F238E27FC236}">
                <a16:creationId xmlns:a16="http://schemas.microsoft.com/office/drawing/2014/main" id="{B6F65DF8-B2BE-50F2-F2BB-FB0E8B9BC179}"/>
              </a:ext>
            </a:extLst>
          </p:cNvPr>
          <p:cNvSpPr/>
          <p:nvPr/>
        </p:nvSpPr>
        <p:spPr>
          <a:xfrm>
            <a:off x="2539520" y="1847155"/>
            <a:ext cx="2287249" cy="425210"/>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wrap="square" lIns="36000" tIns="10800" rIns="36000" bIns="14400" rtlCol="0" anchor="t" anchorCtr="0">
            <a:noAutofit/>
          </a:bodyPr>
          <a:lstStyle/>
          <a:p>
            <a:r>
              <a:rPr kumimoji="1" lang="en-US" altLang="ja-JP" sz="1200" dirty="0"/>
              <a:t>OSS</a:t>
            </a:r>
            <a:r>
              <a:rPr kumimoji="1" lang="ja-JP" altLang="en-US" sz="1200" dirty="0"/>
              <a:t>リテラシーや</a:t>
            </a:r>
            <a:r>
              <a:rPr kumimoji="1" lang="en-US" altLang="ja-JP" sz="1200" dirty="0"/>
              <a:t>SBOM</a:t>
            </a:r>
            <a:r>
              <a:rPr kumimoji="1" lang="ja-JP" altLang="en-US" sz="1200" dirty="0"/>
              <a:t>管理、ライセンス管理等に課題がある。</a:t>
            </a:r>
            <a:endParaRPr kumimoji="1" lang="en-US" altLang="ja-JP" sz="1200" dirty="0"/>
          </a:p>
        </p:txBody>
      </p:sp>
      <p:sp>
        <p:nvSpPr>
          <p:cNvPr id="13" name="正方形/長方形 12">
            <a:extLst>
              <a:ext uri="{FF2B5EF4-FFF2-40B4-BE49-F238E27FC236}">
                <a16:creationId xmlns:a16="http://schemas.microsoft.com/office/drawing/2014/main" id="{86032278-EE27-8304-248C-965F27402429}"/>
              </a:ext>
            </a:extLst>
          </p:cNvPr>
          <p:cNvSpPr/>
          <p:nvPr/>
        </p:nvSpPr>
        <p:spPr>
          <a:xfrm>
            <a:off x="6309272" y="2666362"/>
            <a:ext cx="2160000" cy="579444"/>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wrap="square" lIns="36000" tIns="10800" rIns="36000" bIns="14400" rtlCol="0" anchor="t" anchorCtr="0">
            <a:noAutofit/>
          </a:bodyPr>
          <a:lstStyle/>
          <a:p>
            <a:r>
              <a:rPr kumimoji="1" lang="en-US" altLang="ja-JP" sz="1200" dirty="0"/>
              <a:t>OSS</a:t>
            </a:r>
            <a:r>
              <a:rPr kumimoji="1" lang="ja-JP" altLang="en-US" sz="1200" dirty="0"/>
              <a:t>にお世話になっているがコミュニティ貢献までは手が回っていない。</a:t>
            </a:r>
          </a:p>
        </p:txBody>
      </p:sp>
      <p:sp>
        <p:nvSpPr>
          <p:cNvPr id="14" name="正方形/長方形 13">
            <a:extLst>
              <a:ext uri="{FF2B5EF4-FFF2-40B4-BE49-F238E27FC236}">
                <a16:creationId xmlns:a16="http://schemas.microsoft.com/office/drawing/2014/main" id="{F7223891-2123-6631-B696-73964B697796}"/>
              </a:ext>
            </a:extLst>
          </p:cNvPr>
          <p:cNvSpPr/>
          <p:nvPr/>
        </p:nvSpPr>
        <p:spPr>
          <a:xfrm>
            <a:off x="6309272" y="4115003"/>
            <a:ext cx="2160000" cy="764110"/>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wrap="square" lIns="36000" tIns="10800" rIns="36000" bIns="14400" rtlCol="0" anchor="t" anchorCtr="0">
            <a:noAutofit/>
          </a:bodyPr>
          <a:lstStyle/>
          <a:p>
            <a:r>
              <a:rPr kumimoji="1" lang="ja-JP" altLang="en-US" sz="1200" dirty="0"/>
              <a:t>自分たちの技術開発を</a:t>
            </a:r>
            <a:r>
              <a:rPr kumimoji="1" lang="en-US" altLang="ja-JP" sz="1200" dirty="0"/>
              <a:t>upstream</a:t>
            </a:r>
            <a:r>
              <a:rPr kumimoji="1" lang="ja-JP" altLang="en-US" sz="1200" dirty="0"/>
              <a:t>に入れ込んでいくようにしているが、使うのは</a:t>
            </a:r>
            <a:r>
              <a:rPr kumimoji="1" lang="en-US" altLang="ja-JP" sz="1200" dirty="0"/>
              <a:t>LTS(</a:t>
            </a:r>
            <a:r>
              <a:rPr kumimoji="1" lang="ja-JP" altLang="en-US" sz="1200" dirty="0"/>
              <a:t>長期安定版</a:t>
            </a:r>
            <a:r>
              <a:rPr kumimoji="1" lang="en-US" altLang="ja-JP" sz="1200" dirty="0"/>
              <a:t>)</a:t>
            </a:r>
          </a:p>
        </p:txBody>
      </p:sp>
      <p:sp>
        <p:nvSpPr>
          <p:cNvPr id="17" name="正方形/長方形 16">
            <a:extLst>
              <a:ext uri="{FF2B5EF4-FFF2-40B4-BE49-F238E27FC236}">
                <a16:creationId xmlns:a16="http://schemas.microsoft.com/office/drawing/2014/main" id="{50E6E80A-A5E9-6C4B-DC66-F02B04C93AA4}"/>
              </a:ext>
            </a:extLst>
          </p:cNvPr>
          <p:cNvSpPr/>
          <p:nvPr/>
        </p:nvSpPr>
        <p:spPr>
          <a:xfrm>
            <a:off x="576857" y="3821077"/>
            <a:ext cx="4601505" cy="745881"/>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wrap="square" lIns="36000" tIns="10800" rIns="36000" bIns="14400" rtlCol="0" anchor="t" anchorCtr="0">
            <a:noAutofit/>
          </a:bodyPr>
          <a:lstStyle/>
          <a:p>
            <a:r>
              <a:rPr kumimoji="1" lang="en-US" altLang="ja-JP" sz="1200" dirty="0"/>
              <a:t>OSS</a:t>
            </a:r>
            <a:r>
              <a:rPr kumimoji="1" lang="ja-JP" altLang="en-US" sz="1200" dirty="0"/>
              <a:t>に対してチームとしてコントリビューションしているが「なぜ</a:t>
            </a:r>
            <a:r>
              <a:rPr kumimoji="1" lang="en-US" altLang="ja-JP" sz="1200" dirty="0"/>
              <a:t>OSS</a:t>
            </a:r>
            <a:r>
              <a:rPr kumimoji="1" lang="ja-JP" altLang="en-US" sz="1200" dirty="0"/>
              <a:t>に貢献するのか」に賛同得られにくい。説明が必要になる。</a:t>
            </a:r>
          </a:p>
          <a:p>
            <a:r>
              <a:rPr kumimoji="1" lang="ja-JP" altLang="en-US" sz="1200" dirty="0"/>
              <a:t>コントリビューションしていないとセキュリティ対応をし続けるメンテナンスコストに跳ね返ると思われる。</a:t>
            </a:r>
          </a:p>
        </p:txBody>
      </p:sp>
      <p:sp>
        <p:nvSpPr>
          <p:cNvPr id="18" name="テキスト プレースホルダー 17">
            <a:extLst>
              <a:ext uri="{FF2B5EF4-FFF2-40B4-BE49-F238E27FC236}">
                <a16:creationId xmlns:a16="http://schemas.microsoft.com/office/drawing/2014/main" id="{AD622544-2E70-8A73-B93E-86E0FE7B42D2}"/>
              </a:ext>
            </a:extLst>
          </p:cNvPr>
          <p:cNvSpPr>
            <a:spLocks noGrp="1"/>
          </p:cNvSpPr>
          <p:nvPr>
            <p:ph type="body" idx="1"/>
          </p:nvPr>
        </p:nvSpPr>
        <p:spPr>
          <a:xfrm>
            <a:off x="280350" y="907633"/>
            <a:ext cx="8520600" cy="543057"/>
          </a:xfrm>
        </p:spPr>
        <p:txBody>
          <a:bodyPr>
            <a:normAutofit fontScale="92500"/>
          </a:bodyPr>
          <a:lstStyle/>
          <a:p>
            <a:r>
              <a:rPr kumimoji="1" lang="ja-JP" altLang="en-US" dirty="0"/>
              <a:t>各社</a:t>
            </a:r>
            <a:r>
              <a:rPr kumimoji="1" lang="en-US" altLang="ja-JP" dirty="0"/>
              <a:t>OSS</a:t>
            </a:r>
            <a:r>
              <a:rPr kumimoji="1" lang="ja-JP" altLang="en-US" dirty="0"/>
              <a:t>活動を各社ビジネスの継続的な利益へと繋げるため、何を議論すべきか</a:t>
            </a:r>
          </a:p>
        </p:txBody>
      </p:sp>
      <p:sp>
        <p:nvSpPr>
          <p:cNvPr id="19" name="正方形/長方形 18">
            <a:extLst>
              <a:ext uri="{FF2B5EF4-FFF2-40B4-BE49-F238E27FC236}">
                <a16:creationId xmlns:a16="http://schemas.microsoft.com/office/drawing/2014/main" id="{6661C14B-36C4-45F2-4C4B-0DFE846D2E15}"/>
              </a:ext>
            </a:extLst>
          </p:cNvPr>
          <p:cNvSpPr/>
          <p:nvPr/>
        </p:nvSpPr>
        <p:spPr>
          <a:xfrm>
            <a:off x="232677" y="1462265"/>
            <a:ext cx="1927323" cy="221848"/>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社内意識改革</a:t>
            </a:r>
          </a:p>
        </p:txBody>
      </p:sp>
      <p:sp>
        <p:nvSpPr>
          <p:cNvPr id="20" name="正方形/長方形 19">
            <a:extLst>
              <a:ext uri="{FF2B5EF4-FFF2-40B4-BE49-F238E27FC236}">
                <a16:creationId xmlns:a16="http://schemas.microsoft.com/office/drawing/2014/main" id="{3B4C0EEA-CAE7-CF45-2161-1B1BBC3D0134}"/>
              </a:ext>
            </a:extLst>
          </p:cNvPr>
          <p:cNvSpPr/>
          <p:nvPr/>
        </p:nvSpPr>
        <p:spPr>
          <a:xfrm>
            <a:off x="3050663" y="1484143"/>
            <a:ext cx="2287249" cy="221848"/>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社内ルール・ツール整備</a:t>
            </a:r>
          </a:p>
        </p:txBody>
      </p:sp>
      <p:sp>
        <p:nvSpPr>
          <p:cNvPr id="21" name="正方形/長方形 20">
            <a:extLst>
              <a:ext uri="{FF2B5EF4-FFF2-40B4-BE49-F238E27FC236}">
                <a16:creationId xmlns:a16="http://schemas.microsoft.com/office/drawing/2014/main" id="{3A7FF852-534F-8EAA-0372-6E3C6D3CACD8}"/>
              </a:ext>
            </a:extLst>
          </p:cNvPr>
          <p:cNvSpPr/>
          <p:nvPr/>
        </p:nvSpPr>
        <p:spPr>
          <a:xfrm>
            <a:off x="6309272" y="1494960"/>
            <a:ext cx="1927323" cy="221848"/>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人材</a:t>
            </a:r>
            <a:r>
              <a:rPr kumimoji="1" lang="en-US" altLang="ja-JP" dirty="0"/>
              <a:t>/</a:t>
            </a:r>
            <a:r>
              <a:rPr kumimoji="1" lang="ja-JP" altLang="en-US" dirty="0"/>
              <a:t>活動時間確保</a:t>
            </a:r>
          </a:p>
        </p:txBody>
      </p:sp>
      <p:sp>
        <p:nvSpPr>
          <p:cNvPr id="22" name="正方形/長方形 21">
            <a:extLst>
              <a:ext uri="{FF2B5EF4-FFF2-40B4-BE49-F238E27FC236}">
                <a16:creationId xmlns:a16="http://schemas.microsoft.com/office/drawing/2014/main" id="{4C1BCBC8-2AA8-A671-0C13-EDEF54F43282}"/>
              </a:ext>
            </a:extLst>
          </p:cNvPr>
          <p:cNvSpPr/>
          <p:nvPr/>
        </p:nvSpPr>
        <p:spPr>
          <a:xfrm>
            <a:off x="6309272" y="3463103"/>
            <a:ext cx="1927323" cy="221848"/>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ホスティング</a:t>
            </a:r>
          </a:p>
        </p:txBody>
      </p:sp>
    </p:spTree>
    <p:extLst>
      <p:ext uri="{BB962C8B-B14F-4D97-AF65-F5344CB8AC3E}">
        <p14:creationId xmlns:p14="http://schemas.microsoft.com/office/powerpoint/2010/main" val="246025866"/>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A7B98958-550C-455F-894B-DE00A62978C6}" vid="{597D640F-A72E-4EF5-A3B6-5FCA7035D38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1600</TotalTime>
  <Words>1612</Words>
  <Application>Microsoft Office PowerPoint</Application>
  <PresentationFormat>画面に合わせる (16:9)</PresentationFormat>
  <Paragraphs>105</Paragraphs>
  <Slides>15</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15</vt:i4>
      </vt:variant>
    </vt:vector>
  </HeadingPairs>
  <TitlesOfParts>
    <vt:vector size="24" baseType="lpstr">
      <vt:lpstr>Arial</vt:lpstr>
      <vt:lpstr>Roboto</vt:lpstr>
      <vt:lpstr>-apple-system</vt:lpstr>
      <vt:lpstr>Roboto Slab Light</vt:lpstr>
      <vt:lpstr>游ゴシック</vt:lpstr>
      <vt:lpstr>Open Sans Medium</vt:lpstr>
      <vt:lpstr>游ゴシック Medium</vt:lpstr>
      <vt:lpstr>游ゴシック Light</vt:lpstr>
      <vt:lpstr>Linux Foundation EU Theme 2023</vt:lpstr>
      <vt:lpstr>PowerPoint プレゼンテーション</vt:lpstr>
      <vt:lpstr>Anti-Trust Policy Notice</vt:lpstr>
      <vt:lpstr>独占禁止法順守ポリシー (Antitrust Policy)</vt:lpstr>
      <vt:lpstr>チャタムハウスルール</vt:lpstr>
      <vt:lpstr>#7 </vt:lpstr>
      <vt:lpstr>#5: OSSとビジネスの関わり</vt:lpstr>
      <vt:lpstr>#5：その他の質問</vt:lpstr>
      <vt:lpstr>#7: OSSとビジネスの関わり　の事例紹介（続き）</vt:lpstr>
      <vt:lpstr>#7: OSS貢献の課題や理想（まとめ）</vt:lpstr>
      <vt:lpstr>#7 ：今後の進め方案</vt:lpstr>
      <vt:lpstr>FYI: OSSと収益の例</vt:lpstr>
      <vt:lpstr>PowerPoint プレゼンテーション</vt:lpstr>
      <vt:lpstr>#7: meeting note</vt:lpstr>
      <vt:lpstr>#7: meeting note (cont’d)</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Hirotaka Motai</cp:lastModifiedBy>
  <cp:revision>84</cp:revision>
  <dcterms:modified xsi:type="dcterms:W3CDTF">2023-05-17T09:07:23Z</dcterms:modified>
</cp:coreProperties>
</file>