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0"/>
  </p:notesMasterIdLst>
  <p:handoutMasterIdLst>
    <p:handoutMasterId r:id="rId41"/>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 id="632" r:id="rId39"/>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5116" autoAdjust="0"/>
  </p:normalViewPr>
  <p:slideViewPr>
    <p:cSldViewPr showGuides="1">
      <p:cViewPr varScale="1">
        <p:scale>
          <a:sx n="114" d="100"/>
          <a:sy n="114" d="100"/>
        </p:scale>
        <p:origin x="810" y="84"/>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042"/>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さて、次に、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と、その利用を許諾するライセンスの関係をご紹介します。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現在、</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多くのライセンスでは、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例えば、</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開発者</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a:t>
            </a:r>
            <a:r>
              <a:rPr lang="en-US" altLang="ja-JP" sz="1200" dirty="0">
                <a:solidFill>
                  <a:schemeClr val="tx1"/>
                </a:solidFill>
                <a:latin typeface="Meiryo UI" panose="020B0604030504040204" pitchFamily="50" charset="-128"/>
                <a:ea typeface="Meiryo UI" panose="020B0604030504040204" pitchFamily="50" charset="-128"/>
              </a:rPr>
              <a:t>MIT</a:t>
            </a:r>
            <a:r>
              <a:rPr lang="ja-JP" altLang="en-US" sz="1200" dirty="0">
                <a:solidFill>
                  <a:schemeClr val="tx1"/>
                </a:solidFill>
                <a:latin typeface="Meiryo UI" panose="020B0604030504040204" pitchFamily="50" charset="-128"/>
                <a:ea typeface="Meiryo UI" panose="020B0604030504040204" pitchFamily="50" charset="-128"/>
              </a:rPr>
              <a:t>ライセンスの文書になります。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まず、一番上に著作権表示が記載されていて、その次に、許諾の内容、次に許諾にあたっての条件、最後に保証しないとの免責が記載されています。通常、免責の部分には</a:t>
            </a:r>
            <a:r>
              <a:rPr lang="en-US" altLang="ja-JP" sz="1200" dirty="0">
                <a:solidFill>
                  <a:schemeClr val="tx1"/>
                </a:solidFill>
                <a:latin typeface="Meiryo UI" panose="020B0604030504040204" pitchFamily="50" charset="-128"/>
                <a:ea typeface="Meiryo UI" panose="020B0604030504040204" pitchFamily="50" charset="-128"/>
              </a:rPr>
              <a:t>"AS IS"</a:t>
            </a:r>
            <a:r>
              <a:rPr lang="ja-JP" altLang="en-US" sz="1200" dirty="0">
                <a:solidFill>
                  <a:schemeClr val="tx1"/>
                </a:solidFill>
                <a:latin typeface="Meiryo UI" panose="020B0604030504040204" pitchFamily="50" charset="-128"/>
                <a:ea typeface="Meiryo UI" panose="020B0604030504040204" pitchFamily="50" charset="-128"/>
              </a:rPr>
              <a:t>の記載があり、目立つように英語の大文字で記載されています。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許諾内容のところでは、</a:t>
            </a:r>
            <a:r>
              <a:rPr lang="en-US" altLang="ja-JP" sz="1200" dirty="0">
                <a:solidFill>
                  <a:schemeClr val="tx1"/>
                </a:solidFill>
                <a:latin typeface="Meiryo UI" panose="020B0604030504040204" pitchFamily="50" charset="-128"/>
                <a:ea typeface="Meiryo UI" panose="020B0604030504040204" pitchFamily="50" charset="-128"/>
              </a:rPr>
              <a:t>"this software and associated documentation files"</a:t>
            </a:r>
            <a:r>
              <a:rPr lang="ja-JP" altLang="en-US" sz="1200" dirty="0">
                <a:solidFill>
                  <a:schemeClr val="tx1"/>
                </a:solidFill>
                <a:latin typeface="Meiryo UI" panose="020B0604030504040204" pitchFamily="50" charset="-128"/>
                <a:ea typeface="Meiryo UI" panose="020B0604030504040204" pitchFamily="50" charset="-128"/>
              </a:rPr>
              <a:t>、つまり</a:t>
            </a:r>
            <a:r>
              <a:rPr lang="en-US" altLang="ja-JP" sz="1200" dirty="0">
                <a:solidFill>
                  <a:schemeClr val="tx1"/>
                </a:solidFill>
                <a:latin typeface="Meiryo UI" panose="020B0604030504040204" pitchFamily="50" charset="-128"/>
                <a:ea typeface="Meiryo UI" panose="020B0604030504040204" pitchFamily="50" charset="-128"/>
              </a:rPr>
              <a:t>MIT License</a:t>
            </a:r>
            <a:r>
              <a:rPr lang="ja-JP" altLang="en-US" sz="1200" dirty="0">
                <a:solidFill>
                  <a:schemeClr val="tx1"/>
                </a:solidFill>
                <a:latin typeface="Meiryo UI" panose="020B0604030504040204" pitchFamily="50" charset="-128"/>
                <a:ea typeface="Meiryo UI" panose="020B0604030504040204" pitchFamily="50" charset="-128"/>
              </a:rPr>
              <a:t>が適用された対象のソフトウェアと関連文書のファイルを</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として定義しています。ここで</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仮に、</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次のスライドでは、ライセンス条件について、参考和訳で説明します。</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まず、許諾の内容としては、無償での許諾が記載されており、使用、複製、変更等の許諾に加えて、提供先に許諾する権利も認められています。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条件としては、著作権表示とこのライセンス文書をすべての複製物、あるいは重要な部分に記載することが条件になっています。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最後に、免責として、何の保証もなく責任も負わないとの記載があります。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を推進する団体である</a:t>
            </a:r>
            <a:r>
              <a:rPr lang="en-US" altLang="ja-JP" sz="1200" dirty="0">
                <a:solidFill>
                  <a:schemeClr val="tx1"/>
                </a:solidFill>
                <a:latin typeface="Meiryo UI" panose="020B0604030504040204" pitchFamily="50" charset="-128"/>
                <a:ea typeface="Meiryo UI" panose="020B0604030504040204" pitchFamily="50" charset="-128"/>
              </a:rPr>
              <a:t>OSI</a:t>
            </a:r>
            <a:r>
              <a:rPr lang="ja-JP" altLang="en-US" sz="1200" dirty="0">
                <a:solidFill>
                  <a:schemeClr val="tx1"/>
                </a:solidFill>
                <a:latin typeface="Meiryo UI" panose="020B0604030504040204" pitchFamily="50" charset="-128"/>
                <a:ea typeface="Meiryo UI" panose="020B0604030504040204" pitchFamily="50" charset="-128"/>
              </a:rPr>
              <a:t>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の定義</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ヶ条に合致したライセンスを承認するということを行っています。承認されたライセンスの参考和訳がこちらの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に記載されていますので、必要に応じて参照ください。ただし、これはあくまで参考という位置づけなので、正式な文書は英語版になります。</a:t>
            </a:r>
          </a:p>
        </p:txBody>
      </p:sp>
      <p:sp>
        <p:nvSpPr>
          <p:cNvPr id="4" name="Rectangle 7">
            <a:extLst>
              <a:ext uri="{FF2B5EF4-FFF2-40B4-BE49-F238E27FC236}">
                <a16:creationId xmlns:a16="http://schemas.microsoft.com/office/drawing/2014/main" id="{DECC5447-1260-3AF9-AA46-DFA89A5D795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390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1</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のソースコードを提供することを義務付けているもの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だけでなく、対象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：上記に加えて、</a:t>
            </a:r>
            <a:r>
              <a:rPr lang="en-US" altLang="ja-JP" sz="1200" u="none" dirty="0">
                <a:solidFill>
                  <a:schemeClr val="tx1"/>
                </a:solidFill>
                <a:latin typeface="Meiryo UI" panose="020B0604030504040204" pitchFamily="50" charset="-128"/>
                <a:ea typeface="Meiryo UI" panose="020B0604030504040204" pitchFamily="50" charset="-128"/>
              </a:rPr>
              <a:t>SaaS/ASP</a:t>
            </a:r>
            <a:r>
              <a:rPr lang="ja-JP" altLang="en-US" sz="1200" u="none" dirty="0">
                <a:solidFill>
                  <a:schemeClr val="tx1"/>
                </a:solidFill>
                <a:latin typeface="Meiryo UI" panose="020B0604030504040204" pitchFamily="50" charset="-128"/>
                <a:ea typeface="Meiryo UI" panose="020B0604030504040204" pitchFamily="50" charset="-128"/>
              </a:rPr>
              <a:t>等のサーバへのアクセス、</a:t>
            </a:r>
            <a:r>
              <a:rPr lang="ja-JP" altLang="en-US" sz="1200" dirty="0">
                <a:solidFill>
                  <a:schemeClr val="tx1"/>
                </a:solidFill>
                <a:latin typeface="Meiryo UI" panose="020B0604030504040204" pitchFamily="50" charset="-128"/>
                <a:ea typeface="Meiryo UI" panose="020B0604030504040204" pitchFamily="50" charset="-128"/>
              </a:rPr>
              <a:t>サービス提供の場合でも、レベル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と同様のソースコードの提供を義務付けているもの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これらについて、さらに、詳細にご紹介していきます。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レベル</a:t>
            </a:r>
            <a:r>
              <a:rPr lang="en-US" altLang="ja-JP" dirty="0">
                <a:solidFill>
                  <a:schemeClr val="tx1"/>
                </a:solidFill>
                <a:latin typeface="Meiryo UI" panose="020B0604030504040204" pitchFamily="50" charset="-128"/>
                <a:ea typeface="Meiryo UI" panose="020B0604030504040204" pitchFamily="50" charset="-128"/>
              </a:rPr>
              <a:t>1</a:t>
            </a:r>
            <a:r>
              <a:rPr lang="ja-JP" altLang="en-US" dirty="0">
                <a:solidFill>
                  <a:schemeClr val="tx1"/>
                </a:solidFill>
                <a:latin typeface="Meiryo UI" panose="020B0604030504040204" pitchFamily="50" charset="-128"/>
                <a:ea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例</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3-clause BSD License</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MIT</a:t>
            </a:r>
            <a:r>
              <a:rPr lang="ja-JP" altLang="en-US" dirty="0">
                <a:solidFill>
                  <a:schemeClr val="tx1"/>
                </a:solidFill>
                <a:latin typeface="Meiryo UI" panose="020B0604030504040204" pitchFamily="50" charset="-128"/>
                <a:ea typeface="Meiryo UI" panose="020B0604030504040204" pitchFamily="50" charset="-128"/>
              </a:rPr>
              <a:t>ライセンス 等</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なお、ほとんどのライセンスは、英語で記載されています。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例えば、ユーザ向けのドキュメントに、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を配布する場合、ライセンス文書の添付等に加えて、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基本的に、提供する相手は、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のバイナリを提供した相手になります。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を含めた場合は、製品に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このときに注意が必要なのは、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修正したソースコードも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以下、参考</a:t>
            </a:r>
            <a:r>
              <a:rPr lang="en-US" altLang="ja-JP" sz="1200" dirty="0">
                <a:latin typeface="Meiryo UI" panose="020B0604030504040204" pitchFamily="50" charset="-128"/>
                <a:ea typeface="Meiryo UI" panose="020B0604030504040204" pitchFamily="50" charset="-128"/>
              </a:rPr>
              <a:t>)</a:t>
            </a:r>
          </a:p>
          <a:p>
            <a:pPr eaLnBrk="1" hangingPunct="1"/>
            <a:r>
              <a:rPr lang="ja-JP" altLang="en-US" sz="1200" dirty="0">
                <a:latin typeface="Meiryo UI" panose="020B0604030504040204" pitchFamily="50" charset="-128"/>
                <a:ea typeface="Meiryo UI" panose="020B0604030504040204" pitchFamily="50" charset="-128"/>
              </a:rPr>
              <a:t>対象ライセンスには、</a:t>
            </a:r>
            <a:r>
              <a:rPr lang="en-US" altLang="ja-JP" sz="1200" dirty="0">
                <a:latin typeface="Meiryo UI" panose="020B0604030504040204" pitchFamily="50" charset="-128"/>
                <a:ea typeface="Meiryo UI" panose="020B0604030504040204" pitchFamily="50" charset="-128"/>
              </a:rPr>
              <a:t>MPLv1.1/v2,0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CPLv1.0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EPLv1.0</a:t>
            </a:r>
            <a:r>
              <a:rPr lang="ja-JP" altLang="en-US" sz="1200" dirty="0">
                <a:latin typeface="Meiryo UI" panose="020B0604030504040204" pitchFamily="50" charset="-128"/>
                <a:ea typeface="Meiryo UI" panose="020B0604030504040204" pitchFamily="50" charset="-128"/>
              </a:rPr>
              <a:t>等があります。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のライセンスを適用する必要があります。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次に、レベル４は、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を配布する場合、レベル３の条件に加えて、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と連携するプログラムのソースコードも、</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として提供することを義務付けているライセンスです。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代表的なライセンスに</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GNU GENERAL PUBLIC LICENSE</a:t>
            </a:r>
            <a:r>
              <a:rPr lang="ja-JP" altLang="en-US" sz="1200" dirty="0">
                <a:solidFill>
                  <a:schemeClr val="tx1"/>
                </a:solidFill>
                <a:latin typeface="Meiryo UI" panose="020B0604030504040204" pitchFamily="50" charset="-128"/>
                <a:ea typeface="Meiryo UI" panose="020B0604030504040204" pitchFamily="50" charset="-128"/>
              </a:rPr>
              <a:t>）というものがあります。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例えば、ソフトウェア製品で自社プログラムと</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を連携させてひとつの著作物とした場合、</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のソースコードに加えて、自社プログラムのソースコードにも</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の条件を課して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は、レベル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の条件に加えて、</a:t>
            </a:r>
            <a:r>
              <a:rPr lang="ja-JP" altLang="en-US" sz="1200" u="none"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a:t>
            </a:r>
            <a:r>
              <a:rPr lang="en-US" altLang="ja-JP" sz="1200" b="0" u="none"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代表的なライセンスに</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GNU </a:t>
            </a:r>
            <a:r>
              <a:rPr lang="en-US" altLang="ja-JP" sz="1200" dirty="0" err="1">
                <a:latin typeface="Meiryo UI" panose="020B0604030504040204" pitchFamily="50" charset="-128"/>
                <a:ea typeface="Meiryo UI" panose="020B0604030504040204" pitchFamily="50" charset="-128"/>
              </a:rPr>
              <a:t>Affero</a:t>
            </a:r>
            <a:r>
              <a:rPr lang="en-US" altLang="ja-JP" sz="1200" dirty="0">
                <a:latin typeface="Meiryo UI" panose="020B0604030504040204" pitchFamily="50" charset="-128"/>
                <a:ea typeface="Meiryo UI" panose="020B0604030504040204" pitchFamily="50" charset="-128"/>
              </a:rPr>
              <a:t> GENERAL PUBLIC LICENSE</a:t>
            </a:r>
            <a:r>
              <a:rPr lang="ja-JP" altLang="en-US" sz="1200" dirty="0">
                <a:latin typeface="Meiryo UI" panose="020B0604030504040204" pitchFamily="50" charset="-128"/>
                <a:ea typeface="Meiryo UI" panose="020B0604030504040204" pitchFamily="50" charset="-128"/>
              </a:rPr>
              <a:t>）というものがあります。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のソースコードを提供する必要があります。</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の条件を課して提供する必要があります。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したがって、サービス等で</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19</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こちらのスライドでは、</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について、さらに詳細を説明します。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は、</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latin typeface="Meiryo UI" panose="020B0604030504040204" pitchFamily="50" charset="-128"/>
                <a:ea typeface="Meiryo UI" panose="020B0604030504040204" pitchFamily="50" charset="-128"/>
              </a:rPr>
              <a:t>が作成したライセンスです。</a:t>
            </a:r>
            <a:endParaRPr lang="en-US" altLang="ja-JP" sz="1200" dirty="0">
              <a:latin typeface="Meiryo UI" panose="020B0604030504040204" pitchFamily="50" charset="-128"/>
              <a:ea typeface="Meiryo UI" panose="020B0604030504040204" pitchFamily="50" charset="-128"/>
            </a:endParaRPr>
          </a:p>
          <a:p>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a:t>
            </a:r>
            <a:r>
              <a:rPr kumimoji="0" lang="en-US" altLang="ja-JP" sz="1200" dirty="0">
                <a:latin typeface="Meiryo UI" panose="020B0604030504040204" pitchFamily="50" charset="-128"/>
                <a:ea typeface="Meiryo UI" panose="020B0604030504040204" pitchFamily="50" charset="-128"/>
              </a:rPr>
              <a:t>OSS</a:t>
            </a:r>
            <a:r>
              <a:rPr kumimoji="0" lang="ja-JP" altLang="en-US" sz="1200"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sz="1200"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sz="1200" u="none" dirty="0">
                <a:latin typeface="Meiryo UI" panose="020B0604030504040204" pitchFamily="50" charset="-128"/>
                <a:ea typeface="Meiryo UI" panose="020B0604030504040204" pitchFamily="50" charset="-128"/>
              </a:rPr>
              <a:t>GPL</a:t>
            </a:r>
            <a:r>
              <a:rPr kumimoji="0" lang="ja-JP" altLang="en-US" sz="1200" u="none" dirty="0">
                <a:latin typeface="Meiryo UI" panose="020B0604030504040204" pitchFamily="50" charset="-128"/>
                <a:ea typeface="Meiryo UI" panose="020B0604030504040204" pitchFamily="50" charset="-128"/>
              </a:rPr>
              <a:t>と同じ条件で配布しなければならない</a:t>
            </a:r>
            <a:r>
              <a:rPr kumimoji="0" lang="ja-JP" altLang="en-US" sz="1200" dirty="0">
                <a:latin typeface="Meiryo UI" panose="020B0604030504040204" pitchFamily="50" charset="-128"/>
                <a:ea typeface="Meiryo UI" panose="020B0604030504040204" pitchFamily="50" charset="-128"/>
              </a:rPr>
              <a:t>、としています。これは</a:t>
            </a:r>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の互恵的な性質によるものです。</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この条件に従うと、自社プログラムと</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を連携してひとつの著作物にすると、全体がもとの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から派生した著作物となり、自社プログラムにも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の条件を課す必要があります。</a:t>
            </a:r>
          </a:p>
          <a:p>
            <a:r>
              <a:rPr lang="ja-JP" altLang="en-US" sz="1200"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したがって、 </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の条件を課して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とする必要がないか、自社のプログラムが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なお、自社のプログラムに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の条件を課す場合、必ずしも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にする必要はなく、</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sz="1200" dirty="0">
                <a:latin typeface="Meiryo UI" panose="020B0604030504040204" pitchFamily="50" charset="-128"/>
                <a:ea typeface="Meiryo UI" panose="020B0604030504040204" pitchFamily="50" charset="-128"/>
              </a:rPr>
              <a:t>2.10</a:t>
            </a:r>
            <a:r>
              <a:rPr lang="ja-JP" altLang="en-US" sz="1200"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と類似したライセンス条件に</a:t>
            </a:r>
            <a:r>
              <a:rPr lang="en-US" altLang="ja-JP" sz="1200" dirty="0">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というものがあります。</a:t>
            </a:r>
            <a:r>
              <a:rPr lang="en-US" altLang="ja-JP" sz="1200" dirty="0">
                <a:solidFill>
                  <a:srgbClr val="000000"/>
                </a:solidFill>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も</a:t>
            </a:r>
            <a:r>
              <a:rPr lang="en-US" altLang="ja-JP" sz="1200" dirty="0">
                <a:solidFill>
                  <a:srgbClr val="000000"/>
                </a:solidFill>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sz="1200" dirty="0">
                <a:latin typeface="Meiryo UI" panose="020B0604030504040204" pitchFamily="50" charset="-128"/>
                <a:ea typeface="Meiryo UI" panose="020B0604030504040204" pitchFamily="50" charset="-128"/>
              </a:rPr>
              <a:t>GNU Library </a:t>
            </a:r>
            <a:r>
              <a:rPr lang="en-US" altLang="ja-JP" sz="1200" dirty="0">
                <a:solidFill>
                  <a:srgbClr val="000000"/>
                </a:solidFill>
                <a:latin typeface="Meiryo UI" panose="020B0604030504040204" pitchFamily="50" charset="-128"/>
                <a:ea typeface="Meiryo UI" panose="020B0604030504040204" pitchFamily="50" charset="-128"/>
              </a:rPr>
              <a:t>General </a:t>
            </a:r>
            <a:r>
              <a:rPr lang="en-US" altLang="ja-JP" sz="1200" dirty="0">
                <a:latin typeface="Meiryo UI" panose="020B0604030504040204" pitchFamily="50" charset="-128"/>
                <a:ea typeface="Meiryo UI" panose="020B0604030504040204" pitchFamily="50" charset="-128"/>
              </a:rPr>
              <a:t>Public License</a:t>
            </a:r>
            <a:r>
              <a:rPr lang="ja-JP" altLang="en-US" sz="1200" dirty="0">
                <a:latin typeface="Meiryo UI" panose="020B0604030504040204" pitchFamily="50" charset="-128"/>
                <a:ea typeface="Meiryo UI" panose="020B0604030504040204" pitchFamily="50" charset="-128"/>
              </a:rPr>
              <a:t>」でした。その後、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の条件が</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より劣るとのことから、</a:t>
            </a:r>
            <a:r>
              <a:rPr lang="en-US" altLang="ja-JP" sz="1200" dirty="0">
                <a:latin typeface="Meiryo UI" panose="020B0604030504040204" pitchFamily="50" charset="-128"/>
                <a:ea typeface="Meiryo UI" panose="020B0604030504040204" pitchFamily="50" charset="-128"/>
              </a:rPr>
              <a:t>"Library"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a:t>
            </a:r>
            <a:r>
              <a:rPr lang="en-US" altLang="ja-JP" sz="1200" dirty="0">
                <a:solidFill>
                  <a:srgbClr val="000000"/>
                </a:solidFill>
                <a:latin typeface="Meiryo UI" panose="020B0604030504040204" pitchFamily="50" charset="-128"/>
                <a:ea typeface="Meiryo UI" panose="020B0604030504040204" pitchFamily="50" charset="-128"/>
              </a:rPr>
              <a:t>Lesser"</a:t>
            </a:r>
            <a:r>
              <a:rPr lang="ja-JP" altLang="en-US" sz="1200"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と同様に、複製や配布、改変を許諾していて、配布先にも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の全ての条件を課す必要はありません。</a:t>
            </a:r>
          </a:p>
          <a:p>
            <a:r>
              <a:rPr lang="ja-JP" altLang="en-US" sz="1200" dirty="0">
                <a:latin typeface="Meiryo UI" panose="020B0604030504040204" pitchFamily="50" charset="-128"/>
                <a:ea typeface="Meiryo UI" panose="020B0604030504040204" pitchFamily="50" charset="-128"/>
              </a:rPr>
              <a:t>こちらのスライドで説明すると、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の条件としては、自社プログラムと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sz="1200" dirty="0">
                <a:latin typeface="Meiryo UI" panose="020B0604030504040204" pitchFamily="50" charset="-128"/>
                <a:ea typeface="Meiryo UI" panose="020B0604030504040204" pitchFamily="50" charset="-128"/>
              </a:rPr>
              <a:t>なお、自社プログラムと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と類似したライセンスである</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を説明します。これも</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が作成したものです。</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は、配布する場合に、</a:t>
            </a:r>
            <a:r>
              <a:rPr lang="ja-JP" altLang="en-US" sz="1200" dirty="0">
                <a:latin typeface="Meiryo UI" panose="020B0604030504040204" pitchFamily="50" charset="-128"/>
                <a:ea typeface="Meiryo UI" panose="020B0604030504040204" pitchFamily="50" charset="-128"/>
              </a:rPr>
              <a:t>配布先へソースコードを提供することを義務付けているライセンスでした。したがって、配布しなければ、特に影響はありません。</a:t>
            </a:r>
            <a:r>
              <a:rPr lang="ja-JP" altLang="en-US" sz="1200" dirty="0">
                <a:solidFill>
                  <a:srgbClr val="000000"/>
                </a:solidFill>
                <a:latin typeface="Meiryo UI" panose="020B0604030504040204" pitchFamily="50" charset="-128"/>
                <a:ea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一方、</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は、配布するつもりがない場合でも、ソースコードの提供が必要となるライセンスです。</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latin typeface="Meiryo UI" panose="020B0604030504040204" pitchFamily="50" charset="-128"/>
                <a:ea typeface="Meiryo UI" panose="020B0604030504040204" pitchFamily="50" charset="-128"/>
              </a:rPr>
              <a:t>具体的には、</a:t>
            </a:r>
            <a:r>
              <a:rPr kumimoji="0" lang="ja-JP" altLang="en-US" sz="1200" dirty="0">
                <a:latin typeface="Meiryo UI" panose="020B0604030504040204" pitchFamily="50" charset="-128"/>
                <a:ea typeface="Meiryo UI" panose="020B0604030504040204" pitchFamily="50" charset="-128"/>
              </a:rPr>
              <a:t>ネットワークを経由したサービス </a:t>
            </a:r>
            <a:r>
              <a:rPr kumimoji="0" lang="en-US" altLang="ja-JP" sz="1200" dirty="0">
                <a:latin typeface="Meiryo UI" panose="020B0604030504040204" pitchFamily="50" charset="-128"/>
                <a:ea typeface="Meiryo UI" panose="020B0604030504040204" pitchFamily="50" charset="-128"/>
              </a:rPr>
              <a:t>(Web</a:t>
            </a:r>
            <a:r>
              <a:rPr kumimoji="0" lang="ja-JP" altLang="en-US" sz="1200" dirty="0">
                <a:latin typeface="Meiryo UI" panose="020B0604030504040204" pitchFamily="50" charset="-128"/>
                <a:ea typeface="Meiryo UI" panose="020B0604030504040204" pitchFamily="50" charset="-128"/>
              </a:rPr>
              <a:t>サービス、</a:t>
            </a:r>
            <a:r>
              <a:rPr kumimoji="0" lang="en-US" altLang="ja-JP" sz="1200" dirty="0">
                <a:latin typeface="Meiryo UI" panose="020B0604030504040204" pitchFamily="50" charset="-128"/>
                <a:ea typeface="Meiryo UI" panose="020B0604030504040204" pitchFamily="50" charset="-128"/>
              </a:rPr>
              <a:t>ASP</a:t>
            </a:r>
            <a:r>
              <a:rPr kumimoji="0" lang="ja-JP" altLang="en-US" sz="1200" dirty="0">
                <a:latin typeface="Meiryo UI" panose="020B0604030504040204" pitchFamily="50" charset="-128"/>
                <a:ea typeface="Meiryo UI" panose="020B0604030504040204" pitchFamily="50" charset="-128"/>
              </a:rPr>
              <a:t>、</a:t>
            </a:r>
            <a:r>
              <a:rPr kumimoji="0" lang="en-US" altLang="ja-JP" sz="1200" dirty="0">
                <a:latin typeface="Meiryo UI" panose="020B0604030504040204" pitchFamily="50" charset="-128"/>
                <a:ea typeface="Meiryo UI" panose="020B0604030504040204" pitchFamily="50" charset="-128"/>
              </a:rPr>
              <a:t>SaaS</a:t>
            </a:r>
            <a:r>
              <a:rPr kumimoji="0" lang="ja-JP" altLang="en-US" sz="1200" dirty="0">
                <a:latin typeface="Meiryo UI" panose="020B0604030504040204" pitchFamily="50" charset="-128"/>
                <a:ea typeface="Meiryo UI" panose="020B0604030504040204" pitchFamily="50" charset="-128"/>
              </a:rPr>
              <a:t>等</a:t>
            </a:r>
            <a:r>
              <a:rPr kumimoji="0" lang="en-US" altLang="ja-JP" sz="1200" dirty="0">
                <a:latin typeface="Meiryo UI" panose="020B0604030504040204" pitchFamily="50" charset="-128"/>
                <a:ea typeface="Meiryo UI" panose="020B0604030504040204" pitchFamily="50" charset="-128"/>
              </a:rPr>
              <a:t>)</a:t>
            </a:r>
            <a:r>
              <a:rPr kumimoji="0" lang="ja-JP" altLang="en-US" sz="1200" dirty="0">
                <a:latin typeface="Meiryo UI" panose="020B0604030504040204" pitchFamily="50" charset="-128"/>
                <a:ea typeface="Meiryo UI" panose="020B0604030504040204" pitchFamily="50" charset="-128"/>
              </a:rPr>
              <a:t>のサーバで</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a:t>
            </a:r>
            <a:r>
              <a:rPr lang="en-US" altLang="ja-JP" sz="1200" dirty="0">
                <a:solidFill>
                  <a:srgbClr val="000000"/>
                </a:solidFill>
                <a:latin typeface="Meiryo UI" panose="020B0604030504040204" pitchFamily="50" charset="-128"/>
                <a:ea typeface="Meiryo UI" panose="020B0604030504040204" pitchFamily="50" charset="-128"/>
              </a:rPr>
              <a:t>OSS</a:t>
            </a:r>
            <a:r>
              <a:rPr lang="ja-JP" altLang="en-US" sz="1200" dirty="0">
                <a:solidFill>
                  <a:srgbClr val="000000"/>
                </a:solidFill>
                <a:latin typeface="Meiryo UI" panose="020B0604030504040204" pitchFamily="50" charset="-128"/>
                <a:ea typeface="Meiryo UI" panose="020B0604030504040204" pitchFamily="50" charset="-128"/>
              </a:rPr>
              <a:t>を改変して</a:t>
            </a:r>
            <a:r>
              <a:rPr kumimoji="0" lang="ja-JP" altLang="en-US" sz="1200" dirty="0">
                <a:latin typeface="Meiryo UI" panose="020B0604030504040204" pitchFamily="50" charset="-128"/>
                <a:ea typeface="Meiryo UI" panose="020B0604030504040204" pitchFamily="50" charset="-128"/>
              </a:rPr>
              <a:t>利用した場合に、</a:t>
            </a:r>
            <a:r>
              <a:rPr lang="ja-JP" altLang="en-US" sz="1200" dirty="0">
                <a:solidFill>
                  <a:srgbClr val="000000"/>
                </a:solidFill>
                <a:latin typeface="Meiryo UI" panose="020B0604030504040204" pitchFamily="50" charset="-128"/>
                <a:ea typeface="Meiryo UI" panose="020B0604030504040204" pitchFamily="50" charset="-128"/>
              </a:rPr>
              <a:t>サーバにアクセスする利用者、</a:t>
            </a:r>
            <a:r>
              <a:rPr lang="ja-JP" altLang="en-US" sz="1200" dirty="0">
                <a:latin typeface="Meiryo UI" panose="020B0604030504040204" pitchFamily="50" charset="-128"/>
                <a:ea typeface="Meiryo UI" panose="020B0604030504040204" pitchFamily="50" charset="-128"/>
              </a:rPr>
              <a:t>又はサービスの</a:t>
            </a:r>
            <a:r>
              <a:rPr kumimoji="0" lang="ja-JP" altLang="en-US" sz="1200" dirty="0">
                <a:latin typeface="Meiryo UI" panose="020B0604030504040204" pitchFamily="50" charset="-128"/>
                <a:ea typeface="Meiryo UI" panose="020B0604030504040204" pitchFamily="50" charset="-128"/>
              </a:rPr>
              <a:t>利用者に対して、ソースコードを</a:t>
            </a:r>
            <a:r>
              <a:rPr kumimoji="0" lang="ja-JP" altLang="en-US" sz="1200" dirty="0">
                <a:solidFill>
                  <a:srgbClr val="000000"/>
                </a:solidFill>
                <a:latin typeface="Meiryo UI" panose="020B0604030504040204" pitchFamily="50" charset="-128"/>
                <a:ea typeface="Meiryo UI" panose="020B0604030504040204" pitchFamily="50" charset="-128"/>
              </a:rPr>
              <a:t>提供</a:t>
            </a:r>
            <a:r>
              <a:rPr lang="ja-JP" altLang="en-US" sz="1200" dirty="0">
                <a:solidFill>
                  <a:srgbClr val="000000"/>
                </a:solidFill>
                <a:latin typeface="Meiryo UI" panose="020B0604030504040204" pitchFamily="50" charset="-128"/>
                <a:ea typeface="Meiryo UI" panose="020B0604030504040204" pitchFamily="50" charset="-128"/>
              </a:rPr>
              <a:t>することを義務付けています。また、</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と同様に、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と自社プログラムを連携してひとつの著作物とした場合、自社プログラムにも</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の条件を課して</a:t>
            </a:r>
            <a:r>
              <a:rPr lang="ja-JP" altLang="en-US" sz="1200" dirty="0">
                <a:latin typeface="Meiryo UI" panose="020B0604030504040204" pitchFamily="50" charset="-128"/>
                <a:ea typeface="Meiryo UI" panose="020B0604030504040204" pitchFamily="50" charset="-128"/>
              </a:rPr>
              <a:t>ソースコードを提供しなければなりません。</a:t>
            </a:r>
          </a:p>
          <a:p>
            <a:r>
              <a:rPr lang="ja-JP" altLang="en-US" sz="1200" dirty="0">
                <a:latin typeface="Meiryo UI" panose="020B0604030504040204" pitchFamily="50" charset="-128"/>
                <a:ea typeface="Meiryo UI" panose="020B0604030504040204" pitchFamily="50" charset="-128"/>
              </a:rPr>
              <a:t>したがって、自社プログラムに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の条件が適用されないか、自社プログラムが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23</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none"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none"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ここからは、参考情報として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のライセンス違反の事例について紹介していきます。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１．</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ライセンスで定められた条件を遵守せずに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ライセンスを巡る係争は、企業が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・ライセンス本文の告知</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・ソースコード提供</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・リバース・エンジニアリングの許可</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４．日本における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ライセンスの係争事例は確認されていませんが、</a:t>
            </a:r>
            <a:r>
              <a:rPr lang="en-US" altLang="ja-JP" sz="1200" dirty="0">
                <a:solidFill>
                  <a:schemeClr val="tx1"/>
                </a:solidFill>
                <a:latin typeface="Meiryo UI" panose="020B0604030504040204" pitchFamily="50" charset="-128"/>
                <a:ea typeface="Meiryo UI" panose="020B0604030504040204" pitchFamily="50" charset="-128"/>
              </a:rPr>
              <a:t>FSF(Free Software Foundation, Inc)</a:t>
            </a:r>
            <a:r>
              <a:rPr lang="ja-JP" altLang="en-US" sz="1200" dirty="0">
                <a:solidFill>
                  <a:schemeClr val="tx1"/>
                </a:solidFill>
                <a:latin typeface="Meiryo UI" panose="020B0604030504040204" pitchFamily="50" charset="-128"/>
                <a:ea typeface="Meiryo UI" panose="020B0604030504040204" pitchFamily="50" charset="-128"/>
              </a:rPr>
              <a:t>から</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違反を指摘されて対応した事例や、一般ユーザからはライセンス違反（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のライセンス違反を起こすと、こんな影響があります。</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ライセンス違反に起こすと、</a:t>
            </a:r>
            <a:r>
              <a:rPr lang="en-US"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OSS</a:t>
            </a:r>
            <a:r>
              <a:rPr lang="ja-JP"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の著作権者が法的手段に訴えた場合、製品などの販売停止や損害賠償を請求されるおそれがあります。たとえ、著作権者が法的手段に訴えなかったとしても</a:t>
            </a:r>
            <a:r>
              <a:rPr lang="ja-JP" altLang="en-US"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個人によるインターネットへの書き込みやメディアからの批判により企業のイメージダウンにつながり、顧客からの信頼を損ねることにもなりかねません。</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latin typeface="Meiryo UI" panose="020B0604030504040204" pitchFamily="50" charset="-128"/>
                <a:ea typeface="Meiryo UI" panose="020B0604030504040204" pitchFamily="50" charset="-128"/>
              </a:rPr>
              <a:t>そのようなことにならないように、</a:t>
            </a:r>
            <a:r>
              <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sz="1200" dirty="0">
                <a:solidFill>
                  <a:schemeClr val="tx1"/>
                </a:solidFill>
                <a:latin typeface="Meiryo UI" panose="020B0604030504040204" pitchFamily="50" charset="-128"/>
                <a:ea typeface="Meiryo UI" panose="020B0604030504040204" pitchFamily="50" charset="-128"/>
              </a:rPr>
              <a:t>、ことが大切です。</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を採用する際の検討事項について紹介していきます。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GB" sz="1200" dirty="0">
                <a:solidFill>
                  <a:schemeClr val="tx1"/>
                </a:solidFill>
                <a:latin typeface="Meiryo UI" panose="020B0604030504040204" pitchFamily="50" charset="-128"/>
                <a:ea typeface="Meiryo UI" panose="020B0604030504040204" pitchFamily="50" charset="-128"/>
              </a:rPr>
              <a:t>を</a:t>
            </a:r>
            <a:r>
              <a:rPr lang="ja-JP" altLang="en-US" sz="1200" dirty="0">
                <a:solidFill>
                  <a:schemeClr val="tx1"/>
                </a:solidFill>
                <a:latin typeface="Meiryo UI" panose="020B0604030504040204" pitchFamily="50" charset="-128"/>
                <a:ea typeface="Meiryo UI" panose="020B0604030504040204" pitchFamily="50" charset="-128"/>
              </a:rPr>
              <a:t>採用</a:t>
            </a:r>
            <a:r>
              <a:rPr lang="ja-JP" altLang="en-GB" sz="1200" dirty="0">
                <a:solidFill>
                  <a:schemeClr val="tx1"/>
                </a:solidFill>
                <a:latin typeface="Meiryo UI" panose="020B0604030504040204" pitchFamily="50" charset="-128"/>
                <a:ea typeface="Meiryo UI" panose="020B0604030504040204" pitchFamily="50" charset="-128"/>
              </a:rPr>
              <a:t>する際</a:t>
            </a:r>
            <a:r>
              <a:rPr lang="ja-JP" altLang="en-US" sz="1200" dirty="0">
                <a:solidFill>
                  <a:schemeClr val="tx1"/>
                </a:solidFill>
                <a:latin typeface="Meiryo UI" panose="020B0604030504040204" pitchFamily="50" charset="-128"/>
                <a:ea typeface="Meiryo UI" panose="020B0604030504040204" pitchFamily="50" charset="-128"/>
              </a:rPr>
              <a:t>の注意事項をまとめると</a:t>
            </a:r>
            <a:r>
              <a:rPr lang="ja-JP" altLang="en-GB" sz="1200" dirty="0">
                <a:solidFill>
                  <a:schemeClr val="tx1"/>
                </a:solidFill>
                <a:latin typeface="Meiryo UI" panose="020B0604030504040204" pitchFamily="50" charset="-128"/>
                <a:ea typeface="Meiryo UI" panose="020B0604030504040204" pitchFamily="50" charset="-128"/>
              </a:rPr>
              <a:t>、こちらに</a:t>
            </a:r>
            <a:r>
              <a:rPr lang="ja-JP" altLang="en-US" sz="1200" dirty="0">
                <a:solidFill>
                  <a:schemeClr val="tx1"/>
                </a:solidFill>
                <a:latin typeface="Meiryo UI" panose="020B0604030504040204" pitchFamily="50" charset="-128"/>
                <a:ea typeface="Meiryo UI" panose="020B0604030504040204" pitchFamily="50" charset="-128"/>
              </a:rPr>
              <a:t>なり</a:t>
            </a:r>
            <a:r>
              <a:rPr lang="ja-JP" altLang="en-GB" sz="1200" dirty="0">
                <a:solidFill>
                  <a:schemeClr val="tx1"/>
                </a:solidFill>
                <a:latin typeface="Meiryo UI" panose="020B0604030504040204" pitchFamily="50" charset="-128"/>
                <a:ea typeface="Meiryo UI" panose="020B0604030504040204" pitchFamily="50" charset="-128"/>
              </a:rPr>
              <a:t>ます。</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まず、</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（１）ライセンス条件を遵守するために、</a:t>
            </a:r>
            <a:r>
              <a:rPr lang="ja-JP" altLang="en-US" sz="1200" dirty="0">
                <a:solidFill>
                  <a:schemeClr val="tx1"/>
                </a:solidFill>
                <a:latin typeface="Meiryo UI" panose="020B0604030504040204" pitchFamily="50" charset="-128"/>
                <a:ea typeface="Meiryo UI" panose="020B0604030504040204" pitchFamily="50" charset="-128"/>
              </a:rPr>
              <a:t>①</a:t>
            </a:r>
            <a:r>
              <a:rPr lang="ja-JP" altLang="en-GB" sz="1200" dirty="0">
                <a:solidFill>
                  <a:schemeClr val="tx1"/>
                </a:solidFill>
                <a:latin typeface="Meiryo UI" panose="020B0604030504040204" pitchFamily="50" charset="-128"/>
                <a:ea typeface="Meiryo UI" panose="020B0604030504040204" pitchFamily="50" charset="-128"/>
              </a:rPr>
              <a:t>ライセンスの条件を確認し、遵守可能か否かを判断し</a:t>
            </a:r>
            <a:r>
              <a:rPr lang="ja-JP" altLang="en-US" sz="1200" dirty="0">
                <a:solidFill>
                  <a:schemeClr val="tx1"/>
                </a:solidFill>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sz="1200" dirty="0">
                <a:solidFill>
                  <a:schemeClr val="tx1"/>
                </a:solidFill>
                <a:latin typeface="Meiryo UI" panose="020B0604030504040204" pitchFamily="50" charset="-128"/>
                <a:ea typeface="Meiryo UI" panose="020B0604030504040204" pitchFamily="50" charset="-128"/>
              </a:rPr>
              <a:t>実際に利用する際は、</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開発時に</a:t>
            </a:r>
            <a:r>
              <a:rPr lang="ja-JP" altLang="en-US" sz="1200" dirty="0">
                <a:solidFill>
                  <a:schemeClr val="tx1"/>
                </a:solidFill>
                <a:latin typeface="Meiryo UI" panose="020B0604030504040204" pitchFamily="50" charset="-128"/>
                <a:ea typeface="Meiryo UI" panose="020B0604030504040204" pitchFamily="50" charset="-128"/>
              </a:rPr>
              <a:t>、例えば、改変する際は、改変の記録を残す等の</a:t>
            </a:r>
            <a:r>
              <a:rPr lang="ja-JP" altLang="en-GB" sz="1200" dirty="0">
                <a:solidFill>
                  <a:schemeClr val="tx1"/>
                </a:solidFill>
                <a:latin typeface="Meiryo UI" panose="020B0604030504040204" pitchFamily="50" charset="-128"/>
                <a:ea typeface="Meiryo UI" panose="020B0604030504040204" pitchFamily="50" charset="-128"/>
              </a:rPr>
              <a:t>ライセンス条件を遵守</a:t>
            </a:r>
            <a:r>
              <a:rPr lang="ja-JP" altLang="en-US" sz="1200" dirty="0">
                <a:solidFill>
                  <a:schemeClr val="tx1"/>
                </a:solidFill>
                <a:latin typeface="Meiryo UI" panose="020B0604030504040204" pitchFamily="50" charset="-128"/>
                <a:ea typeface="Meiryo UI" panose="020B0604030504040204" pitchFamily="50" charset="-128"/>
              </a:rPr>
              <a:t>します。①、②では、</a:t>
            </a:r>
            <a:r>
              <a:rPr lang="ja-JP" altLang="en-GB" sz="1200" dirty="0">
                <a:solidFill>
                  <a:schemeClr val="tx1"/>
                </a:solidFill>
                <a:latin typeface="Meiryo UI" panose="020B0604030504040204" pitchFamily="50" charset="-128"/>
                <a:ea typeface="Meiryo UI" panose="020B0604030504040204" pitchFamily="50" charset="-128"/>
              </a:rPr>
              <a:t>ライセンス条件</a:t>
            </a:r>
            <a:r>
              <a:rPr lang="ja-JP" altLang="en-US" sz="1200" dirty="0">
                <a:solidFill>
                  <a:schemeClr val="tx1"/>
                </a:solidFill>
                <a:latin typeface="Meiryo UI" panose="020B0604030504040204" pitchFamily="50" charset="-128"/>
                <a:ea typeface="Meiryo UI" panose="020B0604030504040204" pitchFamily="50" charset="-128"/>
              </a:rPr>
              <a:t>や</a:t>
            </a:r>
            <a:r>
              <a:rPr lang="ja-JP" altLang="en-GB" sz="1200" dirty="0">
                <a:solidFill>
                  <a:schemeClr val="tx1"/>
                </a:solidFill>
                <a:latin typeface="Meiryo UI" panose="020B0604030504040204" pitchFamily="50" charset="-128"/>
                <a:ea typeface="Meiryo UI" panose="020B0604030504040204" pitchFamily="50" charset="-128"/>
              </a:rPr>
              <a:t>遵守</a:t>
            </a:r>
            <a:r>
              <a:rPr lang="ja-JP" altLang="en-US" sz="1200" dirty="0">
                <a:solidFill>
                  <a:schemeClr val="tx1"/>
                </a:solidFill>
                <a:latin typeface="Meiryo UI" panose="020B0604030504040204" pitchFamily="50" charset="-128"/>
                <a:ea typeface="Meiryo UI" panose="020B0604030504040204" pitchFamily="50" charset="-128"/>
              </a:rPr>
              <a:t>可能の可否、遵守状況の</a:t>
            </a:r>
            <a:r>
              <a:rPr lang="ja-JP" altLang="en-GB" sz="1200" dirty="0">
                <a:solidFill>
                  <a:schemeClr val="tx1"/>
                </a:solidFill>
                <a:latin typeface="Meiryo UI" panose="020B0604030504040204" pitchFamily="50" charset="-128"/>
                <a:ea typeface="Meiryo UI" panose="020B0604030504040204" pitchFamily="50" charset="-128"/>
              </a:rPr>
              <a:t>確認</a:t>
            </a:r>
            <a:r>
              <a:rPr lang="ja-JP" altLang="en-US" sz="1200" dirty="0">
                <a:solidFill>
                  <a:schemeClr val="tx1"/>
                </a:solidFill>
                <a:latin typeface="Meiryo UI" panose="020B0604030504040204" pitchFamily="50" charset="-128"/>
                <a:ea typeface="Meiryo UI" panose="020B0604030504040204" pitchFamily="50" charset="-128"/>
              </a:rPr>
              <a:t>とレビューを行います。さらに、③</a:t>
            </a:r>
            <a:r>
              <a:rPr lang="ja-JP" altLang="en-GB" sz="1200" dirty="0">
                <a:solidFill>
                  <a:schemeClr val="tx1"/>
                </a:solidFill>
                <a:latin typeface="Meiryo UI" panose="020B0604030504040204" pitchFamily="50" charset="-128"/>
                <a:ea typeface="Meiryo UI" panose="020B0604030504040204" pitchFamily="50" charset="-128"/>
              </a:rPr>
              <a:t>納品時</a:t>
            </a:r>
            <a:r>
              <a:rPr lang="ja-JP" altLang="en-US" sz="1200" dirty="0">
                <a:solidFill>
                  <a:schemeClr val="tx1"/>
                </a:solidFill>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sz="1200" dirty="0">
                <a:solidFill>
                  <a:schemeClr val="tx1"/>
                </a:solidFill>
                <a:latin typeface="Meiryo UI" panose="020B0604030504040204" pitchFamily="50" charset="-128"/>
                <a:ea typeface="Meiryo UI" panose="020B0604030504040204" pitchFamily="50" charset="-128"/>
              </a:rPr>
              <a:t>することが</a:t>
            </a:r>
            <a:r>
              <a:rPr lang="ja-JP" altLang="en-US" sz="1200" dirty="0">
                <a:solidFill>
                  <a:schemeClr val="tx1"/>
                </a:solidFill>
                <a:latin typeface="Meiryo UI" panose="020B0604030504040204" pitchFamily="50" charset="-128"/>
                <a:ea typeface="Meiryo UI" panose="020B0604030504040204" pitchFamily="50" charset="-128"/>
              </a:rPr>
              <a:t>大切</a:t>
            </a:r>
            <a:r>
              <a:rPr lang="ja-JP" altLang="en-GB" sz="1200" dirty="0">
                <a:solidFill>
                  <a:schemeClr val="tx1"/>
                </a:solidFill>
                <a:latin typeface="Meiryo UI" panose="020B0604030504040204" pitchFamily="50" charset="-128"/>
                <a:ea typeface="Meiryo UI" panose="020B0604030504040204" pitchFamily="50" charset="-128"/>
              </a:rPr>
              <a:t>です。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（２）</a:t>
            </a:r>
            <a:r>
              <a:rPr lang="ja-JP" altLang="en-US" sz="1200" dirty="0">
                <a:solidFill>
                  <a:schemeClr val="tx1"/>
                </a:solidFill>
                <a:latin typeface="Meiryo UI" panose="020B0604030504040204" pitchFamily="50" charset="-128"/>
                <a:ea typeface="Meiryo UI" panose="020B0604030504040204" pitchFamily="50" charset="-128"/>
              </a:rPr>
              <a:t>開発の段階から、出荷後に</a:t>
            </a:r>
            <a:r>
              <a:rPr lang="ja-JP" altLang="en-GB" sz="1200" dirty="0">
                <a:solidFill>
                  <a:schemeClr val="tx1"/>
                </a:solidFill>
                <a:latin typeface="Meiryo UI" panose="020B0604030504040204" pitchFamily="50" charset="-128"/>
                <a:ea typeface="Meiryo UI" panose="020B0604030504040204" pitchFamily="50" charset="-128"/>
              </a:rPr>
              <a:t>問題が発生した際に</a:t>
            </a:r>
            <a:r>
              <a:rPr lang="ja-JP" altLang="en-US" sz="1200" dirty="0">
                <a:solidFill>
                  <a:schemeClr val="tx1"/>
                </a:solidFill>
                <a:latin typeface="Meiryo UI" panose="020B0604030504040204" pitchFamily="50" charset="-128"/>
                <a:ea typeface="Meiryo UI" panose="020B0604030504040204" pitchFamily="50" charset="-128"/>
              </a:rPr>
              <a:t>備えて、リスク低減策を検討しておくことが大切です。</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　想定される問題としては、①ライセンス違反、</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バグや</a:t>
            </a:r>
            <a:r>
              <a:rPr lang="ja-JP" altLang="en-US" sz="1200" dirty="0">
                <a:solidFill>
                  <a:schemeClr val="tx1"/>
                </a:solidFill>
                <a:latin typeface="Meiryo UI" panose="020B0604030504040204" pitchFamily="50" charset="-128"/>
                <a:ea typeface="Meiryo UI" panose="020B0604030504040204" pitchFamily="50" charset="-128"/>
              </a:rPr>
              <a:t>脆弱性</a:t>
            </a:r>
            <a:r>
              <a:rPr lang="ja-JP" altLang="en-GB" sz="1200" dirty="0">
                <a:solidFill>
                  <a:schemeClr val="tx1"/>
                </a:solidFill>
                <a:latin typeface="Meiryo UI" panose="020B0604030504040204" pitchFamily="50" charset="-128"/>
                <a:ea typeface="Meiryo UI" panose="020B0604030504040204" pitchFamily="50" charset="-128"/>
              </a:rPr>
              <a:t>等の技術的な問題が考えられます。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sz="1200" dirty="0">
                <a:solidFill>
                  <a:schemeClr val="tx1"/>
                </a:solidFill>
                <a:latin typeface="Meiryo UI" panose="020B0604030504040204" pitchFamily="50" charset="-128"/>
                <a:ea typeface="Meiryo UI" panose="020B0604030504040204" pitchFamily="50" charset="-128"/>
              </a:rPr>
              <a:t>問題</a:t>
            </a:r>
            <a:r>
              <a:rPr lang="ja-JP" altLang="en-US" sz="1200" dirty="0">
                <a:solidFill>
                  <a:schemeClr val="tx1"/>
                </a:solidFill>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29</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こちらは、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の情報を収集するのに役立つサイトです。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よろしければ、参考としてください。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latin typeface="Meiryo UI" panose="020B0604030504040204" pitchFamily="50" charset="-128"/>
                <a:ea typeface="Meiryo UI" panose="020B0604030504040204" pitchFamily="50" charset="-128"/>
              </a:rPr>
              <a:t>こちらは、各ライセンスに関する</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の紹介です。</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ここからは、受発注時のライセンス情報の提供について、ご紹介します。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31</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ソフトウェアサプライチェーンの中において、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例えば、最終製品が出荷できなくなったり、第三者や</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sz="1200"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33</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chemeClr val="tx1"/>
                </a:solidFill>
                <a:latin typeface="Meiryo UI" panose="020B0604030504040204" pitchFamily="50" charset="-128"/>
                <a:ea typeface="Meiryo UI" panose="020B0604030504040204" pitchFamily="50" charset="-128"/>
              </a:rPr>
              <a:t>委託元と委託先で</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に関連する情報を共有、信頼関係を構築し、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ソフト開発委託先への依頼事項としては、下記があります。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1.</a:t>
            </a:r>
            <a:r>
              <a:rPr lang="ja-JP" altLang="en-US" sz="1200" b="0" dirty="0">
                <a:solidFill>
                  <a:schemeClr val="tx1"/>
                </a:solidFill>
                <a:latin typeface="Meiryo UI" panose="020B0604030504040204" pitchFamily="50" charset="-128"/>
                <a:ea typeface="Meiryo UI" panose="020B0604030504040204" pitchFamily="50" charset="-128"/>
              </a:rPr>
              <a:t>委託元から指示</a:t>
            </a:r>
            <a:r>
              <a:rPr lang="en-US" altLang="ja-JP" sz="1200" b="0" dirty="0">
                <a:solidFill>
                  <a:schemeClr val="tx1"/>
                </a:solidFill>
                <a:latin typeface="Meiryo UI" panose="020B0604030504040204" pitchFamily="50" charset="-128"/>
                <a:ea typeface="Meiryo UI" panose="020B0604030504040204" pitchFamily="50" charset="-128"/>
              </a:rPr>
              <a:t>/</a:t>
            </a:r>
            <a:r>
              <a:rPr lang="ja-JP" altLang="en-US" sz="1200" b="0" dirty="0">
                <a:solidFill>
                  <a:schemeClr val="tx1"/>
                </a:solidFill>
                <a:latin typeface="Meiryo UI" panose="020B0604030504040204" pitchFamily="50" charset="-128"/>
                <a:ea typeface="Meiryo UI" panose="020B0604030504040204" pitchFamily="50" charset="-128"/>
              </a:rPr>
              <a:t>承認された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のみを使用し、指示された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の利用方法を遵守しましょう。</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2.</a:t>
            </a:r>
            <a:r>
              <a:rPr lang="ja-JP" altLang="en-US" sz="1200" b="0" dirty="0">
                <a:solidFill>
                  <a:schemeClr val="tx1"/>
                </a:solidFill>
                <a:latin typeface="Meiryo UI" panose="020B0604030504040204" pitchFamily="50" charset="-128"/>
                <a:ea typeface="Meiryo UI" panose="020B0604030504040204" pitchFamily="50" charset="-128"/>
              </a:rPr>
              <a:t>新たに</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chemeClr val="tx1"/>
                </a:solidFill>
                <a:latin typeface="Meiryo UI" panose="020B0604030504040204" pitchFamily="50" charset="-128"/>
                <a:ea typeface="Meiryo UI" panose="020B0604030504040204" pitchFamily="50" charset="-128"/>
              </a:rPr>
            </a:br>
            <a:r>
              <a:rPr lang="ja-JP" altLang="en-US" sz="1200" b="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latin typeface="Meiryo UI" panose="020B0604030504040204" pitchFamily="50" charset="-128"/>
                <a:ea typeface="Meiryo UI" panose="020B0604030504040204" pitchFamily="50" charset="-128"/>
              </a:rPr>
              <a:t>ソフト開発委託元へ</a:t>
            </a:r>
            <a:r>
              <a:rPr lang="en-US" altLang="ja-JP" sz="1200" kern="0" dirty="0">
                <a:solidFill>
                  <a:schemeClr val="tx1"/>
                </a:solidFill>
                <a:latin typeface="Meiryo UI" panose="020B0604030504040204" pitchFamily="50" charset="-128"/>
                <a:ea typeface="Meiryo UI" panose="020B0604030504040204" pitchFamily="50" charset="-128"/>
              </a:rPr>
              <a:t>OSS</a:t>
            </a:r>
            <a:r>
              <a:rPr lang="ja-JP" altLang="en-US" sz="1200" kern="0" dirty="0">
                <a:solidFill>
                  <a:schemeClr val="tx1"/>
                </a:solidFill>
                <a:latin typeface="Meiryo UI" panose="020B0604030504040204" pitchFamily="50" charset="-128"/>
                <a:ea typeface="Meiryo UI" panose="020B0604030504040204" pitchFamily="50" charset="-128"/>
              </a:rPr>
              <a:t>情報が提供されなかった場合、</a:t>
            </a:r>
            <a:r>
              <a:rPr lang="ja-JP" altLang="en-US" sz="1200" dirty="0">
                <a:solidFill>
                  <a:schemeClr val="tx1"/>
                </a:solidFill>
                <a:latin typeface="Meiryo UI" panose="020B0604030504040204" pitchFamily="50" charset="-128"/>
                <a:ea typeface="Meiryo UI" panose="020B0604030504040204" pitchFamily="50" charset="-128"/>
              </a:rPr>
              <a:t>以下のトラブルが予測されます。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例えば、委託先が利用した</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条件にて、ソースコードを提供することが義務付けられていた場合、委託元がそのことを知らずにいると、委託元が顧客へバイナリのみを提供してしまい、ライセンス違反となってしまうおそれがあり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35</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latin typeface="Meiryo UI" panose="020B0604030504040204" pitchFamily="50" charset="-128"/>
                <a:ea typeface="Meiryo UI" panose="020B0604030504040204" pitchFamily="50" charset="-128"/>
              </a:rPr>
              <a:pPr/>
              <a:t>36</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色々とご説明してきましたが、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を利用するに当たってのポイントは、こちらの３つです。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の情報を顧客も含めて情報共有することになります。</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安心安全に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まず、</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latin typeface="Meiryo UI" panose="020B0604030504040204" pitchFamily="50" charset="-128"/>
                <a:ea typeface="Meiryo UI" panose="020B0604030504040204" pitchFamily="50" charset="-128"/>
              </a:rPr>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latin typeface="Meiryo UI" panose="020B0604030504040204" pitchFamily="50" charset="-128"/>
                <a:ea typeface="Meiryo UI" panose="020B0604030504040204" pitchFamily="50" charset="-128"/>
              </a:rPr>
              <a:t>まず初めに質問させてください。</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インターネットからダウンロードしたプログラム</a:t>
            </a:r>
            <a:r>
              <a:rPr lang="en-US" altLang="ja-JP" dirty="0">
                <a:solidFill>
                  <a:schemeClr val="tx1"/>
                </a:solidFill>
                <a:latin typeface="Meiryo UI" panose="020B0604030504040204" pitchFamily="50" charset="-128"/>
                <a:ea typeface="Meiryo UI" panose="020B0604030504040204" pitchFamily="50" charset="-128"/>
              </a:rPr>
              <a:t>A</a:t>
            </a:r>
            <a:r>
              <a:rPr lang="ja-JP" altLang="en-US" dirty="0">
                <a:solidFill>
                  <a:schemeClr val="tx1"/>
                </a:solidFill>
                <a:latin typeface="Meiryo UI" panose="020B0604030504040204" pitchFamily="50" charset="-128"/>
                <a:ea typeface="Meiryo UI" panose="020B0604030504040204" pitchFamily="50" charset="-128"/>
              </a:rPr>
              <a:t>を、自社の製品や受託開発に利用できると思いますか。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本節は日本の法令に対応しています。</a:t>
            </a:r>
            <a:r>
              <a:rPr lang="ja-JP" altLang="en-US"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en-US" altLang="ja-JP" sz="1200" dirty="0">
                <a:solidFill>
                  <a:schemeClr val="tx1"/>
                </a:solidFill>
                <a:latin typeface="Meiryo UI" panose="020B0604030504040204" pitchFamily="50" charset="-128"/>
                <a:ea typeface="Meiryo UI" panose="020B0604030504040204" pitchFamily="50" charset="-128"/>
              </a:rPr>
              <a:t>OSI(Open Source Initiative)</a:t>
            </a:r>
            <a:r>
              <a:rPr lang="ja-JP" altLang="en-US" sz="1200" dirty="0">
                <a:solidFill>
                  <a:schemeClr val="tx1"/>
                </a:solidFill>
                <a:latin typeface="Meiryo UI" panose="020B0604030504040204" pitchFamily="50" charset="-128"/>
                <a:ea typeface="Meiryo UI" panose="020B0604030504040204" pitchFamily="50" charset="-128"/>
              </a:rPr>
              <a:t>という団体が、こちらに記載されているような</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箇条を定義しています。しかし、この定義を意識せず、一般的にソースコードが公開されていて、利用がライセンスで許諾されているものが、オープンソースと呼ばれています。</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は有用なツールですが、そのメリット</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まず、①</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 脆弱性の発生の把握方法の確定、過去の特許訴訟の有無の確認等</a:t>
            </a:r>
            <a:r>
              <a:rPr lang="en-US" altLang="ja-JP" sz="1200" dirty="0">
                <a:solidFill>
                  <a:schemeClr val="tx1"/>
                </a:solidFill>
                <a:latin typeface="Meiryo UI" panose="020B0604030504040204" pitchFamily="50" charset="-128"/>
                <a:ea typeface="Meiryo UI" panose="020B0604030504040204" pitchFamily="50" charset="-128"/>
              </a:rPr>
              <a:t>)</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さらに、③</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この章では、</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www.ipa.go.jp/digital/kaihatsu/oss.html" TargetMode="External"/><Relationship Id="rId13" Type="http://schemas.openxmlformats.org/officeDocument/2006/relationships/hyperlink" Target="https://spdx.org/licenses/" TargetMode="External"/><Relationship Id="rId3" Type="http://schemas.openxmlformats.org/officeDocument/2006/relationships/hyperlink" Target="http://jvndb.jvn.jp/index.html" TargetMode="External"/><Relationship Id="rId7"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2" Type="http://schemas.openxmlformats.org/officeDocument/2006/relationships/hyperlink" Target="https://spdx.or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s://www.openhub.net/" TargetMode="External"/><Relationship Id="rId11" Type="http://schemas.openxmlformats.org/officeDocument/2006/relationships/hyperlink" Target="https://www.osll.jp/outline/reference/#_33" TargetMode="External"/><Relationship Id="rId5" Type="http://schemas.openxmlformats.org/officeDocument/2006/relationships/hyperlink" Target="http://sourceforge.jp/magazine/" TargetMode="External"/><Relationship Id="rId15" Type="http://schemas.openxmlformats.org/officeDocument/2006/relationships/hyperlink" Target="https://www.osll.jp/" TargetMode="External"/><Relationship Id="rId10" Type="http://schemas.openxmlformats.org/officeDocument/2006/relationships/hyperlink" Target="https://www.softic.or.jp/ossqa/index.htm" TargetMode="External"/><Relationship Id="rId4" Type="http://schemas.openxmlformats.org/officeDocument/2006/relationships/hyperlink" Target="http://www.ossnews.jp/" TargetMode="External"/><Relationship Id="rId9" Type="http://schemas.openxmlformats.org/officeDocument/2006/relationships/hyperlink" Target="https://warp.da.ndl.go.jp/info:ndljp/pid/11561275/www.ipa.go.jp/osc/license1.html" TargetMode="External"/><Relationship Id="rId14" Type="http://schemas.openxmlformats.org/officeDocument/2006/relationships/hyperlink" Target="https://www.tldrlegal.com/brows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www.eclipse.org/legal/eplfaq.php"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lanning/" TargetMode="External"/><Relationship Id="rId3" Type="http://schemas.openxmlformats.org/officeDocument/2006/relationships/hyperlink" Target="https://openchain-project.github.io/OpenChain-JWG/" TargetMode="External"/><Relationship Id="rId7" Type="http://schemas.openxmlformats.org/officeDocument/2006/relationships/hyperlink" Target="https://openchain-project.github.io/OpenChain-JWG/subgroups/licens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eaflet/" TargetMode="External"/><Relationship Id="rId5" Type="http://schemas.openxmlformats.org/officeDocument/2006/relationships/hyperlink" Target="https://openchain-project.github.io/OpenChain-JWG/subgroups/FAQ/" TargetMode="External"/><Relationship Id="rId10" Type="http://schemas.openxmlformats.org/officeDocument/2006/relationships/hyperlink" Target="https://openchain-project.github.io/OpenChain-JWG/subgroups/tooling/" TargetMode="External"/><Relationship Id="rId4" Type="http://schemas.openxmlformats.org/officeDocument/2006/relationships/hyperlink" Target="https://openchain-project.github.io/OpenChain-JWG/subgroups/education/" TargetMode="External"/><Relationship Id="rId9" Type="http://schemas.openxmlformats.org/officeDocument/2006/relationships/hyperlink" Target="https://openchain-project.github.io/OpenChain-JWG/subgroups/promotio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839217"/>
            <a:ext cx="10993040" cy="259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教育資料</a:t>
            </a:r>
            <a:b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サプライチェーンリスクマネジメント･バージョン</a:t>
            </a: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br>
              <a:rPr lang="en-US" altLang="ja-JP"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ライセンス基礎</a:t>
            </a:r>
            <a:endParaRPr 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490218"/>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この資料は、各企業が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のサプライチェーンリスクマネジメントを行う際に、ライセンスの基礎知識を習得するための教材です。各社で教育コンテンツを作成する際の材料として自由に複製、改変してご活用下さい。</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に従って第三者へ利用許諾する（互恵的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4"/>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6"/>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7"/>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8"/>
              </a:rPr>
              <a:t>https://www.ipa.go.jp/digital/kaihatsu/oss.html</a:t>
            </a:r>
            <a:endParaRPr lang="en-US" altLang="ja-JP" sz="12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hlinkClick r:id="rId9"/>
              </a:rPr>
              <a:t>https://warp.da.ndl.go.jp/info:ndljp/pid/11561275/www.ipa.go.jp/osc/license1.html</a:t>
            </a:r>
            <a:endParaRPr lang="en-US" altLang="ja-JP" sz="14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0"/>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2"/>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3"/>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14"/>
              </a:rPr>
              <a:t>https://www.tldrlegal.com/browse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369332"/>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5"/>
              </a:rPr>
              <a:t>https://www.osll.jp/</a:t>
            </a:r>
            <a:r>
              <a:rPr lang="ja-JP" altLang="en-US"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1124744"/>
            <a:ext cx="8786813" cy="5400600"/>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3"/>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education: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FAQ: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Leaflet: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license info exchange: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a:t>
            </a:r>
            <a:r>
              <a:rPr lang="en-US" altLang="ja-JP" sz="1800" dirty="0" err="1">
                <a:latin typeface="Meiryo UI" panose="020B0604030504040204" pitchFamily="50" charset="-128"/>
                <a:ea typeface="Meiryo UI" panose="020B0604030504040204" pitchFamily="50" charset="-128"/>
                <a:hlinkClick r:id="rId7"/>
              </a:rPr>
              <a:t>lincense</a:t>
            </a:r>
            <a:r>
              <a:rPr lang="en-US" altLang="ja-JP" sz="1800" dirty="0">
                <a:latin typeface="Meiryo UI" panose="020B0604030504040204" pitchFamily="50" charset="-128"/>
                <a:ea typeface="Meiryo UI" panose="020B0604030504040204" pitchFamily="50" charset="-128"/>
                <a:hlinkClick r:id="rId7"/>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planning: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promotion: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10"/>
              </a:rPr>
              <a:t>Automation Subgroup: </a:t>
            </a:r>
            <a:r>
              <a:rPr lang="en-US" altLang="ja-JP" sz="1800" dirty="0" err="1">
                <a:latin typeface="Meiryo UI" panose="020B0604030504040204" pitchFamily="50" charset="-128"/>
                <a:ea typeface="Meiryo UI" panose="020B0604030504040204" pitchFamily="50" charset="-128"/>
                <a:hlinkClick r:id="rId10"/>
              </a:rPr>
              <a:t>jwg</a:t>
            </a:r>
            <a:r>
              <a:rPr lang="en-US" altLang="ja-JP" sz="1800" dirty="0">
                <a:latin typeface="Meiryo UI" panose="020B0604030504040204" pitchFamily="50" charset="-128"/>
                <a:ea typeface="Meiryo UI" panose="020B0604030504040204" pitchFamily="50" charset="-128"/>
                <a:hlinkClick r:id="rId10"/>
              </a:rPr>
              <a:t> tooling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err="1">
                <a:latin typeface="Meiryo UI" panose="020B0604030504040204" pitchFamily="50" charset="-128"/>
                <a:ea typeface="Meiryo UI" panose="020B0604030504040204" pitchFamily="50" charset="-128"/>
                <a:hlinkClick r:id="rId7"/>
              </a:rPr>
              <a:t>SBOM</a:t>
            </a:r>
            <a:r>
              <a:rPr lang="en-US" altLang="ja-JP" sz="1800" dirty="0">
                <a:latin typeface="Meiryo UI" panose="020B0604030504040204" pitchFamily="50" charset="-128"/>
                <a:ea typeface="Meiryo UI" panose="020B0604030504040204" pitchFamily="50" charset="-128"/>
                <a:hlinkClick r:id="rId7"/>
              </a:rPr>
              <a:t> Subgroup: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a:t>
            </a:r>
            <a:r>
              <a:rPr lang="en-US" altLang="ja-JP" sz="1800" dirty="0" err="1">
                <a:latin typeface="Meiryo UI" panose="020B0604030504040204" pitchFamily="50" charset="-128"/>
                <a:ea typeface="Meiryo UI" panose="020B0604030504040204" pitchFamily="50" charset="-128"/>
                <a:hlinkClick r:id="rId7"/>
              </a:rPr>
              <a:t>SBOM</a:t>
            </a:r>
            <a:r>
              <a:rPr lang="en-US" altLang="ja-JP" sz="1800" dirty="0">
                <a:latin typeface="Meiryo UI" panose="020B0604030504040204" pitchFamily="50" charset="-128"/>
                <a:ea typeface="Meiryo UI" panose="020B0604030504040204" pitchFamily="50" charset="-128"/>
                <a:hlinkClick r:id="rId7"/>
              </a:rPr>
              <a:t>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1E30209-69BB-8C66-E0F1-6B12C1193C73}"/>
              </a:ext>
            </a:extLst>
          </p:cNvPr>
          <p:cNvSpPr>
            <a:spLocks noGrp="1"/>
          </p:cNvSpPr>
          <p:nvPr>
            <p:ph type="sldNum" sz="quarter" idx="10"/>
          </p:nvPr>
        </p:nvSpPr>
        <p:spPr/>
        <p:txBody>
          <a:bodyPr/>
          <a:lstStyle/>
          <a:p>
            <a:fld id="{E8E9CBD9-E97A-4244-BA2F-A59041725FCD}" type="slidenum">
              <a:rPr lang="de-DE" altLang="ja-JP" smtClean="0"/>
              <a:pPr/>
              <a:t>37</a:t>
            </a:fld>
            <a:endParaRPr lang="de-DE" altLang="ja-JP"/>
          </a:p>
        </p:txBody>
      </p:sp>
      <p:sp>
        <p:nvSpPr>
          <p:cNvPr id="3" name="Text Box 29">
            <a:extLst>
              <a:ext uri="{FF2B5EF4-FFF2-40B4-BE49-F238E27FC236}">
                <a16:creationId xmlns:a16="http://schemas.microsoft.com/office/drawing/2014/main" id="{C827D2CB-6DF7-95A9-E959-4458215188B6}"/>
              </a:ext>
            </a:extLst>
          </p:cNvPr>
          <p:cNvSpPr txBox="1">
            <a:spLocks noChangeArrowheads="1"/>
          </p:cNvSpPr>
          <p:nvPr/>
        </p:nvSpPr>
        <p:spPr bwMode="gray">
          <a:xfrm>
            <a:off x="547461" y="479074"/>
            <a:ext cx="1338828" cy="553998"/>
          </a:xfrm>
          <a:prstGeom prst="rect">
            <a:avLst/>
          </a:prstGeom>
          <a:noFill/>
          <a:ln w="9525">
            <a:noFill/>
            <a:miter lim="800000"/>
            <a:headEnd/>
            <a:tailEnd/>
          </a:ln>
        </p:spPr>
        <p:txBody>
          <a:bodyPr wrap="none">
            <a:spAutoFit/>
          </a:bodyPr>
          <a:lstStyle/>
          <a:p>
            <a:pPr algn="l"/>
            <a:r>
              <a:rPr lang="ja-JP" altLang="en-US"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rPr>
              <a:t>改訂歴</a:t>
            </a:r>
            <a:endParaRPr lang="en-US" altLang="ja-JP"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endParaRPr>
          </a:p>
        </p:txBody>
      </p:sp>
      <p:graphicFrame>
        <p:nvGraphicFramePr>
          <p:cNvPr id="4" name="表 3">
            <a:extLst>
              <a:ext uri="{FF2B5EF4-FFF2-40B4-BE49-F238E27FC236}">
                <a16:creationId xmlns:a16="http://schemas.microsoft.com/office/drawing/2014/main" id="{0B67E2E4-5BAE-024D-6D39-9FFF419B053E}"/>
              </a:ext>
            </a:extLst>
          </p:cNvPr>
          <p:cNvGraphicFramePr>
            <a:graphicFrameLocks noGrp="1"/>
          </p:cNvGraphicFramePr>
          <p:nvPr>
            <p:extLst>
              <p:ext uri="{D42A27DB-BD31-4B8C-83A1-F6EECF244321}">
                <p14:modId xmlns:p14="http://schemas.microsoft.com/office/powerpoint/2010/main" val="1745982856"/>
              </p:ext>
            </p:extLst>
          </p:nvPr>
        </p:nvGraphicFramePr>
        <p:xfrm>
          <a:off x="335360" y="1127233"/>
          <a:ext cx="11521281" cy="2665364"/>
        </p:xfrm>
        <a:graphic>
          <a:graphicData uri="http://schemas.openxmlformats.org/drawingml/2006/table">
            <a:tbl>
              <a:tblPr firstRow="1" bandRow="1">
                <a:tableStyleId>{5C22544A-7EE6-4342-B048-85BDC9FD1C3A}</a:tableStyleId>
              </a:tblPr>
              <a:tblGrid>
                <a:gridCol w="877047">
                  <a:extLst>
                    <a:ext uri="{9D8B030D-6E8A-4147-A177-3AD203B41FA5}">
                      <a16:colId xmlns:a16="http://schemas.microsoft.com/office/drawing/2014/main" val="20000"/>
                    </a:ext>
                  </a:extLst>
                </a:gridCol>
                <a:gridCol w="1571225">
                  <a:extLst>
                    <a:ext uri="{9D8B030D-6E8A-4147-A177-3AD203B41FA5}">
                      <a16:colId xmlns:a16="http://schemas.microsoft.com/office/drawing/2014/main" val="20001"/>
                    </a:ext>
                  </a:extLst>
                </a:gridCol>
                <a:gridCol w="9073009">
                  <a:extLst>
                    <a:ext uri="{9D8B030D-6E8A-4147-A177-3AD203B41FA5}">
                      <a16:colId xmlns:a16="http://schemas.microsoft.com/office/drawing/2014/main" val="20002"/>
                    </a:ext>
                  </a:extLst>
                </a:gridCol>
              </a:tblGrid>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No.</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a:latin typeface="Meiryo UI" panose="020B0604030504040204" pitchFamily="50" charset="-128"/>
                          <a:ea typeface="Meiryo UI" panose="020B0604030504040204" pitchFamily="50" charset="-128"/>
                          <a:cs typeface="メイリオ" panose="020B0604030504040204" pitchFamily="50" charset="-128"/>
                        </a:rPr>
                        <a:t>改定日</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改訂内容</a:t>
                      </a:r>
                    </a:p>
                  </a:txBody>
                  <a:tcPr/>
                </a:tc>
                <a:extLst>
                  <a:ext uri="{0D108BD9-81ED-4DB2-BD59-A6C34878D82A}">
                    <a16:rowId xmlns:a16="http://schemas.microsoft.com/office/drawing/2014/main" val="10000"/>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初版</a:t>
                      </a:r>
                    </a:p>
                  </a:txBody>
                  <a:tcPr/>
                </a:tc>
                <a:extLst>
                  <a:ext uri="{0D108BD9-81ED-4DB2-BD59-A6C34878D82A}">
                    <a16:rowId xmlns:a16="http://schemas.microsoft.com/office/drawing/2014/main" val="10001"/>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2022/6/7</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ノートのフォント統一</a:t>
                      </a:r>
                      <a:endParaRPr lang="en-US" altLang="ja-JP"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2"/>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3</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2022/7/11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2.1</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マーク追加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2.7</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第三者へ無償で使用許諾する（互恵的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第三者へ利用許諾する（互恵的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へ修正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改訂歴追加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3"/>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4</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2022/9/12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からタイトル変更、紹介文を変更</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2099377345"/>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5</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2024/7/10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リンク切れの修正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4.2 OSS Radar Scope</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サービス終了により削除</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4.3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CPL</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の</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FAQ</a:t>
                      </a:r>
                      <a:r>
                        <a:rPr lang="ja-JP" altLang="en-US" sz="1200">
                          <a:solidFill>
                            <a:prstClr val="black"/>
                          </a:solidFill>
                          <a:latin typeface="Meiryo UI" panose="020B0604030504040204" pitchFamily="50" charset="-128"/>
                          <a:ea typeface="Meiryo UI" panose="020B0604030504040204" pitchFamily="50" charset="-128"/>
                          <a:cs typeface="メイリオ" panose="020B0604030504040204" pitchFamily="50" charset="-128"/>
                        </a:rPr>
                        <a:t>のリンク切れにより削除</a:t>
                      </a:r>
                      <a:endPar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5.4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SBOM</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Subgroup</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Automation Subgroup</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の追加</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9735342"/>
                  </a:ext>
                </a:extLst>
              </a:tr>
            </a:tbl>
          </a:graphicData>
        </a:graphic>
      </p:graphicFrame>
    </p:spTree>
    <p:extLst>
      <p:ext uri="{BB962C8B-B14F-4D97-AF65-F5344CB8AC3E}">
        <p14:creationId xmlns:p14="http://schemas.microsoft.com/office/powerpoint/2010/main" val="610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9883</Words>
  <Application>Microsoft Office PowerPoint</Application>
  <PresentationFormat>ワイド画面</PresentationFormat>
  <Paragraphs>837</Paragraphs>
  <Slides>38</Slides>
  <Notes>37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ＭＳ Ｐ明朝</vt:lpstr>
      <vt:lpstr>メイリオ</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2024-07-12T00:35:59Z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