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embedTrueTypeFonts="1" strictFirstAndLastChars="0" autoCompressPictures="0" saveSubsetFonts="1">
  <p:sldMasterIdLst>
    <p:sldMasterId r:id="rId5" id="2147483655"/>
  </p:sldMasterIdLst>
  <p:notesMasterIdLst>
    <p:notesMasterId r:id="rId6"/>
  </p:notes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</p:sldIdLst>
  <p:sldSz cx="9144000" cy="5143500"/>
  <p:notesSz cx="6858000" cy="9144000"/>
  <p:embeddedFontLst>
    <p:embeddedFont>
      <p:font typeface="Tahoma"/>
      <p:regular r:id="rId18"/>
      <p:bold r:id="rId19"/>
    </p:embeddedFont>
    <p:embeddedFont>
      <p:font typeface="Quattrocento Sans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orient="horz" pos="1620" id="1">
          <p15:clr>
            <a:srgbClr val="A4A3A4"/>
          </p15:clr>
        </p15:guide>
        <p15:guide pos="2880"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asayuki Kuwata"/>
  <p:cmAuthor clrIdx="1" id="1" initials="" lastIdx="1" name="小泉悟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22" Type="http://schemas.openxmlformats.org/officeDocument/2006/relationships/font" Target="fonts/QuattrocentoSans-italic.fntdata"/><Relationship Id="rId21" Type="http://schemas.openxmlformats.org/officeDocument/2006/relationships/font" Target="fonts/QuattrocentoSans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Tahoma-bold.fntdata"/><Relationship Id="rId18" Type="http://schemas.openxmlformats.org/officeDocument/2006/relationships/font" Target="fonts/Tahoma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dt="2023-03-24T07:47:05.858" authorId="0" idx="1">
    <p:pos x="6000" y="0"/>
    <p:text>"Creating Open Source Programs" changed the order so that English and Japanese are in line.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dt="2023-03-24T07:04:51.618" authorId="1" idx="1">
    <p:pos x="272" y="578"/>
    <p:text>I thought this might also be a question that comes a long way forward.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2" id="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3;n" id="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name="Google Shape;4;n" id="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wrap="square" spcFirstLastPara="1" tIns="91425">
            <a:noAutofit/>
          </a:bodyPr>
          <a:lstStyle>
            <a:lvl1pPr lvl="0" indent="-29845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880"/>
            </a:lvl1pPr>
            <a:lvl2pPr lvl="1" indent="-298450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880"/>
            </a:lvl2pPr>
            <a:lvl3pPr lvl="2" indent="-298450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880"/>
            </a:lvl3pPr>
            <a:lvl4pPr lvl="3" indent="-298450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880"/>
            </a:lvl4pPr>
            <a:lvl5pPr lvl="4" indent="-298450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880"/>
            </a:lvl5pPr>
            <a:lvl6pPr lvl="5" indent="-298450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880"/>
            </a:lvl6pPr>
            <a:lvl7pPr lvl="6" indent="-298450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880"/>
            </a:lvl7pPr>
            <a:lvl8pPr lvl="7" indent="-298450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880"/>
            </a:lvl8pPr>
            <a:lvl9pPr lvl="8" indent="-298450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880"/>
            </a:lvl9pPr>
          </a:lstStyle>
          <a:p/>
        </p:txBody>
      </p:sp>
    </p:spTree>
  </p:cSld>
  <p:clrMap accent6="accent6" accent4="accent4" accent5="accent5" accent2="accent2" accent3="accent3" accent1="accent1" bg2="dk2" tx1="dk1" bg1="lt1" hlink="hlink" tx2="lt2" folHlink="fol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35" id="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36;g2259beca826_0_4:notes" id="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37;g2259beca826_0_4:notes" id="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100" id="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101;g237522eb0ab_0_6:notes" id="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102;g237522eb0ab_0_6:notes" id="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105" id="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106;g2236ade486f_26_0:notes" id="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107;g2236ade486f_26_0:notes" id="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45" id="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46;g2236ade486f_0_26:notes" id="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47;g2236ade486f_0_26:notes" id="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53" id="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54;g237522eb0ab_0_0:notes" id="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55;g237522eb0ab_0_0:notes" id="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60" id="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61;g2236ade486f_0_20:notes" id="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62;g2236ade486f_0_20:notes" id="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67" id="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68;g2236ade486f_0_14:notes" id="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69;g2236ade486f_0_14:notes" id="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74" id="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75;g2236ade486f_0_4:notes" id="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76;g2236ade486f_0_4:notes" id="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81" id="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82;p:notes" id="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83;p:notes" id="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88" id="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89;g2236ade486f_18_0:notes" id="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90;g2236ade486f_18_0:notes" id="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94" id="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95;g218c359ebf5_0_0:notes" id="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96;g218c359ebf5_0_0:notes" id="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page">
  <p:cSld name="Titlepage">
    <p:spTree>
      <p:nvGrpSpPr>
        <p:cNvPr name="Shape 6" id="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7;p2" id="7"/>
          <p:cNvSpPr txBox="1"/>
          <p:nvPr>
            <p:ph type="ctrTitle"/>
          </p:nvPr>
        </p:nvSpPr>
        <p:spPr>
          <a:xfrm>
            <a:off x="524140" y="1352038"/>
            <a:ext cx="8095800" cy="1080300"/>
          </a:xfrm>
          <a:prstGeom prst="rect">
            <a:avLst/>
          </a:prstGeom>
          <a:noFill/>
          <a:ln>
            <a:noFill/>
          </a:ln>
        </p:spPr>
        <p:txBody>
          <a:bodyPr lIns="19625" bIns="0" anchor="b" rIns="19625" anchorCtr="0" wrap="square" spcFirstLastPara="1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Google Shape;8;p2" id="8"/>
          <p:cNvSpPr txBox="1"/>
          <p:nvPr>
            <p:ph idx="1" type="subTitle"/>
          </p:nvPr>
        </p:nvSpPr>
        <p:spPr>
          <a:xfrm>
            <a:off x="524140" y="2696740"/>
            <a:ext cx="8095800" cy="810300"/>
          </a:xfrm>
          <a:prstGeom prst="rect">
            <a:avLst/>
          </a:prstGeom>
          <a:noFill/>
          <a:ln>
            <a:noFill/>
          </a:ln>
        </p:spPr>
        <p:txBody>
          <a:bodyPr lIns="19625" bIns="0" anchor="t" rIns="19625" anchorCtr="0" wrap="square" spcFirstLastPara="1" tIns="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SzPts val="1100"/>
              <a:buNone/>
              <a:defRPr b="0" cap="none" u="none" sz="112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–"/>
              <a:defRPr b="0" cap="none" u="none" sz="112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•"/>
              <a:defRPr b="0" cap="none" u="none" sz="112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name="Google Shape;9;p2" id="9"/>
          <p:cNvCxnSpPr/>
          <p:nvPr/>
        </p:nvCxnSpPr>
        <p:spPr>
          <a:xfrm>
            <a:off x="269860" y="2572346"/>
            <a:ext cx="8635500" cy="0"/>
          </a:xfrm>
          <a:prstGeom prst="straightConnector1">
            <a:avLst/>
          </a:prstGeom>
          <a:noFill/>
          <a:ln cmpd="sng" cap="flat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name="Google Shape;10;p2" id="10"/>
          <p:cNvSpPr txBox="1"/>
          <p:nvPr/>
        </p:nvSpPr>
        <p:spPr>
          <a:xfrm>
            <a:off x="161918" y="4806000"/>
            <a:ext cx="4857600" cy="270000"/>
          </a:xfrm>
          <a:prstGeom prst="rect">
            <a:avLst/>
          </a:prstGeom>
          <a:noFill/>
          <a:ln>
            <a:noFill/>
          </a:ln>
        </p:spPr>
        <p:txBody>
          <a:bodyPr lIns="0" bIns="0" anchor="ctr" rIns="0" anchorCtr="0" wrap="square" spcFirstLastPara="1" tIns="0">
            <a:noAutofit/>
          </a:bodyPr>
          <a:lstStyle/>
          <a:p>
            <a:pPr lvl="0" indent="0" marR="0" rtl="0" mar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cap="none" u="none" sz="1200" strike="noStrike" i="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r>
              <a:rPr b="1" cap="none" u="none" sz="1200" strike="noStrike" i="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b="0" cap="none" u="none" sz="1200" strike="noStrike" i="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cap="none" u="none" sz="1200" strike="noStrike" i="0" lang="ja">
                <a:solidFill>
                  <a:srgbClr val="EA157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cap="none" u="none" sz="1200" strike="noStrike" i="0" lang="ja">
                <a:solidFill>
                  <a:srgbClr val="007DE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cap="none" u="none" sz="1200" strike="noStrike" i="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cap="none" u="none" sz="1200" strike="noStrike" i="0" lang="ja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OpenChain project Japan work group / CC BY 4.0</a:t>
            </a:r>
            <a:endParaRPr b="0" cap="none" u="none" sz="1200" strike="noStrike" i="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MiddlePage_1_white">
  <p:cSld name="7_MiddlePage_1_white">
    <p:spTree>
      <p:nvGrpSpPr>
        <p:cNvPr name="Shape 11" id="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12;p3" id="12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  <a:noFill/>
          <a:ln>
            <a:noFill/>
          </a:ln>
        </p:spPr>
        <p:txBody>
          <a:bodyPr lIns="0" bIns="0" anchor="b" rIns="0" anchorCtr="0" wrap="square" spcFirstLastPara="1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name="Google Shape;13;p3" id="13"/>
          <p:cNvCxnSpPr/>
          <p:nvPr/>
        </p:nvCxnSpPr>
        <p:spPr>
          <a:xfrm>
            <a:off x="269860" y="681698"/>
            <a:ext cx="8635500" cy="0"/>
          </a:xfrm>
          <a:prstGeom prst="straightConnector1">
            <a:avLst/>
          </a:prstGeom>
          <a:noFill/>
          <a:ln cmpd="sng" cap="flat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name="Google Shape;14;p3" id="14"/>
          <p:cNvSpPr txBox="1"/>
          <p:nvPr/>
        </p:nvSpPr>
        <p:spPr>
          <a:xfrm>
            <a:off x="161918" y="4806000"/>
            <a:ext cx="4857600" cy="270000"/>
          </a:xfrm>
          <a:prstGeom prst="rect">
            <a:avLst/>
          </a:prstGeom>
          <a:noFill/>
          <a:ln>
            <a:noFill/>
          </a:ln>
        </p:spPr>
        <p:txBody>
          <a:bodyPr lIns="0" bIns="0" anchor="ctr" rIns="0" anchorCtr="0" wrap="square" spcFirstLastPara="1" tIns="0">
            <a:noAutofit/>
          </a:bodyPr>
          <a:lstStyle/>
          <a:p>
            <a:pPr lvl="0" indent="0" marR="0" rtl="0" mar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cap="none" u="none" sz="1200" strike="noStrike" i="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r>
              <a:rPr b="1" cap="none" u="none" sz="1200" strike="noStrike" i="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b="0" cap="none" u="none" sz="1200" strike="noStrike" i="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cap="none" u="none" sz="1200" strike="noStrike" i="0" lang="ja">
                <a:solidFill>
                  <a:srgbClr val="EA157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cap="none" u="none" sz="1200" strike="noStrike" i="0" lang="ja">
                <a:solidFill>
                  <a:srgbClr val="007DE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cap="none" u="none" sz="1200" strike="noStrike" i="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cap="none" u="none" sz="1200" strike="noStrike" i="0" lang="ja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OpenChain project Japan work group / CC BY 4.0</a:t>
            </a:r>
            <a:endParaRPr b="0" cap="none" u="none" sz="1200" strike="noStrike" i="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name="Google Shape;15;p3" id="15"/>
          <p:cNvSpPr txBox="1"/>
          <p:nvPr/>
        </p:nvSpPr>
        <p:spPr>
          <a:xfrm>
            <a:off x="7114375" y="4778975"/>
            <a:ext cx="1894500" cy="284700"/>
          </a:xfrm>
          <a:prstGeom prst="rect">
            <a:avLst/>
          </a:prstGeom>
          <a:noFill/>
          <a:ln>
            <a:noFill/>
          </a:ln>
        </p:spPr>
        <p:txBody>
          <a:bodyPr lIns="68575" bIns="34275" anchor="t" rIns="68575" anchorCtr="0" wrap="square" spcFirstLastPara="1" tIns="34275">
            <a:spAutoFit/>
          </a:bodyPr>
          <a:lstStyle/>
          <a:p>
            <a:pPr lvl="0" indent="0" marR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u="none" sz="1400" strike="noStrike" i="0" lang="ja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2022/</a:t>
            </a:r>
            <a:r>
              <a:rPr lang="ja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3/31-</a:t>
            </a:r>
            <a:r>
              <a:rPr b="0" cap="none" u="none" sz="1400" strike="noStrike" i="0" lang="ja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4/</a:t>
            </a:r>
            <a:r>
              <a:rPr lang="ja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30調査</a:t>
            </a:r>
            <a:endParaRPr sz="1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MiddlePage_1_white">
  <p:cSld name="6_MiddlePage_1_white">
    <p:spTree>
      <p:nvGrpSpPr>
        <p:cNvPr name="Shape 16" id="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17;p4" id="17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  <a:noFill/>
          <a:ln>
            <a:noFill/>
          </a:ln>
        </p:spPr>
        <p:txBody>
          <a:bodyPr lIns="0" bIns="0" anchor="b" rIns="0" anchorCtr="0" wrap="square" spcFirstLastPara="1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Google Shape;18;p4" id="18"/>
          <p:cNvSpPr txBox="1"/>
          <p:nvPr>
            <p:ph idx="1" type="body"/>
          </p:nvPr>
        </p:nvSpPr>
        <p:spPr>
          <a:xfrm>
            <a:off x="432000" y="792368"/>
            <a:ext cx="8280000" cy="3835800"/>
          </a:xfrm>
          <a:prstGeom prst="rect">
            <a:avLst/>
          </a:prstGeom>
          <a:noFill/>
          <a:ln>
            <a:noFill/>
          </a:ln>
        </p:spPr>
        <p:txBody>
          <a:bodyPr lIns="49625" bIns="24875" anchor="t" rIns="49625" anchorCtr="0" wrap="square" spcFirstLastPara="1" tIns="24875">
            <a:noAutofit/>
          </a:bodyPr>
          <a:lstStyle>
            <a:lvl1pPr lvl="0" indent="-342900" marR="0" rt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u="none" sz="144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-323850" marR="0" rtl="0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cap="none" u="none" sz="120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indent="-304800" marR="0" rtl="0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cap="none" u="none" sz="96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indent="-298450" marR="0" rtl="0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indent="-298450" marR="0" rtl="0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indent="-298450" marR="0" rtl="0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indent="-298450" marR="0" rtl="0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indent="-298450" marR="0" rtl="0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indent="-298450" marR="0" rtl="0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name="Google Shape;19;p4" id="19"/>
          <p:cNvCxnSpPr/>
          <p:nvPr/>
        </p:nvCxnSpPr>
        <p:spPr>
          <a:xfrm>
            <a:off x="269860" y="681698"/>
            <a:ext cx="8635500" cy="0"/>
          </a:xfrm>
          <a:prstGeom prst="straightConnector1">
            <a:avLst/>
          </a:prstGeom>
          <a:noFill/>
          <a:ln cmpd="sng" cap="flat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name="Google Shape;20;p4" id="20"/>
          <p:cNvSpPr txBox="1"/>
          <p:nvPr/>
        </p:nvSpPr>
        <p:spPr>
          <a:xfrm>
            <a:off x="161918" y="4806000"/>
            <a:ext cx="4857600" cy="270000"/>
          </a:xfrm>
          <a:prstGeom prst="rect">
            <a:avLst/>
          </a:prstGeom>
          <a:noFill/>
          <a:ln>
            <a:noFill/>
          </a:ln>
        </p:spPr>
        <p:txBody>
          <a:bodyPr lIns="0" bIns="0" anchor="ctr" rIns="0" anchorCtr="0" wrap="square" spcFirstLastPara="1" tIns="0">
            <a:noAutofit/>
          </a:bodyPr>
          <a:lstStyle/>
          <a:p>
            <a:pPr lvl="0" indent="0" marR="0" rtl="0" mar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sz="120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r>
              <a:rPr b="1" sz="120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sz="120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sz="1200" lang="ja">
                <a:solidFill>
                  <a:srgbClr val="EA157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sz="1200" lang="ja">
                <a:solidFill>
                  <a:srgbClr val="007DE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sz="120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sz="1200" lang="ja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OpenChain project Japan work group / CC BY 4.0</a:t>
            </a:r>
            <a:r>
              <a:rPr sz="120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ユーザー設定レイアウト">
  <p:cSld name="ユーザー設定レイアウト">
    <p:spTree>
      <p:nvGrpSpPr>
        <p:cNvPr name="Shape 21" id="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MiddlePage_1_white">
  <p:cSld name="8_MiddlePage_1_white">
    <p:spTree>
      <p:nvGrpSpPr>
        <p:cNvPr name="Shape 22" id="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23;p6" id="23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  <a:noFill/>
          <a:ln>
            <a:noFill/>
          </a:ln>
        </p:spPr>
        <p:txBody>
          <a:bodyPr lIns="0" bIns="0" anchor="b" rIns="0" anchorCtr="0" wrap="square" spcFirstLastPara="1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name="Google Shape;24;p6" id="24"/>
          <p:cNvCxnSpPr/>
          <p:nvPr/>
        </p:nvCxnSpPr>
        <p:spPr>
          <a:xfrm>
            <a:off x="269860" y="681698"/>
            <a:ext cx="8635500" cy="0"/>
          </a:xfrm>
          <a:prstGeom prst="straightConnector1">
            <a:avLst/>
          </a:prstGeom>
          <a:noFill/>
          <a:ln cmpd="sng" cap="flat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name="Google Shape;25;p6" id="25"/>
          <p:cNvSpPr/>
          <p:nvPr/>
        </p:nvSpPr>
        <p:spPr>
          <a:xfrm>
            <a:off x="8382000" y="4883214"/>
            <a:ext cx="108300" cy="108600"/>
          </a:xfrm>
          <a:prstGeom prst="rect">
            <a:avLst/>
          </a:prstGeom>
          <a:noFill/>
          <a:ln>
            <a:noFill/>
          </a:ln>
        </p:spPr>
        <p:txBody>
          <a:bodyPr lIns="0" bIns="0" anchor="ctr" rIns="0" anchorCtr="0" wrap="square" spcFirstLastPara="1" tIns="0">
            <a:noAutofit/>
          </a:bodyPr>
          <a:lstStyle/>
          <a:p>
            <a:pPr lvl="0" indent="0" marR="0" rt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sz="900" lang="ja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CONFIDENTIAL</a:t>
            </a:r>
            <a:endParaRPr sz="1100"/>
          </a:p>
        </p:txBody>
      </p:sp>
      <p:sp>
        <p:nvSpPr>
          <p:cNvPr name="Google Shape;26;p6" id="26"/>
          <p:cNvSpPr txBox="1"/>
          <p:nvPr/>
        </p:nvSpPr>
        <p:spPr>
          <a:xfrm>
            <a:off x="161918" y="4806000"/>
            <a:ext cx="4857600" cy="270000"/>
          </a:xfrm>
          <a:prstGeom prst="rect">
            <a:avLst/>
          </a:prstGeom>
          <a:noFill/>
          <a:ln>
            <a:noFill/>
          </a:ln>
        </p:spPr>
        <p:txBody>
          <a:bodyPr lIns="0" bIns="0" anchor="ctr" rIns="0" anchorCtr="0" wrap="square" spcFirstLastPara="1" tIns="0">
            <a:noAutofit/>
          </a:bodyPr>
          <a:lstStyle/>
          <a:p>
            <a:pPr lvl="0" indent="0" marR="0" rtl="0" mar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sz="130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r>
              <a:rPr b="1" sz="130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sz="130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sz="1300" lang="ja">
                <a:solidFill>
                  <a:srgbClr val="EA157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sz="1300" lang="ja">
                <a:solidFill>
                  <a:srgbClr val="007DE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sz="130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sz="1300" lang="ja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OpenChain project Japan work group / CC0-1.0</a:t>
            </a:r>
            <a:endParaRPr sz="120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type="title" matchingName="Title slide">
  <p:cSld name="TITLE">
    <p:spTree>
      <p:nvGrpSpPr>
        <p:cNvPr name="Shape 27" id="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28;p7" id="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b" rIns="91425" anchorCtr="0" wrap="square" spcFirstLastPara="1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416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416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416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416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416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416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416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416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4160"/>
            </a:lvl9pPr>
          </a:lstStyle>
          <a:p/>
        </p:txBody>
      </p:sp>
      <p:sp>
        <p:nvSpPr>
          <p:cNvPr name="Google Shape;29;p7" id="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wrap="square" spcFirstLastPara="1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9pPr>
          </a:lstStyle>
          <a:p/>
        </p:txBody>
      </p:sp>
      <p:sp>
        <p:nvSpPr>
          <p:cNvPr name="Google Shape;30;p7" id="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wrap="square" spcFirstLastPara="1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type="tx" matchingName="Title and body">
  <p:cSld name="TITLE_AND_BODY">
    <p:spTree>
      <p:nvGrpSpPr>
        <p:cNvPr name="Shape 31" id="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32;p8" id="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wrap="square" spcFirstLastPara="1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name="Google Shape;33;p8" id="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wrap="square" spcFirstLastPara="1" tIns="91425">
            <a:noAutofit/>
          </a:bodyPr>
          <a:lstStyle>
            <a:lvl1pPr lvl="0" indent="-317500" rt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indent="-317500" rtl="0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indent="-317500" rtl="0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indent="-317500" rtl="0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indent="-317500" rtl="0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indent="-317500" rtl="0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indent="-317500" rtl="0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indent="-317500" rtl="0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indent="-317500" rtl="0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name="Google Shape;34;p8" id="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wrap="square" spcFirstLastPara="1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name="Shape 5" id="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6="accent6" accent4="accent4" accent5="accent5" accent2="accent2" accent3="accent3" accent1="accent1" bg2="dk2" tx1="dk1" bg1="lt1" hlink="hlink" tx2="lt2" folHlink="folHlink"/>
  <p:sldLayoutIdLst>
    <p:sldLayoutId r:id="rId1" id="2147483648"/>
    <p:sldLayoutId r:id="rId2" id="2147483649"/>
    <p:sldLayoutId r:id="rId3" id="2147483650"/>
    <p:sldLayoutId r:id="rId4" id="2147483651"/>
    <p:sldLayoutId r:id="rId5" id="2147483652"/>
    <p:sldLayoutId r:id="rId6" id="2147483653"/>
    <p:sldLayoutId r:id="rId7" id="2147483654"/>
  </p:sldLayoutIdLst>
  <p:hf dt="0" ftr="0" sldNum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linuxfoundation.jp/publications/2022/11/a-deep-dive-into-open-source-program-offices/" TargetMode="External"/><Relationship Id="rId4" Type="http://schemas.openxmlformats.org/officeDocument/2006/relationships/hyperlink" Target="https://www.linuxfoundation.jp/wp-content/uploads/2022/11/ja_LFR_LFAID_Deep_Dive_Open_Source_Program_Offices_0830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linuxfoundation.jp/publications/2022/11/a-deep-dive-into-open-source-program-offices/" TargetMode="External"/><Relationship Id="rId4" Type="http://schemas.openxmlformats.org/officeDocument/2006/relationships/hyperlink" Target="https://www.linuxfoundation.jp/wp-content/uploads/2022/11/ja_LFR_LFAID_Deep_Dive_Open_Source_Program_Offices_0830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inuxfoundation.jp/publications/2022/11/a-deep-dive-into-open-source-program-offices/" TargetMode="External"/><Relationship Id="rId4" Type="http://schemas.openxmlformats.org/officeDocument/2006/relationships/hyperlink" Target="https://www.linuxfoundation.jp/wp-content/uploads/2022/11/ja_LFR_LFAID_Deep_Dive_Open_Source_Program_Offices_0830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linuxfoundation.jp/publications/2022/11/a-deep-dive-into-open-source-program-offices/" TargetMode="External"/><Relationship Id="rId4" Type="http://schemas.openxmlformats.org/officeDocument/2006/relationships/hyperlink" Target="https://www.linuxfoundation.jp/wp-content/uploads/2022/11/ja_LFR_LFAID_Deep_Dive_Open_Source_Program_Offices_0830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hyperlink" Target="https://www.linuxfoundation.org/research/a-deep-dive-into-open-source-program-offices" TargetMode="External"/><Relationship Id="rId9" Type="http://schemas.openxmlformats.org/officeDocument/2006/relationships/hyperlink" Target="https://www.linuxfoundation.jp/wp-content/uploads//2022/08/LFResearch_OSPO_Report-jp.pdf" TargetMode="External"/><Relationship Id="rId5" Type="http://schemas.openxmlformats.org/officeDocument/2006/relationships/hyperlink" Target="https://www.linuxfoundation.jp/blog/2022/11/japanese-version-of-a-deep-dive-into-open-source-program-offices-launch/" TargetMode="External"/><Relationship Id="rId6" Type="http://schemas.openxmlformats.org/officeDocument/2006/relationships/hyperlink" Target="https://www.linuxfoundation.org/resources/open-source-guides/creating-an-open-source-program?hsLang=en" TargetMode="External"/><Relationship Id="rId7" Type="http://schemas.openxmlformats.org/officeDocument/2006/relationships/hyperlink" Target="https://www.linuxfoundation.jp/resources/open-source-guides/creating-an-open-source-program/" TargetMode="External"/><Relationship Id="rId8" Type="http://schemas.openxmlformats.org/officeDocument/2006/relationships/hyperlink" Target="https://github.com/todogroup/ospo-career-path/tree/main/OSPO-10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2.xml"/><Relationship Id="rId4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38" id="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39;p9" id="39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lIns="0" bIns="0" anchor="b" rIns="0" anchorCtr="0" wrap="square" spcFirstLastPara="1" tIns="0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Qx</a:t>
            </a:r>
            <a:endParaRPr/>
          </a:p>
        </p:txBody>
      </p:sp>
      <p:sp>
        <p:nvSpPr>
          <p:cNvPr name="Google Shape;40;p9" id="40"/>
          <p:cNvSpPr txBox="1"/>
          <p:nvPr/>
        </p:nvSpPr>
        <p:spPr>
          <a:xfrm>
            <a:off x="432000" y="990300"/>
            <a:ext cx="8280000" cy="4002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sp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Q: </a:t>
            </a:r>
            <a:r>
              <a:rPr noProof="1" lang="ja">
                <a:solidFill>
                  <a:schemeClr val="dk1"/>
                </a:solidFill>
              </a:rPr>
              <a:t>What are the benefits of using OSS?</a:t>
            </a:r>
            <a:endParaRPr/>
          </a:p>
        </p:txBody>
      </p:sp>
      <p:sp>
        <p:nvSpPr>
          <p:cNvPr name="Google Shape;41;p9" id="41"/>
          <p:cNvSpPr txBox="1"/>
          <p:nvPr/>
        </p:nvSpPr>
        <p:spPr>
          <a:xfrm>
            <a:off x="432000" y="1568425"/>
            <a:ext cx="8280000" cy="30870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normAutofit lnSpcReduction="20000"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A:</a:t>
            </a:r>
            <a:r>
              <a:rPr lang="ja"/>
              <a:t>  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Benefits of using open source software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noProof="1" lang="ja"/>
              <a:t>Use existing software (makes development easier)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noProof="1" lang="ja"/>
              <a:t>Use cutting-edge software (technology)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noProof="1" lang="ja"/>
              <a:t>A lot of people have come together to make this software, so it has a high level of quality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noProof="1" lang="ja"/>
              <a:t>A lot of people use it, so bugs are easy to find and fixes are accurate and quick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Benefits of community activities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noProof="1" lang="ja"/>
              <a:t>Efficient development resources through community collaboration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noProof="1" lang="ja"/>
              <a:t>There is an opportunity for talent acquisition (on the corporate side)</a:t>
            </a:r>
            <a:endParaRPr/>
          </a:p>
          <a:p>
            <a:pPr lvl="2" indent="-317500" rtl="0" marL="1371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noProof="1" lang="ja"/>
              <a:t>As an engineer, you can increase your own value and gain places for activities</a:t>
            </a:r>
            <a:endParaRPr/>
          </a:p>
          <a:p>
            <a:pPr lvl="2" indent="-317500" rtl="0" marL="1371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noProof="1" lang="ja">
                <a:solidFill>
                  <a:schemeClr val="dk1"/>
                </a:solidFill>
              </a:rPr>
              <a:t>Human resource development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Business strategic benefits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noProof="1" lang="ja"/>
              <a:t>Expand market and potential customer base through community and engage in development direction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noProof="1" lang="ja"/>
              <a:t>Establish and disseminate de facto standards</a:t>
            </a:r>
            <a:endParaRPr/>
          </a:p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Consider mapping OSPO stages next time (2023/5/26)</a:t>
            </a:r>
            <a:endParaRPr/>
          </a:p>
          <a:p>
            <a:pPr lvl="0" indent="0" rtl="0" marL="91440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  <p:pic>
        <p:nvPicPr>
          <p:cNvPr name="Google Shape;42;p9" id="42"/>
          <p:cNvPicPr preferRelativeResize="0"/>
          <p:nvPr/>
        </p:nvPicPr>
        <p:blipFill rotWithShape="1">
          <a:blip r:embed="rId3">
            <a:alphaModFix/>
          </a:blip>
          <a:srcRect b="1800" r="-13179" t="-1800" l="13179"/>
          <a:stretch/>
        </p:blipFill>
        <p:spPr>
          <a:xfrm>
            <a:off x="4127199" y="291971"/>
            <a:ext cx="6095774" cy="2160125"/>
          </a:xfrm>
          <a:prstGeom prst="rect">
            <a:avLst/>
          </a:prstGeom>
          <a:noFill/>
          <a:ln>
            <a:noFill/>
          </a:ln>
        </p:spPr>
      </p:pic>
      <p:sp>
        <p:nvSpPr>
          <p:cNvPr name="Google Shape;43;p9" id="43"/>
          <p:cNvSpPr txBox="1"/>
          <p:nvPr/>
        </p:nvSpPr>
        <p:spPr>
          <a:xfrm>
            <a:off x="2519900" y="4409225"/>
            <a:ext cx="6387300" cy="3078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wrap="square" spcFirstLastPara="1" tIns="91425">
            <a:sp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sz="640" noProof="1" lang="ja"/>
              <a:t>https://www.linuxfoundation.jp/wp-content/uploads/2022/11/ja_LFR_LFAID_Deep_Dive_Open_Source_Program_Offices_0830.pdf</a:t>
            </a:r>
            <a:endParaRPr sz="640"/>
          </a:p>
        </p:txBody>
      </p:sp>
      <p:pic>
        <p:nvPicPr>
          <p:cNvPr name="Google Shape;44;p9" id="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4544" y="3055069"/>
            <a:ext cx="4658426" cy="16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103" id="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104;p18" id="104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lIns="0" bIns="0" anchor="b" rIns="0" anchorCtr="0" wrap="square" spcFirstLastPara="1" tIns="0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108" id="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109;p19" id="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bIns="91425" anchor="ctr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2023/3/24</a:t>
            </a:r>
            <a:r>
              <a:rPr lang="ja"/>
              <a:t>  </a:t>
            </a:r>
            <a:r>
              <a:rPr noProof="1" lang="ja"/>
              <a:t>meeting chats</a:t>
            </a:r>
            <a:endParaRPr/>
          </a:p>
        </p:txBody>
      </p:sp>
      <p:sp>
        <p:nvSpPr>
          <p:cNvPr name="Google Shape;110;p19" id="110"/>
          <p:cNvSpPr txBox="1"/>
          <p:nvPr>
            <p:ph idx="1" type="body"/>
          </p:nvPr>
        </p:nvSpPr>
        <p:spPr>
          <a:xfrm>
            <a:off x="311700" y="1152475"/>
            <a:ext cx="4157400" cy="34164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rmAutofit lnSpcReduction="10000" fontScale="40000"/>
          </a:bodyPr>
          <a:lstStyle/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15:06:12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What is OSPO in the first place?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15:07:11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"What is OSPO in the first place is ..."</a:t>
            </a:r>
            <a:r>
              <a:rPr lang="ja"/>
              <a:t> </a:t>
            </a:r>
            <a:r>
              <a:rPr noProof="1" lang="ja"/>
              <a:t>Against??</a:t>
            </a:r>
            <a:r>
              <a:rPr lang="ja"/>
              <a:t> </a:t>
            </a:r>
            <a:r>
              <a:rPr noProof="1" lang="ja"/>
              <a:t>responded with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15:07:45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This is a whitepaper in which the organization structure is listed in TODO.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https://www.linuxfoundation.org/research/a-deep-dive-into-open-source-program-offices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15:07:47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Here are the documents I have seen before.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Deep Thoughts: 'Open Source Program Office' Organizational Composition, Roles, Responsibilities, and Challenges By Linux Foundation Japan November 29, 2022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https://www.linuxfoundation.jp/blog/2022/11/japanese-version-of-a-deep-dive-into-open-source-program-offices-launch/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15:10:42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A document I once saw might be missing ・・・?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https://www.linuxfoundation.org/resources/open-source-guides/creating-an-open-source-program?hsLang=en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15:13:07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Here it is.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15:13:09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https://github.com/todogroup/ospo-career-path/blob/main/module3/README.md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15:13:57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https://github.com/todogroup/ospo-career-path/blob/main/OSPO-101/module3/README.md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15:14:15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Is this it?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15:14:16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https://github.com/todogroup/ospo-career-path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15:15:09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https://www.linuxfoundation.jp/resources/open-source-guides/creating-an-open-source-program/#4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15:15:14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It seems important to organize and list the information you've shared.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15:20:09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https://www.linuxfoundation.jp/resources/open-source-guides/creating-an-open-source-program/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Here it is.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15:22:13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OSS promotion, I guess.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15:23:10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Reacted to "OSS promotion, I guess" with??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> </a:t>
            </a:r>
            <a:endParaRPr/>
          </a:p>
        </p:txBody>
      </p:sp>
      <p:sp>
        <p:nvSpPr>
          <p:cNvPr name="Google Shape;111;p19" id="111"/>
          <p:cNvSpPr txBox="1"/>
          <p:nvPr>
            <p:ph idx="1" type="body"/>
          </p:nvPr>
        </p:nvSpPr>
        <p:spPr>
          <a:xfrm>
            <a:off x="4674900" y="1017725"/>
            <a:ext cx="4157400" cy="34164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rmAutofit lnSpcReduction="10000" fontScale="40000"/>
          </a:bodyPr>
          <a:lstStyle/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noProof="1" lang="ja">
                <a:solidFill>
                  <a:schemeClr val="dk1"/>
                </a:solidFill>
              </a:rPr>
              <a:t>15:38:26</a:t>
            </a:r>
            <a:endParaRPr>
              <a:solidFill>
                <a:schemeClr val="dk1"/>
              </a:solidFill>
            </a:endParaRPr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ja">
                <a:solidFill>
                  <a:schemeClr val="dk1"/>
                </a:solidFill>
              </a:rPr>
              <a:t>	</a:t>
            </a:r>
            <a:r>
              <a:rPr noProof="1" lang="ja">
                <a:solidFill>
                  <a:schemeClr val="dk1"/>
                </a:solidFill>
              </a:rPr>
              <a:t>I thought it would be easier to understand why first.</a:t>
            </a:r>
            <a:endParaRPr>
              <a:solidFill>
                <a:schemeClr val="dk1"/>
              </a:solidFill>
            </a:endParaRPr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15:42:19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Maybe it would be nice to have an OSPO maturity stage.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15:46:44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https://www.linuxfoundation.jp/resources/open-source-guides/creating-an-open-source-program/#2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There certainly seems to be a lot of places in this role where you start at the bottom.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15:48:13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Let's "save the chat" at the end of the chat, transcribe it and keep it with the minutes!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15:48:36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Reacted to "save the chat" at the end of the chat ... "</a:t>
            </a:r>
            <a:r>
              <a:rPr lang="ja"/>
              <a:t> </a:t>
            </a:r>
            <a:r>
              <a:rPr noProof="1" lang="ja"/>
              <a:t>with ??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15:50:44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How about the contents of the leaflet?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15:50:55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How about the contents of the Reacted to "leaflet? "</a:t>
            </a:r>
            <a:r>
              <a:rPr lang="ja"/>
              <a:t> </a:t>
            </a:r>
            <a:r>
              <a:rPr noProof="1" lang="ja"/>
              <a:t>with ??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15:52:37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"The contents of the leaflet ..."</a:t>
            </a:r>
            <a:r>
              <a:rPr lang="ja"/>
              <a:t> </a:t>
            </a:r>
            <a:r>
              <a:rPr noProof="1" lang="ja"/>
              <a:t>against??</a:t>
            </a:r>
            <a:r>
              <a:rPr lang="ja"/>
              <a:t> </a:t>
            </a:r>
            <a:r>
              <a:rPr noProof="1" lang="ja"/>
              <a:t>responded with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15:52:53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It's like literacy.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15:54:14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I used to explain, "You'll be a thief."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15:55:53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Maybe I should break down the "Executive Order" one more time and write at least an "Executive Order Requiring OSS Supply Chain Management."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15:56:58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I've said "No More OSS Thief" (like a movie thief)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15:57:19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The executive order is more about security than it is about license management.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15:57:27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Reacted to "The executive order is more from a license management point of view ..."</a:t>
            </a:r>
            <a:r>
              <a:rPr lang="ja"/>
              <a:t> </a:t>
            </a:r>
            <a:r>
              <a:rPr noProof="1" lang="ja"/>
              <a:t>with ??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15:57:52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Reacted to "No More OSS Thief" (Movie Thief ... "</a:t>
            </a:r>
            <a:r>
              <a:rPr lang="ja"/>
              <a:t> </a:t>
            </a:r>
            <a:r>
              <a:rPr noProof="1" lang="ja"/>
              <a:t>with ??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15:59:26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He even cited the Tokyo Olympics logo theft issue ...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16:00:17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Reacted to "Cited the Tokyo Olympics logo theft issue ..."</a:t>
            </a:r>
            <a:r>
              <a:rPr lang="ja"/>
              <a:t> </a:t>
            </a:r>
            <a:r>
              <a:rPr noProof="1" lang="ja"/>
              <a:t>with ??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48" id="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49;p10" id="49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lIns="0" bIns="0" anchor="b" rIns="0" anchorCtr="0" wrap="square" spcFirstLastPara="1" tIns="0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Qx</a:t>
            </a:r>
            <a:endParaRPr/>
          </a:p>
        </p:txBody>
      </p:sp>
      <p:sp>
        <p:nvSpPr>
          <p:cNvPr name="Google Shape;50;p10" id="50"/>
          <p:cNvSpPr txBox="1"/>
          <p:nvPr/>
        </p:nvSpPr>
        <p:spPr>
          <a:xfrm>
            <a:off x="432000" y="990300"/>
            <a:ext cx="8280000" cy="4002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sp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Q: </a:t>
            </a:r>
            <a:r>
              <a:rPr noProof="1" lang="ja">
                <a:solidFill>
                  <a:schemeClr val="dk1"/>
                </a:solidFill>
              </a:rPr>
              <a:t>Why should I be careful with OSS?</a:t>
            </a:r>
            <a:endParaRPr/>
          </a:p>
        </p:txBody>
      </p:sp>
      <p:sp>
        <p:nvSpPr>
          <p:cNvPr name="Google Shape;51;p10" id="51"/>
          <p:cNvSpPr txBox="1"/>
          <p:nvPr/>
        </p:nvSpPr>
        <p:spPr>
          <a:xfrm>
            <a:off x="432000" y="1568425"/>
            <a:ext cx="8280000" cy="30870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normAutofit lnSpcReduction="20000" fontScale="70000"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A:</a:t>
            </a:r>
            <a:r>
              <a:rPr lang="ja"/>
              <a:t>  </a:t>
            </a:r>
            <a:endParaRPr/>
          </a:p>
          <a:p>
            <a:pPr lvl="0" indent="-29083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Licensing aspects</a:t>
            </a:r>
            <a:endParaRPr/>
          </a:p>
          <a:p>
            <a:pPr lvl="1" indent="-290830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Software is protected by copyright, license</a:t>
            </a:r>
            <a:endParaRPr/>
          </a:p>
          <a:p>
            <a:pPr lvl="2" indent="-290830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Must comply with license</a:t>
            </a:r>
            <a:endParaRPr/>
          </a:p>
          <a:p>
            <a:pPr lvl="3" indent="-290830" rtl="0" marL="18288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Must have respect for author</a:t>
            </a:r>
            <a:endParaRPr/>
          </a:p>
          <a:p>
            <a:pPr lvl="2" indent="-290830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There are court cases for violation of license</a:t>
            </a:r>
            <a:endParaRPr/>
          </a:p>
          <a:p>
            <a:pPr lvl="1" indent="-290830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OSS can be obtained and used without any procedures, especially contracts</a:t>
            </a:r>
            <a:endParaRPr/>
          </a:p>
          <a:p>
            <a:pPr lvl="2" indent="-290830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OSS can be used without checking license conditions, etc. through normal, contracts, etc procedures</a:t>
            </a:r>
            <a:endParaRPr/>
          </a:p>
          <a:p>
            <a:pPr lvl="2" indent="-290830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to be introduced at a grassroots level and become unmanageable</a:t>
            </a:r>
            <a:endParaRPr/>
          </a:p>
          <a:p>
            <a:pPr lvl="1" indent="-290830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OSS has some dependencies that come in on their own</a:t>
            </a:r>
            <a:endParaRPr/>
          </a:p>
          <a:p>
            <a:pPr lvl="2" indent="-290830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Some things they don't recognize they're using</a:t>
            </a:r>
            <a:endParaRPr/>
          </a:p>
          <a:p>
            <a:pPr lvl="1" indent="-290830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You have to understand the difference between Freeware and OSS (free software) and handle it according to the terms of use</a:t>
            </a:r>
            <a:endParaRPr/>
          </a:p>
          <a:p>
            <a:pPr lvl="2" indent="-290830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It is often difficult to decide - &gt; This is where OSPO is needed</a:t>
            </a:r>
            <a:endParaRPr/>
          </a:p>
          <a:p>
            <a:pPr lvl="0" indent="-29083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Use with peace of mind</a:t>
            </a:r>
            <a:endParaRPr/>
          </a:p>
          <a:p>
            <a:pPr lvl="1" indent="-290830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Security (vulnerabilities)</a:t>
            </a:r>
            <a:endParaRPr/>
          </a:p>
          <a:p>
            <a:pPr lvl="2" indent="-290830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Problems are discovered after deployment and must be addressed. </a:t>
            </a:r>
            <a:r>
              <a:rPr noProof="1" lang="ja"/>
              <a:t>If you do not know what you are using at that time, the response will be delayed or impossible</a:t>
            </a:r>
            <a:endParaRPr/>
          </a:p>
          <a:p>
            <a:pPr lvl="2" indent="-290830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Widely used/easy for attackers to do because the source is public</a:t>
            </a:r>
            <a:endParaRPr/>
          </a:p>
          <a:p>
            <a:pPr lvl="3" indent="-290830" rtl="0" marL="18288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On the other hand, there are many developers and users, so measures are quick.</a:t>
            </a:r>
            <a:endParaRPr/>
          </a:p>
          <a:p>
            <a:pPr lvl="1" indent="-290830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Using OSS with confidence</a:t>
            </a:r>
            <a:endParaRPr/>
          </a:p>
          <a:p>
            <a:pPr lvl="2" indent="-290830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Depends on the state of the community</a:t>
            </a:r>
            <a:endParaRPr/>
          </a:p>
          <a:p>
            <a:pPr lvl="2" indent="-290830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Maintain a sense of security by contributing to and participating in the community</a:t>
            </a:r>
            <a:endParaRPr/>
          </a:p>
          <a:p>
            <a:pPr lvl="0" indent="-29083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　</a:t>
            </a:r>
            <a:endParaRPr/>
          </a:p>
          <a:p>
            <a:pPr lvl="0" indent="-29083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Note)Initial questions and assumptions</a:t>
            </a:r>
            <a:endParaRPr/>
          </a:p>
        </p:txBody>
      </p:sp>
      <p:sp>
        <p:nvSpPr>
          <p:cNvPr name="Google Shape;52;p10" id="52"/>
          <p:cNvSpPr/>
          <p:nvPr/>
        </p:nvSpPr>
        <p:spPr>
          <a:xfrm>
            <a:off x="7307150" y="345875"/>
            <a:ext cx="1353900" cy="466500"/>
          </a:xfrm>
          <a:prstGeom prst="rect">
            <a:avLst/>
          </a:prstGeom>
          <a:solidFill>
            <a:schemeClr val="lt2"/>
          </a:solidFill>
          <a:ln cmpd="sng" cap="flat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ctr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Complete for now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56" id="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57;p11" id="57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lIns="0" bIns="0" anchor="b" rIns="0" anchorCtr="0" wrap="square" spcFirstLastPara="1" tIns="0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Qx</a:t>
            </a:r>
            <a:endParaRPr/>
          </a:p>
        </p:txBody>
      </p:sp>
      <p:sp>
        <p:nvSpPr>
          <p:cNvPr name="Google Shape;58;p11" id="58"/>
          <p:cNvSpPr txBox="1"/>
          <p:nvPr/>
        </p:nvSpPr>
        <p:spPr>
          <a:xfrm>
            <a:off x="432000" y="990300"/>
            <a:ext cx="8280000" cy="4002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sp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Q: </a:t>
            </a:r>
            <a:r>
              <a:rPr noProof="1" lang="ja">
                <a:solidFill>
                  <a:schemeClr val="dk1"/>
                </a:solidFill>
              </a:rPr>
              <a:t>Why do you need company-wide management of OSS?</a:t>
            </a:r>
            <a:r>
              <a:rPr noProof="1" lang="ja"/>
              <a:t> </a:t>
            </a:r>
            <a:r>
              <a:rPr noProof="1" lang="ja">
                <a:solidFill>
                  <a:schemeClr val="dk1"/>
                </a:solidFill>
              </a:rPr>
              <a:t>(Why is it that OSS is already in so much use now?)</a:t>
            </a:r>
            <a:endParaRPr/>
          </a:p>
        </p:txBody>
      </p:sp>
      <p:sp>
        <p:nvSpPr>
          <p:cNvPr name="Google Shape;59;p11" id="59"/>
          <p:cNvSpPr txBox="1"/>
          <p:nvPr/>
        </p:nvSpPr>
        <p:spPr>
          <a:xfrm>
            <a:off x="432000" y="1568425"/>
            <a:ext cx="8280000" cy="30870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normAutofit lnSpcReduction="20000" fontScale="92500"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A:</a:t>
            </a:r>
            <a:r>
              <a:rPr lang="ja"/>
              <a:t>  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Importance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US Executive Order Requiring OSS Supply Chain Management: Because It's Becoming a Procurement Condition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Requires tight management from a security perspective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OSS has come to support social infrastructure systems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Problems with the included OSS have major consequences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ISOs, industry moves (such as Teleco WG)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Need for company-wide unified management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Mistakes made by some departments can affect the entire company (reputation due to mistakes made by other divisions can be evaluated by own divisions)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Raising the overall level in the internal supply chain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Increasingly handled by non-software engineers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Outsourcing management, hardware managers managing the entire product, including software, outsourcers have a mixed understanding of OSS compliance, etc.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　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Q Background: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I have a pride in myself that I thought I should do it on the field, but why is the whole company trying to do it now?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The move to make rules when there are no problems is causing a negative reaction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63" id="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64;p12" id="64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lIns="0" bIns="0" anchor="b" rIns="0" anchorCtr="0" wrap="square" spcFirstLastPara="1" tIns="0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Qx</a:t>
            </a:r>
            <a:endParaRPr/>
          </a:p>
        </p:txBody>
      </p:sp>
      <p:sp>
        <p:nvSpPr>
          <p:cNvPr name="Google Shape;65;p12" id="65"/>
          <p:cNvSpPr txBox="1"/>
          <p:nvPr/>
        </p:nvSpPr>
        <p:spPr>
          <a:xfrm>
            <a:off x="432000" y="990300"/>
            <a:ext cx="8280000" cy="4002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sp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Q: </a:t>
            </a:r>
            <a:r>
              <a:rPr noProof="1" lang="ja">
                <a:solidFill>
                  <a:schemeClr val="dk1"/>
                </a:solidFill>
              </a:rPr>
              <a:t>What is OSPO?</a:t>
            </a:r>
            <a:endParaRPr/>
          </a:p>
        </p:txBody>
      </p:sp>
      <p:sp>
        <p:nvSpPr>
          <p:cNvPr name="Google Shape;66;p12" id="66"/>
          <p:cNvSpPr txBox="1"/>
          <p:nvPr/>
        </p:nvSpPr>
        <p:spPr>
          <a:xfrm>
            <a:off x="432000" y="1568425"/>
            <a:ext cx="8280000" cy="30870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normAutofit lnSpcReduction="20000" fontScale="92500"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A:</a:t>
            </a:r>
            <a:r>
              <a:rPr lang="ja"/>
              <a:t>  </a:t>
            </a:r>
            <a:endParaRPr/>
          </a:p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Start by looking at other companies' examples and finding challenges your company is not aware of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Tell them why you created OSPO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I want to have an answer for people who are thinking of creating an OSPO for the first time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(Example)When you try to create an OSPO internally, it is easy to educate yourself internally if you have examples from other companies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The shape of an OSPO can be different for each company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It's good to start by making clear why you want to create an OSPO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For example: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Software house company A: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Principal is each organization. </a:t>
            </a:r>
            <a:r>
              <a:rPr noProof="1" lang="ja"/>
              <a:t>Supporting that is the OSPO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Each department has a member of the OSPO, and the OSPO is a virtual collective organization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(In the case of software house companies, non-software house companies)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References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u="sng" noProof="1" lang="ja">
                <a:solidFill>
                  <a:schemeClr val="hlink"/>
                </a:solidFill>
                <a:hlinkClick r:id="rId3"/>
              </a:rPr>
              <a:t>https://www.linuxfoundation.jp/publications/2022/11/a-deep-dive-into-open-source-program-offices/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u="sng" noProof="1" lang="ja">
                <a:solidFill>
                  <a:schemeClr val="hlink"/>
                </a:solidFill>
                <a:hlinkClick r:id="rId4"/>
              </a:rPr>
              <a:t>https://www.linuxfoundation.jp/wp-content/uploads/2022/11/ja_LFR_LFAID_Deep_Dive_Open_Source_Program_Offices_0830.pdf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70" id="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71;p13" id="71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lIns="0" bIns="0" anchor="b" rIns="0" anchorCtr="0" wrap="square" spcFirstLastPara="1" tIns="0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Qx</a:t>
            </a:r>
            <a:endParaRPr/>
          </a:p>
        </p:txBody>
      </p:sp>
      <p:sp>
        <p:nvSpPr>
          <p:cNvPr name="Google Shape;72;p13" id="72"/>
          <p:cNvSpPr txBox="1"/>
          <p:nvPr/>
        </p:nvSpPr>
        <p:spPr>
          <a:xfrm>
            <a:off x="432000" y="990300"/>
            <a:ext cx="8280000" cy="4002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sp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Q: (TO: Companies that </a:t>
            </a:r>
            <a:r>
              <a:rPr noProof="1" lang="ja">
                <a:solidFill>
                  <a:schemeClr val="dk1"/>
                </a:solidFill>
              </a:rPr>
              <a:t>already</a:t>
            </a:r>
            <a:r>
              <a:rPr noProof="1" lang="ja"/>
              <a:t> have OSPO organizations) </a:t>
            </a:r>
            <a:r>
              <a:rPr noProof="1" lang="ja">
                <a:solidFill>
                  <a:schemeClr val="dk1"/>
                </a:solidFill>
              </a:rPr>
              <a:t>Why did you create OSPO?</a:t>
            </a:r>
            <a:endParaRPr/>
          </a:p>
        </p:txBody>
      </p:sp>
      <p:sp>
        <p:nvSpPr>
          <p:cNvPr name="Google Shape;73;p13" id="73"/>
          <p:cNvSpPr txBox="1"/>
          <p:nvPr/>
        </p:nvSpPr>
        <p:spPr>
          <a:xfrm>
            <a:off x="432000" y="1568425"/>
            <a:ext cx="8280000" cy="30870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normAutofit lnSpcReduction="20000" fontScale="92500"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A:</a:t>
            </a:r>
            <a:r>
              <a:rPr lang="ja"/>
              <a:t>  </a:t>
            </a:r>
            <a:endParaRPr/>
          </a:p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Start by looking at other companies' examples and finding challenges that your company is not aware of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Tell them why you created OSPO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I want to have an answer for people who are thinking of creating an OSPO for the first time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(Example)When you try to create an OSPO internally, it is easy to educate yourself internally if you have examples from other companies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The shape of an OSPO can be different for each company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It's good to start by making clear why you want to create an OSPO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For example: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Software house company A: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Principal is each organization. </a:t>
            </a:r>
            <a:r>
              <a:rPr noProof="1" lang="ja"/>
              <a:t>Supporting that is the OSPO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Each department has a member of the OSPO, and the OSPO is a virtual collective organization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(In the case of software house companies, non-software house companies)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References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u="sng" noProof="1" lang="ja">
                <a:solidFill>
                  <a:schemeClr val="hlink"/>
                </a:solidFill>
                <a:hlinkClick r:id="rId3"/>
              </a:rPr>
              <a:t>https://www.linuxfoundation.jp/publications/2022/11/a-deep-dive-into-open-source-program-offices/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u="sng" noProof="1" lang="ja">
                <a:solidFill>
                  <a:schemeClr val="hlink"/>
                </a:solidFill>
                <a:hlinkClick r:id="rId4"/>
              </a:rPr>
              <a:t>https://www.linuxfoundation.jp/wp-content/uploads/2022/11/ja_LFR_LFAID_Deep_Dive_Open_Source_Program_Offices_0830.pdf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77" id="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78;p14" id="78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lIns="0" bIns="0" anchor="b" rIns="0" anchorCtr="0" wrap="square" spcFirstLastPara="1" tIns="0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Qx</a:t>
            </a:r>
            <a:endParaRPr/>
          </a:p>
        </p:txBody>
      </p:sp>
      <p:sp>
        <p:nvSpPr>
          <p:cNvPr name="Google Shape;79;p14" id="79"/>
          <p:cNvSpPr txBox="1"/>
          <p:nvPr/>
        </p:nvSpPr>
        <p:spPr>
          <a:xfrm>
            <a:off x="432000" y="990300"/>
            <a:ext cx="8280000" cy="4002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sp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Q: I'd like to create an OSPO, but where do I start?</a:t>
            </a:r>
            <a:endParaRPr/>
          </a:p>
        </p:txBody>
      </p:sp>
      <p:sp>
        <p:nvSpPr>
          <p:cNvPr name="Google Shape;80;p14" id="80"/>
          <p:cNvSpPr txBox="1"/>
          <p:nvPr/>
        </p:nvSpPr>
        <p:spPr>
          <a:xfrm>
            <a:off x="432000" y="1568425"/>
            <a:ext cx="8280000" cy="30870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normAutofit lnSpcReduction="20000" fontScale="92500"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A:</a:t>
            </a:r>
            <a:r>
              <a:rPr lang="ja"/>
              <a:t>  </a:t>
            </a:r>
            <a:endParaRPr/>
          </a:p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Start by looking at other companies' examples and finding challenges that your company hasn't noticed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Tell them why you created OSPO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I want to have an answer for people who are thinking of creating an OSPO for the first time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(Example)When you try to create an OSPO internally, it is easy to educate yourself internally if you have examples from other companies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The shape of an OSPO can be different for each company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It's good to start by making clear why you want to create an OSPO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For example: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Software house company A: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Principal is each organization. </a:t>
            </a:r>
            <a:r>
              <a:rPr noProof="1" lang="ja"/>
              <a:t>Supporting that is the OSPO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Each department has a member of the OSPO, and the OSPO is a virtual collective organization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(In the case of software house companies, non-software house companies)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References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u="sng" noProof="1" lang="ja">
                <a:solidFill>
                  <a:schemeClr val="hlink"/>
                </a:solidFill>
                <a:hlinkClick r:id="rId3"/>
              </a:rPr>
              <a:t>https://www.linuxfoundation.jp/publications/2022/11/a-deep-dive-into-open-source-program-offices/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u="sng" noProof="1" lang="ja">
                <a:solidFill>
                  <a:schemeClr val="hlink"/>
                </a:solidFill>
                <a:hlinkClick r:id="rId4"/>
              </a:rPr>
              <a:t>https://www.linuxfoundation.jp/wp-content/uploads/2022/11/ja_LFR_LFAID_Deep_Dive_Open_Source_Program_Offices_0830.pdf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84" id="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85;p15" id="85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lIns="0" bIns="0" anchor="b" rIns="0" anchorCtr="0" wrap="square" spcFirstLastPara="1" tIns="0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Q1</a:t>
            </a:r>
            <a:endParaRPr/>
          </a:p>
        </p:txBody>
      </p:sp>
      <p:sp>
        <p:nvSpPr>
          <p:cNvPr name="Google Shape;86;p15" id="86"/>
          <p:cNvSpPr txBox="1"/>
          <p:nvPr/>
        </p:nvSpPr>
        <p:spPr>
          <a:xfrm>
            <a:off x="432000" y="990300"/>
            <a:ext cx="8280000" cy="4002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sp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Q: What is the organizational structure and membership of the OSPO?</a:t>
            </a:r>
            <a:endParaRPr/>
          </a:p>
        </p:txBody>
      </p:sp>
      <p:sp>
        <p:nvSpPr>
          <p:cNvPr name="Google Shape;87;p15" id="87"/>
          <p:cNvSpPr txBox="1"/>
          <p:nvPr/>
        </p:nvSpPr>
        <p:spPr>
          <a:xfrm>
            <a:off x="432000" y="1568425"/>
            <a:ext cx="8280000" cy="30870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normAutofit lnSpcReduction="20000"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A:</a:t>
            </a:r>
            <a:r>
              <a:rPr lang="ja"/>
              <a:t>  </a:t>
            </a:r>
            <a:endParaRPr/>
          </a:p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I would like to have an answer for those who are thinking of creating an OSPO for the first time.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noProof="1" lang="ja"/>
              <a:t>(Example)When you try to create an OSPO internally, it is easy to educate yourself internally if you have examples from other companies.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The shape of an OSPO can be different for each company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noProof="1" lang="ja"/>
              <a:t>It's good to start by making clear why you want to create an OSPO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For example: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noProof="1" lang="ja"/>
              <a:t>Software house company A:</a:t>
            </a:r>
            <a:endParaRPr/>
          </a:p>
          <a:p>
            <a:pPr lvl="2" indent="-317500" rtl="0" marL="1371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noProof="1" lang="ja"/>
              <a:t>Principal is each organization. </a:t>
            </a:r>
            <a:r>
              <a:rPr noProof="1" lang="ja"/>
              <a:t>Supporting that is the OSPO</a:t>
            </a:r>
            <a:endParaRPr/>
          </a:p>
          <a:p>
            <a:pPr lvl="2" indent="-317500" rtl="0" marL="1371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noProof="1" lang="ja"/>
              <a:t>Each department has a member of the OSPO, and the OSPO is a virtual collective organization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(In the case of software house companies, non-software house companies)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References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3"/>
              </a:rPr>
              <a:t>https://www.linuxfoundation.jp/publications/2022/11/a-deep-dive-into-open-source-program-offices/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4"/>
              </a:rPr>
              <a:t>https://www.linuxfoundation.jp/wp-content/uploads/2022/11/ja_LFR_LFAID_Deep_Dive_Open_Source_Program_Offices_0830.pdf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91" id="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92;p16" id="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bIns="91425" anchor="ctr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Q1 Reference Links</a:t>
            </a:r>
            <a:endParaRPr/>
          </a:p>
        </p:txBody>
      </p:sp>
      <p:sp>
        <p:nvSpPr>
          <p:cNvPr name="Google Shape;93;p16" id="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A Deep Dive into Open Source Program Offices: Structure, Roles, Responsibilities, and Challenges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4"/>
              </a:rPr>
              <a:t>https://www.linuxfoundation.org/research/a-deep-dive-into-open-source-program-offices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Deep Discussion: The Open Source Program Office Organizational Structure, Roles, Responsibilities, and Challenges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5"/>
              </a:rPr>
              <a:t>https://www.linuxfoundation.jp/blog/2022/11/japanese-version-of-a-deep-dive-into-open-source-program-offices-launch/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Creating an Open Source Program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6"/>
              </a:rPr>
              <a:t>https://www.linuxfoundation.org/resources/open-source-guides/creating-an-open-source-program?hsLang=en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noProof="1" lang="ja">
                <a:solidFill>
                  <a:schemeClr val="dk1"/>
                </a:solidFill>
              </a:rPr>
              <a:t>Creating Open Source Programs</a:t>
            </a:r>
            <a:endParaRPr>
              <a:solidFill>
                <a:schemeClr val="dk1"/>
              </a:solidFill>
            </a:endParaRPr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7"/>
              </a:rPr>
              <a:t>https://www.linuxfoundation.jp/resources/open-source-guides/creating-an-open-source-program/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OSPO 101 Training Modules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8"/>
              </a:rPr>
              <a:t>https://github.com/todogroup/ospo-career-path/tree/main/OSPO-101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Evolution of the Open Source Program Office (OSPO)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9"/>
              </a:rPr>
              <a:t>https://www.linuxfoundation.jp/wp-content/uploads//2022/08/LFResearch_OSPO_Report-jp.pdf</a:t>
            </a:r>
            <a:endParaRPr/>
          </a:p>
          <a:p>
            <a:pPr lvl="0" indent="0" rtl="0" marL="45720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97" id="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98;p17" id="98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lIns="0" bIns="0" anchor="b" rIns="0" anchorCtr="0" wrap="square" spcFirstLastPara="1" tIns="0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Question candidate (blue is added during MTG)</a:t>
            </a:r>
            <a:endParaRPr/>
          </a:p>
        </p:txBody>
      </p:sp>
      <p:sp>
        <p:nvSpPr>
          <p:cNvPr name="Google Shape;99;p17" id="99"/>
          <p:cNvSpPr txBox="1"/>
          <p:nvPr/>
        </p:nvSpPr>
        <p:spPr>
          <a:xfrm>
            <a:off x="432100" y="918350"/>
            <a:ext cx="8280000" cy="38979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wrap="square" spcFirstLastPara="1" tIns="91425">
            <a:normAutofit lnSpcReduction="20000" fontScale="70000"/>
          </a:bodyPr>
          <a:lstStyle/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noProof="1" lang="ja">
                <a:solidFill>
                  <a:srgbClr val="0000FF"/>
                </a:solidFill>
              </a:rPr>
              <a:t>Why is OSS management necessary? </a:t>
            </a:r>
            <a:r>
              <a:rPr noProof="1" lang="ja">
                <a:solidFill>
                  <a:srgbClr val="0000FF"/>
                </a:solidFill>
              </a:rPr>
              <a:t>(Why is it that OSS is already in so much use now?) </a:t>
            </a:r>
            <a:r>
              <a:rPr u="sng" noProof="1" lang="ja">
                <a:solidFill>
                  <a:schemeClr val="hlink"/>
                </a:solidFill>
                <a:hlinkClick action="ppaction://hlinksldjump" r:id="rId4"/>
              </a:rPr>
              <a:t>slide link</a:t>
            </a:r>
            <a:endParaRPr>
              <a:solidFill>
                <a:srgbClr val="0000FF"/>
              </a:solidFill>
            </a:endParaRPr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noProof="1" lang="ja">
                <a:solidFill>
                  <a:srgbClr val="0000FF"/>
                </a:solidFill>
              </a:rPr>
              <a:t>What is OSPO?</a:t>
            </a:r>
            <a:endParaRPr>
              <a:solidFill>
                <a:srgbClr val="0000FF"/>
              </a:solidFill>
            </a:endParaRPr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noProof="1" lang="ja">
                <a:solidFill>
                  <a:srgbClr val="0000FF"/>
                </a:solidFill>
              </a:rPr>
              <a:t>(TO: a company that already has an OSPO organization) Why did you create OSPO?</a:t>
            </a:r>
            <a:endParaRPr>
              <a:solidFill>
                <a:srgbClr val="0000FF"/>
              </a:solidFill>
            </a:endParaRPr>
          </a:p>
          <a:p>
            <a:pPr lvl="0" indent="-290830" rtl="0" marL="45720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noProof="1" lang="ja">
                <a:solidFill>
                  <a:srgbClr val="0000FF"/>
                </a:solidFill>
              </a:rPr>
              <a:t>I want to create an OSPO, what do I start with?</a:t>
            </a:r>
            <a:endParaRPr>
              <a:solidFill>
                <a:srgbClr val="0000FF"/>
              </a:solidFill>
            </a:endParaRPr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What is the organizational structure and membership of the OSPO?</a:t>
            </a:r>
            <a:r>
              <a:rPr lang="ja"/>
              <a:t> </a:t>
            </a:r>
            <a:endParaRPr/>
          </a:p>
          <a:p>
            <a:pPr lvl="1" indent="-290830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(In the case of software house companies, non-software house companies)</a:t>
            </a:r>
            <a:r>
              <a:rPr lang="ja"/>
              <a:t>  </a:t>
            </a:r>
            <a:endParaRPr/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What is the organization and authority of the OSPO?</a:t>
            </a:r>
            <a:r>
              <a:rPr lang="ja"/>
              <a:t> </a:t>
            </a:r>
            <a:endParaRPr/>
          </a:p>
          <a:p>
            <a:pPr lvl="1" indent="-290830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(OSPO budgets, OSPO reporting lines, OSPO handling of violations of default internal rules, etc.)</a:t>
            </a:r>
            <a:endParaRPr/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Requesting SBOMs from software suppliers?</a:t>
            </a:r>
            <a:r>
              <a:rPr lang="ja"/>
              <a:t> </a:t>
            </a:r>
            <a:endParaRPr/>
          </a:p>
          <a:p>
            <a:pPr lvl="1" indent="-290830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(Timing? What's the format? Do you want to check the contents? How often do you update? Requesting an update?)</a:t>
            </a:r>
            <a:endParaRPr/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Are there enough tools to manage SBOMs?</a:t>
            </a:r>
            <a:endParaRPr/>
          </a:p>
          <a:p>
            <a:pPr lvl="1" indent="-290830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(How do you see the contents of the SBOMs? What is the quality judgment/quality standard for SBOMs? Can you see the SBOM difference?)</a:t>
            </a:r>
            <a:r>
              <a:rPr lang="ja"/>
              <a:t>  </a:t>
            </a:r>
            <a:endParaRPr/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What about OSS copyright?</a:t>
            </a:r>
            <a:endParaRPr/>
          </a:p>
          <a:p>
            <a:pPr lvl="1" indent="-290830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(As per copyright law? Do you have company policies? Are Community Activities Business? For personal OSS in pre-employment development?)</a:t>
            </a:r>
            <a:endParaRPr/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 </a:t>
            </a:r>
            <a:r>
              <a:rPr noProof="1" lang="ja"/>
              <a:t>Managing OSS with OSS?</a:t>
            </a:r>
            <a:endParaRPr/>
          </a:p>
          <a:p>
            <a:pPr lvl="1" indent="-290830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(What's the catch? Managing OSS What is OSS's view on unsecured/unguaranteed? Internal explanation logic?)</a:t>
            </a:r>
            <a:endParaRPr/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 </a:t>
            </a:r>
            <a:r>
              <a:rPr noProof="1" lang="ja"/>
              <a:t>Applying for software using OSS from internal development departments?</a:t>
            </a:r>
            <a:endParaRPr/>
          </a:p>
          <a:p>
            <a:pPr lvl="1" indent="-290830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(What's in the application? What if there's an application violation? What is the application violation check after approval?)</a:t>
            </a:r>
            <a:endParaRPr/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2/10: How much do the legal and intellectual departments contribute to the OSPO?</a:t>
            </a:r>
            <a:endParaRPr/>
          </a:p>
          <a:p>
            <a:pPr lvl="1" indent="-290830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Are they responsible for making legal decisions? )</a:t>
            </a:r>
            <a:endParaRPr/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Proposed 2/10: Are they responsible for requiring SBOMs in procurement?</a:t>
            </a:r>
            <a:endParaRPr/>
          </a:p>
          <a:p>
            <a:pPr lvl="1" indent="-290830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(What is the content, the contract, and the responsibility of when SBOMs are not submitted?)</a:t>
            </a:r>
            <a:endParaRPr/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noProof="1" lang="ja">
                <a:solidFill>
                  <a:srgbClr val="0000FF"/>
                </a:solidFill>
              </a:rPr>
              <a:t>What are the issues handled by OSPO?</a:t>
            </a:r>
            <a:endParaRPr>
              <a:solidFill>
                <a:srgbClr val="0000FF"/>
              </a:solidFill>
            </a:endParaRPr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noProof="1" lang="ja">
                <a:solidFill>
                  <a:srgbClr val="0000FF"/>
                </a:solidFill>
              </a:rPr>
              <a:t>Why OpenChain's work is necessary</a:t>
            </a:r>
            <a:endParaRPr>
              <a:solidFill>
                <a:srgbClr val="0000FF"/>
              </a:solidFill>
            </a:endParaRPr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noProof="1" lang="ja">
                <a:solidFill>
                  <a:srgbClr val="0000FF"/>
                </a:solidFill>
              </a:rPr>
              <a:t>How do I find OSS vulnerabilities?</a:t>
            </a:r>
            <a:endParaRPr>
              <a:solidFill>
                <a:srgbClr val="0000FF"/>
              </a:solidFill>
            </a:endParaRPr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noProof="1" lang="ja">
                <a:solidFill>
                  <a:srgbClr val="0000FF"/>
                </a:solidFill>
              </a:rPr>
              <a:t>How do I deal with the community?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enChain Japan Work Group">
  <a:themeElements>
    <a:clrScheme name="ユーザー定義 1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