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5"/>
  </p:notesMasterIdLst>
  <p:sldIdLst>
    <p:sldId id="257" r:id="rId2"/>
    <p:sldId id="258" r:id="rId3"/>
    <p:sldId id="259" r:id="rId4"/>
    <p:sldId id="835" r:id="rId5"/>
    <p:sldId id="836" r:id="rId6"/>
    <p:sldId id="837" r:id="rId7"/>
    <p:sldId id="271" r:id="rId8"/>
    <p:sldId id="272" r:id="rId9"/>
    <p:sldId id="275" r:id="rId10"/>
    <p:sldId id="277" r:id="rId11"/>
    <p:sldId id="273" r:id="rId12"/>
    <p:sldId id="276"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2024/11/25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dirty="0"/>
              <a:t>27th June 2024</a:t>
            </a:r>
            <a:endParaRPr lang="ja-JP" altLang="en-US" dirty="0"/>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mn-ea"/>
                <a:ea typeface="+mn-ea"/>
              </a:defRPr>
            </a:lvl1pPr>
          </a:lstStyle>
          <a:p>
            <a:pPr algn="l"/>
            <a:r>
              <a:rPr lang="en-US" altLang="ja-JP" dirty="0" err="1"/>
              <a:t>OpenChain</a:t>
            </a:r>
            <a:r>
              <a:rPr lang="en-US" altLang="ja-JP" dirty="0"/>
              <a:t> Japan Work Group</a:t>
            </a:r>
            <a:endParaRPr lang="ja-JP" altLang="en-US" dirty="0"/>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dirty="0"/>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0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 id="2147483665"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document/d/15qBYkonYp7wWofF8ZBm0rvIht_6YaocgUlSWTr1jO4s/edit?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mailto:awatanabe@evangelist.linuxfoundation.org" TargetMode="External"/><Relationship Id="rId2" Type="http://schemas.openxmlformats.org/officeDocument/2006/relationships/hyperlink" Target="mailto:scoughlan@linuxfoundation.org" TargetMode="External"/><Relationship Id="rId1" Type="http://schemas.openxmlformats.org/officeDocument/2006/relationships/slideLayout" Target="../slideLayouts/slideLayout4.xml"/><Relationship Id="rId4" Type="http://schemas.openxmlformats.org/officeDocument/2006/relationships/hyperlink" Target="https://geekfeminism.fandom.com/wiki/Conference_anti-harassment/Responding_to_repor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osll.jp/index.php?action=pages_view_main&amp;active_action=journal_view_main_detail&amp;post_id=263&amp;comment_flag=1&amp;block_id=10#_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 9</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a:solidFill>
                  <a:schemeClr val="bg1"/>
                </a:solidFill>
              </a:rPr>
              <a:t>2024/9/25</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Open Compliance Summit 2024</a:t>
            </a:r>
            <a:r>
              <a:rPr kumimoji="1" lang="ja-JP" altLang="en-US" dirty="0">
                <a:latin typeface="BIZ UDPゴシック" panose="020B0400000000000000" pitchFamily="50" charset="-128"/>
                <a:ea typeface="BIZ UDPゴシック" panose="020B0400000000000000" pitchFamily="50" charset="-128"/>
              </a:rPr>
              <a:t>への登壇について</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どうなってましたっけ。</a:t>
            </a:r>
          </a:p>
        </p:txBody>
      </p:sp>
    </p:spTree>
    <p:extLst>
      <p:ext uri="{BB962C8B-B14F-4D97-AF65-F5344CB8AC3E}">
        <p14:creationId xmlns:p14="http://schemas.microsoft.com/office/powerpoint/2010/main" val="54885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教育資料</a:t>
            </a:r>
            <a:r>
              <a:rPr kumimoji="1" lang="ja-JP" altLang="en-US" dirty="0">
                <a:latin typeface="BIZ UDPゴシック" panose="020B0400000000000000" pitchFamily="50" charset="-128"/>
                <a:ea typeface="BIZ UDPゴシック" panose="020B0400000000000000" pitchFamily="50" charset="-128"/>
              </a:rPr>
              <a:t>応用編レビュー</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a:xfrm>
            <a:off x="373800" y="1239714"/>
            <a:ext cx="11360800" cy="4452000"/>
          </a:xfrm>
        </p:spPr>
        <p:txBody>
          <a:bodyPr>
            <a:normAutofit fontScale="92500" lnSpcReduction="10000"/>
          </a:bodyPr>
          <a:lstStyle/>
          <a:p>
            <a:pPr marL="152396" indent="0">
              <a:buNone/>
            </a:pPr>
            <a:r>
              <a:rPr kumimoji="1" lang="ja-JP" altLang="en-US" dirty="0">
                <a:latin typeface="BIZ UDPゴシック" panose="020B0400000000000000" pitchFamily="50" charset="-128"/>
                <a:ea typeface="BIZ UDPゴシック" panose="020B0400000000000000" pitchFamily="50" charset="-128"/>
              </a:rPr>
              <a:t>最新版は</a:t>
            </a:r>
            <a:r>
              <a:rPr kumimoji="1" lang="en-US" altLang="ja-JP" dirty="0" err="1">
                <a:latin typeface="BIZ UDPゴシック" panose="020B0400000000000000" pitchFamily="50" charset="-128"/>
                <a:ea typeface="BIZ UDPゴシック" panose="020B0400000000000000" pitchFamily="50" charset="-128"/>
              </a:rPr>
              <a:t>GoogleDrive</a:t>
            </a:r>
            <a:r>
              <a:rPr kumimoji="1" lang="ja-JP" altLang="en-US" dirty="0">
                <a:latin typeface="BIZ UDPゴシック" panose="020B0400000000000000" pitchFamily="50" charset="-128"/>
                <a:ea typeface="BIZ UDPゴシック" panose="020B0400000000000000" pitchFamily="50" charset="-128"/>
              </a:rPr>
              <a:t>にあります。</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dirty="0">
                <a:latin typeface="BIZ UDPゴシック" panose="020B0400000000000000" pitchFamily="50" charset="-128"/>
                <a:ea typeface="BIZ UDPゴシック" panose="020B0400000000000000" pitchFamily="50" charset="-128"/>
                <a:hlinkClick r:id="rId2"/>
              </a:rPr>
              <a:t>https://docs.google.com/document/d/15qBYkonYp7wWofF8ZBm0rvIht_6YaocgUlSWTr1jO4s/edit?usp=sharing</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見えない人は</a:t>
            </a:r>
            <a:r>
              <a:rPr kumimoji="1" lang="en-US" altLang="ja-JP" dirty="0">
                <a:latin typeface="BIZ UDPゴシック" panose="020B0400000000000000" pitchFamily="50" charset="-128"/>
                <a:ea typeface="BIZ UDPゴシック" panose="020B0400000000000000" pitchFamily="50" charset="-128"/>
              </a:rPr>
              <a:t>Google</a:t>
            </a:r>
            <a:r>
              <a:rPr kumimoji="1" lang="ja-JP" altLang="en-US" dirty="0">
                <a:latin typeface="BIZ UDPゴシック" panose="020B0400000000000000" pitchFamily="50" charset="-128"/>
                <a:ea typeface="BIZ UDPゴシック" panose="020B0400000000000000" pitchFamily="50" charset="-128"/>
              </a:rPr>
              <a:t>のアカウントを教えてください。権限を追加します。（現時点では</a:t>
            </a:r>
            <a:r>
              <a:rPr kumimoji="1" lang="en-US" altLang="ja-JP" dirty="0">
                <a:latin typeface="BIZ UDPゴシック" panose="020B0400000000000000" pitchFamily="50" charset="-128"/>
                <a:ea typeface="BIZ UDPゴシック" panose="020B0400000000000000" pitchFamily="50" charset="-128"/>
              </a:rPr>
              <a:t>GitHub</a:t>
            </a:r>
            <a:r>
              <a:rPr kumimoji="1" lang="ja-JP" altLang="en-US" dirty="0">
                <a:latin typeface="BIZ UDPゴシック" panose="020B0400000000000000" pitchFamily="50" charset="-128"/>
                <a:ea typeface="BIZ UDPゴシック" panose="020B0400000000000000" pitchFamily="50" charset="-128"/>
              </a:rPr>
              <a:t>にあるものと同じはずです。</a:t>
            </a:r>
            <a:r>
              <a:rPr kumimoji="1" lang="en-US" altLang="ja-JP" dirty="0">
                <a:latin typeface="BIZ UDPゴシック" panose="020B0400000000000000" pitchFamily="50" charset="-128"/>
                <a:ea typeface="BIZ UDPゴシック" panose="020B0400000000000000" pitchFamily="50" charset="-128"/>
              </a:rPr>
              <a:t> https://github.com/OpenChain-Project/OpenChain-JWG/raw/master/Education_Material/Training/OSS%E6%95%99%E8%82%B2%E8%B3%87%E6%96%99(%E3%82%B5%E3%83%95%E3%82%9A%E3%83%A9%E3%82%A4%E3%83%81%E3%82%A7%E3%83%BC%E3%83%B3%E3%83%AA%E3%82%B9%E3%82%AF%E3%83%9E%E3%83%8D%E3%83%BC%E3%82%B7%E3%82%99%E3%83%A1%E3%83%B3%E3%83%88%E3%83%BB%E3%83%8F%E3%82%99%E3%83%BC%E3%82%B7%E3%82%99%E3%83%A7%E3%83%B3)-%E5%BF%9C%E7%94%A8%E7%B7%A8-20230606.docx </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b="1" dirty="0">
                <a:latin typeface="BIZ UDPゴシック" panose="020B0400000000000000" pitchFamily="50" charset="-128"/>
                <a:ea typeface="BIZ UDPゴシック" panose="020B0400000000000000" pitchFamily="50" charset="-128"/>
              </a:rPr>
              <a:t>SBOM</a:t>
            </a:r>
            <a:r>
              <a:rPr kumimoji="1" lang="ja-JP" altLang="en-US" b="1" dirty="0">
                <a:latin typeface="BIZ UDPゴシック" panose="020B0400000000000000" pitchFamily="50" charset="-128"/>
                <a:ea typeface="BIZ UDPゴシック" panose="020B0400000000000000" pitchFamily="50" charset="-128"/>
              </a:rPr>
              <a:t>の部分、書き上げたつもりです。レビューお願い</a:t>
            </a:r>
            <a:r>
              <a:rPr kumimoji="1" lang="ja-JP" altLang="en-US" b="1">
                <a:latin typeface="BIZ UDPゴシック" panose="020B0400000000000000" pitchFamily="50" charset="-128"/>
                <a:ea typeface="BIZ UDPゴシック" panose="020B0400000000000000" pitchFamily="50" charset="-128"/>
              </a:rPr>
              <a:t>します。</a:t>
            </a:r>
            <a:endParaRPr kumimoji="1" lang="en-US" altLang="ja-JP" dirty="0">
              <a:latin typeface="BIZ UDPゴシック" panose="020B0400000000000000" pitchFamily="50" charset="-128"/>
              <a:ea typeface="BIZ UDPゴシック" panose="020B0400000000000000" pitchFamily="50" charset="-128"/>
            </a:endParaRPr>
          </a:p>
          <a:p>
            <a:pPr marL="495296" indent="-342900">
              <a:buFont typeface="+mj-lt"/>
              <a:buAutoNum type="arabicPeriod"/>
            </a:pP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normAutofit/>
          </a:bodyPr>
          <a:lstStyle/>
          <a:p>
            <a:r>
              <a:rPr kumimoji="1" lang="en-US" altLang="ja-JP" dirty="0"/>
              <a:t>Code of Conduct</a:t>
            </a:r>
            <a:r>
              <a:rPr kumimoji="1" lang="ja-JP" altLang="en-US" dirty="0"/>
              <a:t>（仮）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a:buFont typeface="Wingdings" panose="05000000000000000000" pitchFamily="2" charset="2"/>
              <a:buChar char="l"/>
            </a:pPr>
            <a:r>
              <a:rPr kumimoji="1" lang="en-US" altLang="ja-JP" sz="2000" dirty="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p>
          <a:p>
            <a:pPr>
              <a:buFont typeface="Wingdings" panose="05000000000000000000" pitchFamily="2" charset="2"/>
              <a:buChar char="l"/>
            </a:pPr>
            <a:r>
              <a:rPr kumimoji="1" lang="en-US" altLang="ja-JP" sz="2000" dirty="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4</a:t>
            </a:fld>
            <a:endParaRPr lang="ja-JP" altLang="en-US" dirty="0"/>
          </a:p>
        </p:txBody>
      </p:sp>
      <p:pic>
        <p:nvPicPr>
          <p:cNvPr id="7" name="図 6" descr="QR コード&#10;&#10;自動的に生成された説明">
            <a:extLst>
              <a:ext uri="{FF2B5EF4-FFF2-40B4-BE49-F238E27FC236}">
                <a16:creationId xmlns:a16="http://schemas.microsoft.com/office/drawing/2014/main" id="{A88AEAC6-B8FA-C5D8-9D4B-C61F65AB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529" y="-1501"/>
            <a:ext cx="1364471" cy="1364471"/>
          </a:xfrm>
          <a:prstGeom prst="rect">
            <a:avLst/>
          </a:prstGeom>
        </p:spPr>
      </p:pic>
      <p:sp>
        <p:nvSpPr>
          <p:cNvPr id="8" name="テキスト ボックス 7">
            <a:extLst>
              <a:ext uri="{FF2B5EF4-FFF2-40B4-BE49-F238E27FC236}">
                <a16:creationId xmlns:a16="http://schemas.microsoft.com/office/drawing/2014/main" id="{31B2D901-FD8C-CC7A-6630-6154BD0DD7AF}"/>
              </a:ext>
            </a:extLst>
          </p:cNvPr>
          <p:cNvSpPr txBox="1"/>
          <p:nvPr/>
        </p:nvSpPr>
        <p:spPr>
          <a:xfrm>
            <a:off x="5891844"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https://events.linuxfoundation.org/about/code-of-conduct/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130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QR コード&#10;&#10;自動的に生成された説明">
            <a:extLst>
              <a:ext uri="{FF2B5EF4-FFF2-40B4-BE49-F238E27FC236}">
                <a16:creationId xmlns:a16="http://schemas.microsoft.com/office/drawing/2014/main" id="{12CB58A1-0F53-644A-8A1F-A1252156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461" y="-393"/>
            <a:ext cx="1364471" cy="1364471"/>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kumimoji="1" lang="en-US" altLang="ja-JP" sz="1500" b="1" dirty="0"/>
              <a:t>The Linux Foundation </a:t>
            </a:r>
            <a:r>
              <a:rPr kumimoji="1" lang="ja-JP" altLang="en-US" sz="1500" b="1" dirty="0"/>
              <a:t>とその傘下のプロジェクトは、わたしたちのすべてのイベントにおいて、参加者が人権侵害や差別を受けることのないよう努力しています。</a:t>
            </a:r>
            <a:r>
              <a:rPr kumimoji="1" lang="en-US" altLang="ja-JP" sz="1500" b="1" dirty="0"/>
              <a:t>The Linux Foundation (</a:t>
            </a:r>
            <a:r>
              <a:rPr kumimoji="1" lang="ja-JP" altLang="en-US" sz="1500" b="1" dirty="0"/>
              <a:t>および </a:t>
            </a:r>
            <a:r>
              <a:rPr kumimoji="1" lang="en-US" altLang="ja-JP" sz="1500" b="1" dirty="0"/>
              <a:t>LF </a:t>
            </a:r>
            <a:r>
              <a:rPr kumimoji="1" lang="ja-JP" altLang="en-US" sz="1500" b="1" dirty="0"/>
              <a:t>プロジェクト</a:t>
            </a:r>
            <a:r>
              <a:rPr kumimoji="1" lang="en-US" altLang="ja-JP" sz="1500" b="1" dirty="0"/>
              <a:t>) </a:t>
            </a:r>
            <a:r>
              <a:rPr kumimoji="1" lang="ja-JP" altLang="en-US" sz="1500" b="1" dirty="0"/>
              <a:t>のイベントは </a:t>
            </a:r>
            <a:r>
              <a:rPr kumimoji="1" lang="en-US" altLang="ja-JP" sz="1500" b="1" dirty="0"/>
              <a:t>Linux </a:t>
            </a:r>
            <a:r>
              <a:rPr kumimoji="1" lang="ja-JP" altLang="en-US" sz="1500" b="1" dirty="0"/>
              <a:t>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kumimoji="1" lang="en-US" altLang="ja-JP" sz="1500" b="1" dirty="0"/>
          </a:p>
          <a:p>
            <a:pPr marL="0" indent="0">
              <a:buNone/>
            </a:pPr>
            <a:endParaRPr kumimoji="1" lang="en-US" altLang="ja-JP" sz="300" dirty="0"/>
          </a:p>
          <a:p>
            <a:pPr marL="0" indent="0">
              <a:buNone/>
            </a:pPr>
            <a:r>
              <a:rPr kumimoji="1" lang="ja-JP" altLang="en-US" sz="1500" b="1" dirty="0"/>
              <a:t>求められる行動</a:t>
            </a:r>
          </a:p>
          <a:p>
            <a:pPr marL="0" indent="0">
              <a:buNone/>
            </a:pPr>
            <a:r>
              <a:rPr kumimoji="1" lang="ja-JP" altLang="en-US" sz="1400" dirty="0"/>
              <a:t>すべてのイベント参加者は、プロフェッショナルの基準、</a:t>
            </a:r>
            <a:r>
              <a:rPr kumimoji="1" lang="en-US" altLang="ja-JP" sz="1400" dirty="0"/>
              <a:t>The Linux Foundation </a:t>
            </a:r>
            <a:r>
              <a:rPr kumimoji="1" lang="ja-JP" altLang="en-US" sz="1400" dirty="0"/>
              <a:t>の行動規範、さらには各自の所属組織が定める適切な勤務態度に関するポリシー、および適用可能な法律に従って行動することが求められます。</a:t>
            </a:r>
            <a:endParaRPr kumimoji="1" lang="en-US" altLang="ja-JP" sz="1400" dirty="0"/>
          </a:p>
          <a:p>
            <a:pPr marL="0" indent="0">
              <a:buNone/>
            </a:pPr>
            <a:r>
              <a:rPr kumimoji="1" lang="ja-JP" altLang="en-US" sz="1500" b="1" dirty="0"/>
              <a:t>容認できない行為</a:t>
            </a:r>
          </a:p>
          <a:p>
            <a:pPr marL="0" indent="0">
              <a:buNone/>
            </a:pPr>
            <a:r>
              <a:rPr kumimoji="1" lang="ja-JP" altLang="en-US" sz="1400" dirty="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p>
          <a:p>
            <a:pPr marL="0" indent="0">
              <a:buNone/>
            </a:pPr>
            <a:r>
              <a:rPr kumimoji="1" lang="ja-JP" altLang="en-US" sz="1400" dirty="0"/>
              <a:t>展示者は、性的画像、アクティビティ、またはその他の素材をブースで使用するべきではありません。また、性的な服装</a:t>
            </a:r>
            <a:r>
              <a:rPr kumimoji="1" lang="en-US" altLang="ja-JP" sz="1400" dirty="0"/>
              <a:t>/</a:t>
            </a:r>
            <a:r>
              <a:rPr kumimoji="1" lang="ja-JP" altLang="en-US" sz="1400" dirty="0"/>
              <a:t>制服</a:t>
            </a:r>
            <a:r>
              <a:rPr kumimoji="1" lang="en-US" altLang="ja-JP" sz="1400" dirty="0"/>
              <a:t>/</a:t>
            </a:r>
            <a:r>
              <a:rPr kumimoji="1" lang="ja-JP" altLang="en-US" sz="1400" dirty="0"/>
              <a:t>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5</a:t>
            </a:fld>
            <a:endParaRPr lang="ja-JP" altLang="en-US" dirty="0"/>
          </a:p>
        </p:txBody>
      </p:sp>
      <p:sp>
        <p:nvSpPr>
          <p:cNvPr id="7" name="テキスト ボックス 6">
            <a:extLst>
              <a:ext uri="{FF2B5EF4-FFF2-40B4-BE49-F238E27FC236}">
                <a16:creationId xmlns:a16="http://schemas.microsoft.com/office/drawing/2014/main" id="{2C920175-F630-0D32-7D44-AC63577BCB6A}"/>
              </a:ext>
            </a:extLst>
          </p:cNvPr>
          <p:cNvSpPr txBox="1"/>
          <p:nvPr/>
        </p:nvSpPr>
        <p:spPr>
          <a:xfrm>
            <a:off x="5891843"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https://www.linuxfoundation.jp/code-of-conduct/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529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marL="0" indent="0">
              <a:buNone/>
            </a:pPr>
            <a:r>
              <a:rPr kumimoji="1" lang="ja-JP" altLang="en-US" sz="1500" b="1" dirty="0"/>
              <a:t>容認できない行為が招く結末</a:t>
            </a:r>
          </a:p>
          <a:p>
            <a:pPr marL="0" indent="0">
              <a:buNone/>
            </a:pPr>
            <a:r>
              <a:rPr kumimoji="1" lang="ja-JP" altLang="en-US" sz="1400" dirty="0"/>
              <a:t>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p>
          <a:p>
            <a:pPr marL="0" indent="0">
              <a:buNone/>
            </a:pPr>
            <a:r>
              <a:rPr kumimoji="1" lang="ja-JP" altLang="en-US" sz="1500" b="1" dirty="0"/>
              <a:t>容認できない行為の目撃者や被害者が行うべきこと</a:t>
            </a:r>
          </a:p>
          <a:p>
            <a:pPr marL="0" indent="0">
              <a:buNone/>
            </a:pPr>
            <a:r>
              <a:rPr kumimoji="1" lang="ja-JP" altLang="en-US" sz="1400" dirty="0"/>
              <a:t>ハラスメントを受けている当事者やハラスメント行為の目撃者、または懸念事項をお持ちの方は、</a:t>
            </a:r>
            <a:r>
              <a:rPr kumimoji="1" lang="en-US" altLang="ja-JP" sz="1400" dirty="0"/>
              <a:t>[OpenChain Planning</a:t>
            </a:r>
            <a:r>
              <a:rPr kumimoji="1" lang="ja-JP" altLang="en-US" sz="1400" dirty="0"/>
              <a:t>代表</a:t>
            </a:r>
            <a:r>
              <a:rPr kumimoji="1" lang="en-US" altLang="ja-JP" sz="1400" dirty="0"/>
              <a:t>]</a:t>
            </a:r>
            <a:r>
              <a:rPr kumimoji="1" lang="ja-JP" altLang="en-US" sz="1400" dirty="0"/>
              <a:t>に速やかにお知らせください。なお、質問や懸念事項については、イベント担当 </a:t>
            </a:r>
            <a:r>
              <a:rPr kumimoji="1" lang="en-US" altLang="ja-JP" sz="1400" dirty="0"/>
              <a:t>VP </a:t>
            </a:r>
            <a:r>
              <a:rPr kumimoji="1" lang="ja-JP" altLang="en-US" sz="1400" dirty="0"/>
              <a:t>の </a:t>
            </a:r>
            <a:r>
              <a:rPr kumimoji="1" lang="en-US" altLang="ja-JP" sz="1400" dirty="0"/>
              <a:t>Angela Brown (</a:t>
            </a:r>
            <a:r>
              <a:rPr kumimoji="1" lang="en-US" altLang="ja-JP" sz="1400" dirty="0" err="1"/>
              <a:t>angela</a:t>
            </a:r>
            <a:r>
              <a:rPr kumimoji="1" lang="en-US" altLang="ja-JP" sz="1400" dirty="0"/>
              <a:t> (at) </a:t>
            </a:r>
            <a:r>
              <a:rPr kumimoji="1" lang="en-US" altLang="ja-JP" sz="1400" dirty="0" err="1"/>
              <a:t>linuxfoundation</a:t>
            </a:r>
            <a:r>
              <a:rPr kumimoji="1" lang="en-US" altLang="ja-JP" sz="1400" dirty="0"/>
              <a:t> (dot) org ) </a:t>
            </a:r>
            <a:r>
              <a:rPr kumimoji="1" lang="ja-JP" altLang="en-US" sz="1400" dirty="0"/>
              <a:t>も承ります。</a:t>
            </a:r>
            <a:endParaRPr kumimoji="1" lang="en-US" altLang="ja-JP" sz="1400" dirty="0"/>
          </a:p>
          <a:p>
            <a:pPr marL="0" indent="0">
              <a:buNone/>
            </a:pPr>
            <a:endParaRPr kumimoji="1" lang="ja-JP" altLang="en-US" sz="300" dirty="0"/>
          </a:p>
          <a:p>
            <a:pPr marL="355591" lvl="1" indent="0">
              <a:buNone/>
            </a:pPr>
            <a:r>
              <a:rPr kumimoji="1" lang="en-US" altLang="ja-JP" sz="1800" b="1" dirty="0"/>
              <a:t>OpenChain Planning</a:t>
            </a:r>
            <a:r>
              <a:rPr kumimoji="1" lang="ja-JP" altLang="en-US" sz="1800" b="1" dirty="0"/>
              <a:t>代表：</a:t>
            </a:r>
            <a:endParaRPr kumimoji="1" lang="en-US" altLang="ja-JP" sz="1800" b="1" dirty="0"/>
          </a:p>
          <a:p>
            <a:pPr marL="1005398" lvl="2" indent="-285750">
              <a:buFont typeface="Arial" panose="020B0604020202020204" pitchFamily="34" charset="0"/>
              <a:buChar char="•"/>
            </a:pPr>
            <a:r>
              <a:rPr kumimoji="1" lang="en-US" altLang="ja-JP" sz="1400" b="1" dirty="0"/>
              <a:t>Shane Coughlan(Man, English)</a:t>
            </a:r>
            <a:r>
              <a:rPr kumimoji="1" lang="ja-JP" altLang="en-US" sz="1400" b="1" dirty="0"/>
              <a:t>：</a:t>
            </a:r>
            <a:r>
              <a:rPr kumimoji="1" lang="en-US" altLang="ja-JP" sz="1400" b="1" dirty="0">
                <a:hlinkClick r:id="rId2"/>
              </a:rPr>
              <a:t>scoughlan@linuxfoundation.org</a:t>
            </a:r>
            <a:endParaRPr kumimoji="1" lang="en-US" altLang="ja-JP" sz="1400" b="1" dirty="0"/>
          </a:p>
          <a:p>
            <a:pPr marL="1005398" lvl="2" indent="-285750">
              <a:buFont typeface="Arial" panose="020B0604020202020204" pitchFamily="34" charset="0"/>
              <a:buChar char="•"/>
            </a:pPr>
            <a:r>
              <a:rPr lang="ja-JP" altLang="en-US" sz="1400" b="1" dirty="0"/>
              <a:t>渡邊歩</a:t>
            </a:r>
            <a:r>
              <a:rPr lang="en-US" altLang="ja-JP" sz="1400" b="1" dirty="0"/>
              <a:t>(Woman, Japanese)</a:t>
            </a:r>
            <a:r>
              <a:rPr lang="ja-JP" altLang="en-US" sz="1400" b="1" dirty="0"/>
              <a:t>：</a:t>
            </a:r>
            <a:r>
              <a:rPr lang="en-US" altLang="ja-JP" sz="1400" b="1" dirty="0">
                <a:hlinkClick r:id="rId3"/>
              </a:rPr>
              <a:t>awatanabe@evangelist.linuxfoundation.org</a:t>
            </a:r>
            <a:endParaRPr lang="en-US" altLang="ja-JP" sz="1400" b="1" dirty="0"/>
          </a:p>
          <a:p>
            <a:pPr marL="0" indent="0">
              <a:buNone/>
            </a:pPr>
            <a:endParaRPr kumimoji="1" lang="en-US" altLang="ja-JP" sz="300" dirty="0"/>
          </a:p>
          <a:p>
            <a:pPr marL="0" indent="0">
              <a:buNone/>
            </a:pPr>
            <a:r>
              <a:rPr kumimoji="1" lang="ja-JP" altLang="en-US" sz="1500" b="1" dirty="0"/>
              <a:t>事故対応</a:t>
            </a:r>
          </a:p>
          <a:p>
            <a:pPr marL="0" indent="0">
              <a:buNone/>
            </a:pPr>
            <a:r>
              <a:rPr kumimoji="1" lang="ja-JP" altLang="en-US" sz="1400" dirty="0"/>
              <a:t>スタッフは事故対応訓練を受けており、ハラスメントの報告を受けた場合は、</a:t>
            </a:r>
            <a:r>
              <a:rPr kumimoji="1" lang="en-US" altLang="ja-JP" sz="1400" dirty="0"/>
              <a:t>Ada Initiative (Geek Feminism Wiki </a:t>
            </a:r>
            <a:r>
              <a:rPr kumimoji="1" lang="ja-JP" altLang="en-US" sz="1400" dirty="0"/>
              <a:t>の</a:t>
            </a:r>
            <a:r>
              <a:rPr kumimoji="1" lang="ja-JP" altLang="en-US" sz="1400" dirty="0">
                <a:hlinkClick r:id="rId4"/>
              </a:rPr>
              <a:t>こちら</a:t>
            </a:r>
            <a:r>
              <a:rPr kumimoji="1" lang="ja-JP" altLang="en-US" sz="1400" dirty="0"/>
              <a:t>を参照</a:t>
            </a:r>
            <a:r>
              <a:rPr kumimoji="1" lang="en-US" altLang="ja-JP" sz="1400" dirty="0"/>
              <a:t>) </a:t>
            </a:r>
            <a:r>
              <a:rPr kumimoji="1" lang="ja-JP" altLang="en-US" sz="1400" dirty="0"/>
              <a:t>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6</a:t>
            </a:fld>
            <a:endParaRPr lang="ja-JP" altLang="en-US" dirty="0"/>
          </a:p>
        </p:txBody>
      </p:sp>
    </p:spTree>
    <p:extLst>
      <p:ext uri="{BB962C8B-B14F-4D97-AF65-F5344CB8AC3E}">
        <p14:creationId xmlns:p14="http://schemas.microsoft.com/office/powerpoint/2010/main" val="287462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オープンソースライセンス研究所セミナー振り返り</a:t>
            </a:r>
            <a:endParaRPr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en-US" altLang="ja-JP" dirty="0">
                <a:latin typeface="BIZ UDPゴシック" panose="020B0400000000000000" pitchFamily="50" charset="-128"/>
                <a:ea typeface="BIZ UDPゴシック" panose="020B0400000000000000" pitchFamily="50" charset="-128"/>
              </a:rPr>
              <a:t>Open Compliance Summit</a:t>
            </a:r>
            <a:r>
              <a:rPr lang="ja-JP" altLang="en-US" dirty="0">
                <a:latin typeface="BIZ UDPゴシック" panose="020B0400000000000000" pitchFamily="50" charset="-128"/>
                <a:ea typeface="BIZ UDPゴシック" panose="020B0400000000000000" pitchFamily="50" charset="-128"/>
              </a:rPr>
              <a:t>への登壇について</a:t>
            </a:r>
            <a:endParaRPr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教育資料応用編のレビュー</a:t>
            </a:r>
            <a:endParaRPr lang="en-US" altLang="ja-JP" dirty="0">
              <a:latin typeface="BIZ UDPゴシック" panose="020B0400000000000000" pitchFamily="50" charset="-128"/>
              <a:ea typeface="BIZ UDPゴシック" panose="020B0400000000000000" pitchFamily="50" charset="-128"/>
            </a:endParaRPr>
          </a:p>
          <a:p>
            <a:pPr marL="152396" indent="0">
              <a:lnSpc>
                <a:spcPct val="200000"/>
              </a:lnSpc>
              <a:buNone/>
            </a:pP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（再掲、一部追記あり）</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a:t>
            </a:r>
            <a:r>
              <a:rPr kumimoji="1" lang="ja-JP" altLang="en-US" dirty="0">
                <a:highlight>
                  <a:srgbClr val="FFFF00"/>
                </a:highlight>
                <a:latin typeface="BIZ UDPゴシック" panose="020B0400000000000000" pitchFamily="50" charset="-128"/>
                <a:ea typeface="BIZ UDPゴシック" panose="020B0400000000000000" pitchFamily="50" charset="-128"/>
              </a:rPr>
              <a:t>月に</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回</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時間半（毎月第</a:t>
            </a:r>
            <a:r>
              <a:rPr kumimoji="1" lang="en-US" altLang="ja-JP" dirty="0">
                <a:highlight>
                  <a:srgbClr val="FFFF00"/>
                </a:highlight>
                <a:latin typeface="BIZ UDPゴシック" panose="020B0400000000000000" pitchFamily="50" charset="-128"/>
                <a:ea typeface="BIZ UDPゴシック" panose="020B0400000000000000" pitchFamily="50" charset="-128"/>
              </a:rPr>
              <a:t>4</a:t>
            </a:r>
            <a:r>
              <a:rPr kumimoji="1" lang="ja-JP" altLang="en-US" dirty="0">
                <a:highlight>
                  <a:srgbClr val="FFFF00"/>
                </a:highlight>
                <a:latin typeface="BIZ UDPゴシック" panose="020B0400000000000000" pitchFamily="50" charset="-128"/>
                <a:ea typeface="BIZ UDPゴシック" panose="020B0400000000000000" pitchFamily="50" charset="-128"/>
              </a:rPr>
              <a:t>水曜日 </a:t>
            </a:r>
            <a:r>
              <a:rPr kumimoji="1" lang="en-US" altLang="ja-JP" dirty="0">
                <a:highlight>
                  <a:srgbClr val="FFFF00"/>
                </a:highlight>
                <a:latin typeface="BIZ UDPゴシック" panose="020B0400000000000000" pitchFamily="50" charset="-128"/>
                <a:ea typeface="BIZ UDPゴシック" panose="020B0400000000000000" pitchFamily="50" charset="-128"/>
              </a:rPr>
              <a:t>13:30-15:00</a:t>
            </a:r>
            <a:r>
              <a:rPr kumimoji="1" lang="ja-JP" altLang="en-US" dirty="0">
                <a:highlight>
                  <a:srgbClr val="FFFF00"/>
                </a:highlight>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オープンソースライセンス研究所セミナー振り返り</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normAutofit/>
          </a:bodyPr>
          <a:lstStyle/>
          <a:p>
            <a:pPr marL="152396" indent="0">
              <a:lnSpc>
                <a:spcPct val="150000"/>
              </a:lnSpc>
              <a:buNone/>
            </a:pPr>
            <a:r>
              <a:rPr kumimoji="1" lang="en-US" altLang="ja-JP" dirty="0">
                <a:latin typeface="BIZ UDPゴシック" panose="020B0400000000000000" pitchFamily="50" charset="-128"/>
                <a:ea typeface="BIZ UDPゴシック" panose="020B0400000000000000" pitchFamily="50" charset="-128"/>
              </a:rPr>
              <a:t>7/16(</a:t>
            </a:r>
            <a:r>
              <a:rPr kumimoji="1" lang="ja-JP" altLang="en-US" dirty="0">
                <a:latin typeface="BIZ UDPゴシック" panose="020B0400000000000000" pitchFamily="50" charset="-128"/>
                <a:ea typeface="BIZ UDPゴシック" panose="020B0400000000000000" pitchFamily="50" charset="-128"/>
              </a:rPr>
              <a:t>火）に</a:t>
            </a:r>
            <a:r>
              <a:rPr kumimoji="1" lang="en-US" altLang="ja-JP" dirty="0">
                <a:latin typeface="BIZ UDPゴシック" panose="020B0400000000000000" pitchFamily="50" charset="-128"/>
                <a:ea typeface="BIZ UDPゴシック" panose="020B0400000000000000" pitchFamily="50" charset="-128"/>
              </a:rPr>
              <a:t>Fujitsu </a:t>
            </a:r>
            <a:r>
              <a:rPr kumimoji="1" lang="en-US" altLang="ja-JP" dirty="0" err="1">
                <a:latin typeface="BIZ UDPゴシック" panose="020B0400000000000000" pitchFamily="50" charset="-128"/>
                <a:ea typeface="BIZ UDPゴシック" panose="020B0400000000000000" pitchFamily="50" charset="-128"/>
              </a:rPr>
              <a:t>Uvance</a:t>
            </a:r>
            <a:r>
              <a:rPr kumimoji="1" lang="en-US" altLang="ja-JP" dirty="0">
                <a:latin typeface="BIZ UDPゴシック" panose="020B0400000000000000" pitchFamily="50" charset="-128"/>
                <a:ea typeface="BIZ UDPゴシック" panose="020B0400000000000000" pitchFamily="50" charset="-128"/>
              </a:rPr>
              <a:t> Kawasaki Tower</a:t>
            </a:r>
            <a:r>
              <a:rPr kumimoji="1" lang="ja-JP" altLang="en-US" dirty="0">
                <a:latin typeface="BIZ UDPゴシック" panose="020B0400000000000000" pitchFamily="50" charset="-128"/>
                <a:ea typeface="BIZ UDPゴシック" panose="020B0400000000000000" pitchFamily="50" charset="-128"/>
              </a:rPr>
              <a:t>にて、 「基礎からオープンソースライセンスを知る！」</a:t>
            </a:r>
            <a:r>
              <a:rPr kumimoji="1" lang="en-US" altLang="ja-JP" dirty="0">
                <a:latin typeface="BIZ UDPゴシック" panose="020B0400000000000000" pitchFamily="50" charset="-128"/>
                <a:ea typeface="BIZ UDPゴシック" panose="020B0400000000000000" pitchFamily="50" charset="-128"/>
              </a:rPr>
              <a:t>OLL</a:t>
            </a:r>
            <a:r>
              <a:rPr kumimoji="1" lang="ja-JP" altLang="en-US" dirty="0">
                <a:latin typeface="BIZ UDPゴシック" panose="020B0400000000000000" pitchFamily="50" charset="-128"/>
                <a:ea typeface="BIZ UDPゴシック" panose="020B0400000000000000" pitchFamily="50" charset="-128"/>
              </a:rPr>
              <a:t>研修の一コマを使い「オープンソースライセンスの基礎」の講演をしました。</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hlinkClick r:id="rId2"/>
            </a:endParaRPr>
          </a:p>
          <a:p>
            <a:pPr marL="152396" indent="0">
              <a:lnSpc>
                <a:spcPct val="150000"/>
              </a:lnSpc>
              <a:buNone/>
            </a:pPr>
            <a:r>
              <a:rPr lang="en-US" altLang="ja-JP" dirty="0">
                <a:latin typeface="BIZ UDPゴシック" panose="020B0400000000000000" pitchFamily="50" charset="-128"/>
                <a:ea typeface="BIZ UDPゴシック" panose="020B0400000000000000" pitchFamily="50" charset="-128"/>
                <a:hlinkClick r:id="rId2"/>
              </a:rPr>
              <a:t>https://www.osll.jp/index.php?action=pages_view_main&amp;active_action=journal_view_main_detail&amp;post_id=263&amp;comment_flag=1&amp;block_id=10#_10</a:t>
            </a: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詳細は別紙参照。</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96321856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1857</Words>
  <Application>Microsoft Office PowerPoint</Application>
  <PresentationFormat>ワイド画面</PresentationFormat>
  <Paragraphs>74</Paragraphs>
  <Slides>13</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BIZ UDPゴシック</vt:lpstr>
      <vt:lpstr>Open Sans Medium</vt:lpstr>
      <vt:lpstr>游ゴシック</vt:lpstr>
      <vt:lpstr>游ゴシック Light</vt:lpstr>
      <vt:lpstr>游ゴシック Medium</vt:lpstr>
      <vt:lpstr>Arial</vt:lpstr>
      <vt:lpstr>Roboto</vt:lpstr>
      <vt:lpstr>Roboto Slab Light</vt:lpstr>
      <vt:lpstr>Wingdings</vt:lpstr>
      <vt:lpstr>Linux Foundation EU Theme 2023</vt:lpstr>
      <vt:lpstr>OpenChain JWG 教育 SG 9月会合</vt:lpstr>
      <vt:lpstr>Anti-Trust Policy Notice</vt:lpstr>
      <vt:lpstr>独占禁止法順守ポリシー (Antitrust Policy)</vt:lpstr>
      <vt:lpstr>Code of Conduct（仮）</vt:lpstr>
      <vt:lpstr>【参考】行動規範 (Code of Conduct) （仮）</vt:lpstr>
      <vt:lpstr>【参考】行動規範 (Code of Conduct) （仮）</vt:lpstr>
      <vt:lpstr>目次</vt:lpstr>
      <vt:lpstr>この会の進め方について（再掲、一部追記あり）</vt:lpstr>
      <vt:lpstr>オープンソースライセンス研究所セミナー振り返り</vt:lpstr>
      <vt:lpstr>Open Compliance Summit 2024への登壇について</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11</cp:revision>
  <dcterms:created xsi:type="dcterms:W3CDTF">2023-08-30T04:38:36Z</dcterms:created>
  <dcterms:modified xsi:type="dcterms:W3CDTF">2024-11-25T08:59:38Z</dcterms:modified>
</cp:coreProperties>
</file>