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embedTrueTypeFonts="1" strictFirstAndLastChars="0" autoCompressPictures="0" saveSubsetFonts="1">
  <p:sldMasterIdLst>
    <p:sldMasterId r:id="rId6" id="2147483655"/>
  </p:sldMasterIdLst>
  <p:notesMasterIdLst>
    <p:notesMasterId r:id="rId7"/>
  </p:notesMasterIdLst>
  <p:sldIdLst>
    <p:sldId r:id="rId8" id="256"/>
    <p:sldId r:id="rId9" id="257"/>
    <p:sldId r:id="rId10" id="258"/>
    <p:sldId r:id="rId11" id="259"/>
    <p:sldId r:id="rId12" id="260"/>
    <p:sldId r:id="rId13" id="261"/>
    <p:sldId r:id="rId14" id="262"/>
    <p:sldId r:id="rId15" id="263"/>
    <p:sldId r:id="rId16" id="264"/>
    <p:sldId r:id="rId17" id="265"/>
    <p:sldId r:id="rId18" id="266"/>
    <p:sldId r:id="rId19" id="267"/>
    <p:sldId r:id="rId20" id="268"/>
    <p:sldId r:id="rId21" id="269"/>
    <p:sldId r:id="rId22" id="270"/>
    <p:sldId r:id="rId23" id="271"/>
    <p:sldId r:id="rId24" id="272"/>
    <p:sldId r:id="rId25" id="273"/>
    <p:sldId r:id="rId26" id="274"/>
    <p:sldId r:id="rId27" id="275"/>
    <p:sldId r:id="rId28" id="276"/>
    <p:sldId r:id="rId29" id="277"/>
    <p:sldId r:id="rId30" id="278"/>
    <p:sldId r:id="rId31" id="279"/>
    <p:sldId r:id="rId32" id="280"/>
    <p:sldId r:id="rId33" id="281"/>
    <p:sldId r:id="rId34" id="282"/>
    <p:sldId r:id="rId35" id="283"/>
    <p:sldId r:id="rId36" id="284"/>
    <p:sldId r:id="rId37" id="285"/>
    <p:sldId r:id="rId38" id="286"/>
    <p:sldId r:id="rId39" id="287"/>
    <p:sldId r:id="rId40" id="288"/>
    <p:sldId r:id="rId41" id="289"/>
    <p:sldId r:id="rId42" id="290"/>
    <p:sldId r:id="rId43" id="291"/>
    <p:sldId r:id="rId44" id="292"/>
    <p:sldId r:id="rId45" id="293"/>
  </p:sldIdLst>
  <p:sldSz cx="9144000" cy="5143500"/>
  <p:notesSz cx="6858000" cy="9144000"/>
  <p:embeddedFontLst>
    <p:embeddedFont>
      <p:font typeface="Tahoma"/>
      <p:regular r:id="rId46"/>
      <p:bold r:id="rId47"/>
    </p:embeddedFont>
    <p:embeddedFont>
      <p:font typeface="Quattrocento Sans"/>
      <p:regular r:id="rId48"/>
      <p:bold r:id="rId49"/>
      <p:italic r:id="rId50"/>
      <p:boldItalic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defaultTextStyle>
  <p:extLst>
    <p:ext uri="{EFAFB233-063F-42B5-8137-9DF3F51BA10A}">
      <p15:sldGuideLst>
        <p15:guide orient="horz" pos="1620" id="1">
          <p15:clr>
            <a:srgbClr val="A4A3A4"/>
          </p15:clr>
        </p15:guide>
        <p15:guide pos="2880" id="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asayuki Kuwata"/>
  <p:cmAuthor clrIdx="1" id="1" initials="" lastIdx="1" name="小泉悟"/>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85BDF1-F547-46F0-813D-E1157E6B5AC1}">
  <a:tblStyle styleId="{C385BDF1-F547-46F0-813D-E1157E6B5A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Tahoma-regular.fntdata"/><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QuattrocentoSans-regular.fntdata"/><Relationship Id="rId47" Type="http://schemas.openxmlformats.org/officeDocument/2006/relationships/font" Target="fonts/Tahoma-bold.fntdata"/><Relationship Id="rId49" Type="http://schemas.openxmlformats.org/officeDocument/2006/relationships/font" Target="fonts/QuattrocentoSans-bold.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QuattrocentoSans-boldItalic.fntdata"/><Relationship Id="rId50" Type="http://schemas.openxmlformats.org/officeDocument/2006/relationships/font" Target="fonts/QuattrocentoSans-italic.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4.xml"/><Relationship Id="rId55" Type="http://schemas.openxmlformats.org/officeDocument/2006/relationships/font" Target="fonts/OpenSans-boldItalic.fntdata"/><Relationship Id="rId10" Type="http://schemas.openxmlformats.org/officeDocument/2006/relationships/slide" Target="slides/slide3.xml"/><Relationship Id="rId54" Type="http://schemas.openxmlformats.org/officeDocument/2006/relationships/font" Target="fonts/OpenSans-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dt="2023-03-24T07:47:05.858" authorId="0" idx="1">
    <p:pos x="6000" y="0"/>
    <p:text>"Creating Open Source Programs" has changed the order so that English and Japanese are in line.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dt="2023-03-24T07:04:51.618" authorId="1" idx="1">
    <p:pos x="272" y="578"/>
    <p:text>I thought this might be a question that comes a long way in front of you.</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 id="2"/>
        <p:cNvGrpSpPr/>
        <p:nvPr/>
      </p:nvGrpSpPr>
      <p:grpSpPr>
        <a:xfrm>
          <a:off x="0" y="0"/>
          <a:ext cx="0" cy="0"/>
          <a:chOff x="0" y="0"/>
          <a:chExt cx="0" cy="0"/>
        </a:xfrm>
      </p:grpSpPr>
      <p:sp>
        <p:nvSpPr>
          <p:cNvPr name="Google Shape;3;n" id="3"/>
          <p:cNvSpPr/>
          <p:nvPr>
            <p:ph idx="2" type="sldImg"/>
          </p:nvPr>
        </p:nvSpPr>
        <p:spPr>
          <a:xfrm>
            <a:off x="381300" y="685800"/>
            <a:ext cx="6096075" cy="3429000"/>
          </a:xfrm>
          <a:custGeom>
            <a:rect b="b" r="r" t="t" l="l"/>
            <a:pathLst>
              <a:path extrusionOk="0" w="120000" h="120000">
                <a:moveTo>
                  <a:pt x="0" y="0"/>
                </a:moveTo>
                <a:lnTo>
                  <a:pt x="120000" y="0"/>
                </a:lnTo>
                <a:lnTo>
                  <a:pt x="120000" y="120000"/>
                </a:lnTo>
                <a:lnTo>
                  <a:pt x="0" y="120000"/>
                </a:lnTo>
                <a:close/>
              </a:path>
            </a:pathLst>
          </a:custGeom>
          <a:noFill/>
          <a:ln cmpd="sng" cap="flat" w="9525">
            <a:solidFill>
              <a:srgbClr val="000000"/>
            </a:solidFill>
            <a:prstDash val="solid"/>
            <a:round/>
            <a:headEnd len="sm" w="sm" type="none"/>
            <a:tailEnd len="sm" w="sm" type="none"/>
          </a:ln>
        </p:spPr>
      </p:sp>
      <p:sp>
        <p:nvSpPr>
          <p:cNvPr name="Google Shape;4;n" id="4"/>
          <p:cNvSpPr txBox="1"/>
          <p:nvPr>
            <p:ph idx="1" type="body"/>
          </p:nvPr>
        </p:nvSpPr>
        <p:spPr>
          <a:xfrm>
            <a:off x="685800" y="4343400"/>
            <a:ext cx="5486400" cy="4114800"/>
          </a:xfrm>
          <a:prstGeom prst="rect">
            <a:avLst/>
          </a:prstGeom>
          <a:noFill/>
          <a:ln>
            <a:noFill/>
          </a:ln>
        </p:spPr>
        <p:txBody>
          <a:bodyPr lIns="91425" bIns="91425" anchor="t" rIns="91425" anchorCtr="0" wrap="square" spcFirstLastPara="1" tIns="91425">
            <a:noAutofit/>
          </a:bodyPr>
          <a:lstStyle>
            <a:lvl1pPr lvl="0" indent="-298450" marL="457200">
              <a:spcBef>
                <a:spcPts val="0"/>
              </a:spcBef>
              <a:spcAft>
                <a:spcPts val="0"/>
              </a:spcAft>
              <a:buSzPts val="1100"/>
              <a:buChar char="●"/>
              <a:defRPr sz="880"/>
            </a:lvl1pPr>
            <a:lvl2pPr lvl="1" indent="-298450" marL="914400">
              <a:spcBef>
                <a:spcPts val="0"/>
              </a:spcBef>
              <a:spcAft>
                <a:spcPts val="0"/>
              </a:spcAft>
              <a:buSzPts val="1100"/>
              <a:buChar char="○"/>
              <a:defRPr sz="880"/>
            </a:lvl2pPr>
            <a:lvl3pPr lvl="2" indent="-298450" marL="1371600">
              <a:spcBef>
                <a:spcPts val="0"/>
              </a:spcBef>
              <a:spcAft>
                <a:spcPts val="0"/>
              </a:spcAft>
              <a:buSzPts val="1100"/>
              <a:buChar char="■"/>
              <a:defRPr sz="880"/>
            </a:lvl3pPr>
            <a:lvl4pPr lvl="3" indent="-298450" marL="1828800">
              <a:spcBef>
                <a:spcPts val="0"/>
              </a:spcBef>
              <a:spcAft>
                <a:spcPts val="0"/>
              </a:spcAft>
              <a:buSzPts val="1100"/>
              <a:buChar char="●"/>
              <a:defRPr sz="880"/>
            </a:lvl4pPr>
            <a:lvl5pPr lvl="4" indent="-298450" marL="2286000">
              <a:spcBef>
                <a:spcPts val="0"/>
              </a:spcBef>
              <a:spcAft>
                <a:spcPts val="0"/>
              </a:spcAft>
              <a:buSzPts val="1100"/>
              <a:buChar char="○"/>
              <a:defRPr sz="880"/>
            </a:lvl5pPr>
            <a:lvl6pPr lvl="5" indent="-298450" marL="2743200">
              <a:spcBef>
                <a:spcPts val="0"/>
              </a:spcBef>
              <a:spcAft>
                <a:spcPts val="0"/>
              </a:spcAft>
              <a:buSzPts val="1100"/>
              <a:buChar char="■"/>
              <a:defRPr sz="880"/>
            </a:lvl6pPr>
            <a:lvl7pPr lvl="6" indent="-298450" marL="3200400">
              <a:spcBef>
                <a:spcPts val="0"/>
              </a:spcBef>
              <a:spcAft>
                <a:spcPts val="0"/>
              </a:spcAft>
              <a:buSzPts val="1100"/>
              <a:buChar char="●"/>
              <a:defRPr sz="880"/>
            </a:lvl7pPr>
            <a:lvl8pPr lvl="7" indent="-298450" marL="3657600">
              <a:spcBef>
                <a:spcPts val="0"/>
              </a:spcBef>
              <a:spcAft>
                <a:spcPts val="0"/>
              </a:spcAft>
              <a:buSzPts val="1100"/>
              <a:buChar char="○"/>
              <a:defRPr sz="880"/>
            </a:lvl8pPr>
            <a:lvl9pPr lvl="8" indent="-298450" marL="4114800">
              <a:spcBef>
                <a:spcPts val="0"/>
              </a:spcBef>
              <a:spcAft>
                <a:spcPts val="0"/>
              </a:spcAft>
              <a:buSzPts val="1100"/>
              <a:buChar char="■"/>
              <a:defRPr sz="880"/>
            </a:lvl9pPr>
          </a:lstStyle>
          <a:p/>
        </p:txBody>
      </p:sp>
    </p:spTree>
  </p:cSld>
  <p:clrMap accent6="accent6" accent4="accent4" accent5="accent5" accent2="accent2" accent3="accent3" accent1="accent1" bg2="dk2" tx1="dk1" bg1="lt1" hlink="hlink" tx2="lt2" folHlink="fol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35" id="35"/>
        <p:cNvGrpSpPr/>
        <p:nvPr/>
      </p:nvGrpSpPr>
      <p:grpSpPr>
        <a:xfrm>
          <a:off x="0" y="0"/>
          <a:ext cx="0" cy="0"/>
          <a:chOff x="0" y="0"/>
          <a:chExt cx="0" cy="0"/>
        </a:xfrm>
      </p:grpSpPr>
      <p:sp>
        <p:nvSpPr>
          <p:cNvPr name="Google Shape;36;g2236ade486f_0_26:notes" id="36"/>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37;g2236ade486f_0_26:notes" id="37"/>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11" id="111"/>
        <p:cNvGrpSpPr/>
        <p:nvPr/>
      </p:nvGrpSpPr>
      <p:grpSpPr>
        <a:xfrm>
          <a:off x="0" y="0"/>
          <a:ext cx="0" cy="0"/>
          <a:chOff x="0" y="0"/>
          <a:chExt cx="0" cy="0"/>
        </a:xfrm>
      </p:grpSpPr>
      <p:sp>
        <p:nvSpPr>
          <p:cNvPr name="Google Shape;112;g2c577ff357d_0_4:notes" id="112"/>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13;g2c577ff357d_0_4:notes" id="113"/>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18" id="118"/>
        <p:cNvGrpSpPr/>
        <p:nvPr/>
      </p:nvGrpSpPr>
      <p:grpSpPr>
        <a:xfrm>
          <a:off x="0" y="0"/>
          <a:ext cx="0" cy="0"/>
          <a:chOff x="0" y="0"/>
          <a:chExt cx="0" cy="0"/>
        </a:xfrm>
      </p:grpSpPr>
      <p:sp>
        <p:nvSpPr>
          <p:cNvPr name="Google Shape;119;g2c577ff357d_0_10:notes" id="119"/>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20;g2c577ff357d_0_10:notes" id="120"/>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25" id="125"/>
        <p:cNvGrpSpPr/>
        <p:nvPr/>
      </p:nvGrpSpPr>
      <p:grpSpPr>
        <a:xfrm>
          <a:off x="0" y="0"/>
          <a:ext cx="0" cy="0"/>
          <a:chOff x="0" y="0"/>
          <a:chExt cx="0" cy="0"/>
        </a:xfrm>
      </p:grpSpPr>
      <p:sp>
        <p:nvSpPr>
          <p:cNvPr name="Google Shape;126;g277a2174cf6_0_16:notes" id="126"/>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27;g277a2174cf6_0_16:notes" id="127"/>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32" id="132"/>
        <p:cNvGrpSpPr/>
        <p:nvPr/>
      </p:nvGrpSpPr>
      <p:grpSpPr>
        <a:xfrm>
          <a:off x="0" y="0"/>
          <a:ext cx="0" cy="0"/>
          <a:chOff x="0" y="0"/>
          <a:chExt cx="0" cy="0"/>
        </a:xfrm>
      </p:grpSpPr>
      <p:sp>
        <p:nvSpPr>
          <p:cNvPr name="Google Shape;133;g277a2174cf6_0_1:notes" id="133"/>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34;g277a2174cf6_0_1:notes" id="134"/>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50" id="150"/>
        <p:cNvGrpSpPr/>
        <p:nvPr/>
      </p:nvGrpSpPr>
      <p:grpSpPr>
        <a:xfrm>
          <a:off x="0" y="0"/>
          <a:ext cx="0" cy="0"/>
          <a:chOff x="0" y="0"/>
          <a:chExt cx="0" cy="0"/>
        </a:xfrm>
      </p:grpSpPr>
      <p:sp>
        <p:nvSpPr>
          <p:cNvPr name="Google Shape;151;g2476228fa94_0_4:notes" id="151"/>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52;g2476228fa94_0_4:notes" id="152"/>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57" id="157"/>
        <p:cNvGrpSpPr/>
        <p:nvPr/>
      </p:nvGrpSpPr>
      <p:grpSpPr>
        <a:xfrm>
          <a:off x="0" y="0"/>
          <a:ext cx="0" cy="0"/>
          <a:chOff x="0" y="0"/>
          <a:chExt cx="0" cy="0"/>
        </a:xfrm>
      </p:grpSpPr>
      <p:sp>
        <p:nvSpPr>
          <p:cNvPr name="Google Shape;158;g237522eb0ab_0_6:notes" id="158"/>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59;g237522eb0ab_0_6:notes" id="159"/>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67" id="167"/>
        <p:cNvGrpSpPr/>
        <p:nvPr/>
      </p:nvGrpSpPr>
      <p:grpSpPr>
        <a:xfrm>
          <a:off x="0" y="0"/>
          <a:ext cx="0" cy="0"/>
          <a:chOff x="0" y="0"/>
          <a:chExt cx="0" cy="0"/>
        </a:xfrm>
      </p:grpSpPr>
      <p:sp>
        <p:nvSpPr>
          <p:cNvPr name="Google Shape;168;g20a898e1ef4_0_5:notes" id="168"/>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69;g20a898e1ef4_0_5:notes" id="169"/>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74" id="174"/>
        <p:cNvGrpSpPr/>
        <p:nvPr/>
      </p:nvGrpSpPr>
      <p:grpSpPr>
        <a:xfrm>
          <a:off x="0" y="0"/>
          <a:ext cx="0" cy="0"/>
          <a:chOff x="0" y="0"/>
          <a:chExt cx="0" cy="0"/>
        </a:xfrm>
      </p:grpSpPr>
      <p:sp>
        <p:nvSpPr>
          <p:cNvPr name="Google Shape;175;g254956648f7_0_24:notes" id="175"/>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76;g254956648f7_0_24:notes" id="176"/>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81" id="181"/>
        <p:cNvGrpSpPr/>
        <p:nvPr/>
      </p:nvGrpSpPr>
      <p:grpSpPr>
        <a:xfrm>
          <a:off x="0" y="0"/>
          <a:ext cx="0" cy="0"/>
          <a:chOff x="0" y="0"/>
          <a:chExt cx="0" cy="0"/>
        </a:xfrm>
      </p:grpSpPr>
      <p:sp>
        <p:nvSpPr>
          <p:cNvPr name="Google Shape;182;g25c549a864b_0_15:notes" id="182"/>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83;g25c549a864b_0_15:notes" id="183"/>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87" id="187"/>
        <p:cNvGrpSpPr/>
        <p:nvPr/>
      </p:nvGrpSpPr>
      <p:grpSpPr>
        <a:xfrm>
          <a:off x="0" y="0"/>
          <a:ext cx="0" cy="0"/>
          <a:chOff x="0" y="0"/>
          <a:chExt cx="0" cy="0"/>
        </a:xfrm>
      </p:grpSpPr>
      <p:sp>
        <p:nvSpPr>
          <p:cNvPr name="Google Shape;188;g25c549a864b_0_0:notes" id="188"/>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89;g25c549a864b_0_0:notes" id="189"/>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43" id="43"/>
        <p:cNvGrpSpPr/>
        <p:nvPr/>
      </p:nvGrpSpPr>
      <p:grpSpPr>
        <a:xfrm>
          <a:off x="0" y="0"/>
          <a:ext cx="0" cy="0"/>
          <a:chOff x="0" y="0"/>
          <a:chExt cx="0" cy="0"/>
        </a:xfrm>
      </p:grpSpPr>
      <p:sp>
        <p:nvSpPr>
          <p:cNvPr name="Google Shape;44;g2a015e4621c_0_0:notes" id="44"/>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45;g2a015e4621c_0_0:notes" id="45"/>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98" id="198"/>
        <p:cNvGrpSpPr/>
        <p:nvPr/>
      </p:nvGrpSpPr>
      <p:grpSpPr>
        <a:xfrm>
          <a:off x="0" y="0"/>
          <a:ext cx="0" cy="0"/>
          <a:chOff x="0" y="0"/>
          <a:chExt cx="0" cy="0"/>
        </a:xfrm>
      </p:grpSpPr>
      <p:sp>
        <p:nvSpPr>
          <p:cNvPr name="Google Shape;199;g254956648f7_0_30:notes" id="199"/>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00;g254956648f7_0_30:notes" id="200"/>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05" id="205"/>
        <p:cNvGrpSpPr/>
        <p:nvPr/>
      </p:nvGrpSpPr>
      <p:grpSpPr>
        <a:xfrm>
          <a:off x="0" y="0"/>
          <a:ext cx="0" cy="0"/>
          <a:chOff x="0" y="0"/>
          <a:chExt cx="0" cy="0"/>
        </a:xfrm>
      </p:grpSpPr>
      <p:sp>
        <p:nvSpPr>
          <p:cNvPr name="Google Shape;206;g237522eb0ab_0_0:notes" id="206"/>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07;g237522eb0ab_0_0:notes" id="207"/>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12" id="212"/>
        <p:cNvGrpSpPr/>
        <p:nvPr/>
      </p:nvGrpSpPr>
      <p:grpSpPr>
        <a:xfrm>
          <a:off x="0" y="0"/>
          <a:ext cx="0" cy="0"/>
          <a:chOff x="0" y="0"/>
          <a:chExt cx="0" cy="0"/>
        </a:xfrm>
      </p:grpSpPr>
      <p:sp>
        <p:nvSpPr>
          <p:cNvPr name="Google Shape;213;g2236ade486f_0_20:notes" id="213"/>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14;g2236ade486f_0_20:notes" id="214"/>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19" id="219"/>
        <p:cNvGrpSpPr/>
        <p:nvPr/>
      </p:nvGrpSpPr>
      <p:grpSpPr>
        <a:xfrm>
          <a:off x="0" y="0"/>
          <a:ext cx="0" cy="0"/>
          <a:chOff x="0" y="0"/>
          <a:chExt cx="0" cy="0"/>
        </a:xfrm>
      </p:grpSpPr>
      <p:sp>
        <p:nvSpPr>
          <p:cNvPr name="Google Shape;220;g2236ade486f_0_14:notes" id="220"/>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21;g2236ade486f_0_14:notes" id="221"/>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26" id="226"/>
        <p:cNvGrpSpPr/>
        <p:nvPr/>
      </p:nvGrpSpPr>
      <p:grpSpPr>
        <a:xfrm>
          <a:off x="0" y="0"/>
          <a:ext cx="0" cy="0"/>
          <a:chOff x="0" y="0"/>
          <a:chExt cx="0" cy="0"/>
        </a:xfrm>
      </p:grpSpPr>
      <p:sp>
        <p:nvSpPr>
          <p:cNvPr name="Google Shape;227;g2236ade486f_0_4:notes" id="227"/>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28;g2236ade486f_0_4:notes" id="228"/>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33" id="233"/>
        <p:cNvGrpSpPr/>
        <p:nvPr/>
      </p:nvGrpSpPr>
      <p:grpSpPr>
        <a:xfrm>
          <a:off x="0" y="0"/>
          <a:ext cx="0" cy="0"/>
          <a:chOff x="0" y="0"/>
          <a:chExt cx="0" cy="0"/>
        </a:xfrm>
      </p:grpSpPr>
      <p:sp>
        <p:nvSpPr>
          <p:cNvPr name="Google Shape;234;p:notes" id="234"/>
          <p:cNvSpPr/>
          <p:nvPr>
            <p:ph idx="2" type="sldImg"/>
          </p:nvPr>
        </p:nvSpPr>
        <p:spPr>
          <a:xfrm>
            <a:off x="381300" y="685800"/>
            <a:ext cx="6096075" cy="3429000"/>
          </a:xfrm>
          <a:custGeom>
            <a:rect b="b" r="r" t="t" l="l"/>
            <a:pathLst>
              <a:path extrusionOk="0" w="120000" h="120000">
                <a:moveTo>
                  <a:pt x="0" y="0"/>
                </a:moveTo>
                <a:lnTo>
                  <a:pt x="120000" y="0"/>
                </a:lnTo>
                <a:lnTo>
                  <a:pt x="120000" y="120000"/>
                </a:lnTo>
                <a:lnTo>
                  <a:pt x="0" y="120000"/>
                </a:lnTo>
                <a:close/>
              </a:path>
            </a:pathLst>
          </a:custGeom>
        </p:spPr>
      </p:sp>
      <p:sp>
        <p:nvSpPr>
          <p:cNvPr name="Google Shape;235;p:notes" id="235"/>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40" id="240"/>
        <p:cNvGrpSpPr/>
        <p:nvPr/>
      </p:nvGrpSpPr>
      <p:grpSpPr>
        <a:xfrm>
          <a:off x="0" y="0"/>
          <a:ext cx="0" cy="0"/>
          <a:chOff x="0" y="0"/>
          <a:chExt cx="0" cy="0"/>
        </a:xfrm>
      </p:grpSpPr>
      <p:sp>
        <p:nvSpPr>
          <p:cNvPr name="Google Shape;241;g2236ade486f_18_0:notes" id="241"/>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42;g2236ade486f_18_0:notes" id="242"/>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46" id="246"/>
        <p:cNvGrpSpPr/>
        <p:nvPr/>
      </p:nvGrpSpPr>
      <p:grpSpPr>
        <a:xfrm>
          <a:off x="0" y="0"/>
          <a:ext cx="0" cy="0"/>
          <a:chOff x="0" y="0"/>
          <a:chExt cx="0" cy="0"/>
        </a:xfrm>
      </p:grpSpPr>
      <p:sp>
        <p:nvSpPr>
          <p:cNvPr name="Google Shape;247;g218c359ebf5_0_0:notes" id="247"/>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48;g218c359ebf5_0_0:notes" id="248"/>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52" id="252"/>
        <p:cNvGrpSpPr/>
        <p:nvPr/>
      </p:nvGrpSpPr>
      <p:grpSpPr>
        <a:xfrm>
          <a:off x="0" y="0"/>
          <a:ext cx="0" cy="0"/>
          <a:chOff x="0" y="0"/>
          <a:chExt cx="0" cy="0"/>
        </a:xfrm>
      </p:grpSpPr>
      <p:sp>
        <p:nvSpPr>
          <p:cNvPr name="Google Shape;253;g2236ade486f_26_0:notes" id="253"/>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54;g2236ade486f_26_0:notes" id="254"/>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59" id="259"/>
        <p:cNvGrpSpPr/>
        <p:nvPr/>
      </p:nvGrpSpPr>
      <p:grpSpPr>
        <a:xfrm>
          <a:off x="0" y="0"/>
          <a:ext cx="0" cy="0"/>
          <a:chOff x="0" y="0"/>
          <a:chExt cx="0" cy="0"/>
        </a:xfrm>
      </p:grpSpPr>
      <p:sp>
        <p:nvSpPr>
          <p:cNvPr name="Google Shape;260;g2bee1ff5b57_0_0:notes" id="260"/>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61;g2bee1ff5b57_0_0:notes" id="261"/>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50" id="50"/>
        <p:cNvGrpSpPr/>
        <p:nvPr/>
      </p:nvGrpSpPr>
      <p:grpSpPr>
        <a:xfrm>
          <a:off x="0" y="0"/>
          <a:ext cx="0" cy="0"/>
          <a:chOff x="0" y="0"/>
          <a:chExt cx="0" cy="0"/>
        </a:xfrm>
      </p:grpSpPr>
      <p:sp>
        <p:nvSpPr>
          <p:cNvPr name="Google Shape;51;g254956648f7_0_0:notes" id="51"/>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52;g254956648f7_0_0:notes" id="52"/>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83" id="283"/>
        <p:cNvGrpSpPr/>
        <p:nvPr/>
      </p:nvGrpSpPr>
      <p:grpSpPr>
        <a:xfrm>
          <a:off x="0" y="0"/>
          <a:ext cx="0" cy="0"/>
          <a:chOff x="0" y="0"/>
          <a:chExt cx="0" cy="0"/>
        </a:xfrm>
      </p:grpSpPr>
      <p:sp>
        <p:nvSpPr>
          <p:cNvPr name="Google Shape;284;g2bee1ff5b57_0_35:notes" id="284"/>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85;g2bee1ff5b57_0_35:notes" id="285"/>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313" id="313"/>
        <p:cNvGrpSpPr/>
        <p:nvPr/>
      </p:nvGrpSpPr>
      <p:grpSpPr>
        <a:xfrm>
          <a:off x="0" y="0"/>
          <a:ext cx="0" cy="0"/>
          <a:chOff x="0" y="0"/>
          <a:chExt cx="0" cy="0"/>
        </a:xfrm>
      </p:grpSpPr>
      <p:sp>
        <p:nvSpPr>
          <p:cNvPr name="Google Shape;314;g2bee1ff5b57_0_71:notes" id="314"/>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315;g2bee1ff5b57_0_71:notes" id="315"/>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353" id="353"/>
        <p:cNvGrpSpPr/>
        <p:nvPr/>
      </p:nvGrpSpPr>
      <p:grpSpPr>
        <a:xfrm>
          <a:off x="0" y="0"/>
          <a:ext cx="0" cy="0"/>
          <a:chOff x="0" y="0"/>
          <a:chExt cx="0" cy="0"/>
        </a:xfrm>
      </p:grpSpPr>
      <p:sp>
        <p:nvSpPr>
          <p:cNvPr name="Google Shape;354;g2bee1ff5b57_0_104:notes" id="354"/>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355;g2bee1ff5b57_0_104:notes" id="355"/>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392" id="392"/>
        <p:cNvGrpSpPr/>
        <p:nvPr/>
      </p:nvGrpSpPr>
      <p:grpSpPr>
        <a:xfrm>
          <a:off x="0" y="0"/>
          <a:ext cx="0" cy="0"/>
          <a:chOff x="0" y="0"/>
          <a:chExt cx="0" cy="0"/>
        </a:xfrm>
      </p:grpSpPr>
      <p:sp>
        <p:nvSpPr>
          <p:cNvPr name="Google Shape;393;g2bee1ff5b57_0_170:notes" id="393"/>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394;g2bee1ff5b57_0_170:notes" id="394"/>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404" id="404"/>
        <p:cNvGrpSpPr/>
        <p:nvPr/>
      </p:nvGrpSpPr>
      <p:grpSpPr>
        <a:xfrm>
          <a:off x="0" y="0"/>
          <a:ext cx="0" cy="0"/>
          <a:chOff x="0" y="0"/>
          <a:chExt cx="0" cy="0"/>
        </a:xfrm>
      </p:grpSpPr>
      <p:sp>
        <p:nvSpPr>
          <p:cNvPr name="Google Shape;405;g2bee1ff5b57_0_228:notes" id="405"/>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406;g2bee1ff5b57_0_228:notes" id="406"/>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432" id="432"/>
        <p:cNvGrpSpPr/>
        <p:nvPr/>
      </p:nvGrpSpPr>
      <p:grpSpPr>
        <a:xfrm>
          <a:off x="0" y="0"/>
          <a:ext cx="0" cy="0"/>
          <a:chOff x="0" y="0"/>
          <a:chExt cx="0" cy="0"/>
        </a:xfrm>
      </p:grpSpPr>
      <p:sp>
        <p:nvSpPr>
          <p:cNvPr name="Google Shape;433;g2bee1ff5b57_0_245:notes" id="433"/>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434;g2bee1ff5b57_0_245:notes" id="434"/>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466" id="466"/>
        <p:cNvGrpSpPr/>
        <p:nvPr/>
      </p:nvGrpSpPr>
      <p:grpSpPr>
        <a:xfrm>
          <a:off x="0" y="0"/>
          <a:ext cx="0" cy="0"/>
          <a:chOff x="0" y="0"/>
          <a:chExt cx="0" cy="0"/>
        </a:xfrm>
      </p:grpSpPr>
      <p:sp>
        <p:nvSpPr>
          <p:cNvPr name="Google Shape;467;g2bee1ff5b57_0_262:notes" id="467"/>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468;g2bee1ff5b57_0_262:notes" id="468"/>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509" id="509"/>
        <p:cNvGrpSpPr/>
        <p:nvPr/>
      </p:nvGrpSpPr>
      <p:grpSpPr>
        <a:xfrm>
          <a:off x="0" y="0"/>
          <a:ext cx="0" cy="0"/>
          <a:chOff x="0" y="0"/>
          <a:chExt cx="0" cy="0"/>
        </a:xfrm>
      </p:grpSpPr>
      <p:sp>
        <p:nvSpPr>
          <p:cNvPr name="Google Shape;510;g2bee1ff5b57_0_279:notes" id="510"/>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511;g2bee1ff5b57_0_279:notes" id="511"/>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551" id="551"/>
        <p:cNvGrpSpPr/>
        <p:nvPr/>
      </p:nvGrpSpPr>
      <p:grpSpPr>
        <a:xfrm>
          <a:off x="0" y="0"/>
          <a:ext cx="0" cy="0"/>
          <a:chOff x="0" y="0"/>
          <a:chExt cx="0" cy="0"/>
        </a:xfrm>
      </p:grpSpPr>
      <p:sp>
        <p:nvSpPr>
          <p:cNvPr name="Google Shape;552;g2bee1ff5b57_0_296:notes" id="552"/>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553;g2bee1ff5b57_0_296:notes" id="553"/>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64" id="64"/>
        <p:cNvGrpSpPr/>
        <p:nvPr/>
      </p:nvGrpSpPr>
      <p:grpSpPr>
        <a:xfrm>
          <a:off x="0" y="0"/>
          <a:ext cx="0" cy="0"/>
          <a:chOff x="0" y="0"/>
          <a:chExt cx="0" cy="0"/>
        </a:xfrm>
      </p:grpSpPr>
      <p:sp>
        <p:nvSpPr>
          <p:cNvPr name="Google Shape;65;g254956648f7_0_14:notes" id="65"/>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66;g254956648f7_0_14:notes" id="66"/>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76" id="76"/>
        <p:cNvGrpSpPr/>
        <p:nvPr/>
      </p:nvGrpSpPr>
      <p:grpSpPr>
        <a:xfrm>
          <a:off x="0" y="0"/>
          <a:ext cx="0" cy="0"/>
          <a:chOff x="0" y="0"/>
          <a:chExt cx="0" cy="0"/>
        </a:xfrm>
      </p:grpSpPr>
      <p:sp>
        <p:nvSpPr>
          <p:cNvPr name="Google Shape;77;g29401e88956_0_3:notes" id="77"/>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78;g29401e88956_0_3:notes" id="78"/>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83" id="83"/>
        <p:cNvGrpSpPr/>
        <p:nvPr/>
      </p:nvGrpSpPr>
      <p:grpSpPr>
        <a:xfrm>
          <a:off x="0" y="0"/>
          <a:ext cx="0" cy="0"/>
          <a:chOff x="0" y="0"/>
          <a:chExt cx="0" cy="0"/>
        </a:xfrm>
      </p:grpSpPr>
      <p:sp>
        <p:nvSpPr>
          <p:cNvPr name="Google Shape;84;g2a92ebe1b9b_0_4:notes" id="84"/>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85;g2a92ebe1b9b_0_4:notes" id="85"/>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90" id="90"/>
        <p:cNvGrpSpPr/>
        <p:nvPr/>
      </p:nvGrpSpPr>
      <p:grpSpPr>
        <a:xfrm>
          <a:off x="0" y="0"/>
          <a:ext cx="0" cy="0"/>
          <a:chOff x="0" y="0"/>
          <a:chExt cx="0" cy="0"/>
        </a:xfrm>
      </p:grpSpPr>
      <p:sp>
        <p:nvSpPr>
          <p:cNvPr name="Google Shape;91;g2a92ebe1b9b_0_10:notes" id="91"/>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92;g2a92ebe1b9b_0_10:notes" id="92"/>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97" id="97"/>
        <p:cNvGrpSpPr/>
        <p:nvPr/>
      </p:nvGrpSpPr>
      <p:grpSpPr>
        <a:xfrm>
          <a:off x="0" y="0"/>
          <a:ext cx="0" cy="0"/>
          <a:chOff x="0" y="0"/>
          <a:chExt cx="0" cy="0"/>
        </a:xfrm>
      </p:grpSpPr>
      <p:sp>
        <p:nvSpPr>
          <p:cNvPr name="Google Shape;98;g2b3737c2805_0_0:notes" id="98"/>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99;g2b3737c2805_0_0:notes" id="99"/>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04" id="104"/>
        <p:cNvGrpSpPr/>
        <p:nvPr/>
      </p:nvGrpSpPr>
      <p:grpSpPr>
        <a:xfrm>
          <a:off x="0" y="0"/>
          <a:ext cx="0" cy="0"/>
          <a:chOff x="0" y="0"/>
          <a:chExt cx="0" cy="0"/>
        </a:xfrm>
      </p:grpSpPr>
      <p:sp>
        <p:nvSpPr>
          <p:cNvPr name="Google Shape;105;g2b9b95d1ac9_0_0:notes" id="105"/>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06;g2b9b95d1ac9_0_0:notes" id="106"/>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page">
  <p:cSld name="Titlepage">
    <p:spTree>
      <p:nvGrpSpPr>
        <p:cNvPr name="Shape 6" id="6"/>
        <p:cNvGrpSpPr/>
        <p:nvPr/>
      </p:nvGrpSpPr>
      <p:grpSpPr>
        <a:xfrm>
          <a:off x="0" y="0"/>
          <a:ext cx="0" cy="0"/>
          <a:chOff x="0" y="0"/>
          <a:chExt cx="0" cy="0"/>
        </a:xfrm>
      </p:grpSpPr>
      <p:sp>
        <p:nvSpPr>
          <p:cNvPr name="Google Shape;7;p2" id="7"/>
          <p:cNvSpPr txBox="1"/>
          <p:nvPr>
            <p:ph type="ctrTitle"/>
          </p:nvPr>
        </p:nvSpPr>
        <p:spPr>
          <a:xfrm>
            <a:off x="524140" y="1352038"/>
            <a:ext cx="8095800" cy="1080300"/>
          </a:xfrm>
          <a:prstGeom prst="rect">
            <a:avLst/>
          </a:prstGeom>
          <a:noFill/>
          <a:ln>
            <a:noFill/>
          </a:ln>
        </p:spPr>
        <p:txBody>
          <a:bodyPr lIns="19625" bIns="0" anchor="b" rIns="19625" anchorCtr="0" wrap="square" spcFirstLastPara="1" tIns="0">
            <a:noAutofit/>
          </a:bodyPr>
          <a:lstStyle>
            <a:lvl1pPr lvl="0" marR="0" rtl="0" algn="l">
              <a:spcBef>
                <a:spcPts val="0"/>
              </a:spcBef>
              <a:spcAft>
                <a:spcPts val="0"/>
              </a:spcAft>
              <a:buSzPts val="1100"/>
              <a:buNone/>
              <a:defRPr b="0" cap="none" u="none" sz="1600" strike="noStrike" i="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100"/>
              <a:buNone/>
              <a:defRPr b="0" cap="none" u="none" sz="1440" strike="noStrike" i="0">
                <a:solidFill>
                  <a:schemeClr val="dk2"/>
                </a:solidFill>
                <a:latin typeface="Arial"/>
                <a:ea typeface="Arial"/>
                <a:cs typeface="Arial"/>
                <a:sym typeface="Arial"/>
              </a:defRPr>
            </a:lvl2pPr>
            <a:lvl3pPr lvl="2" marR="0" rtl="0" algn="l">
              <a:spcBef>
                <a:spcPts val="0"/>
              </a:spcBef>
              <a:spcAft>
                <a:spcPts val="0"/>
              </a:spcAft>
              <a:buSzPts val="1100"/>
              <a:buNone/>
              <a:defRPr b="0" cap="none" u="none" sz="1440" strike="noStrike" i="0">
                <a:solidFill>
                  <a:schemeClr val="dk2"/>
                </a:solidFill>
                <a:latin typeface="Arial"/>
                <a:ea typeface="Arial"/>
                <a:cs typeface="Arial"/>
                <a:sym typeface="Arial"/>
              </a:defRPr>
            </a:lvl3pPr>
            <a:lvl4pPr lvl="3" marR="0" rtl="0" algn="l">
              <a:spcBef>
                <a:spcPts val="0"/>
              </a:spcBef>
              <a:spcAft>
                <a:spcPts val="0"/>
              </a:spcAft>
              <a:buSzPts val="1100"/>
              <a:buNone/>
              <a:defRPr b="0" cap="none" u="none" sz="1440" strike="noStrike" i="0">
                <a:solidFill>
                  <a:schemeClr val="dk2"/>
                </a:solidFill>
                <a:latin typeface="Arial"/>
                <a:ea typeface="Arial"/>
                <a:cs typeface="Arial"/>
                <a:sym typeface="Arial"/>
              </a:defRPr>
            </a:lvl4pPr>
            <a:lvl5pPr lvl="4" marR="0" rtl="0" algn="l">
              <a:spcBef>
                <a:spcPts val="0"/>
              </a:spcBef>
              <a:spcAft>
                <a:spcPts val="0"/>
              </a:spcAft>
              <a:buSzPts val="1100"/>
              <a:buNone/>
              <a:defRPr b="0" cap="none" u="none" sz="1440" strike="noStrike" i="0">
                <a:solidFill>
                  <a:schemeClr val="dk2"/>
                </a:solidFill>
                <a:latin typeface="Arial"/>
                <a:ea typeface="Arial"/>
                <a:cs typeface="Arial"/>
                <a:sym typeface="Arial"/>
              </a:defRPr>
            </a:lvl5pPr>
            <a:lvl6pPr lvl="5" marR="0" rtl="0" algn="l">
              <a:spcBef>
                <a:spcPts val="0"/>
              </a:spcBef>
              <a:spcAft>
                <a:spcPts val="0"/>
              </a:spcAft>
              <a:buSzPts val="1100"/>
              <a:buNone/>
              <a:defRPr b="0" cap="none" u="none" sz="1600" strike="noStrike" i="0">
                <a:solidFill>
                  <a:schemeClr val="dk2"/>
                </a:solidFill>
                <a:latin typeface="Arial"/>
                <a:ea typeface="Arial"/>
                <a:cs typeface="Arial"/>
                <a:sym typeface="Arial"/>
              </a:defRPr>
            </a:lvl6pPr>
            <a:lvl7pPr lvl="6" marR="0" rtl="0" algn="l">
              <a:spcBef>
                <a:spcPts val="0"/>
              </a:spcBef>
              <a:spcAft>
                <a:spcPts val="0"/>
              </a:spcAft>
              <a:buSzPts val="1100"/>
              <a:buNone/>
              <a:defRPr b="0" cap="none" u="none" sz="1600" strike="noStrike" i="0">
                <a:solidFill>
                  <a:schemeClr val="dk2"/>
                </a:solidFill>
                <a:latin typeface="Arial"/>
                <a:ea typeface="Arial"/>
                <a:cs typeface="Arial"/>
                <a:sym typeface="Arial"/>
              </a:defRPr>
            </a:lvl7pPr>
            <a:lvl8pPr lvl="7" marR="0" rtl="0" algn="l">
              <a:spcBef>
                <a:spcPts val="0"/>
              </a:spcBef>
              <a:spcAft>
                <a:spcPts val="0"/>
              </a:spcAft>
              <a:buSzPts val="1100"/>
              <a:buNone/>
              <a:defRPr b="0" cap="none" u="none" sz="1600" strike="noStrike" i="0">
                <a:solidFill>
                  <a:schemeClr val="dk2"/>
                </a:solidFill>
                <a:latin typeface="Arial"/>
                <a:ea typeface="Arial"/>
                <a:cs typeface="Arial"/>
                <a:sym typeface="Arial"/>
              </a:defRPr>
            </a:lvl8pPr>
            <a:lvl9pPr lvl="8" marR="0" rtl="0" algn="l">
              <a:spcBef>
                <a:spcPts val="0"/>
              </a:spcBef>
              <a:spcAft>
                <a:spcPts val="0"/>
              </a:spcAft>
              <a:buSzPts val="1100"/>
              <a:buNone/>
              <a:defRPr b="0" cap="none" u="none" sz="1600" strike="noStrike" i="0">
                <a:solidFill>
                  <a:schemeClr val="dk2"/>
                </a:solidFill>
                <a:latin typeface="Arial"/>
                <a:ea typeface="Arial"/>
                <a:cs typeface="Arial"/>
                <a:sym typeface="Arial"/>
              </a:defRPr>
            </a:lvl9pPr>
          </a:lstStyle>
          <a:p/>
        </p:txBody>
      </p:sp>
      <p:sp>
        <p:nvSpPr>
          <p:cNvPr name="Google Shape;8;p2" id="8"/>
          <p:cNvSpPr txBox="1"/>
          <p:nvPr>
            <p:ph idx="1" type="subTitle"/>
          </p:nvPr>
        </p:nvSpPr>
        <p:spPr>
          <a:xfrm>
            <a:off x="524140" y="2696740"/>
            <a:ext cx="8095800" cy="810300"/>
          </a:xfrm>
          <a:prstGeom prst="rect">
            <a:avLst/>
          </a:prstGeom>
          <a:noFill/>
          <a:ln>
            <a:noFill/>
          </a:ln>
        </p:spPr>
        <p:txBody>
          <a:bodyPr lIns="19625" bIns="0" anchor="t" rIns="19625" anchorCtr="0" wrap="square" spcFirstLastPara="1" tIns="0">
            <a:noAutofit/>
          </a:bodyPr>
          <a:lstStyle>
            <a:lvl1pPr lvl="0" marR="0" rtl="0" algn="l">
              <a:spcBef>
                <a:spcPts val="300"/>
              </a:spcBef>
              <a:spcAft>
                <a:spcPts val="0"/>
              </a:spcAft>
              <a:buSzPts val="1100"/>
              <a:buNone/>
              <a:defRPr b="0" cap="none" u="none" sz="1120" strike="noStrike" i="0">
                <a:solidFill>
                  <a:schemeClr val="dk1"/>
                </a:solidFill>
                <a:latin typeface="Quattrocento Sans"/>
                <a:ea typeface="Quattrocento Sans"/>
                <a:cs typeface="Quattrocento Sans"/>
                <a:sym typeface="Quattrocento Sans"/>
              </a:defRPr>
            </a:lvl1pPr>
            <a:lvl2pPr lvl="1" marR="0" rtl="0" algn="l">
              <a:spcBef>
                <a:spcPts val="300"/>
              </a:spcBef>
              <a:spcAft>
                <a:spcPts val="0"/>
              </a:spcAft>
              <a:buClr>
                <a:schemeClr val="dk1"/>
              </a:buClr>
              <a:buSzPts val="1400"/>
              <a:buFont typeface="Quattrocento Sans"/>
              <a:buChar char="–"/>
              <a:defRPr b="0" cap="none" u="none" sz="1120" strike="noStrike" i="0">
                <a:solidFill>
                  <a:schemeClr val="dk1"/>
                </a:solidFill>
                <a:latin typeface="Quattrocento Sans"/>
                <a:ea typeface="Quattrocento Sans"/>
                <a:cs typeface="Quattrocento Sans"/>
                <a:sym typeface="Quattrocento Sans"/>
              </a:defRPr>
            </a:lvl2pPr>
            <a:lvl3pPr lvl="2" marR="0" rtl="0" algn="l">
              <a:spcBef>
                <a:spcPts val="300"/>
              </a:spcBef>
              <a:spcAft>
                <a:spcPts val="0"/>
              </a:spcAft>
              <a:buClr>
                <a:schemeClr val="dk1"/>
              </a:buClr>
              <a:buSzPts val="1400"/>
              <a:buFont typeface="Quattrocento Sans"/>
              <a:buChar char="•"/>
              <a:defRPr b="0" cap="none" u="none" sz="1120" strike="noStrike" i="0">
                <a:solidFill>
                  <a:schemeClr val="dk1"/>
                </a:solidFill>
                <a:latin typeface="Quattrocento Sans"/>
                <a:ea typeface="Quattrocento Sans"/>
                <a:cs typeface="Quattrocento Sans"/>
                <a:sym typeface="Quattrocento Sans"/>
              </a:defRPr>
            </a:lvl3pPr>
            <a:lvl4pPr lvl="3" marR="0" rtl="0" algn="l">
              <a:spcBef>
                <a:spcPts val="200"/>
              </a:spcBef>
              <a:spcAft>
                <a:spcPts val="0"/>
              </a:spcAft>
              <a:buSzPts val="1100"/>
              <a:buNone/>
              <a:defRPr b="0" cap="none" u="none" sz="880" strike="noStrike" i="0">
                <a:solidFill>
                  <a:schemeClr val="dk1"/>
                </a:solidFill>
                <a:latin typeface="Quattrocento Sans"/>
                <a:ea typeface="Quattrocento Sans"/>
                <a:cs typeface="Quattrocento Sans"/>
                <a:sym typeface="Quattrocento Sans"/>
              </a:defRPr>
            </a:lvl4pPr>
            <a:lvl5pPr lvl="4" marR="0" rtl="0" algn="l">
              <a:spcBef>
                <a:spcPts val="200"/>
              </a:spcBef>
              <a:spcAft>
                <a:spcPts val="0"/>
              </a:spcAft>
              <a:buSzPts val="1100"/>
              <a:buNone/>
              <a:defRPr b="0" cap="none" u="none" sz="880" strike="noStrike" i="0">
                <a:solidFill>
                  <a:schemeClr val="dk1"/>
                </a:solidFill>
                <a:latin typeface="Quattrocento Sans"/>
                <a:ea typeface="Quattrocento Sans"/>
                <a:cs typeface="Quattrocento Sans"/>
                <a:sym typeface="Quattrocento Sans"/>
              </a:defRPr>
            </a:lvl5pPr>
            <a:lvl6pPr lvl="5" marR="0" rtl="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6pPr>
            <a:lvl7pPr lvl="6" marR="0" rtl="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7pPr>
            <a:lvl8pPr lvl="7" marR="0" rtl="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8pPr>
            <a:lvl9pPr lvl="8" marR="0" rtl="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9pPr>
          </a:lstStyle>
          <a:p/>
        </p:txBody>
      </p:sp>
      <p:cxnSp>
        <p:nvCxnSpPr>
          <p:cNvPr name="Google Shape;9;p2" id="9"/>
          <p:cNvCxnSpPr/>
          <p:nvPr/>
        </p:nvCxnSpPr>
        <p:spPr>
          <a:xfrm>
            <a:off x="269860" y="2572346"/>
            <a:ext cx="8635500" cy="0"/>
          </a:xfrm>
          <a:prstGeom prst="straightConnector1">
            <a:avLst/>
          </a:prstGeom>
          <a:noFill/>
          <a:ln cmpd="sng" cap="flat" w="9525">
            <a:solidFill>
              <a:srgbClr val="333333"/>
            </a:solidFill>
            <a:prstDash val="solid"/>
            <a:round/>
            <a:headEnd len="sm" w="sm" type="none"/>
            <a:tailEnd len="sm" w="sm" type="none"/>
          </a:ln>
        </p:spPr>
      </p:cxnSp>
      <p:sp>
        <p:nvSpPr>
          <p:cNvPr name="Google Shape;10;p2" id="10"/>
          <p:cNvSpPr txBox="1"/>
          <p:nvPr/>
        </p:nvSpPr>
        <p:spPr>
          <a:xfrm>
            <a:off x="161918" y="4806000"/>
            <a:ext cx="4857600" cy="270000"/>
          </a:xfrm>
          <a:prstGeom prst="rect">
            <a:avLst/>
          </a:prstGeom>
          <a:noFill/>
          <a:ln>
            <a:noFill/>
          </a:ln>
        </p:spPr>
        <p:txBody>
          <a:bodyPr lIns="0" bIns="0" anchor="ctr" rIns="0" anchorCtr="0" wrap="square" spcFirstLastPara="1" tIns="0">
            <a:noAutofit/>
          </a:bodyPr>
          <a:lstStyle/>
          <a:p>
            <a:pPr lvl="0" indent="0" marR="0" rtl="0" marL="0" algn="l">
              <a:spcBef>
                <a:spcPts val="0"/>
              </a:spcBef>
              <a:spcAft>
                <a:spcPts val="0"/>
              </a:spcAft>
              <a:buNone/>
            </a:pPr>
            <a:fld id="{00000000-1234-1234-1234-123412341234}" type="slidenum">
              <a:rPr b="1" cap="none" u="none" sz="1200" strike="noStrike" i="0" lang="ja">
                <a:solidFill>
                  <a:srgbClr val="7F7F7F"/>
                </a:solidFill>
                <a:latin typeface="Quattrocento Sans"/>
                <a:ea typeface="Quattrocento Sans"/>
                <a:cs typeface="Quattrocento Sans"/>
                <a:sym typeface="Quattrocento Sans"/>
              </a:rPr>
              <a:t>‹#›</a:t>
            </a:fld>
            <a:r>
              <a:rPr b="1" cap="none" u="none" sz="1200" strike="noStrike" i="0" lang="ja">
                <a:solidFill>
                  <a:srgbClr val="7F7F7F"/>
                </a:solidFill>
                <a:latin typeface="Quattrocento Sans"/>
                <a:ea typeface="Quattrocento Sans"/>
                <a:cs typeface="Quattrocento Sans"/>
                <a:sym typeface="Quattrocento Sans"/>
              </a:rPr>
              <a:t>  </a:t>
            </a:r>
            <a:r>
              <a:rPr b="0" cap="none" u="none" sz="1200" strike="noStrike" i="0" lang="ja">
                <a:solidFill>
                  <a:srgbClr val="7FD13B"/>
                </a:solidFill>
                <a:latin typeface="Open Sans"/>
                <a:ea typeface="Open Sans"/>
                <a:cs typeface="Open Sans"/>
                <a:sym typeface="Open Sans"/>
              </a:rPr>
              <a:t>▇</a:t>
            </a:r>
            <a:r>
              <a:rPr b="0" cap="none" u="none" sz="1200" strike="noStrike" i="0" lang="ja">
                <a:solidFill>
                  <a:srgbClr val="EA157A"/>
                </a:solidFill>
                <a:latin typeface="Open Sans"/>
                <a:ea typeface="Open Sans"/>
                <a:cs typeface="Open Sans"/>
                <a:sym typeface="Open Sans"/>
              </a:rPr>
              <a:t>▇</a:t>
            </a:r>
            <a:r>
              <a:rPr b="0" cap="none" u="none" sz="1200" strike="noStrike" i="0" lang="ja">
                <a:solidFill>
                  <a:srgbClr val="007DEA"/>
                </a:solidFill>
                <a:latin typeface="Open Sans"/>
                <a:ea typeface="Open Sans"/>
                <a:cs typeface="Open Sans"/>
                <a:sym typeface="Open Sans"/>
              </a:rPr>
              <a:t>▇</a:t>
            </a:r>
            <a:r>
              <a:rPr b="0" cap="none" u="none" sz="1200" strike="noStrike" i="0" lang="ja">
                <a:solidFill>
                  <a:srgbClr val="7FD13B"/>
                </a:solidFill>
                <a:latin typeface="Open Sans"/>
                <a:ea typeface="Open Sans"/>
                <a:cs typeface="Open Sans"/>
                <a:sym typeface="Open Sans"/>
              </a:rPr>
              <a:t> </a:t>
            </a:r>
            <a:r>
              <a:rPr b="0" cap="none" u="none" sz="1200" strike="noStrike" i="0" lang="ja">
                <a:solidFill>
                  <a:schemeClr val="dk1"/>
                </a:solidFill>
                <a:latin typeface="Open Sans"/>
                <a:ea typeface="Open Sans"/>
                <a:cs typeface="Open Sans"/>
                <a:sym typeface="Open Sans"/>
              </a:rPr>
              <a:t>The OpenChain project Japan work group / CC BY 4.0</a:t>
            </a:r>
            <a:endParaRPr b="0" cap="none" u="none" sz="1200" strike="noStrike" i="0">
              <a:solidFill>
                <a:srgbClr val="A5A5A5"/>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MiddlePage_1_white">
  <p:cSld name="7_MiddlePage_1_white">
    <p:spTree>
      <p:nvGrpSpPr>
        <p:cNvPr name="Shape 11" id="11"/>
        <p:cNvGrpSpPr/>
        <p:nvPr/>
      </p:nvGrpSpPr>
      <p:grpSpPr>
        <a:xfrm>
          <a:off x="0" y="0"/>
          <a:ext cx="0" cy="0"/>
          <a:chOff x="0" y="0"/>
          <a:chExt cx="0" cy="0"/>
        </a:xfrm>
      </p:grpSpPr>
      <p:sp>
        <p:nvSpPr>
          <p:cNvPr name="Google Shape;12;p3" id="12"/>
          <p:cNvSpPr txBox="1"/>
          <p:nvPr>
            <p:ph type="title"/>
          </p:nvPr>
        </p:nvSpPr>
        <p:spPr>
          <a:xfrm>
            <a:off x="432000" y="34524"/>
            <a:ext cx="8280000" cy="594300"/>
          </a:xfrm>
          <a:prstGeom prst="rect">
            <a:avLst/>
          </a:prstGeom>
          <a:noFill/>
          <a:ln>
            <a:noFill/>
          </a:ln>
        </p:spPr>
        <p:txBody>
          <a:bodyPr lIns="0" bIns="0" anchor="b" rIns="0" anchorCtr="0" wrap="square" spcFirstLastPara="1" tIns="0">
            <a:noAutofit/>
          </a:bodyPr>
          <a:lstStyle>
            <a:lvl1pPr lvl="0" marR="0" rtl="0" algn="l">
              <a:spcBef>
                <a:spcPts val="0"/>
              </a:spcBef>
              <a:spcAft>
                <a:spcPts val="0"/>
              </a:spcAft>
              <a:buSzPts val="1100"/>
              <a:buNone/>
              <a:defRPr b="0" cap="none" u="none" sz="1440" strike="noStrike" i="0">
                <a:solidFill>
                  <a:schemeClr val="dk1"/>
                </a:solidFill>
                <a:latin typeface="Tahoma"/>
                <a:ea typeface="Tahoma"/>
                <a:cs typeface="Tahoma"/>
                <a:sym typeface="Tahoma"/>
              </a:defRPr>
            </a:lvl1pPr>
            <a:lvl2pPr lvl="1" marR="0" rtl="0" algn="l">
              <a:spcBef>
                <a:spcPts val="0"/>
              </a:spcBef>
              <a:spcAft>
                <a:spcPts val="0"/>
              </a:spcAft>
              <a:buSzPts val="1100"/>
              <a:buNone/>
              <a:defRPr b="0" cap="none" u="none" sz="1440" strike="noStrike" i="0">
                <a:solidFill>
                  <a:schemeClr val="dk2"/>
                </a:solidFill>
                <a:latin typeface="Arial"/>
                <a:ea typeface="Arial"/>
                <a:cs typeface="Arial"/>
                <a:sym typeface="Arial"/>
              </a:defRPr>
            </a:lvl2pPr>
            <a:lvl3pPr lvl="2" marR="0" rtl="0" algn="l">
              <a:spcBef>
                <a:spcPts val="0"/>
              </a:spcBef>
              <a:spcAft>
                <a:spcPts val="0"/>
              </a:spcAft>
              <a:buSzPts val="1100"/>
              <a:buNone/>
              <a:defRPr b="0" cap="none" u="none" sz="1440" strike="noStrike" i="0">
                <a:solidFill>
                  <a:schemeClr val="dk2"/>
                </a:solidFill>
                <a:latin typeface="Arial"/>
                <a:ea typeface="Arial"/>
                <a:cs typeface="Arial"/>
                <a:sym typeface="Arial"/>
              </a:defRPr>
            </a:lvl3pPr>
            <a:lvl4pPr lvl="3" marR="0" rtl="0" algn="l">
              <a:spcBef>
                <a:spcPts val="0"/>
              </a:spcBef>
              <a:spcAft>
                <a:spcPts val="0"/>
              </a:spcAft>
              <a:buSzPts val="1100"/>
              <a:buNone/>
              <a:defRPr b="0" cap="none" u="none" sz="1440" strike="noStrike" i="0">
                <a:solidFill>
                  <a:schemeClr val="dk2"/>
                </a:solidFill>
                <a:latin typeface="Arial"/>
                <a:ea typeface="Arial"/>
                <a:cs typeface="Arial"/>
                <a:sym typeface="Arial"/>
              </a:defRPr>
            </a:lvl4pPr>
            <a:lvl5pPr lvl="4" marR="0" rtl="0" algn="l">
              <a:spcBef>
                <a:spcPts val="0"/>
              </a:spcBef>
              <a:spcAft>
                <a:spcPts val="0"/>
              </a:spcAft>
              <a:buSzPts val="1100"/>
              <a:buNone/>
              <a:defRPr b="0" cap="none" u="none" sz="1440" strike="noStrike" i="0">
                <a:solidFill>
                  <a:schemeClr val="dk2"/>
                </a:solidFill>
                <a:latin typeface="Arial"/>
                <a:ea typeface="Arial"/>
                <a:cs typeface="Arial"/>
                <a:sym typeface="Arial"/>
              </a:defRPr>
            </a:lvl5pPr>
            <a:lvl6pPr lvl="5" marR="0" rtl="0" algn="l">
              <a:spcBef>
                <a:spcPts val="0"/>
              </a:spcBef>
              <a:spcAft>
                <a:spcPts val="0"/>
              </a:spcAft>
              <a:buSzPts val="1100"/>
              <a:buNone/>
              <a:defRPr b="0" cap="none" u="none" sz="1600" strike="noStrike" i="0">
                <a:solidFill>
                  <a:schemeClr val="dk2"/>
                </a:solidFill>
                <a:latin typeface="Arial"/>
                <a:ea typeface="Arial"/>
                <a:cs typeface="Arial"/>
                <a:sym typeface="Arial"/>
              </a:defRPr>
            </a:lvl6pPr>
            <a:lvl7pPr lvl="6" marR="0" rtl="0" algn="l">
              <a:spcBef>
                <a:spcPts val="0"/>
              </a:spcBef>
              <a:spcAft>
                <a:spcPts val="0"/>
              </a:spcAft>
              <a:buSzPts val="1100"/>
              <a:buNone/>
              <a:defRPr b="0" cap="none" u="none" sz="1600" strike="noStrike" i="0">
                <a:solidFill>
                  <a:schemeClr val="dk2"/>
                </a:solidFill>
                <a:latin typeface="Arial"/>
                <a:ea typeface="Arial"/>
                <a:cs typeface="Arial"/>
                <a:sym typeface="Arial"/>
              </a:defRPr>
            </a:lvl7pPr>
            <a:lvl8pPr lvl="7" marR="0" rtl="0" algn="l">
              <a:spcBef>
                <a:spcPts val="0"/>
              </a:spcBef>
              <a:spcAft>
                <a:spcPts val="0"/>
              </a:spcAft>
              <a:buSzPts val="1100"/>
              <a:buNone/>
              <a:defRPr b="0" cap="none" u="none" sz="1600" strike="noStrike" i="0">
                <a:solidFill>
                  <a:schemeClr val="dk2"/>
                </a:solidFill>
                <a:latin typeface="Arial"/>
                <a:ea typeface="Arial"/>
                <a:cs typeface="Arial"/>
                <a:sym typeface="Arial"/>
              </a:defRPr>
            </a:lvl8pPr>
            <a:lvl9pPr lvl="8" marR="0" rtl="0" algn="l">
              <a:spcBef>
                <a:spcPts val="0"/>
              </a:spcBef>
              <a:spcAft>
                <a:spcPts val="0"/>
              </a:spcAft>
              <a:buSzPts val="1100"/>
              <a:buNone/>
              <a:defRPr b="0" cap="none" u="none" sz="1600" strike="noStrike" i="0">
                <a:solidFill>
                  <a:schemeClr val="dk2"/>
                </a:solidFill>
                <a:latin typeface="Arial"/>
                <a:ea typeface="Arial"/>
                <a:cs typeface="Arial"/>
                <a:sym typeface="Arial"/>
              </a:defRPr>
            </a:lvl9pPr>
          </a:lstStyle>
          <a:p/>
        </p:txBody>
      </p:sp>
      <p:cxnSp>
        <p:nvCxnSpPr>
          <p:cNvPr name="Google Shape;13;p3" id="13"/>
          <p:cNvCxnSpPr/>
          <p:nvPr/>
        </p:nvCxnSpPr>
        <p:spPr>
          <a:xfrm>
            <a:off x="269860" y="681698"/>
            <a:ext cx="8635500" cy="0"/>
          </a:xfrm>
          <a:prstGeom prst="straightConnector1">
            <a:avLst/>
          </a:prstGeom>
          <a:noFill/>
          <a:ln cmpd="sng" cap="flat" w="9525">
            <a:solidFill>
              <a:srgbClr val="333333"/>
            </a:solidFill>
            <a:prstDash val="solid"/>
            <a:round/>
            <a:headEnd len="sm" w="sm" type="none"/>
            <a:tailEnd len="sm" w="sm" type="none"/>
          </a:ln>
        </p:spPr>
      </p:cxnSp>
      <p:sp>
        <p:nvSpPr>
          <p:cNvPr name="Google Shape;14;p3" id="14"/>
          <p:cNvSpPr txBox="1"/>
          <p:nvPr/>
        </p:nvSpPr>
        <p:spPr>
          <a:xfrm>
            <a:off x="161918" y="4806000"/>
            <a:ext cx="4857600" cy="270000"/>
          </a:xfrm>
          <a:prstGeom prst="rect">
            <a:avLst/>
          </a:prstGeom>
          <a:noFill/>
          <a:ln>
            <a:noFill/>
          </a:ln>
        </p:spPr>
        <p:txBody>
          <a:bodyPr lIns="0" bIns="0" anchor="ctr" rIns="0" anchorCtr="0" wrap="square" spcFirstLastPara="1" tIns="0">
            <a:noAutofit/>
          </a:bodyPr>
          <a:lstStyle/>
          <a:p>
            <a:pPr lvl="0" indent="0" marR="0" rtl="0" marL="0" algn="l">
              <a:spcBef>
                <a:spcPts val="0"/>
              </a:spcBef>
              <a:spcAft>
                <a:spcPts val="0"/>
              </a:spcAft>
              <a:buNone/>
            </a:pPr>
            <a:fld id="{00000000-1234-1234-1234-123412341234}" type="slidenum">
              <a:rPr b="1" cap="none" u="none" sz="1200" strike="noStrike" i="0" lang="ja">
                <a:solidFill>
                  <a:srgbClr val="7F7F7F"/>
                </a:solidFill>
                <a:latin typeface="Quattrocento Sans"/>
                <a:ea typeface="Quattrocento Sans"/>
                <a:cs typeface="Quattrocento Sans"/>
                <a:sym typeface="Quattrocento Sans"/>
              </a:rPr>
              <a:t>‹#›</a:t>
            </a:fld>
            <a:r>
              <a:rPr b="1" cap="none" u="none" sz="1200" strike="noStrike" i="0" lang="ja">
                <a:solidFill>
                  <a:srgbClr val="7F7F7F"/>
                </a:solidFill>
                <a:latin typeface="Quattrocento Sans"/>
                <a:ea typeface="Quattrocento Sans"/>
                <a:cs typeface="Quattrocento Sans"/>
                <a:sym typeface="Quattrocento Sans"/>
              </a:rPr>
              <a:t>  </a:t>
            </a:r>
            <a:r>
              <a:rPr b="0" cap="none" u="none" sz="1200" strike="noStrike" i="0" lang="ja">
                <a:solidFill>
                  <a:srgbClr val="7FD13B"/>
                </a:solidFill>
                <a:latin typeface="Open Sans"/>
                <a:ea typeface="Open Sans"/>
                <a:cs typeface="Open Sans"/>
                <a:sym typeface="Open Sans"/>
              </a:rPr>
              <a:t>▇</a:t>
            </a:r>
            <a:r>
              <a:rPr b="0" cap="none" u="none" sz="1200" strike="noStrike" i="0" lang="ja">
                <a:solidFill>
                  <a:srgbClr val="EA157A"/>
                </a:solidFill>
                <a:latin typeface="Open Sans"/>
                <a:ea typeface="Open Sans"/>
                <a:cs typeface="Open Sans"/>
                <a:sym typeface="Open Sans"/>
              </a:rPr>
              <a:t>▇</a:t>
            </a:r>
            <a:r>
              <a:rPr b="0" cap="none" u="none" sz="1200" strike="noStrike" i="0" lang="ja">
                <a:solidFill>
                  <a:srgbClr val="007DEA"/>
                </a:solidFill>
                <a:latin typeface="Open Sans"/>
                <a:ea typeface="Open Sans"/>
                <a:cs typeface="Open Sans"/>
                <a:sym typeface="Open Sans"/>
              </a:rPr>
              <a:t>▇</a:t>
            </a:r>
            <a:r>
              <a:rPr b="0" cap="none" u="none" sz="1200" strike="noStrike" i="0" lang="ja">
                <a:solidFill>
                  <a:srgbClr val="7FD13B"/>
                </a:solidFill>
                <a:latin typeface="Open Sans"/>
                <a:ea typeface="Open Sans"/>
                <a:cs typeface="Open Sans"/>
                <a:sym typeface="Open Sans"/>
              </a:rPr>
              <a:t> </a:t>
            </a:r>
            <a:r>
              <a:rPr b="0" cap="none" u="none" sz="1200" strike="noStrike" i="0" lang="ja">
                <a:solidFill>
                  <a:schemeClr val="dk1"/>
                </a:solidFill>
                <a:latin typeface="Open Sans"/>
                <a:ea typeface="Open Sans"/>
                <a:cs typeface="Open Sans"/>
                <a:sym typeface="Open Sans"/>
              </a:rPr>
              <a:t>The OpenChain project Japan work group / CC BY 4.0</a:t>
            </a:r>
            <a:endParaRPr b="0" cap="none" u="none" sz="1200" strike="noStrike" i="0">
              <a:solidFill>
                <a:srgbClr val="A5A5A5"/>
              </a:solidFill>
              <a:latin typeface="Open Sans"/>
              <a:ea typeface="Open Sans"/>
              <a:cs typeface="Open Sans"/>
              <a:sym typeface="Open Sans"/>
            </a:endParaRPr>
          </a:p>
        </p:txBody>
      </p:sp>
      <p:sp>
        <p:nvSpPr>
          <p:cNvPr name="Google Shape;15;p3" id="15"/>
          <p:cNvSpPr txBox="1"/>
          <p:nvPr/>
        </p:nvSpPr>
        <p:spPr>
          <a:xfrm>
            <a:off x="7114375" y="4778975"/>
            <a:ext cx="1894500" cy="284700"/>
          </a:xfrm>
          <a:prstGeom prst="rect">
            <a:avLst/>
          </a:prstGeom>
          <a:noFill/>
          <a:ln>
            <a:noFill/>
          </a:ln>
        </p:spPr>
        <p:txBody>
          <a:bodyPr lIns="68575" bIns="34275" anchor="t" rIns="68575" anchorCtr="0" wrap="square" spcFirstLastPara="1" tIns="34275">
            <a:spAutoFit/>
          </a:bodyPr>
          <a:lstStyle/>
          <a:p>
            <a:pPr lvl="0" indent="0" marR="0" rtl="0" marL="0" algn="l">
              <a:spcBef>
                <a:spcPts val="0"/>
              </a:spcBef>
              <a:spcAft>
                <a:spcPts val="0"/>
              </a:spcAft>
              <a:buNone/>
            </a:pPr>
            <a:r>
              <a:rPr b="0" cap="none" u="none" sz="1400" strike="noStrike" i="0" lang="ja">
                <a:solidFill>
                  <a:schemeClr val="dk1"/>
                </a:solidFill>
                <a:latin typeface="Quattrocento Sans"/>
                <a:ea typeface="Quattrocento Sans"/>
                <a:cs typeface="Quattrocento Sans"/>
                <a:sym typeface="Quattrocento Sans"/>
              </a:rPr>
              <a:t>2022/</a:t>
            </a:r>
            <a:r>
              <a:rPr lang="ja">
                <a:solidFill>
                  <a:schemeClr val="dk1"/>
                </a:solidFill>
                <a:latin typeface="Quattrocento Sans"/>
                <a:ea typeface="Quattrocento Sans"/>
                <a:cs typeface="Quattrocento Sans"/>
                <a:sym typeface="Quattrocento Sans"/>
              </a:rPr>
              <a:t>3/31-</a:t>
            </a:r>
            <a:r>
              <a:rPr b="0" cap="none" u="none" sz="1400" strike="noStrike" i="0" lang="ja">
                <a:solidFill>
                  <a:schemeClr val="dk1"/>
                </a:solidFill>
                <a:latin typeface="Quattrocento Sans"/>
                <a:ea typeface="Quattrocento Sans"/>
                <a:cs typeface="Quattrocento Sans"/>
                <a:sym typeface="Quattrocento Sans"/>
              </a:rPr>
              <a:t>4/</a:t>
            </a:r>
            <a:r>
              <a:rPr lang="ja">
                <a:solidFill>
                  <a:schemeClr val="dk1"/>
                </a:solidFill>
                <a:latin typeface="Quattrocento Sans"/>
                <a:ea typeface="Quattrocento Sans"/>
                <a:cs typeface="Quattrocento Sans"/>
                <a:sym typeface="Quattrocento Sans"/>
              </a:rPr>
              <a:t>30調査</a:t>
            </a:r>
            <a:endParaRPr sz="1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MiddlePage_1_white">
  <p:cSld name="6_MiddlePage_1_white">
    <p:spTree>
      <p:nvGrpSpPr>
        <p:cNvPr name="Shape 16" id="16"/>
        <p:cNvGrpSpPr/>
        <p:nvPr/>
      </p:nvGrpSpPr>
      <p:grpSpPr>
        <a:xfrm>
          <a:off x="0" y="0"/>
          <a:ext cx="0" cy="0"/>
          <a:chOff x="0" y="0"/>
          <a:chExt cx="0" cy="0"/>
        </a:xfrm>
      </p:grpSpPr>
      <p:sp>
        <p:nvSpPr>
          <p:cNvPr name="Google Shape;17;p4" id="17"/>
          <p:cNvSpPr txBox="1"/>
          <p:nvPr>
            <p:ph type="title"/>
          </p:nvPr>
        </p:nvSpPr>
        <p:spPr>
          <a:xfrm>
            <a:off x="432000" y="34524"/>
            <a:ext cx="8280000" cy="594300"/>
          </a:xfrm>
          <a:prstGeom prst="rect">
            <a:avLst/>
          </a:prstGeom>
          <a:noFill/>
          <a:ln>
            <a:noFill/>
          </a:ln>
        </p:spPr>
        <p:txBody>
          <a:bodyPr lIns="0" bIns="0" anchor="b" rIns="0" anchorCtr="0" wrap="square" spcFirstLastPara="1" tIns="0">
            <a:noAutofit/>
          </a:bodyPr>
          <a:lstStyle>
            <a:lvl1pPr lvl="0" marR="0" rtl="0" algn="l">
              <a:spcBef>
                <a:spcPts val="0"/>
              </a:spcBef>
              <a:spcAft>
                <a:spcPts val="0"/>
              </a:spcAft>
              <a:buSzPts val="1100"/>
              <a:buNone/>
              <a:defRPr b="0" cap="none" u="none" sz="1440" strike="noStrike" i="0">
                <a:solidFill>
                  <a:schemeClr val="dk1"/>
                </a:solidFill>
                <a:latin typeface="Tahoma"/>
                <a:ea typeface="Tahoma"/>
                <a:cs typeface="Tahoma"/>
                <a:sym typeface="Tahoma"/>
              </a:defRPr>
            </a:lvl1pPr>
            <a:lvl2pPr lvl="1" marR="0" rtl="0" algn="l">
              <a:spcBef>
                <a:spcPts val="0"/>
              </a:spcBef>
              <a:spcAft>
                <a:spcPts val="0"/>
              </a:spcAft>
              <a:buSzPts val="1100"/>
              <a:buNone/>
              <a:defRPr b="0" cap="none" u="none" sz="1440" strike="noStrike" i="0">
                <a:solidFill>
                  <a:schemeClr val="dk2"/>
                </a:solidFill>
                <a:latin typeface="Arial"/>
                <a:ea typeface="Arial"/>
                <a:cs typeface="Arial"/>
                <a:sym typeface="Arial"/>
              </a:defRPr>
            </a:lvl2pPr>
            <a:lvl3pPr lvl="2" marR="0" rtl="0" algn="l">
              <a:spcBef>
                <a:spcPts val="0"/>
              </a:spcBef>
              <a:spcAft>
                <a:spcPts val="0"/>
              </a:spcAft>
              <a:buSzPts val="1100"/>
              <a:buNone/>
              <a:defRPr b="0" cap="none" u="none" sz="1440" strike="noStrike" i="0">
                <a:solidFill>
                  <a:schemeClr val="dk2"/>
                </a:solidFill>
                <a:latin typeface="Arial"/>
                <a:ea typeface="Arial"/>
                <a:cs typeface="Arial"/>
                <a:sym typeface="Arial"/>
              </a:defRPr>
            </a:lvl3pPr>
            <a:lvl4pPr lvl="3" marR="0" rtl="0" algn="l">
              <a:spcBef>
                <a:spcPts val="0"/>
              </a:spcBef>
              <a:spcAft>
                <a:spcPts val="0"/>
              </a:spcAft>
              <a:buSzPts val="1100"/>
              <a:buNone/>
              <a:defRPr b="0" cap="none" u="none" sz="1440" strike="noStrike" i="0">
                <a:solidFill>
                  <a:schemeClr val="dk2"/>
                </a:solidFill>
                <a:latin typeface="Arial"/>
                <a:ea typeface="Arial"/>
                <a:cs typeface="Arial"/>
                <a:sym typeface="Arial"/>
              </a:defRPr>
            </a:lvl4pPr>
            <a:lvl5pPr lvl="4" marR="0" rtl="0" algn="l">
              <a:spcBef>
                <a:spcPts val="0"/>
              </a:spcBef>
              <a:spcAft>
                <a:spcPts val="0"/>
              </a:spcAft>
              <a:buSzPts val="1100"/>
              <a:buNone/>
              <a:defRPr b="0" cap="none" u="none" sz="1440" strike="noStrike" i="0">
                <a:solidFill>
                  <a:schemeClr val="dk2"/>
                </a:solidFill>
                <a:latin typeface="Arial"/>
                <a:ea typeface="Arial"/>
                <a:cs typeface="Arial"/>
                <a:sym typeface="Arial"/>
              </a:defRPr>
            </a:lvl5pPr>
            <a:lvl6pPr lvl="5" marR="0" rtl="0" algn="l">
              <a:spcBef>
                <a:spcPts val="0"/>
              </a:spcBef>
              <a:spcAft>
                <a:spcPts val="0"/>
              </a:spcAft>
              <a:buSzPts val="1100"/>
              <a:buNone/>
              <a:defRPr b="0" cap="none" u="none" sz="1600" strike="noStrike" i="0">
                <a:solidFill>
                  <a:schemeClr val="dk2"/>
                </a:solidFill>
                <a:latin typeface="Arial"/>
                <a:ea typeface="Arial"/>
                <a:cs typeface="Arial"/>
                <a:sym typeface="Arial"/>
              </a:defRPr>
            </a:lvl6pPr>
            <a:lvl7pPr lvl="6" marR="0" rtl="0" algn="l">
              <a:spcBef>
                <a:spcPts val="0"/>
              </a:spcBef>
              <a:spcAft>
                <a:spcPts val="0"/>
              </a:spcAft>
              <a:buSzPts val="1100"/>
              <a:buNone/>
              <a:defRPr b="0" cap="none" u="none" sz="1600" strike="noStrike" i="0">
                <a:solidFill>
                  <a:schemeClr val="dk2"/>
                </a:solidFill>
                <a:latin typeface="Arial"/>
                <a:ea typeface="Arial"/>
                <a:cs typeface="Arial"/>
                <a:sym typeface="Arial"/>
              </a:defRPr>
            </a:lvl7pPr>
            <a:lvl8pPr lvl="7" marR="0" rtl="0" algn="l">
              <a:spcBef>
                <a:spcPts val="0"/>
              </a:spcBef>
              <a:spcAft>
                <a:spcPts val="0"/>
              </a:spcAft>
              <a:buSzPts val="1100"/>
              <a:buNone/>
              <a:defRPr b="0" cap="none" u="none" sz="1600" strike="noStrike" i="0">
                <a:solidFill>
                  <a:schemeClr val="dk2"/>
                </a:solidFill>
                <a:latin typeface="Arial"/>
                <a:ea typeface="Arial"/>
                <a:cs typeface="Arial"/>
                <a:sym typeface="Arial"/>
              </a:defRPr>
            </a:lvl8pPr>
            <a:lvl9pPr lvl="8" marR="0" rtl="0" algn="l">
              <a:spcBef>
                <a:spcPts val="0"/>
              </a:spcBef>
              <a:spcAft>
                <a:spcPts val="0"/>
              </a:spcAft>
              <a:buSzPts val="1100"/>
              <a:buNone/>
              <a:defRPr b="0" cap="none" u="none" sz="1600" strike="noStrike" i="0">
                <a:solidFill>
                  <a:schemeClr val="dk2"/>
                </a:solidFill>
                <a:latin typeface="Arial"/>
                <a:ea typeface="Arial"/>
                <a:cs typeface="Arial"/>
                <a:sym typeface="Arial"/>
              </a:defRPr>
            </a:lvl9pPr>
          </a:lstStyle>
          <a:p/>
        </p:txBody>
      </p:sp>
      <p:sp>
        <p:nvSpPr>
          <p:cNvPr name="Google Shape;18;p4" id="18"/>
          <p:cNvSpPr txBox="1"/>
          <p:nvPr>
            <p:ph idx="1" type="body"/>
          </p:nvPr>
        </p:nvSpPr>
        <p:spPr>
          <a:xfrm>
            <a:off x="432000" y="792368"/>
            <a:ext cx="8280000" cy="3835800"/>
          </a:xfrm>
          <a:prstGeom prst="rect">
            <a:avLst/>
          </a:prstGeom>
          <a:noFill/>
          <a:ln>
            <a:noFill/>
          </a:ln>
        </p:spPr>
        <p:txBody>
          <a:bodyPr lIns="49625" bIns="24875" anchor="t" rIns="49625" anchorCtr="0" wrap="square" spcFirstLastPara="1" tIns="24875">
            <a:noAutofit/>
          </a:bodyPr>
          <a:lstStyle>
            <a:lvl1pPr lvl="0" indent="-342900" marR="0" rtl="0" marL="457200" algn="l">
              <a:spcBef>
                <a:spcPts val="0"/>
              </a:spcBef>
              <a:spcAft>
                <a:spcPts val="0"/>
              </a:spcAft>
              <a:buClr>
                <a:schemeClr val="dk1"/>
              </a:buClr>
              <a:buSzPts val="1800"/>
              <a:buFont typeface="Arial"/>
              <a:buChar char="•"/>
              <a:defRPr b="0" cap="none" u="none" sz="1440" strike="noStrike" i="0">
                <a:solidFill>
                  <a:schemeClr val="dk1"/>
                </a:solidFill>
                <a:latin typeface="Quattrocento Sans"/>
                <a:ea typeface="Quattrocento Sans"/>
                <a:cs typeface="Quattrocento Sans"/>
                <a:sym typeface="Quattrocento Sans"/>
              </a:defRPr>
            </a:lvl1pPr>
            <a:lvl2pPr lvl="1" indent="-323850" marR="0" rtl="0" marL="914400" algn="l">
              <a:spcBef>
                <a:spcPts val="0"/>
              </a:spcBef>
              <a:spcAft>
                <a:spcPts val="0"/>
              </a:spcAft>
              <a:buClr>
                <a:schemeClr val="dk1"/>
              </a:buClr>
              <a:buSzPts val="1500"/>
              <a:buFont typeface="Arial"/>
              <a:buChar char="•"/>
              <a:defRPr b="0" cap="none" u="none" sz="1200" strike="noStrike" i="0">
                <a:solidFill>
                  <a:schemeClr val="dk1"/>
                </a:solidFill>
                <a:latin typeface="Quattrocento Sans"/>
                <a:ea typeface="Quattrocento Sans"/>
                <a:cs typeface="Quattrocento Sans"/>
                <a:sym typeface="Quattrocento Sans"/>
              </a:defRPr>
            </a:lvl2pPr>
            <a:lvl3pPr lvl="2" indent="-304800" marR="0" rtl="0" marL="1371600" algn="l">
              <a:spcBef>
                <a:spcPts val="0"/>
              </a:spcBef>
              <a:spcAft>
                <a:spcPts val="0"/>
              </a:spcAft>
              <a:buClr>
                <a:schemeClr val="dk1"/>
              </a:buClr>
              <a:buSzPts val="1200"/>
              <a:buFont typeface="Arial"/>
              <a:buChar char="•"/>
              <a:defRPr b="0" cap="none" u="none" sz="960" strike="noStrike" i="0">
                <a:solidFill>
                  <a:schemeClr val="dk1"/>
                </a:solidFill>
                <a:latin typeface="Quattrocento Sans"/>
                <a:ea typeface="Quattrocento Sans"/>
                <a:cs typeface="Quattrocento Sans"/>
                <a:sym typeface="Quattrocento Sans"/>
              </a:defRPr>
            </a:lvl3pPr>
            <a:lvl4pPr lvl="3" indent="-298450" marR="0" rtl="0" marL="1828800" algn="l">
              <a:spcBef>
                <a:spcPts val="0"/>
              </a:spcBef>
              <a:spcAft>
                <a:spcPts val="0"/>
              </a:spcAft>
              <a:buClr>
                <a:schemeClr val="dk1"/>
              </a:buClr>
              <a:buSzPts val="1100"/>
              <a:buFont typeface="Arial"/>
              <a:buChar char="•"/>
              <a:defRPr b="0" cap="none" u="none" sz="880" strike="noStrike" i="0">
                <a:solidFill>
                  <a:schemeClr val="dk1"/>
                </a:solidFill>
                <a:latin typeface="Quattrocento Sans"/>
                <a:ea typeface="Quattrocento Sans"/>
                <a:cs typeface="Quattrocento Sans"/>
                <a:sym typeface="Quattrocento Sans"/>
              </a:defRPr>
            </a:lvl4pPr>
            <a:lvl5pPr lvl="4" indent="-298450" marR="0" rtl="0" marL="2286000" algn="l">
              <a:spcBef>
                <a:spcPts val="0"/>
              </a:spcBef>
              <a:spcAft>
                <a:spcPts val="0"/>
              </a:spcAft>
              <a:buClr>
                <a:schemeClr val="dk1"/>
              </a:buClr>
              <a:buSzPts val="1100"/>
              <a:buFont typeface="Arial"/>
              <a:buChar char="•"/>
              <a:defRPr b="0" cap="none" u="none" sz="880" strike="noStrike" i="0">
                <a:solidFill>
                  <a:schemeClr val="dk1"/>
                </a:solidFill>
                <a:latin typeface="Quattrocento Sans"/>
                <a:ea typeface="Quattrocento Sans"/>
                <a:cs typeface="Quattrocento Sans"/>
                <a:sym typeface="Quattrocento Sans"/>
              </a:defRPr>
            </a:lvl5pPr>
            <a:lvl6pPr lvl="5" indent="-298450" marR="0" rtl="0" marL="274320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6pPr>
            <a:lvl7pPr lvl="6" indent="-298450" marR="0" rtl="0" marL="320040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7pPr>
            <a:lvl8pPr lvl="7" indent="-298450" marR="0" rtl="0" marL="365760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8pPr>
            <a:lvl9pPr lvl="8" indent="-298450" marR="0" rtl="0" marL="411480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9pPr>
          </a:lstStyle>
          <a:p/>
        </p:txBody>
      </p:sp>
      <p:cxnSp>
        <p:nvCxnSpPr>
          <p:cNvPr name="Google Shape;19;p4" id="19"/>
          <p:cNvCxnSpPr/>
          <p:nvPr/>
        </p:nvCxnSpPr>
        <p:spPr>
          <a:xfrm>
            <a:off x="269860" y="681698"/>
            <a:ext cx="8635500" cy="0"/>
          </a:xfrm>
          <a:prstGeom prst="straightConnector1">
            <a:avLst/>
          </a:prstGeom>
          <a:noFill/>
          <a:ln cmpd="sng" cap="flat" w="9525">
            <a:solidFill>
              <a:srgbClr val="333333"/>
            </a:solidFill>
            <a:prstDash val="solid"/>
            <a:round/>
            <a:headEnd len="sm" w="sm" type="none"/>
            <a:tailEnd len="sm" w="sm" type="none"/>
          </a:ln>
        </p:spPr>
      </p:cxnSp>
      <p:sp>
        <p:nvSpPr>
          <p:cNvPr name="Google Shape;20;p4" id="20"/>
          <p:cNvSpPr txBox="1"/>
          <p:nvPr/>
        </p:nvSpPr>
        <p:spPr>
          <a:xfrm>
            <a:off x="161918" y="4806000"/>
            <a:ext cx="4857600" cy="270000"/>
          </a:xfrm>
          <a:prstGeom prst="rect">
            <a:avLst/>
          </a:prstGeom>
          <a:noFill/>
          <a:ln>
            <a:noFill/>
          </a:ln>
        </p:spPr>
        <p:txBody>
          <a:bodyPr lIns="0" bIns="0" anchor="ctr" rIns="0" anchorCtr="0" wrap="square" spcFirstLastPara="1" tIns="0">
            <a:noAutofit/>
          </a:bodyPr>
          <a:lstStyle/>
          <a:p>
            <a:pPr lvl="0" indent="0" marR="0" rtl="0" marL="0" algn="l">
              <a:spcBef>
                <a:spcPts val="0"/>
              </a:spcBef>
              <a:spcAft>
                <a:spcPts val="0"/>
              </a:spcAft>
              <a:buNone/>
            </a:pPr>
            <a:fld id="{00000000-1234-1234-1234-123412341234}" type="slidenum">
              <a:rPr b="1" sz="1200" lang="ja">
                <a:solidFill>
                  <a:srgbClr val="7F7F7F"/>
                </a:solidFill>
                <a:latin typeface="Quattrocento Sans"/>
                <a:ea typeface="Quattrocento Sans"/>
                <a:cs typeface="Quattrocento Sans"/>
                <a:sym typeface="Quattrocento Sans"/>
              </a:rPr>
              <a:t>‹#›</a:t>
            </a:fld>
            <a:r>
              <a:rPr b="1" sz="1200" lang="ja">
                <a:solidFill>
                  <a:srgbClr val="7F7F7F"/>
                </a:solidFill>
                <a:latin typeface="Quattrocento Sans"/>
                <a:ea typeface="Quattrocento Sans"/>
                <a:cs typeface="Quattrocento Sans"/>
                <a:sym typeface="Quattrocento Sans"/>
              </a:rPr>
              <a:t>  </a:t>
            </a:r>
            <a:r>
              <a:rPr sz="1200" lang="ja">
                <a:solidFill>
                  <a:srgbClr val="7FD13B"/>
                </a:solidFill>
                <a:latin typeface="Open Sans"/>
                <a:ea typeface="Open Sans"/>
                <a:cs typeface="Open Sans"/>
                <a:sym typeface="Open Sans"/>
              </a:rPr>
              <a:t>▇</a:t>
            </a:r>
            <a:r>
              <a:rPr sz="1200" lang="ja">
                <a:solidFill>
                  <a:srgbClr val="EA157A"/>
                </a:solidFill>
                <a:latin typeface="Open Sans"/>
                <a:ea typeface="Open Sans"/>
                <a:cs typeface="Open Sans"/>
                <a:sym typeface="Open Sans"/>
              </a:rPr>
              <a:t>▇</a:t>
            </a:r>
            <a:r>
              <a:rPr sz="1200" lang="ja">
                <a:solidFill>
                  <a:srgbClr val="007DEA"/>
                </a:solidFill>
                <a:latin typeface="Open Sans"/>
                <a:ea typeface="Open Sans"/>
                <a:cs typeface="Open Sans"/>
                <a:sym typeface="Open Sans"/>
              </a:rPr>
              <a:t>▇</a:t>
            </a:r>
            <a:r>
              <a:rPr sz="1200" lang="ja">
                <a:solidFill>
                  <a:srgbClr val="7FD13B"/>
                </a:solidFill>
                <a:latin typeface="Open Sans"/>
                <a:ea typeface="Open Sans"/>
                <a:cs typeface="Open Sans"/>
                <a:sym typeface="Open Sans"/>
              </a:rPr>
              <a:t> </a:t>
            </a:r>
            <a:r>
              <a:rPr sz="1200" lang="ja">
                <a:solidFill>
                  <a:schemeClr val="dk1"/>
                </a:solidFill>
                <a:latin typeface="Open Sans"/>
                <a:ea typeface="Open Sans"/>
                <a:cs typeface="Open Sans"/>
                <a:sym typeface="Open Sans"/>
              </a:rPr>
              <a:t>The OpenChain project Japan work group / CC BY 4.0</a:t>
            </a:r>
            <a:r>
              <a:rPr sz="1200" lang="ja">
                <a:solidFill>
                  <a:srgbClr val="7FD13B"/>
                </a:solidFill>
                <a:latin typeface="Open Sans"/>
                <a:ea typeface="Open Sans"/>
                <a:cs typeface="Open Sans"/>
                <a:sym typeface="Open Sans"/>
              </a:rPr>
              <a:t> </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ユーザー設定レイアウト">
  <p:cSld name="ユーザー設定レイアウト">
    <p:spTree>
      <p:nvGrpSpPr>
        <p:cNvPr name="Shape 21" id="2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MiddlePage_1_white">
  <p:cSld name="8_MiddlePage_1_white">
    <p:spTree>
      <p:nvGrpSpPr>
        <p:cNvPr name="Shape 22" id="22"/>
        <p:cNvGrpSpPr/>
        <p:nvPr/>
      </p:nvGrpSpPr>
      <p:grpSpPr>
        <a:xfrm>
          <a:off x="0" y="0"/>
          <a:ext cx="0" cy="0"/>
          <a:chOff x="0" y="0"/>
          <a:chExt cx="0" cy="0"/>
        </a:xfrm>
      </p:grpSpPr>
      <p:sp>
        <p:nvSpPr>
          <p:cNvPr name="Google Shape;23;p6" id="23"/>
          <p:cNvSpPr txBox="1"/>
          <p:nvPr>
            <p:ph type="title"/>
          </p:nvPr>
        </p:nvSpPr>
        <p:spPr>
          <a:xfrm>
            <a:off x="432000" y="34524"/>
            <a:ext cx="8280000" cy="594300"/>
          </a:xfrm>
          <a:prstGeom prst="rect">
            <a:avLst/>
          </a:prstGeom>
          <a:noFill/>
          <a:ln>
            <a:noFill/>
          </a:ln>
        </p:spPr>
        <p:txBody>
          <a:bodyPr lIns="0" bIns="0" anchor="b" rIns="0" anchorCtr="0" wrap="square" spcFirstLastPara="1" tIns="0">
            <a:noAutofit/>
          </a:bodyPr>
          <a:lstStyle>
            <a:lvl1pPr lvl="0" marR="0" rtl="0" algn="l">
              <a:spcBef>
                <a:spcPts val="0"/>
              </a:spcBef>
              <a:spcAft>
                <a:spcPts val="0"/>
              </a:spcAft>
              <a:buSzPts val="1100"/>
              <a:buNone/>
              <a:defRPr b="0" cap="none" u="none" sz="1440" strike="noStrike" i="0">
                <a:solidFill>
                  <a:schemeClr val="dk1"/>
                </a:solidFill>
                <a:latin typeface="Tahoma"/>
                <a:ea typeface="Tahoma"/>
                <a:cs typeface="Tahoma"/>
                <a:sym typeface="Tahoma"/>
              </a:defRPr>
            </a:lvl1pPr>
            <a:lvl2pPr lvl="1" marR="0" rtl="0" algn="l">
              <a:spcBef>
                <a:spcPts val="0"/>
              </a:spcBef>
              <a:spcAft>
                <a:spcPts val="0"/>
              </a:spcAft>
              <a:buSzPts val="1100"/>
              <a:buNone/>
              <a:defRPr b="0" cap="none" u="none" sz="1440" strike="noStrike" i="0">
                <a:solidFill>
                  <a:schemeClr val="dk2"/>
                </a:solidFill>
                <a:latin typeface="Arial"/>
                <a:ea typeface="Arial"/>
                <a:cs typeface="Arial"/>
                <a:sym typeface="Arial"/>
              </a:defRPr>
            </a:lvl2pPr>
            <a:lvl3pPr lvl="2" marR="0" rtl="0" algn="l">
              <a:spcBef>
                <a:spcPts val="0"/>
              </a:spcBef>
              <a:spcAft>
                <a:spcPts val="0"/>
              </a:spcAft>
              <a:buSzPts val="1100"/>
              <a:buNone/>
              <a:defRPr b="0" cap="none" u="none" sz="1440" strike="noStrike" i="0">
                <a:solidFill>
                  <a:schemeClr val="dk2"/>
                </a:solidFill>
                <a:latin typeface="Arial"/>
                <a:ea typeface="Arial"/>
                <a:cs typeface="Arial"/>
                <a:sym typeface="Arial"/>
              </a:defRPr>
            </a:lvl3pPr>
            <a:lvl4pPr lvl="3" marR="0" rtl="0" algn="l">
              <a:spcBef>
                <a:spcPts val="0"/>
              </a:spcBef>
              <a:spcAft>
                <a:spcPts val="0"/>
              </a:spcAft>
              <a:buSzPts val="1100"/>
              <a:buNone/>
              <a:defRPr b="0" cap="none" u="none" sz="1440" strike="noStrike" i="0">
                <a:solidFill>
                  <a:schemeClr val="dk2"/>
                </a:solidFill>
                <a:latin typeface="Arial"/>
                <a:ea typeface="Arial"/>
                <a:cs typeface="Arial"/>
                <a:sym typeface="Arial"/>
              </a:defRPr>
            </a:lvl4pPr>
            <a:lvl5pPr lvl="4" marR="0" rtl="0" algn="l">
              <a:spcBef>
                <a:spcPts val="0"/>
              </a:spcBef>
              <a:spcAft>
                <a:spcPts val="0"/>
              </a:spcAft>
              <a:buSzPts val="1100"/>
              <a:buNone/>
              <a:defRPr b="0" cap="none" u="none" sz="1440" strike="noStrike" i="0">
                <a:solidFill>
                  <a:schemeClr val="dk2"/>
                </a:solidFill>
                <a:latin typeface="Arial"/>
                <a:ea typeface="Arial"/>
                <a:cs typeface="Arial"/>
                <a:sym typeface="Arial"/>
              </a:defRPr>
            </a:lvl5pPr>
            <a:lvl6pPr lvl="5" marR="0" rtl="0" algn="l">
              <a:spcBef>
                <a:spcPts val="0"/>
              </a:spcBef>
              <a:spcAft>
                <a:spcPts val="0"/>
              </a:spcAft>
              <a:buSzPts val="1100"/>
              <a:buNone/>
              <a:defRPr b="0" cap="none" u="none" sz="1600" strike="noStrike" i="0">
                <a:solidFill>
                  <a:schemeClr val="dk2"/>
                </a:solidFill>
                <a:latin typeface="Arial"/>
                <a:ea typeface="Arial"/>
                <a:cs typeface="Arial"/>
                <a:sym typeface="Arial"/>
              </a:defRPr>
            </a:lvl6pPr>
            <a:lvl7pPr lvl="6" marR="0" rtl="0" algn="l">
              <a:spcBef>
                <a:spcPts val="0"/>
              </a:spcBef>
              <a:spcAft>
                <a:spcPts val="0"/>
              </a:spcAft>
              <a:buSzPts val="1100"/>
              <a:buNone/>
              <a:defRPr b="0" cap="none" u="none" sz="1600" strike="noStrike" i="0">
                <a:solidFill>
                  <a:schemeClr val="dk2"/>
                </a:solidFill>
                <a:latin typeface="Arial"/>
                <a:ea typeface="Arial"/>
                <a:cs typeface="Arial"/>
                <a:sym typeface="Arial"/>
              </a:defRPr>
            </a:lvl7pPr>
            <a:lvl8pPr lvl="7" marR="0" rtl="0" algn="l">
              <a:spcBef>
                <a:spcPts val="0"/>
              </a:spcBef>
              <a:spcAft>
                <a:spcPts val="0"/>
              </a:spcAft>
              <a:buSzPts val="1100"/>
              <a:buNone/>
              <a:defRPr b="0" cap="none" u="none" sz="1600" strike="noStrike" i="0">
                <a:solidFill>
                  <a:schemeClr val="dk2"/>
                </a:solidFill>
                <a:latin typeface="Arial"/>
                <a:ea typeface="Arial"/>
                <a:cs typeface="Arial"/>
                <a:sym typeface="Arial"/>
              </a:defRPr>
            </a:lvl8pPr>
            <a:lvl9pPr lvl="8" marR="0" rtl="0" algn="l">
              <a:spcBef>
                <a:spcPts val="0"/>
              </a:spcBef>
              <a:spcAft>
                <a:spcPts val="0"/>
              </a:spcAft>
              <a:buSzPts val="1100"/>
              <a:buNone/>
              <a:defRPr b="0" cap="none" u="none" sz="1600" strike="noStrike" i="0">
                <a:solidFill>
                  <a:schemeClr val="dk2"/>
                </a:solidFill>
                <a:latin typeface="Arial"/>
                <a:ea typeface="Arial"/>
                <a:cs typeface="Arial"/>
                <a:sym typeface="Arial"/>
              </a:defRPr>
            </a:lvl9pPr>
          </a:lstStyle>
          <a:p/>
        </p:txBody>
      </p:sp>
      <p:cxnSp>
        <p:nvCxnSpPr>
          <p:cNvPr name="Google Shape;24;p6" id="24"/>
          <p:cNvCxnSpPr/>
          <p:nvPr/>
        </p:nvCxnSpPr>
        <p:spPr>
          <a:xfrm>
            <a:off x="269860" y="681698"/>
            <a:ext cx="8635500" cy="0"/>
          </a:xfrm>
          <a:prstGeom prst="straightConnector1">
            <a:avLst/>
          </a:prstGeom>
          <a:noFill/>
          <a:ln cmpd="sng" cap="flat" w="9525">
            <a:solidFill>
              <a:srgbClr val="333333"/>
            </a:solidFill>
            <a:prstDash val="solid"/>
            <a:round/>
            <a:headEnd len="sm" w="sm" type="none"/>
            <a:tailEnd len="sm" w="sm" type="none"/>
          </a:ln>
        </p:spPr>
      </p:cxnSp>
      <p:sp>
        <p:nvSpPr>
          <p:cNvPr name="Google Shape;25;p6" id="25"/>
          <p:cNvSpPr/>
          <p:nvPr/>
        </p:nvSpPr>
        <p:spPr>
          <a:xfrm>
            <a:off x="8382000" y="4883214"/>
            <a:ext cx="108300" cy="108600"/>
          </a:xfrm>
          <a:prstGeom prst="rect">
            <a:avLst/>
          </a:prstGeom>
          <a:noFill/>
          <a:ln>
            <a:noFill/>
          </a:ln>
        </p:spPr>
        <p:txBody>
          <a:bodyPr lIns="0" bIns="0" anchor="ctr" rIns="0" anchorCtr="0" wrap="square" spcFirstLastPara="1" tIns="0">
            <a:noAutofit/>
          </a:bodyPr>
          <a:lstStyle/>
          <a:p>
            <a:pPr lvl="0" indent="0" marR="0" rtl="0" marL="0" algn="ctr">
              <a:spcBef>
                <a:spcPts val="0"/>
              </a:spcBef>
              <a:spcAft>
                <a:spcPts val="0"/>
              </a:spcAft>
              <a:buNone/>
            </a:pPr>
            <a:r>
              <a:rPr sz="900" lang="ja">
                <a:solidFill>
                  <a:srgbClr val="FFFFFF"/>
                </a:solidFill>
                <a:latin typeface="Quattrocento Sans"/>
                <a:ea typeface="Quattrocento Sans"/>
                <a:cs typeface="Quattrocento Sans"/>
                <a:sym typeface="Quattrocento Sans"/>
              </a:rPr>
              <a:t>CONFIDENTIAL</a:t>
            </a:r>
            <a:endParaRPr sz="1100"/>
          </a:p>
        </p:txBody>
      </p:sp>
      <p:sp>
        <p:nvSpPr>
          <p:cNvPr name="Google Shape;26;p6" id="26"/>
          <p:cNvSpPr txBox="1"/>
          <p:nvPr/>
        </p:nvSpPr>
        <p:spPr>
          <a:xfrm>
            <a:off x="161918" y="4806000"/>
            <a:ext cx="4857600" cy="270000"/>
          </a:xfrm>
          <a:prstGeom prst="rect">
            <a:avLst/>
          </a:prstGeom>
          <a:noFill/>
          <a:ln>
            <a:noFill/>
          </a:ln>
        </p:spPr>
        <p:txBody>
          <a:bodyPr lIns="0" bIns="0" anchor="ctr" rIns="0" anchorCtr="0" wrap="square" spcFirstLastPara="1" tIns="0">
            <a:noAutofit/>
          </a:bodyPr>
          <a:lstStyle/>
          <a:p>
            <a:pPr lvl="0" indent="0" marR="0" rtl="0" marL="0" algn="l">
              <a:spcBef>
                <a:spcPts val="0"/>
              </a:spcBef>
              <a:spcAft>
                <a:spcPts val="0"/>
              </a:spcAft>
              <a:buNone/>
            </a:pPr>
            <a:fld id="{00000000-1234-1234-1234-123412341234}" type="slidenum">
              <a:rPr b="1" sz="1300" lang="ja">
                <a:solidFill>
                  <a:srgbClr val="7F7F7F"/>
                </a:solidFill>
                <a:latin typeface="Quattrocento Sans"/>
                <a:ea typeface="Quattrocento Sans"/>
                <a:cs typeface="Quattrocento Sans"/>
                <a:sym typeface="Quattrocento Sans"/>
              </a:rPr>
              <a:t>‹#›</a:t>
            </a:fld>
            <a:r>
              <a:rPr b="1" sz="1300" lang="ja">
                <a:solidFill>
                  <a:srgbClr val="7F7F7F"/>
                </a:solidFill>
                <a:latin typeface="Quattrocento Sans"/>
                <a:ea typeface="Quattrocento Sans"/>
                <a:cs typeface="Quattrocento Sans"/>
                <a:sym typeface="Quattrocento Sans"/>
              </a:rPr>
              <a:t>  </a:t>
            </a:r>
            <a:r>
              <a:rPr sz="1300" lang="ja">
                <a:solidFill>
                  <a:srgbClr val="7FD13B"/>
                </a:solidFill>
                <a:latin typeface="Open Sans"/>
                <a:ea typeface="Open Sans"/>
                <a:cs typeface="Open Sans"/>
                <a:sym typeface="Open Sans"/>
              </a:rPr>
              <a:t>▇</a:t>
            </a:r>
            <a:r>
              <a:rPr sz="1300" lang="ja">
                <a:solidFill>
                  <a:srgbClr val="EA157A"/>
                </a:solidFill>
                <a:latin typeface="Open Sans"/>
                <a:ea typeface="Open Sans"/>
                <a:cs typeface="Open Sans"/>
                <a:sym typeface="Open Sans"/>
              </a:rPr>
              <a:t>▇</a:t>
            </a:r>
            <a:r>
              <a:rPr sz="1300" lang="ja">
                <a:solidFill>
                  <a:srgbClr val="007DEA"/>
                </a:solidFill>
                <a:latin typeface="Open Sans"/>
                <a:ea typeface="Open Sans"/>
                <a:cs typeface="Open Sans"/>
                <a:sym typeface="Open Sans"/>
              </a:rPr>
              <a:t>▇</a:t>
            </a:r>
            <a:r>
              <a:rPr sz="1300" lang="ja">
                <a:solidFill>
                  <a:srgbClr val="7FD13B"/>
                </a:solidFill>
                <a:latin typeface="Open Sans"/>
                <a:ea typeface="Open Sans"/>
                <a:cs typeface="Open Sans"/>
                <a:sym typeface="Open Sans"/>
              </a:rPr>
              <a:t> </a:t>
            </a:r>
            <a:r>
              <a:rPr sz="1300" lang="ja">
                <a:solidFill>
                  <a:schemeClr val="dk1"/>
                </a:solidFill>
                <a:latin typeface="Open Sans"/>
                <a:ea typeface="Open Sans"/>
                <a:cs typeface="Open Sans"/>
                <a:sym typeface="Open Sans"/>
              </a:rPr>
              <a:t>The OpenChain project Japan work group / CC0-1.0</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type="title" matchingName="Title slide">
  <p:cSld name="TITLE">
    <p:spTree>
      <p:nvGrpSpPr>
        <p:cNvPr name="Shape 27" id="27"/>
        <p:cNvGrpSpPr/>
        <p:nvPr/>
      </p:nvGrpSpPr>
      <p:grpSpPr>
        <a:xfrm>
          <a:off x="0" y="0"/>
          <a:ext cx="0" cy="0"/>
          <a:chOff x="0" y="0"/>
          <a:chExt cx="0" cy="0"/>
        </a:xfrm>
      </p:grpSpPr>
      <p:sp>
        <p:nvSpPr>
          <p:cNvPr name="Google Shape;28;p7" id="28"/>
          <p:cNvSpPr txBox="1"/>
          <p:nvPr>
            <p:ph type="ctrTitle"/>
          </p:nvPr>
        </p:nvSpPr>
        <p:spPr>
          <a:xfrm>
            <a:off x="311708" y="744575"/>
            <a:ext cx="8520600" cy="2052600"/>
          </a:xfrm>
          <a:prstGeom prst="rect">
            <a:avLst/>
          </a:prstGeom>
          <a:noFill/>
          <a:ln>
            <a:noFill/>
          </a:ln>
        </p:spPr>
        <p:txBody>
          <a:bodyPr lIns="91425" bIns="91425" anchor="b" rIns="91425" anchorCtr="0" wrap="square" spcFirstLastPara="1" tIns="91425">
            <a:noAutofit/>
          </a:bodyPr>
          <a:lstStyle>
            <a:lvl1pPr lvl="0" rtl="0" algn="ctr">
              <a:spcBef>
                <a:spcPts val="0"/>
              </a:spcBef>
              <a:spcAft>
                <a:spcPts val="0"/>
              </a:spcAft>
              <a:buSzPts val="5200"/>
              <a:buChar char="●"/>
              <a:defRPr sz="4160"/>
            </a:lvl1pPr>
            <a:lvl2pPr lvl="1" rtl="0" algn="ctr">
              <a:spcBef>
                <a:spcPts val="0"/>
              </a:spcBef>
              <a:spcAft>
                <a:spcPts val="0"/>
              </a:spcAft>
              <a:buSzPts val="5200"/>
              <a:buChar char="○"/>
              <a:defRPr sz="4160"/>
            </a:lvl2pPr>
            <a:lvl3pPr lvl="2" rtl="0" algn="ctr">
              <a:spcBef>
                <a:spcPts val="0"/>
              </a:spcBef>
              <a:spcAft>
                <a:spcPts val="0"/>
              </a:spcAft>
              <a:buSzPts val="5200"/>
              <a:buChar char="■"/>
              <a:defRPr sz="4160"/>
            </a:lvl3pPr>
            <a:lvl4pPr lvl="3" rtl="0" algn="ctr">
              <a:spcBef>
                <a:spcPts val="0"/>
              </a:spcBef>
              <a:spcAft>
                <a:spcPts val="0"/>
              </a:spcAft>
              <a:buSzPts val="5200"/>
              <a:buChar char="●"/>
              <a:defRPr sz="4160"/>
            </a:lvl4pPr>
            <a:lvl5pPr lvl="4" rtl="0" algn="ctr">
              <a:spcBef>
                <a:spcPts val="0"/>
              </a:spcBef>
              <a:spcAft>
                <a:spcPts val="0"/>
              </a:spcAft>
              <a:buSzPts val="5200"/>
              <a:buChar char="○"/>
              <a:defRPr sz="4160"/>
            </a:lvl5pPr>
            <a:lvl6pPr lvl="5" rtl="0" algn="ctr">
              <a:spcBef>
                <a:spcPts val="0"/>
              </a:spcBef>
              <a:spcAft>
                <a:spcPts val="0"/>
              </a:spcAft>
              <a:buSzPts val="5200"/>
              <a:buChar char="■"/>
              <a:defRPr sz="4160"/>
            </a:lvl6pPr>
            <a:lvl7pPr lvl="6" rtl="0" algn="ctr">
              <a:spcBef>
                <a:spcPts val="0"/>
              </a:spcBef>
              <a:spcAft>
                <a:spcPts val="0"/>
              </a:spcAft>
              <a:buSzPts val="5200"/>
              <a:buChar char="●"/>
              <a:defRPr sz="4160"/>
            </a:lvl7pPr>
            <a:lvl8pPr lvl="7" rtl="0" algn="ctr">
              <a:spcBef>
                <a:spcPts val="0"/>
              </a:spcBef>
              <a:spcAft>
                <a:spcPts val="0"/>
              </a:spcAft>
              <a:buSzPts val="5200"/>
              <a:buChar char="○"/>
              <a:defRPr sz="4160"/>
            </a:lvl8pPr>
            <a:lvl9pPr lvl="8" rtl="0" algn="ctr">
              <a:spcBef>
                <a:spcPts val="0"/>
              </a:spcBef>
              <a:spcAft>
                <a:spcPts val="0"/>
              </a:spcAft>
              <a:buSzPts val="5200"/>
              <a:buChar char="■"/>
              <a:defRPr sz="4160"/>
            </a:lvl9pPr>
          </a:lstStyle>
          <a:p/>
        </p:txBody>
      </p:sp>
      <p:sp>
        <p:nvSpPr>
          <p:cNvPr name="Google Shape;29;p7" id="29"/>
          <p:cNvSpPr txBox="1"/>
          <p:nvPr>
            <p:ph idx="1" type="subTitle"/>
          </p:nvPr>
        </p:nvSpPr>
        <p:spPr>
          <a:xfrm>
            <a:off x="311700" y="2834125"/>
            <a:ext cx="8520600" cy="792600"/>
          </a:xfrm>
          <a:prstGeom prst="rect">
            <a:avLst/>
          </a:prstGeom>
          <a:noFill/>
          <a:ln>
            <a:noFill/>
          </a:ln>
        </p:spPr>
        <p:txBody>
          <a:bodyPr lIns="91425" bIns="91425" anchor="ctr" rIns="91425" anchorCtr="0" wrap="square" spcFirstLastPara="1" tIns="91425">
            <a:noAutofit/>
          </a:bodyPr>
          <a:lstStyle>
            <a:lvl1pPr lvl="0" rtl="0" algn="ctr">
              <a:lnSpc>
                <a:spcPct val="100000"/>
              </a:lnSpc>
              <a:spcBef>
                <a:spcPts val="0"/>
              </a:spcBef>
              <a:spcAft>
                <a:spcPts val="0"/>
              </a:spcAft>
              <a:buSzPts val="2800"/>
              <a:buNone/>
              <a:defRPr sz="2240"/>
            </a:lvl1pPr>
            <a:lvl2pPr lvl="1" rtl="0" algn="ctr">
              <a:lnSpc>
                <a:spcPct val="100000"/>
              </a:lnSpc>
              <a:spcBef>
                <a:spcPts val="0"/>
              </a:spcBef>
              <a:spcAft>
                <a:spcPts val="0"/>
              </a:spcAft>
              <a:buSzPts val="2800"/>
              <a:buNone/>
              <a:defRPr sz="2240"/>
            </a:lvl2pPr>
            <a:lvl3pPr lvl="2" rtl="0" algn="ctr">
              <a:lnSpc>
                <a:spcPct val="100000"/>
              </a:lnSpc>
              <a:spcBef>
                <a:spcPts val="0"/>
              </a:spcBef>
              <a:spcAft>
                <a:spcPts val="0"/>
              </a:spcAft>
              <a:buSzPts val="2800"/>
              <a:buNone/>
              <a:defRPr sz="2240"/>
            </a:lvl3pPr>
            <a:lvl4pPr lvl="3" rtl="0" algn="ctr">
              <a:lnSpc>
                <a:spcPct val="100000"/>
              </a:lnSpc>
              <a:spcBef>
                <a:spcPts val="0"/>
              </a:spcBef>
              <a:spcAft>
                <a:spcPts val="0"/>
              </a:spcAft>
              <a:buSzPts val="2800"/>
              <a:buNone/>
              <a:defRPr sz="2240"/>
            </a:lvl4pPr>
            <a:lvl5pPr lvl="4" rtl="0" algn="ctr">
              <a:lnSpc>
                <a:spcPct val="100000"/>
              </a:lnSpc>
              <a:spcBef>
                <a:spcPts val="0"/>
              </a:spcBef>
              <a:spcAft>
                <a:spcPts val="0"/>
              </a:spcAft>
              <a:buSzPts val="2800"/>
              <a:buNone/>
              <a:defRPr sz="2240"/>
            </a:lvl5pPr>
            <a:lvl6pPr lvl="5" rtl="0" algn="ctr">
              <a:lnSpc>
                <a:spcPct val="100000"/>
              </a:lnSpc>
              <a:spcBef>
                <a:spcPts val="0"/>
              </a:spcBef>
              <a:spcAft>
                <a:spcPts val="0"/>
              </a:spcAft>
              <a:buSzPts val="2800"/>
              <a:buNone/>
              <a:defRPr sz="2240"/>
            </a:lvl6pPr>
            <a:lvl7pPr lvl="6" rtl="0" algn="ctr">
              <a:lnSpc>
                <a:spcPct val="100000"/>
              </a:lnSpc>
              <a:spcBef>
                <a:spcPts val="0"/>
              </a:spcBef>
              <a:spcAft>
                <a:spcPts val="0"/>
              </a:spcAft>
              <a:buSzPts val="2800"/>
              <a:buNone/>
              <a:defRPr sz="2240"/>
            </a:lvl7pPr>
            <a:lvl8pPr lvl="7" rtl="0" algn="ctr">
              <a:lnSpc>
                <a:spcPct val="100000"/>
              </a:lnSpc>
              <a:spcBef>
                <a:spcPts val="0"/>
              </a:spcBef>
              <a:spcAft>
                <a:spcPts val="0"/>
              </a:spcAft>
              <a:buSzPts val="2800"/>
              <a:buNone/>
              <a:defRPr sz="2240"/>
            </a:lvl8pPr>
            <a:lvl9pPr lvl="8" rtl="0" algn="ctr">
              <a:lnSpc>
                <a:spcPct val="100000"/>
              </a:lnSpc>
              <a:spcBef>
                <a:spcPts val="0"/>
              </a:spcBef>
              <a:spcAft>
                <a:spcPts val="0"/>
              </a:spcAft>
              <a:buSzPts val="2800"/>
              <a:buNone/>
              <a:defRPr sz="2240"/>
            </a:lvl9pPr>
          </a:lstStyle>
          <a:p/>
        </p:txBody>
      </p:sp>
      <p:sp>
        <p:nvSpPr>
          <p:cNvPr name="Google Shape;30;p7" id="30"/>
          <p:cNvSpPr txBox="1"/>
          <p:nvPr>
            <p:ph idx="12" type="sldNum"/>
          </p:nvPr>
        </p:nvSpPr>
        <p:spPr>
          <a:xfrm>
            <a:off x="8472458" y="4663217"/>
            <a:ext cx="548700" cy="393600"/>
          </a:xfrm>
          <a:prstGeom prst="rect">
            <a:avLst/>
          </a:prstGeom>
          <a:noFill/>
          <a:ln>
            <a:noFill/>
          </a:ln>
        </p:spPr>
        <p:txBody>
          <a:bodyPr lIns="91425" bIns="91425" anchor="ctr" rIns="91425" anchorCtr="0" wrap="square" spcFirstLastPara="1"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lvl="0" indent="0" rtl="0" marL="0" algn="l">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type="tx" matchingName="Title and body">
  <p:cSld name="TITLE_AND_BODY">
    <p:spTree>
      <p:nvGrpSpPr>
        <p:cNvPr name="Shape 31" id="31"/>
        <p:cNvGrpSpPr/>
        <p:nvPr/>
      </p:nvGrpSpPr>
      <p:grpSpPr>
        <a:xfrm>
          <a:off x="0" y="0"/>
          <a:ext cx="0" cy="0"/>
          <a:chOff x="0" y="0"/>
          <a:chExt cx="0" cy="0"/>
        </a:xfrm>
      </p:grpSpPr>
      <p:sp>
        <p:nvSpPr>
          <p:cNvPr name="Google Shape;32;p8" id="32"/>
          <p:cNvSpPr txBox="1"/>
          <p:nvPr>
            <p:ph type="title"/>
          </p:nvPr>
        </p:nvSpPr>
        <p:spPr>
          <a:xfrm>
            <a:off x="311700" y="445025"/>
            <a:ext cx="8520600" cy="572700"/>
          </a:xfrm>
          <a:prstGeom prst="rect">
            <a:avLst/>
          </a:prstGeom>
          <a:noFill/>
          <a:ln>
            <a:noFill/>
          </a:ln>
        </p:spPr>
        <p:txBody>
          <a:bodyPr lIns="91425" bIns="91425" anchor="ctr" rIns="91425" anchorCtr="0" wrap="square" spcFirstLastPara="1"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name="Google Shape;33;p8" id="33"/>
          <p:cNvSpPr txBox="1"/>
          <p:nvPr>
            <p:ph idx="1" type="body"/>
          </p:nvPr>
        </p:nvSpPr>
        <p:spPr>
          <a:xfrm>
            <a:off x="311700" y="1152475"/>
            <a:ext cx="8520600" cy="3416400"/>
          </a:xfrm>
          <a:prstGeom prst="rect">
            <a:avLst/>
          </a:prstGeom>
          <a:noFill/>
          <a:ln>
            <a:noFill/>
          </a:ln>
        </p:spPr>
        <p:txBody>
          <a:bodyPr lIns="91425" bIns="91425" anchor="ctr" rIns="91425" anchorCtr="0" wrap="square" spcFirstLastPara="1" tIns="91425">
            <a:noAutofit/>
          </a:bodyPr>
          <a:lstStyle>
            <a:lvl1pPr lvl="0" indent="-317500" rtl="0" marL="457200">
              <a:spcBef>
                <a:spcPts val="0"/>
              </a:spcBef>
              <a:spcAft>
                <a:spcPts val="0"/>
              </a:spcAft>
              <a:buSzPts val="1400"/>
              <a:buChar char="●"/>
              <a:defRPr/>
            </a:lvl1pPr>
            <a:lvl2pPr lvl="1" indent="-317500" rtl="0" marL="914400">
              <a:spcBef>
                <a:spcPts val="0"/>
              </a:spcBef>
              <a:spcAft>
                <a:spcPts val="0"/>
              </a:spcAft>
              <a:buSzPts val="1400"/>
              <a:buChar char="○"/>
              <a:defRPr/>
            </a:lvl2pPr>
            <a:lvl3pPr lvl="2" indent="-317500" rtl="0" marL="1371600">
              <a:spcBef>
                <a:spcPts val="0"/>
              </a:spcBef>
              <a:spcAft>
                <a:spcPts val="0"/>
              </a:spcAft>
              <a:buSzPts val="1400"/>
              <a:buChar char="■"/>
              <a:defRPr/>
            </a:lvl3pPr>
            <a:lvl4pPr lvl="3" indent="-317500" rtl="0" marL="1828800">
              <a:spcBef>
                <a:spcPts val="0"/>
              </a:spcBef>
              <a:spcAft>
                <a:spcPts val="0"/>
              </a:spcAft>
              <a:buSzPts val="1400"/>
              <a:buChar char="●"/>
              <a:defRPr/>
            </a:lvl4pPr>
            <a:lvl5pPr lvl="4" indent="-317500" rtl="0" marL="2286000">
              <a:spcBef>
                <a:spcPts val="0"/>
              </a:spcBef>
              <a:spcAft>
                <a:spcPts val="0"/>
              </a:spcAft>
              <a:buSzPts val="1400"/>
              <a:buChar char="○"/>
              <a:defRPr/>
            </a:lvl5pPr>
            <a:lvl6pPr lvl="5" indent="-317500" rtl="0" marL="2743200">
              <a:spcBef>
                <a:spcPts val="0"/>
              </a:spcBef>
              <a:spcAft>
                <a:spcPts val="0"/>
              </a:spcAft>
              <a:buSzPts val="1400"/>
              <a:buChar char="■"/>
              <a:defRPr/>
            </a:lvl6pPr>
            <a:lvl7pPr lvl="6" indent="-317500" rtl="0" marL="3200400">
              <a:spcBef>
                <a:spcPts val="0"/>
              </a:spcBef>
              <a:spcAft>
                <a:spcPts val="0"/>
              </a:spcAft>
              <a:buSzPts val="1400"/>
              <a:buChar char="●"/>
              <a:defRPr/>
            </a:lvl7pPr>
            <a:lvl8pPr lvl="7" indent="-317500" rtl="0" marL="3657600">
              <a:spcBef>
                <a:spcPts val="0"/>
              </a:spcBef>
              <a:spcAft>
                <a:spcPts val="0"/>
              </a:spcAft>
              <a:buSzPts val="1400"/>
              <a:buChar char="○"/>
              <a:defRPr/>
            </a:lvl8pPr>
            <a:lvl9pPr lvl="8" indent="-317500" rtl="0" marL="4114800">
              <a:spcBef>
                <a:spcPts val="0"/>
              </a:spcBef>
              <a:spcAft>
                <a:spcPts val="0"/>
              </a:spcAft>
              <a:buSzPts val="1400"/>
              <a:buChar char="■"/>
              <a:defRPr/>
            </a:lvl9pPr>
          </a:lstStyle>
          <a:p/>
        </p:txBody>
      </p:sp>
      <p:sp>
        <p:nvSpPr>
          <p:cNvPr name="Google Shape;34;p8" id="34"/>
          <p:cNvSpPr txBox="1"/>
          <p:nvPr>
            <p:ph idx="12" type="sldNum"/>
          </p:nvPr>
        </p:nvSpPr>
        <p:spPr>
          <a:xfrm>
            <a:off x="8472458" y="4663217"/>
            <a:ext cx="548700" cy="393600"/>
          </a:xfrm>
          <a:prstGeom prst="rect">
            <a:avLst/>
          </a:prstGeom>
          <a:noFill/>
          <a:ln>
            <a:noFill/>
          </a:ln>
        </p:spPr>
        <p:txBody>
          <a:bodyPr lIns="91425" bIns="91425" anchor="ctr" rIns="91425" anchorCtr="0" wrap="square" spcFirstLastPara="1"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lvl="0" indent="0" rtl="0" marL="0" algn="l">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name="Shape 5" id="5"/>
        <p:cNvGrpSpPr/>
        <p:nvPr/>
      </p:nvGrpSpPr>
      <p:grpSpPr>
        <a:xfrm>
          <a:off x="0" y="0"/>
          <a:ext cx="0" cy="0"/>
          <a:chOff x="0" y="0"/>
          <a:chExt cx="0" cy="0"/>
        </a:xfrm>
      </p:grpSpPr>
    </p:spTree>
  </p:cSld>
  <p:clrMap accent6="accent6" accent4="accent4" accent5="accent5" accent2="accent2" accent3="accent3" accent1="accent1" bg2="dk2" tx1="dk1" bg1="lt1" hlink="hlink" tx2="lt2" folHlink="folHlink"/>
  <p:sldLayoutIdLst>
    <p:sldLayoutId r:id="rId1" id="2147483648"/>
    <p:sldLayoutId r:id="rId2" id="2147483649"/>
    <p:sldLayoutId r:id="rId3" id="2147483650"/>
    <p:sldLayoutId r:id="rId4" id="2147483651"/>
    <p:sldLayoutId r:id="rId5" id="2147483652"/>
    <p:sldLayoutId r:id="rId6" id="2147483653"/>
    <p:sldLayoutId r:id="rId7" id="2147483654"/>
  </p:sldLayoutIdLst>
  <p:hf dt="0" ftr="0" sldNum="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sched.co/1OZJh" TargetMode="External"/><Relationship Id="rId4" Type="http://schemas.openxmlformats.org/officeDocument/2006/relationships/hyperlink" Target="https://www.linuxfoundation.jp/publications/2022/11/a-deep-dive-into-open-source-program-offic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comments" Target="../comments/comment1.xml"/><Relationship Id="rId4" Type="http://schemas.openxmlformats.org/officeDocument/2006/relationships/hyperlink" Target="https://www.linuxfoundation.org/research/a-deep-dive-into-open-source-program-offices" TargetMode="External"/><Relationship Id="rId9" Type="http://schemas.openxmlformats.org/officeDocument/2006/relationships/hyperlink" Target="https://www.linuxfoundation.jp/wp-content/uploads//2022/08/LFResearch_OSPO_Report-jp.pdf" TargetMode="External"/><Relationship Id="rId5" Type="http://schemas.openxmlformats.org/officeDocument/2006/relationships/hyperlink" Target="https://www.linuxfoundation.jp/blog/2022/11/japanese-version-of-a-deep-dive-into-open-source-program-offices-launch/" TargetMode="External"/><Relationship Id="rId6" Type="http://schemas.openxmlformats.org/officeDocument/2006/relationships/hyperlink" Target="https://www.linuxfoundation.org/resources/open-source-guides/creating-an-open-source-program?hsLang=en" TargetMode="External"/><Relationship Id="rId7" Type="http://schemas.openxmlformats.org/officeDocument/2006/relationships/hyperlink" Target="https://www.linuxfoundation.jp/resources/open-source-guides/creating-an-open-source-program/" TargetMode="External"/><Relationship Id="rId8" Type="http://schemas.openxmlformats.org/officeDocument/2006/relationships/hyperlink" Target="https://github.com/todogroup/ospo-career-path/tree/main/OSPO-10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comments" Target="../comments/comment2.xml"/><Relationship Id="rId4" Type="http://schemas.openxmlformats.org/officeDocument/2006/relationships/slide" Target="/ppt/slides/slid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ospomindmap.todogroup.org/j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ssaits.jp/promapedia/concepts/project-program-portfolio.html" TargetMode="External"/><Relationship Id="rId4" Type="http://schemas.openxmlformats.org/officeDocument/2006/relationships/hyperlink" Target="https://dictionary.cambridge.org/ja/dictionary/english/program" TargetMode="External"/><Relationship Id="rId5" Type="http://schemas.openxmlformats.org/officeDocument/2006/relationships/hyperlink" Target="https://ospoglossary.todogroup.org/ospo-defini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38" id="38"/>
        <p:cNvGrpSpPr/>
        <p:nvPr/>
      </p:nvGrpSpPr>
      <p:grpSpPr>
        <a:xfrm>
          <a:off x="0" y="0"/>
          <a:ext cx="0" cy="0"/>
          <a:chOff x="0" y="0"/>
          <a:chExt cx="0" cy="0"/>
        </a:xfrm>
      </p:grpSpPr>
      <p:sp>
        <p:nvSpPr>
          <p:cNvPr name="Google Shape;39;p9" id="39"/>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40;p9" id="40"/>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Why should I be careful with OSS?</a:t>
            </a:r>
            <a:endParaRPr/>
          </a:p>
        </p:txBody>
      </p:sp>
      <p:sp>
        <p:nvSpPr>
          <p:cNvPr name="Google Shape;41;p9" id="41"/>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fontScale="70000"/>
          </a:bodyPr>
          <a:lstStyle/>
          <a:p>
            <a:pPr lvl="0" indent="0" rtl="0" marL="0" algn="l">
              <a:spcBef>
                <a:spcPts val="0"/>
              </a:spcBef>
              <a:spcAft>
                <a:spcPts val="0"/>
              </a:spcAft>
              <a:buNone/>
            </a:pPr>
            <a:r>
              <a:rPr noProof="1" lang="ja"/>
              <a:t>A:</a:t>
            </a:r>
            <a:r>
              <a:rPr lang="ja"/>
              <a:t>  </a:t>
            </a:r>
            <a:endParaRPr/>
          </a:p>
          <a:p>
            <a:pPr lvl="0" indent="-290830" rtl="0" marL="457200" algn="l">
              <a:spcBef>
                <a:spcPts val="0"/>
              </a:spcBef>
              <a:spcAft>
                <a:spcPts val="0"/>
              </a:spcAft>
              <a:buSzPct val="100000"/>
              <a:buChar char="●"/>
            </a:pPr>
            <a:r>
              <a:rPr noProof="1" lang="ja"/>
              <a:t>Licensing Aspects</a:t>
            </a:r>
            <a:endParaRPr/>
          </a:p>
          <a:p>
            <a:pPr lvl="1" indent="-290830" rtl="0" marL="914400" algn="l">
              <a:spcBef>
                <a:spcPts val="0"/>
              </a:spcBef>
              <a:spcAft>
                <a:spcPts val="0"/>
              </a:spcAft>
              <a:buSzPct val="100000"/>
              <a:buChar char="○"/>
            </a:pPr>
            <a:r>
              <a:rPr noProof="1" lang="ja"/>
              <a:t>Software is protected by copyrights and licenses</a:t>
            </a:r>
            <a:endParaRPr/>
          </a:p>
          <a:p>
            <a:pPr lvl="2" indent="-290830" rtl="0" marL="1371600" algn="l">
              <a:spcBef>
                <a:spcPts val="0"/>
              </a:spcBef>
              <a:spcAft>
                <a:spcPts val="0"/>
              </a:spcAft>
              <a:buSzPct val="100000"/>
              <a:buChar char="■"/>
            </a:pPr>
            <a:r>
              <a:rPr noProof="1" lang="ja"/>
              <a:t>You have to comply with the license</a:t>
            </a:r>
            <a:endParaRPr/>
          </a:p>
          <a:p>
            <a:pPr lvl="3" indent="-290830" rtl="0" marL="1828800" algn="l">
              <a:spcBef>
                <a:spcPts val="0"/>
              </a:spcBef>
              <a:spcAft>
                <a:spcPts val="0"/>
              </a:spcAft>
              <a:buSzPct val="100000"/>
              <a:buChar char="●"/>
            </a:pPr>
            <a:r>
              <a:rPr noProof="1" lang="ja"/>
              <a:t>You have to respect the author</a:t>
            </a:r>
            <a:endParaRPr/>
          </a:p>
          <a:p>
            <a:pPr lvl="2" indent="-290830" rtl="0" marL="1371600" algn="l">
              <a:spcBef>
                <a:spcPts val="0"/>
              </a:spcBef>
              <a:spcAft>
                <a:spcPts val="0"/>
              </a:spcAft>
              <a:buSzPct val="100000"/>
              <a:buChar char="■"/>
            </a:pPr>
            <a:r>
              <a:rPr noProof="1" lang="ja"/>
              <a:t>There are court cases for license violation</a:t>
            </a:r>
            <a:endParaRPr/>
          </a:p>
          <a:p>
            <a:pPr lvl="1" indent="-290830" rtl="0" marL="914400" algn="l">
              <a:spcBef>
                <a:spcPts val="0"/>
              </a:spcBef>
              <a:spcAft>
                <a:spcPts val="0"/>
              </a:spcAft>
              <a:buSzPct val="100000"/>
              <a:buChar char="○"/>
            </a:pPr>
            <a:r>
              <a:rPr noProof="1" lang="ja"/>
              <a:t>OSS can be obtained and used without going through any procedures such as contract.</a:t>
            </a:r>
            <a:endParaRPr/>
          </a:p>
          <a:p>
            <a:pPr lvl="2" indent="-290830" rtl="0" marL="1371600" algn="l">
              <a:spcBef>
                <a:spcPts val="0"/>
              </a:spcBef>
              <a:spcAft>
                <a:spcPts val="0"/>
              </a:spcAft>
              <a:buSzPct val="100000"/>
              <a:buChar char="■"/>
            </a:pPr>
            <a:r>
              <a:rPr noProof="1" lang="ja"/>
              <a:t>Normally, the license conditions are checked through the procedures such as contract, but OSS can be used without doing so.</a:t>
            </a:r>
            <a:endParaRPr/>
          </a:p>
          <a:p>
            <a:pPr lvl="2" indent="-290830" rtl="0" marL="1371600" algn="l">
              <a:spcBef>
                <a:spcPts val="0"/>
              </a:spcBef>
              <a:spcAft>
                <a:spcPts val="0"/>
              </a:spcAft>
              <a:buSzPct val="100000"/>
              <a:buChar char="■"/>
            </a:pPr>
            <a:r>
              <a:rPr noProof="1" lang="ja"/>
              <a:t>be introduced at the grassroots and become unmanageable</a:t>
            </a:r>
            <a:endParaRPr/>
          </a:p>
          <a:p>
            <a:pPr lvl="1" indent="-290830" rtl="0" marL="914400" algn="l">
              <a:spcBef>
                <a:spcPts val="0"/>
              </a:spcBef>
              <a:spcAft>
                <a:spcPts val="0"/>
              </a:spcAft>
              <a:buSzPct val="100000"/>
              <a:buChar char="○"/>
            </a:pPr>
            <a:r>
              <a:rPr noProof="1" lang="ja"/>
              <a:t>OSS is a dependency that comes in on its own</a:t>
            </a:r>
            <a:endParaRPr/>
          </a:p>
          <a:p>
            <a:pPr lvl="2" indent="-290830" rtl="0" marL="1371600" algn="l">
              <a:spcBef>
                <a:spcPts val="0"/>
              </a:spcBef>
              <a:spcAft>
                <a:spcPts val="0"/>
              </a:spcAft>
              <a:buSzPct val="100000"/>
              <a:buChar char="■"/>
            </a:pPr>
            <a:r>
              <a:rPr noProof="1" lang="ja"/>
              <a:t>There are things it doesn't know it's using</a:t>
            </a:r>
            <a:endParaRPr/>
          </a:p>
          <a:p>
            <a:pPr lvl="1" indent="-290830" rtl="0" marL="914400" algn="l">
              <a:spcBef>
                <a:spcPts val="0"/>
              </a:spcBef>
              <a:spcAft>
                <a:spcPts val="0"/>
              </a:spcAft>
              <a:buSzPct val="100000"/>
              <a:buChar char="○"/>
            </a:pPr>
            <a:r>
              <a:rPr noProof="1" lang="ja"/>
              <a:t>You have to understand the difference between Freeware and OSS (free software) and handle it according to the terms of use</a:t>
            </a:r>
            <a:endParaRPr/>
          </a:p>
          <a:p>
            <a:pPr lvl="2" indent="-290830" rtl="0" marL="1371600" algn="l">
              <a:spcBef>
                <a:spcPts val="0"/>
              </a:spcBef>
              <a:spcAft>
                <a:spcPts val="0"/>
              </a:spcAft>
              <a:buSzPct val="100000"/>
              <a:buChar char="■"/>
            </a:pPr>
            <a:r>
              <a:rPr noProof="1" lang="ja"/>
              <a:t>It is often difficult to decide → This is where OSPO becomes necessary</a:t>
            </a:r>
            <a:endParaRPr/>
          </a:p>
          <a:p>
            <a:pPr lvl="0" indent="-290830" rtl="0" marL="457200" algn="l">
              <a:spcBef>
                <a:spcPts val="0"/>
              </a:spcBef>
              <a:spcAft>
                <a:spcPts val="0"/>
              </a:spcAft>
              <a:buSzPct val="100000"/>
              <a:buChar char="●"/>
            </a:pPr>
            <a:r>
              <a:rPr noProof="1" lang="ja"/>
              <a:t>Use without worry</a:t>
            </a:r>
            <a:endParaRPr/>
          </a:p>
          <a:p>
            <a:pPr lvl="1" indent="-290830" rtl="0" marL="914400" algn="l">
              <a:spcBef>
                <a:spcPts val="0"/>
              </a:spcBef>
              <a:spcAft>
                <a:spcPts val="0"/>
              </a:spcAft>
              <a:buSzPct val="100000"/>
              <a:buChar char="○"/>
            </a:pPr>
            <a:r>
              <a:rPr noProof="1" lang="ja"/>
              <a:t>Security (Vulnerability)</a:t>
            </a:r>
            <a:endParaRPr/>
          </a:p>
          <a:p>
            <a:pPr lvl="2" indent="-290830" rtl="0" marL="1371600" algn="l">
              <a:spcBef>
                <a:spcPts val="0"/>
              </a:spcBef>
              <a:spcAft>
                <a:spcPts val="0"/>
              </a:spcAft>
              <a:buSzPct val="100000"/>
              <a:buChar char="■"/>
            </a:pPr>
            <a:r>
              <a:rPr noProof="1" lang="ja"/>
              <a:t>Problems are discovered after deployment and action is required. </a:t>
            </a:r>
            <a:r>
              <a:rPr noProof="1" lang="ja"/>
              <a:t>If you don't know what you are using at that time, the response will be delayed or impossible.</a:t>
            </a:r>
            <a:endParaRPr/>
          </a:p>
          <a:p>
            <a:pPr lvl="2" indent="-290830" rtl="0" marL="1371600" algn="l">
              <a:spcBef>
                <a:spcPts val="0"/>
              </a:spcBef>
              <a:spcAft>
                <a:spcPts val="0"/>
              </a:spcAft>
              <a:buSzPct val="100000"/>
              <a:buChar char="■"/>
            </a:pPr>
            <a:r>
              <a:rPr noProof="1" lang="ja"/>
              <a:t>It is easy for the attacker to do because it is widely used/the source is public.</a:t>
            </a:r>
            <a:endParaRPr/>
          </a:p>
          <a:p>
            <a:pPr lvl="3" indent="-290830" rtl="0" marL="1828800" algn="l">
              <a:spcBef>
                <a:spcPts val="0"/>
              </a:spcBef>
              <a:spcAft>
                <a:spcPts val="0"/>
              </a:spcAft>
              <a:buSzPct val="100000"/>
              <a:buChar char="●"/>
            </a:pPr>
            <a:r>
              <a:rPr noProof="1" lang="ja"/>
              <a:t>On the other hand, there are many developers and users, so measures are taken quickly.</a:t>
            </a:r>
            <a:endParaRPr/>
          </a:p>
          <a:p>
            <a:pPr lvl="1" indent="-290830" rtl="0" marL="914400" algn="l">
              <a:spcBef>
                <a:spcPts val="0"/>
              </a:spcBef>
              <a:spcAft>
                <a:spcPts val="0"/>
              </a:spcAft>
              <a:buSzPct val="100000"/>
              <a:buChar char="○"/>
            </a:pPr>
            <a:r>
              <a:rPr noProof="1" lang="ja"/>
              <a:t>Use OSS safely</a:t>
            </a:r>
            <a:endParaRPr/>
          </a:p>
          <a:p>
            <a:pPr lvl="2" indent="-290830" rtl="0" marL="1371600" algn="l">
              <a:spcBef>
                <a:spcPts val="0"/>
              </a:spcBef>
              <a:spcAft>
                <a:spcPts val="0"/>
              </a:spcAft>
              <a:buSzPct val="100000"/>
              <a:buChar char="■"/>
            </a:pPr>
            <a:r>
              <a:rPr noProof="1" lang="ja"/>
              <a:t>Depend on the state of the community</a:t>
            </a:r>
            <a:endParaRPr/>
          </a:p>
          <a:p>
            <a:pPr lvl="2" indent="-290830" rtl="0" marL="1371600" algn="l">
              <a:spcBef>
                <a:spcPts val="0"/>
              </a:spcBef>
              <a:spcAft>
                <a:spcPts val="0"/>
              </a:spcAft>
              <a:buSzPct val="100000"/>
              <a:buChar char="■"/>
            </a:pPr>
            <a:r>
              <a:rPr noProof="1" lang="ja"/>
              <a:t>Stay safe by contributing and participating in the community</a:t>
            </a:r>
            <a:endParaRPr/>
          </a:p>
          <a:p>
            <a:pPr lvl="0" indent="-290830" rtl="0" marL="457200" algn="l">
              <a:spcBef>
                <a:spcPts val="0"/>
              </a:spcBef>
              <a:spcAft>
                <a:spcPts val="0"/>
              </a:spcAft>
              <a:buSzPct val="100000"/>
              <a:buChar char="●"/>
            </a:pPr>
            <a:r>
              <a:rPr lang="ja"/>
              <a:t>　</a:t>
            </a:r>
            <a:endParaRPr/>
          </a:p>
          <a:p>
            <a:pPr lvl="0" indent="-290830" rtl="0" marL="457200" algn="l">
              <a:spcBef>
                <a:spcPts val="0"/>
              </a:spcBef>
              <a:spcAft>
                <a:spcPts val="0"/>
              </a:spcAft>
              <a:buSzPct val="100000"/>
              <a:buChar char="●"/>
            </a:pPr>
            <a:r>
              <a:rPr noProof="1" lang="ja"/>
              <a:t>Note)Assume early stage questions</a:t>
            </a:r>
            <a:endParaRPr/>
          </a:p>
        </p:txBody>
      </p:sp>
      <p:sp>
        <p:nvSpPr>
          <p:cNvPr name="Google Shape;42;p9" id="42"/>
          <p:cNvSpPr/>
          <p:nvPr/>
        </p:nvSpPr>
        <p:spPr>
          <a:xfrm>
            <a:off x="7307150" y="345875"/>
            <a:ext cx="13539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Complete for now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14" id="114"/>
        <p:cNvGrpSpPr/>
        <p:nvPr/>
      </p:nvGrpSpPr>
      <p:grpSpPr>
        <a:xfrm>
          <a:off x="0" y="0"/>
          <a:ext cx="0" cy="0"/>
          <a:chOff x="0" y="0"/>
          <a:chExt cx="0" cy="0"/>
        </a:xfrm>
      </p:grpSpPr>
      <p:sp>
        <p:nvSpPr>
          <p:cNvPr name="Google Shape;115;p18" id="115"/>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 anyway?</a:t>
            </a:r>
            <a:endParaRPr/>
          </a:p>
        </p:txBody>
      </p:sp>
      <p:sp>
        <p:nvSpPr>
          <p:cNvPr name="Google Shape;116;p18" id="116"/>
          <p:cNvSpPr txBox="1"/>
          <p:nvPr>
            <p:ph idx="1" type="body"/>
          </p:nvPr>
        </p:nvSpPr>
        <p:spPr>
          <a:xfrm>
            <a:off x="432000" y="724197"/>
            <a:ext cx="8280000" cy="3835800"/>
          </a:xfrm>
          <a:prstGeom prst="rect">
            <a:avLst/>
          </a:prstGeom>
          <a:noFill/>
          <a:ln>
            <a:noFill/>
          </a:ln>
        </p:spPr>
        <p:txBody>
          <a:bodyPr lIns="91425" bIns="91425" anchor="t" rIns="91425" anchorCtr="0" wrap="square" spcFirstLastPara="1" tIns="91425">
            <a:normAutofit/>
          </a:bodyPr>
          <a:lstStyle/>
          <a:p>
            <a:pPr lvl="0" indent="-317500" rtl="0" marL="457200" algn="l">
              <a:spcBef>
                <a:spcPts val="0"/>
              </a:spcBef>
              <a:spcAft>
                <a:spcPts val="0"/>
              </a:spcAft>
              <a:buClr>
                <a:schemeClr val="dk1"/>
              </a:buClr>
              <a:buSzPts val="1400"/>
              <a:buChar char="●"/>
            </a:pPr>
            <a:r>
              <a:rPr noProof="1" lang="ja">
                <a:solidFill>
                  <a:schemeClr val="dk1"/>
                </a:solidFill>
              </a:rPr>
              <a:t>Say, "</a:t>
            </a:r>
            <a:r>
              <a:rPr noProof="1" lang="ja">
                <a:solidFill>
                  <a:schemeClr val="dk1"/>
                </a:solidFill>
                <a:highlight>
                  <a:srgbClr val="FFFF00"/>
                </a:highlight>
              </a:rPr>
              <a:t>The role of OSPO is to understand the changes in the business environment caused by OSS and to encourage the company to adapt to the changing environment</a:t>
            </a:r>
            <a:r>
              <a:rPr noProof="1" lang="ja">
                <a:solidFill>
                  <a:schemeClr val="dk1"/>
                </a:solidFill>
              </a:rPr>
              <a:t>."</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Fit also has a stage: →"Conform and coexist"</a:t>
            </a:r>
            <a:endParaRPr>
              <a:solidFill>
                <a:schemeClr val="dk1"/>
              </a:solidFill>
            </a:endParaRPr>
          </a:p>
          <a:p>
            <a:pPr lvl="2" indent="-317500" rtl="0" marL="1371600" algn="l">
              <a:spcBef>
                <a:spcPts val="0"/>
              </a:spcBef>
              <a:spcAft>
                <a:spcPts val="0"/>
              </a:spcAft>
              <a:buClr>
                <a:schemeClr val="dk1"/>
              </a:buClr>
              <a:buSzPts val="1400"/>
              <a:buChar char="■"/>
            </a:pPr>
            <a:r>
              <a:rPr noProof="1" lang="ja">
                <a:solidFill>
                  <a:schemeClr val="dk1"/>
                </a:solidFill>
              </a:rPr>
              <a:t>① React to changes that are directly related,</a:t>
            </a:r>
            <a:endParaRPr>
              <a:solidFill>
                <a:schemeClr val="dk1"/>
              </a:solidFill>
            </a:endParaRPr>
          </a:p>
          <a:p>
            <a:pPr lvl="2" indent="-317500" rtl="0" marL="1371600" algn="l">
              <a:spcBef>
                <a:spcPts val="0"/>
              </a:spcBef>
              <a:spcAft>
                <a:spcPts val="0"/>
              </a:spcAft>
              <a:buClr>
                <a:schemeClr val="dk1"/>
              </a:buClr>
              <a:buSzPts val="1400"/>
              <a:buChar char="■"/>
            </a:pPr>
            <a:r>
              <a:rPr noProof="1" lang="ja">
                <a:solidFill>
                  <a:schemeClr val="dk1"/>
                </a:solidFill>
              </a:rPr>
              <a:t>② Understand the context of the change, anticipate and prepare for the next change,</a:t>
            </a:r>
            <a:endParaRPr>
              <a:solidFill>
                <a:schemeClr val="dk1"/>
              </a:solidFill>
            </a:endParaRPr>
          </a:p>
          <a:p>
            <a:pPr lvl="2" indent="-317500" rtl="0" marL="1371600" algn="l">
              <a:spcBef>
                <a:spcPts val="0"/>
              </a:spcBef>
              <a:spcAft>
                <a:spcPts val="0"/>
              </a:spcAft>
              <a:buClr>
                <a:schemeClr val="dk1"/>
              </a:buClr>
              <a:buSzPts val="1400"/>
              <a:buChar char="■"/>
            </a:pPr>
            <a:r>
              <a:rPr noProof="1" lang="ja">
                <a:solidFill>
                  <a:schemeClr val="dk1"/>
                </a:solidFill>
              </a:rPr>
              <a:t>③ think about the desired state and create the change to achieve that state,</a:t>
            </a:r>
            <a:endParaRPr>
              <a:solidFill>
                <a:schemeClr val="dk1"/>
              </a:solidFill>
            </a:endParaRPr>
          </a:p>
          <a:p>
            <a:pPr lvl="2" indent="-317500" rtl="0" marL="1371600" algn="l">
              <a:spcBef>
                <a:spcPts val="0"/>
              </a:spcBef>
              <a:spcAft>
                <a:spcPts val="0"/>
              </a:spcAft>
              <a:buClr>
                <a:schemeClr val="dk1"/>
              </a:buClr>
              <a:buSzPts val="1400"/>
              <a:buChar char="■"/>
            </a:pPr>
            <a:r>
              <a:rPr noProof="1" lang="ja">
                <a:solidFill>
                  <a:schemeClr val="dk1"/>
                </a:solidFill>
              </a:rPr>
              <a:t>and so on.</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Above a certain stage, OSPO acts as a bridge between the community and the organization.</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By making HR more involved in the OSS community, we can bridge recruitment and other activities successfully.</a:t>
            </a:r>
            <a:endParaRPr>
              <a:solidFill>
                <a:schemeClr val="dk1"/>
              </a:solidFill>
            </a:endParaRPr>
          </a:p>
          <a:p>
            <a:pPr lvl="2" indent="-317500" rtl="0" marL="1371600" algn="l">
              <a:spcBef>
                <a:spcPts val="0"/>
              </a:spcBef>
              <a:spcAft>
                <a:spcPts val="0"/>
              </a:spcAft>
              <a:buClr>
                <a:schemeClr val="dk1"/>
              </a:buClr>
              <a:buSzPts val="1400"/>
              <a:buChar char="■"/>
            </a:pPr>
            <a:r>
              <a:rPr noProof="1" lang="ja">
                <a:solidFill>
                  <a:schemeClr val="dk1"/>
                </a:solidFill>
              </a:rPr>
              <a:t>Distribute company introduction leaflets in the community, sponsor, etc.</a:t>
            </a:r>
            <a:endParaRPr>
              <a:solidFill>
                <a:schemeClr val="dk1"/>
              </a:solidFill>
            </a:endParaRPr>
          </a:p>
          <a:p>
            <a:pPr lvl="0" indent="-317500" rtl="0" marL="457200" algn="l">
              <a:spcBef>
                <a:spcPts val="0"/>
              </a:spcBef>
              <a:spcAft>
                <a:spcPts val="0"/>
              </a:spcAft>
              <a:buClr>
                <a:schemeClr val="dk1"/>
              </a:buClr>
              <a:buSzPts val="1400"/>
              <a:buChar char="●"/>
            </a:pPr>
            <a:r>
              <a:rPr lang="ja">
                <a:solidFill>
                  <a:schemeClr val="dk1"/>
                </a:solidFill>
              </a:rPr>
              <a:t> </a:t>
            </a:r>
            <a:r>
              <a:rPr noProof="1" lang="ja">
                <a:solidFill>
                  <a:schemeClr val="dk1"/>
                </a:solidFill>
              </a:rPr>
              <a:t>2/29 Issue: Review OSPO launch/strategy: OSPO Strategy</a:t>
            </a:r>
            <a:endParaRPr>
              <a:solidFill>
                <a:schemeClr val="dk1"/>
              </a:solidFill>
            </a:endParaRPr>
          </a:p>
        </p:txBody>
      </p:sp>
      <p:sp>
        <p:nvSpPr>
          <p:cNvPr name="Google Shape;117;p18" id="117"/>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2024/3/22 Continued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21" id="121"/>
        <p:cNvGrpSpPr/>
        <p:nvPr/>
      </p:nvGrpSpPr>
      <p:grpSpPr>
        <a:xfrm>
          <a:off x="0" y="0"/>
          <a:ext cx="0" cy="0"/>
          <a:chOff x="0" y="0"/>
          <a:chExt cx="0" cy="0"/>
        </a:xfrm>
      </p:grpSpPr>
      <p:sp>
        <p:nvSpPr>
          <p:cNvPr name="Google Shape;122;p19" id="122"/>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OSPO Strategy: </a:t>
            </a:r>
            <a:r>
              <a:rPr sz="1120" noProof="1" lang="ja">
                <a:latin typeface="Arial"/>
                <a:ea typeface="Arial"/>
                <a:cs typeface="Arial"/>
                <a:sym typeface="Arial"/>
              </a:rPr>
              <a:t>How to Launch OSPO</a:t>
            </a:r>
            <a:endParaRPr/>
          </a:p>
        </p:txBody>
      </p:sp>
      <p:sp>
        <p:nvSpPr>
          <p:cNvPr name="Google Shape;123;p19" id="123"/>
          <p:cNvSpPr txBox="1"/>
          <p:nvPr>
            <p:ph idx="1" type="body"/>
          </p:nvPr>
        </p:nvSpPr>
        <p:spPr>
          <a:xfrm>
            <a:off x="432000" y="724197"/>
            <a:ext cx="8280000" cy="3835800"/>
          </a:xfrm>
          <a:prstGeom prst="rect">
            <a:avLst/>
          </a:prstGeom>
          <a:noFill/>
          <a:ln>
            <a:noFill/>
          </a:ln>
        </p:spPr>
        <p:txBody>
          <a:bodyPr lIns="91425" bIns="91425" anchor="t" rIns="91425" anchorCtr="0" wrap="square" spcFirstLastPara="1" tIns="91425">
            <a:normAutofit/>
          </a:bodyPr>
          <a:lstStyle/>
          <a:p>
            <a:pPr lvl="0" indent="-317500" rtl="0" marL="457200" algn="l">
              <a:spcBef>
                <a:spcPts val="0"/>
              </a:spcBef>
              <a:spcAft>
                <a:spcPts val="0"/>
              </a:spcAft>
              <a:buClr>
                <a:schemeClr val="dk1"/>
              </a:buClr>
              <a:buSzPts val="1400"/>
              <a:buChar char="●"/>
            </a:pPr>
            <a:r>
              <a:rPr noProof="1" lang="ja">
                <a:solidFill>
                  <a:schemeClr val="dk1"/>
                </a:solidFill>
              </a:rPr>
              <a:t>Stage 0 → 1 Strategy</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Communicate cases of litigation</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keenly feel the need to meet the pain</a:t>
            </a:r>
            <a:endParaRPr>
              <a:solidFill>
                <a:schemeClr val="dk1"/>
              </a:solidFill>
            </a:endParaRPr>
          </a:p>
          <a:p>
            <a:pPr lvl="0" indent="-317500" rtl="0" marL="457200" algn="l">
              <a:spcBef>
                <a:spcPts val="0"/>
              </a:spcBef>
              <a:spcAft>
                <a:spcPts val="0"/>
              </a:spcAft>
              <a:buClr>
                <a:schemeClr val="dk1"/>
              </a:buClr>
              <a:buSzPts val="1400"/>
              <a:buChar char="●"/>
            </a:pPr>
            <a:r>
              <a:rPr noProof="1" lang="ja">
                <a:solidFill>
                  <a:schemeClr val="dk1"/>
                </a:solidFill>
              </a:rPr>
              <a:t>Identify issues related to OSS, see the whole experience, and then decide the priority of efforts.</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If you follow the issues in front of you, you will be in a state of confusion with no end in sight.</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It is easy to do if you grasp the whole feeling first.</a:t>
            </a:r>
            <a:endParaRPr>
              <a:solidFill>
                <a:schemeClr val="dk1"/>
              </a:solidFill>
            </a:endParaRPr>
          </a:p>
          <a:p>
            <a:pPr lvl="0" indent="-317500" rtl="0" marL="457200" algn="l">
              <a:spcBef>
                <a:spcPts val="0"/>
              </a:spcBef>
              <a:spcAft>
                <a:spcPts val="0"/>
              </a:spcAft>
              <a:buClr>
                <a:schemeClr val="dk1"/>
              </a:buClr>
              <a:buSzPts val="1400"/>
              <a:buChar char="●"/>
            </a:pPr>
            <a:r>
              <a:rPr noProof="1" lang="ja">
                <a:solidFill>
                  <a:schemeClr val="dk1"/>
                </a:solidFill>
              </a:rPr>
              <a:t>When you want to make OSPO, you need OSS strategy.</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But it's not easy to make strategy.</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For examples of OSS strategy, what OSPO will do to make it happen.</a:t>
            </a:r>
            <a:endParaRPr>
              <a:solidFill>
                <a:schemeClr val="dk1"/>
              </a:solidFill>
            </a:endParaRPr>
          </a:p>
          <a:p>
            <a:pPr lvl="0" indent="-317500" rtl="0" marL="457200" algn="l">
              <a:spcBef>
                <a:spcPts val="0"/>
              </a:spcBef>
              <a:spcAft>
                <a:spcPts val="0"/>
              </a:spcAft>
              <a:buClr>
                <a:schemeClr val="dk1"/>
              </a:buClr>
              <a:buSzPts val="1400"/>
              <a:buChar char="●"/>
            </a:pPr>
            <a:r>
              <a:rPr noProof="1" lang="ja">
                <a:solidFill>
                  <a:schemeClr val="dk1"/>
                </a:solidFill>
              </a:rPr>
              <a:t>Strategy Discuss What OSPO Does to Achieve the OSS Strategy of the Next Company (Companies that develop and sell products such as TVs and cameras)</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What is the OSS Strategy of this Company?</a:t>
            </a:r>
            <a:endParaRPr>
              <a:solidFill>
                <a:schemeClr val="dk1"/>
              </a:solidFill>
            </a:endParaRPr>
          </a:p>
          <a:p>
            <a:pPr lvl="2" indent="-317500" rtl="0" marL="1371600" algn="l">
              <a:spcBef>
                <a:spcPts val="0"/>
              </a:spcBef>
              <a:spcAft>
                <a:spcPts val="0"/>
              </a:spcAft>
              <a:buClr>
                <a:schemeClr val="dk1"/>
              </a:buClr>
              <a:buSzPts val="1400"/>
              <a:buChar char="■"/>
            </a:pPr>
            <a:r>
              <a:rPr noProof="1" lang="ja">
                <a:solidFill>
                  <a:schemeClr val="dk1"/>
                </a:solidFill>
              </a:rPr>
              <a:t>Contribute to Defect Fixes</a:t>
            </a:r>
            <a:endParaRPr>
              <a:solidFill>
                <a:schemeClr val="dk1"/>
              </a:solidFill>
            </a:endParaRPr>
          </a:p>
          <a:p>
            <a:pPr lvl="2" indent="-317500" rtl="0" marL="1371600" algn="l">
              <a:spcBef>
                <a:spcPts val="0"/>
              </a:spcBef>
              <a:spcAft>
                <a:spcPts val="0"/>
              </a:spcAft>
              <a:buClr>
                <a:schemeClr val="dk1"/>
              </a:buClr>
              <a:buSzPts val="1400"/>
              <a:buChar char="■"/>
            </a:pPr>
            <a:r>
              <a:rPr noProof="1" lang="ja">
                <a:solidFill>
                  <a:schemeClr val="dk1"/>
                </a:solidFill>
              </a:rPr>
              <a:t>Compliance</a:t>
            </a:r>
            <a:endParaRPr>
              <a:solidFill>
                <a:schemeClr val="dk1"/>
              </a:solidFill>
            </a:endParaRPr>
          </a:p>
          <a:p>
            <a:pPr lvl="2" indent="-317500" rtl="0" marL="1371600" algn="l">
              <a:spcBef>
                <a:spcPts val="0"/>
              </a:spcBef>
              <a:spcAft>
                <a:spcPts val="0"/>
              </a:spcAft>
              <a:buClr>
                <a:schemeClr val="dk1"/>
              </a:buClr>
              <a:buSzPts val="1400"/>
              <a:buChar char="■"/>
            </a:pPr>
            <a:r>
              <a:rPr noProof="1" lang="ja">
                <a:solidFill>
                  <a:schemeClr val="dk1"/>
                </a:solidFill>
              </a:rPr>
              <a:t>Keeping up with version upgrades</a:t>
            </a:r>
            <a:endParaRPr>
              <a:solidFill>
                <a:schemeClr val="dk1"/>
              </a:solidFill>
            </a:endParaRPr>
          </a:p>
          <a:p>
            <a:pPr lvl="2" indent="-317500" rtl="0" marL="1371600" algn="l">
              <a:spcBef>
                <a:spcPts val="0"/>
              </a:spcBef>
              <a:spcAft>
                <a:spcPts val="0"/>
              </a:spcAft>
              <a:buClr>
                <a:schemeClr val="dk1"/>
              </a:buClr>
              <a:buSzPts val="1400"/>
              <a:buChar char="■"/>
            </a:pPr>
            <a:r>
              <a:t> </a:t>
            </a:r>
            <a:endParaRPr>
              <a:solidFill>
                <a:schemeClr val="dk1"/>
              </a:solidFill>
            </a:endParaRPr>
          </a:p>
        </p:txBody>
      </p:sp>
      <p:sp>
        <p:nvSpPr>
          <p:cNvPr name="Google Shape;124;p19" id="124"/>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2024/3/22 Continued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28" id="128"/>
        <p:cNvGrpSpPr/>
        <p:nvPr/>
      </p:nvGrpSpPr>
      <p:grpSpPr>
        <a:xfrm>
          <a:off x="0" y="0"/>
          <a:ext cx="0" cy="0"/>
          <a:chOff x="0" y="0"/>
          <a:chExt cx="0" cy="0"/>
        </a:xfrm>
      </p:grpSpPr>
      <p:sp>
        <p:nvSpPr>
          <p:cNvPr name="Google Shape;129;p20" id="129"/>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a:t>
            </a:r>
            <a:endParaRPr/>
          </a:p>
        </p:txBody>
      </p:sp>
      <p:sp>
        <p:nvSpPr>
          <p:cNvPr name="Google Shape;130;p20" id="130"/>
          <p:cNvSpPr txBox="1"/>
          <p:nvPr>
            <p:ph idx="1" type="body"/>
          </p:nvPr>
        </p:nvSpPr>
        <p:spPr>
          <a:xfrm>
            <a:off x="432000" y="792368"/>
            <a:ext cx="8280000" cy="3835800"/>
          </a:xfrm>
          <a:prstGeom prst="rect">
            <a:avLst/>
          </a:prstGeom>
        </p:spPr>
        <p:txBody>
          <a:bodyPr lIns="49625" bIns="24875" anchor="t" rIns="49625" anchorCtr="0" wrap="square" spcFirstLastPara="1" tIns="24875">
            <a:normAutofit lnSpcReduction="20000" fontScale="62500"/>
          </a:bodyPr>
          <a:lstStyle/>
          <a:p>
            <a:pPr lvl="0" indent="-300037" rtl="0" marL="457200" algn="l">
              <a:spcBef>
                <a:spcPts val="0"/>
              </a:spcBef>
              <a:spcAft>
                <a:spcPts val="0"/>
              </a:spcAft>
              <a:buSzPct val="100000"/>
              <a:buChar char="•"/>
            </a:pPr>
            <a:r>
              <a:rPr noProof="1" lang="ja"/>
              <a:t>Where it is on the org chart depends on the company.</a:t>
            </a:r>
            <a:endParaRPr/>
          </a:p>
          <a:p>
            <a:pPr lvl="1" indent="-288131" rtl="0" marL="914400" algn="l">
              <a:spcBef>
                <a:spcPts val="0"/>
              </a:spcBef>
              <a:spcAft>
                <a:spcPts val="0"/>
              </a:spcAft>
              <a:buSzPct val="100000"/>
              <a:buChar char="•"/>
            </a:pPr>
            <a:r>
              <a:rPr noProof="1" lang="ja"/>
              <a:t>It has different roles.</a:t>
            </a:r>
            <a:endParaRPr/>
          </a:p>
          <a:p>
            <a:pPr lvl="1" indent="-288131" rtl="0" marL="914400" algn="l">
              <a:spcBef>
                <a:spcPts val="0"/>
              </a:spcBef>
              <a:spcAft>
                <a:spcPts val="0"/>
              </a:spcAft>
              <a:buSzPct val="100000"/>
              <a:buChar char="•"/>
            </a:pPr>
            <a:r>
              <a:rPr noProof="1" lang="ja"/>
              <a:t>In R &amp; D, CTO Office, Security Office, Risk Compliance, Product Certificate, Legal Intellectual Property</a:t>
            </a:r>
            <a:endParaRPr/>
          </a:p>
          <a:p>
            <a:pPr lvl="1" indent="-288131" rtl="0" marL="914400" algn="l">
              <a:spcBef>
                <a:spcPts val="0"/>
              </a:spcBef>
              <a:spcAft>
                <a:spcPts val="0"/>
              </a:spcAft>
              <a:buSzPct val="100000"/>
              <a:buChar char="•"/>
            </a:pPr>
            <a:r>
              <a:rPr noProof="1" lang="ja"/>
              <a:t>When companies are in different stages, where they are placed above changes</a:t>
            </a:r>
            <a:endParaRPr/>
          </a:p>
          <a:p>
            <a:pPr lvl="1" indent="-288131" rtl="0" marL="914400" algn="l">
              <a:spcBef>
                <a:spcPts val="0"/>
              </a:spcBef>
              <a:spcAft>
                <a:spcPts val="0"/>
              </a:spcAft>
              <a:buSzPct val="100000"/>
              <a:buChar char="•"/>
            </a:pPr>
            <a:r>
              <a:rPr noProof="1" lang="ja"/>
              <a:t>It doesn't fit into the role of one place above is the reason why there is a debate about where to place</a:t>
            </a:r>
            <a:endParaRPr/>
          </a:p>
          <a:p>
            <a:pPr lvl="1" indent="-288131" rtl="0" marL="914400" algn="l">
              <a:spcBef>
                <a:spcPts val="0"/>
              </a:spcBef>
              <a:spcAft>
                <a:spcPts val="0"/>
              </a:spcAft>
              <a:buSzPct val="100000"/>
              <a:buChar char="•"/>
            </a:pPr>
            <a:r>
              <a:rPr noProof="1" lang="ja"/>
              <a:t>It also depends on which role the company focuses on in OSPO</a:t>
            </a:r>
            <a:endParaRPr/>
          </a:p>
          <a:p>
            <a:pPr lvl="0" indent="-300037" rtl="0" marL="457200" algn="l">
              <a:spcBef>
                <a:spcPts val="0"/>
              </a:spcBef>
              <a:spcAft>
                <a:spcPts val="0"/>
              </a:spcAft>
              <a:buClr>
                <a:schemeClr val="accent1"/>
              </a:buClr>
              <a:buSzPct val="100000"/>
              <a:buChar char="•"/>
            </a:pPr>
            <a:r>
              <a:rPr noProof="1" lang="ja">
                <a:solidFill>
                  <a:schemeClr val="accent1"/>
                </a:solidFill>
              </a:rPr>
              <a:t>OSPO is a framework that bridges and smoothly utilizes the different cultures of Open Source in order for the company to cooperate.</a:t>
            </a:r>
            <a:endParaRPr>
              <a:solidFill>
                <a:schemeClr val="accent1"/>
              </a:solidFill>
            </a:endParaRPr>
          </a:p>
          <a:p>
            <a:pPr lvl="0" indent="-300037" rtl="0" marL="457200" algn="l">
              <a:spcBef>
                <a:spcPts val="0"/>
              </a:spcBef>
              <a:spcAft>
                <a:spcPts val="0"/>
              </a:spcAft>
              <a:buClr>
                <a:schemeClr val="accent1"/>
              </a:buClr>
              <a:buSzPct val="100000"/>
              <a:buChar char="•"/>
            </a:pPr>
            <a:r>
              <a:rPr noProof="1" lang="ja">
                <a:solidFill>
                  <a:schemeClr val="accent1"/>
                </a:solidFill>
              </a:rPr>
              <a:t>OSPO is an organization that aims to realize the cooperation of the OSS community, groups and organizations with different cultures of Open Source, and to integrate their activities naturally into the movement of the community.</a:t>
            </a:r>
            <a:endParaRPr>
              <a:solidFill>
                <a:schemeClr val="accent1"/>
              </a:solidFill>
            </a:endParaRPr>
          </a:p>
          <a:p>
            <a:pPr lvl="0" indent="-300037" rtl="0" marL="457200" algn="l">
              <a:spcBef>
                <a:spcPts val="0"/>
              </a:spcBef>
              <a:spcAft>
                <a:spcPts val="0"/>
              </a:spcAft>
              <a:buClr>
                <a:schemeClr val="accent1"/>
              </a:buClr>
              <a:buSzPct val="100000"/>
              <a:buChar char="•"/>
            </a:pPr>
            <a:r>
              <a:rPr noProof="1" lang="ja">
                <a:solidFill>
                  <a:schemeClr val="accent1"/>
                </a:solidFill>
              </a:rPr>
              <a:t>The preparation room to understand the culture and to be able to act appropriately within the company in order to utilize the OSS community (this is the definition around stage 0, 1)</a:t>
            </a:r>
            <a:endParaRPr>
              <a:solidFill>
                <a:schemeClr val="accent1"/>
              </a:solidFill>
            </a:endParaRPr>
          </a:p>
          <a:p>
            <a:pPr lvl="1" indent="-288131" rtl="0" marL="914400" algn="l">
              <a:spcBef>
                <a:spcPts val="0"/>
              </a:spcBef>
              <a:spcAft>
                <a:spcPts val="0"/>
              </a:spcAft>
              <a:buSzPct val="100000"/>
              <a:buChar char="•"/>
            </a:pPr>
            <a:r>
              <a:rPr noProof="1" lang="ja"/>
              <a:t>develop from here</a:t>
            </a:r>
            <a:endParaRPr/>
          </a:p>
          <a:p>
            <a:pPr lvl="0" indent="-300037" rtl="0" marL="457200" algn="l">
              <a:spcBef>
                <a:spcPts val="0"/>
              </a:spcBef>
              <a:spcAft>
                <a:spcPts val="0"/>
              </a:spcAft>
              <a:buSzPct val="100000"/>
              <a:buChar char="•"/>
            </a:pPr>
            <a:r>
              <a:rPr noProof="1" lang="ja"/>
              <a:t>There are various ways of OSPO</a:t>
            </a:r>
            <a:endParaRPr/>
          </a:p>
          <a:p>
            <a:pPr lvl="1" indent="-288131" rtl="0" marL="914400" algn="l">
              <a:spcBef>
                <a:spcPts val="0"/>
              </a:spcBef>
              <a:spcAft>
                <a:spcPts val="0"/>
              </a:spcAft>
              <a:buSzPct val="100000"/>
              <a:buChar char="•"/>
            </a:pPr>
            <a:r>
              <a:rPr noProof="1" lang="ja"/>
              <a:t>Virtual Real</a:t>
            </a:r>
            <a:endParaRPr/>
          </a:p>
          <a:p>
            <a:pPr lvl="1" indent="-288131" rtl="0" marL="914400" algn="l">
              <a:spcBef>
                <a:spcPts val="0"/>
              </a:spcBef>
              <a:spcAft>
                <a:spcPts val="0"/>
              </a:spcAft>
              <a:buSzPct val="100000"/>
              <a:buChar char="•"/>
            </a:pPr>
            <a:r>
              <a:rPr noProof="1" lang="ja"/>
              <a:t>Multiple Locations - Centralized</a:t>
            </a:r>
            <a:endParaRPr/>
          </a:p>
          <a:p>
            <a:pPr lvl="2" indent="-276225" rtl="0" marL="1371600" algn="l">
              <a:spcBef>
                <a:spcPts val="0"/>
              </a:spcBef>
              <a:spcAft>
                <a:spcPts val="0"/>
              </a:spcAft>
              <a:buSzPct val="100000"/>
              <a:buChar char="•"/>
            </a:pPr>
            <a:r>
              <a:rPr noProof="1" lang="ja"/>
              <a:t>As a result, multiple OSPOs will be generated separately within the company, and they will be consolidated as they grow.</a:t>
            </a:r>
            <a:endParaRPr/>
          </a:p>
          <a:p>
            <a:pPr lvl="1" indent="-288131" rtl="0" marL="914400" algn="l">
              <a:spcBef>
                <a:spcPts val="0"/>
              </a:spcBef>
              <a:spcAft>
                <a:spcPts val="0"/>
              </a:spcAft>
              <a:buSzPct val="100000"/>
              <a:buChar char="•"/>
            </a:pPr>
            <a:r>
              <a:rPr noProof="1" lang="ja"/>
              <a:t>OSPOs will not work if they are consolidated in one place.</a:t>
            </a:r>
            <a:endParaRPr/>
          </a:p>
          <a:p>
            <a:pPr lvl="2" indent="-276225" rtl="0" marL="1371600" algn="l">
              <a:spcBef>
                <a:spcPts val="0"/>
              </a:spcBef>
              <a:spcAft>
                <a:spcPts val="0"/>
              </a:spcAft>
              <a:buSzPct val="100000"/>
              <a:buChar char="•"/>
            </a:pPr>
            <a:r>
              <a:rPr noProof="1" lang="ja"/>
              <a:t>It will not work because it will be left here.</a:t>
            </a:r>
            <a:endParaRPr/>
          </a:p>
          <a:p>
            <a:pPr lvl="3" indent="-272256" rtl="0" marL="1828800" algn="l">
              <a:spcBef>
                <a:spcPts val="0"/>
              </a:spcBef>
              <a:spcAft>
                <a:spcPts val="0"/>
              </a:spcAft>
              <a:buSzPct val="100000"/>
              <a:buChar char="•"/>
            </a:pPr>
            <a:r>
              <a:rPr noProof="1" lang="ja"/>
              <a:t>I am afraid that I will stop learning OSS culture.</a:t>
            </a:r>
            <a:endParaRPr/>
          </a:p>
          <a:p>
            <a:pPr lvl="0" indent="-300037" rtl="0" marL="457200" algn="l">
              <a:spcBef>
                <a:spcPts val="0"/>
              </a:spcBef>
              <a:spcAft>
                <a:spcPts val="0"/>
              </a:spcAft>
              <a:buClr>
                <a:schemeClr val="accent1"/>
              </a:buClr>
              <a:buSzPct val="100000"/>
              <a:buChar char="•"/>
            </a:pPr>
            <a:r>
              <a:rPr noProof="1" lang="ja">
                <a:solidFill>
                  <a:schemeClr val="accent1"/>
                </a:solidFill>
              </a:rPr>
              <a:t>It has the role of enlightening and instilling</a:t>
            </a:r>
            <a:endParaRPr>
              <a:solidFill>
                <a:schemeClr val="accent1"/>
              </a:solidFill>
            </a:endParaRPr>
          </a:p>
          <a:p>
            <a:pPr lvl="0" indent="-300037" rtl="0" marL="457200" algn="l">
              <a:spcBef>
                <a:spcPts val="0"/>
              </a:spcBef>
              <a:spcAft>
                <a:spcPts val="0"/>
              </a:spcAft>
              <a:buSzPct val="100000"/>
              <a:buChar char="•"/>
            </a:pPr>
            <a:r>
              <a:rPr noProof="1" lang="ja">
                <a:solidFill>
                  <a:schemeClr val="accent1"/>
                </a:solidFill>
              </a:rPr>
              <a:t>Eventually, in order to contribute to the external OSS community, the first step is to share OSS information within the company.</a:t>
            </a:r>
            <a:endParaRPr/>
          </a:p>
          <a:p>
            <a:pPr lvl="0" indent="-300037" rtl="0" marL="457200" algn="l">
              <a:spcBef>
                <a:spcPts val="0"/>
              </a:spcBef>
              <a:spcAft>
                <a:spcPts val="0"/>
              </a:spcAft>
              <a:buSzPct val="100000"/>
              <a:buChar char="•"/>
            </a:pPr>
            <a:r>
              <a:rPr noProof="1" lang="ja">
                <a:solidFill>
                  <a:schemeClr val="accent1"/>
                </a:solidFill>
              </a:rPr>
              <a:t>It has a life cycle: it gets bigger, and then it gets smaller when it penetrates.</a:t>
            </a:r>
            <a:endParaRPr/>
          </a:p>
          <a:p>
            <a:pPr lvl="1" indent="-288131" rtl="0" marL="914400" algn="l">
              <a:spcBef>
                <a:spcPts val="0"/>
              </a:spcBef>
              <a:spcAft>
                <a:spcPts val="0"/>
              </a:spcAft>
              <a:buSzPct val="100000"/>
              <a:buChar char="•"/>
            </a:pPr>
            <a:r>
              <a:rPr noProof="1" lang="ja"/>
              <a:t>Instill culture → use business</a:t>
            </a:r>
            <a:endParaRPr/>
          </a:p>
          <a:p>
            <a:pPr lvl="0" indent="-300037" rtl="0" marL="457200" algn="l">
              <a:spcBef>
                <a:spcPts val="0"/>
              </a:spcBef>
              <a:spcAft>
                <a:spcPts val="0"/>
              </a:spcAft>
              <a:buClr>
                <a:schemeClr val="accent1"/>
              </a:buClr>
              <a:buSzPct val="100000"/>
              <a:buChar char="•"/>
            </a:pPr>
            <a:r>
              <a:rPr noProof="1" lang="ja">
                <a:solidFill>
                  <a:schemeClr val="accent1"/>
                </a:solidFill>
              </a:rPr>
              <a:t>One aspect of OSPO is to realize "community contribution = company success"</a:t>
            </a:r>
            <a:endParaRPr>
              <a:solidFill>
                <a:schemeClr val="accent1"/>
              </a:solidFill>
            </a:endParaRPr>
          </a:p>
          <a:p>
            <a:pPr lvl="0" indent="-300037" rtl="0" marL="457200" algn="l">
              <a:spcBef>
                <a:spcPts val="0"/>
              </a:spcBef>
              <a:spcAft>
                <a:spcPts val="0"/>
              </a:spcAft>
              <a:buClr>
                <a:schemeClr val="accent1"/>
              </a:buClr>
              <a:buSzPct val="100000"/>
              <a:buChar char="•"/>
            </a:pPr>
            <a:r>
              <a:rPr noProof="1" lang="ja">
                <a:solidFill>
                  <a:schemeClr val="accent1"/>
                </a:solidFill>
              </a:rPr>
              <a:t>Is it OSPO's role to catch changes in industry culture and trends and update internal culture?</a:t>
            </a:r>
            <a:endParaRPr>
              <a:solidFill>
                <a:schemeClr val="accent1"/>
              </a:solidFill>
            </a:endParaRPr>
          </a:p>
          <a:p>
            <a:pPr lvl="0" indent="-300037" rtl="0" marL="457200" algn="l">
              <a:spcBef>
                <a:spcPts val="0"/>
              </a:spcBef>
              <a:spcAft>
                <a:spcPts val="0"/>
              </a:spcAft>
              <a:buClr>
                <a:schemeClr val="accent1"/>
              </a:buClr>
              <a:buSzPct val="100000"/>
              <a:buChar char="•"/>
            </a:pPr>
            <a:r>
              <a:rPr noProof="1" lang="ja">
                <a:solidFill>
                  <a:schemeClr val="accent1"/>
                </a:solidFill>
              </a:rPr>
              <a:t>Is it OSPO's role to catch trends in the community and apply them to the business (culture is one of them) [Corporate planning activities?]</a:t>
            </a:r>
            <a:endParaRPr>
              <a:solidFill>
                <a:schemeClr val="accent1"/>
              </a:solidFill>
            </a:endParaRPr>
          </a:p>
        </p:txBody>
      </p:sp>
      <p:sp>
        <p:nvSpPr>
          <p:cNvPr name="Google Shape;131;p20" id="131"/>
          <p:cNvSpPr/>
          <p:nvPr/>
        </p:nvSpPr>
        <p:spPr>
          <a:xfrm>
            <a:off x="7307150" y="345875"/>
            <a:ext cx="13539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2023/8/25 Discussion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35" id="135"/>
        <p:cNvGrpSpPr/>
        <p:nvPr/>
      </p:nvGrpSpPr>
      <p:grpSpPr>
        <a:xfrm>
          <a:off x="0" y="0"/>
          <a:ext cx="0" cy="0"/>
          <a:chOff x="0" y="0"/>
          <a:chExt cx="0" cy="0"/>
        </a:xfrm>
      </p:grpSpPr>
      <p:sp>
        <p:nvSpPr>
          <p:cNvPr name="Google Shape;136;p21" id="136"/>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137;p21" id="137"/>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is OSPO?</a:t>
            </a:r>
            <a:endParaRPr/>
          </a:p>
        </p:txBody>
      </p:sp>
      <p:sp>
        <p:nvSpPr>
          <p:cNvPr name="Google Shape;138;p21" id="138"/>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Benefits of using open source software</a:t>
            </a:r>
            <a:endParaRPr/>
          </a:p>
          <a:p>
            <a:pPr lvl="1" indent="-317500" rtl="0" marL="914400" algn="l">
              <a:spcBef>
                <a:spcPts val="0"/>
              </a:spcBef>
              <a:spcAft>
                <a:spcPts val="0"/>
              </a:spcAft>
              <a:buSzPts val="1400"/>
              <a:buChar char="○"/>
            </a:pPr>
            <a:r>
              <a:rPr noProof="1" lang="ja"/>
              <a:t>Use existing software (makes development easier)</a:t>
            </a:r>
            <a:endParaRPr/>
          </a:p>
          <a:p>
            <a:pPr lvl="1" indent="-317500" rtl="0" marL="914400" algn="l">
              <a:spcBef>
                <a:spcPts val="0"/>
              </a:spcBef>
              <a:spcAft>
                <a:spcPts val="0"/>
              </a:spcAft>
              <a:buSzPts val="1400"/>
              <a:buChar char="○"/>
            </a:pPr>
            <a:r>
              <a:rPr noProof="1" lang="ja"/>
              <a:t>Use state-of-the-art software (technology)</a:t>
            </a:r>
            <a:endParaRPr/>
          </a:p>
          <a:p>
            <a:pPr lvl="1" indent="-317500" rtl="0" marL="914400" algn="l">
              <a:spcBef>
                <a:spcPts val="0"/>
              </a:spcBef>
              <a:spcAft>
                <a:spcPts val="0"/>
              </a:spcAft>
              <a:buSzPts val="1400"/>
              <a:buChar char="○"/>
            </a:pPr>
            <a:r>
              <a:rPr noProof="1" lang="ja"/>
              <a:t>This software was created by many people, so it has a high level</a:t>
            </a:r>
            <a:endParaRPr/>
          </a:p>
          <a:p>
            <a:pPr lvl="1" indent="-317500" rtl="0" marL="914400" algn="l">
              <a:spcBef>
                <a:spcPts val="0"/>
              </a:spcBef>
              <a:spcAft>
                <a:spcPts val="0"/>
              </a:spcAft>
              <a:buSzPts val="1400"/>
              <a:buChar char="○"/>
            </a:pPr>
            <a:r>
              <a:rPr noProof="1" lang="ja"/>
              <a:t>Since many people use it, it is easy to find bugs, correct them accurately and quickly</a:t>
            </a:r>
            <a:endParaRPr/>
          </a:p>
          <a:p>
            <a:pPr lvl="0" indent="-317500" rtl="0" marL="457200" algn="l">
              <a:spcBef>
                <a:spcPts val="0"/>
              </a:spcBef>
              <a:spcAft>
                <a:spcPts val="0"/>
              </a:spcAft>
              <a:buSzPts val="1400"/>
              <a:buChar char="●"/>
            </a:pPr>
            <a:r>
              <a:rPr noProof="1" lang="ja"/>
              <a:t>Benefits of community activities</a:t>
            </a:r>
            <a:endParaRPr/>
          </a:p>
          <a:p>
            <a:pPr lvl="1" indent="-317500" rtl="0" marL="914400" algn="l">
              <a:spcBef>
                <a:spcPts val="0"/>
              </a:spcBef>
              <a:spcAft>
                <a:spcPts val="0"/>
              </a:spcAft>
              <a:buSzPts val="1400"/>
              <a:buChar char="○"/>
            </a:pPr>
            <a:r>
              <a:rPr noProof="1" lang="ja"/>
              <a:t>Efficient development resources through community collaboration</a:t>
            </a:r>
            <a:endParaRPr/>
          </a:p>
          <a:p>
            <a:pPr lvl="1" indent="-317500" rtl="0" marL="914400" algn="l">
              <a:spcBef>
                <a:spcPts val="0"/>
              </a:spcBef>
              <a:spcAft>
                <a:spcPts val="0"/>
              </a:spcAft>
              <a:buSzPts val="1400"/>
              <a:buChar char="○"/>
            </a:pPr>
            <a:r>
              <a:rPr noProof="1" lang="ja"/>
              <a:t>Opportunities to acquire talent (company side)</a:t>
            </a:r>
            <a:endParaRPr/>
          </a:p>
          <a:p>
            <a:pPr lvl="2" indent="-317500" rtl="0" marL="1371600" algn="l">
              <a:spcBef>
                <a:spcPts val="0"/>
              </a:spcBef>
              <a:spcAft>
                <a:spcPts val="0"/>
              </a:spcAft>
              <a:buSzPts val="1400"/>
              <a:buChar char="■"/>
            </a:pPr>
            <a:r>
              <a:rPr noProof="1" lang="ja"/>
              <a:t>As an engineer, you can improve your value and gain opportunities for activities</a:t>
            </a:r>
            <a:endParaRPr/>
          </a:p>
          <a:p>
            <a:pPr lvl="2" indent="-317500" rtl="0" marL="1371600" algn="l">
              <a:spcBef>
                <a:spcPts val="0"/>
              </a:spcBef>
              <a:spcAft>
                <a:spcPts val="0"/>
              </a:spcAft>
              <a:buSzPts val="1400"/>
              <a:buChar char="■"/>
            </a:pPr>
            <a:r>
              <a:rPr noProof="1" lang="ja">
                <a:solidFill>
                  <a:schemeClr val="dk1"/>
                </a:solidFill>
              </a:rPr>
              <a:t>Human resource development</a:t>
            </a:r>
            <a:endParaRPr/>
          </a:p>
          <a:p>
            <a:pPr lvl="0" indent="-317500" rtl="0" marL="457200" algn="l">
              <a:spcBef>
                <a:spcPts val="0"/>
              </a:spcBef>
              <a:spcAft>
                <a:spcPts val="0"/>
              </a:spcAft>
              <a:buSzPts val="1400"/>
              <a:buChar char="●"/>
            </a:pPr>
            <a:r>
              <a:rPr noProof="1" lang="ja"/>
              <a:t>Business strategic benefits</a:t>
            </a:r>
            <a:endParaRPr/>
          </a:p>
          <a:p>
            <a:pPr lvl="1" indent="-317500" rtl="0" marL="914400" algn="l">
              <a:spcBef>
                <a:spcPts val="0"/>
              </a:spcBef>
              <a:spcAft>
                <a:spcPts val="0"/>
              </a:spcAft>
              <a:buSzPts val="1400"/>
              <a:buChar char="○"/>
            </a:pPr>
            <a:r>
              <a:rPr noProof="1" lang="ja"/>
              <a:t>Expansion of the market and potential customer base through the community and involvement in development direction</a:t>
            </a:r>
            <a:endParaRPr/>
          </a:p>
          <a:p>
            <a:pPr lvl="1" indent="-317500" rtl="0" marL="914400" algn="l">
              <a:spcBef>
                <a:spcPts val="0"/>
              </a:spcBef>
              <a:spcAft>
                <a:spcPts val="0"/>
              </a:spcAft>
              <a:buSzPts val="1400"/>
              <a:buChar char="○"/>
            </a:pPr>
            <a:r>
              <a:rPr noProof="1" lang="ja"/>
              <a:t>Establishment and dissemination of de facto standards</a:t>
            </a:r>
            <a:endParaRPr/>
          </a:p>
          <a:p>
            <a:pPr lvl="0" indent="0" rtl="0" marL="0" algn="l">
              <a:spcBef>
                <a:spcPts val="0"/>
              </a:spcBef>
              <a:spcAft>
                <a:spcPts val="0"/>
              </a:spcAft>
              <a:buNone/>
            </a:pPr>
            <a:r>
              <a:t> </a:t>
            </a:r>
            <a:endParaRPr/>
          </a:p>
          <a:p>
            <a:pPr lvl="0" indent="0" rtl="0" marL="0" algn="l">
              <a:spcBef>
                <a:spcPts val="0"/>
              </a:spcBef>
              <a:spcAft>
                <a:spcPts val="0"/>
              </a:spcAft>
              <a:buNone/>
            </a:pPr>
            <a:r>
              <a:rPr noProof="1" lang="ja"/>
              <a:t>Next time consider mapping with OSPO stages (2023/5/26)</a:t>
            </a:r>
            <a:endParaRPr/>
          </a:p>
          <a:p>
            <a:pPr lvl="0" indent="0" rtl="0" marL="914400" algn="l">
              <a:spcBef>
                <a:spcPts val="0"/>
              </a:spcBef>
              <a:spcAft>
                <a:spcPts val="0"/>
              </a:spcAft>
              <a:buNone/>
            </a:pPr>
            <a:r>
              <a:t> </a:t>
            </a:r>
            <a:endParaRPr/>
          </a:p>
        </p:txBody>
      </p:sp>
      <p:pic>
        <p:nvPicPr>
          <p:cNvPr name="Google Shape;139;p21" id="139"/>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140;p21" id="140"/>
          <p:cNvSpPr/>
          <p:nvPr/>
        </p:nvSpPr>
        <p:spPr>
          <a:xfrm>
            <a:off x="39275" y="2375625"/>
            <a:ext cx="2293200" cy="861300"/>
          </a:xfrm>
          <a:prstGeom prst="wedgeRectCallout">
            <a:avLst>
              <a:gd name="adj1" fmla="val 7667"/>
              <a:gd name="adj2" fmla="val 123406"/>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Have a role in enlightening and instilling licenses</a:t>
            </a:r>
            <a:endParaRPr sz="800"/>
          </a:p>
          <a:p>
            <a:pPr lvl="0" indent="-149225" rtl="0" marL="89999" algn="l">
              <a:spcBef>
                <a:spcPts val="0"/>
              </a:spcBef>
              <a:spcAft>
                <a:spcPts val="0"/>
              </a:spcAft>
              <a:buSzPts val="1000"/>
              <a:buChar char="●"/>
            </a:pPr>
            <a:r>
              <a:rPr sz="800" lang="ja"/>
              <a:t>  </a:t>
            </a:r>
            <a:r>
              <a:rPr sz="800" noProof="1" lang="ja"/>
              <a:t>to evangelize that OSS is important and that licenses should be protected</a:t>
            </a:r>
            <a:endParaRPr sz="800"/>
          </a:p>
        </p:txBody>
      </p:sp>
      <p:sp>
        <p:nvSpPr>
          <p:cNvPr name="Google Shape;141;p21" id="141"/>
          <p:cNvSpPr/>
          <p:nvPr/>
        </p:nvSpPr>
        <p:spPr>
          <a:xfrm>
            <a:off x="4274375" y="668225"/>
            <a:ext cx="2476200" cy="1453500"/>
          </a:xfrm>
          <a:prstGeom prst="wedgeRectCallout">
            <a:avLst>
              <a:gd name="adj1" fmla="val -43620"/>
              <a:gd name="adj2" fmla="val 114071"/>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OSPO is a framework to smoothly utilize Open Source as a bridge for companies to cooperate with different cultures</a:t>
            </a:r>
            <a:endParaRPr sz="800"/>
          </a:p>
          <a:p>
            <a:pPr lvl="0" indent="-158750" rtl="0" marL="89999" algn="l">
              <a:spcBef>
                <a:spcPts val="0"/>
              </a:spcBef>
              <a:spcAft>
                <a:spcPts val="0"/>
              </a:spcAft>
              <a:buSzPts val="1000"/>
              <a:buChar char="●"/>
            </a:pPr>
            <a:r>
              <a:rPr sz="800" noProof="1" lang="ja"/>
              <a:t>Open Source is an organization that aims to collaborate with OSS communities, groups, and organizations of different cultures and to integrate their activities naturally into community movements.</a:t>
            </a:r>
            <a:endParaRPr sz="800"/>
          </a:p>
        </p:txBody>
      </p:sp>
      <p:sp>
        <p:nvSpPr>
          <p:cNvPr name="Google Shape;142;p21" id="142"/>
          <p:cNvSpPr/>
          <p:nvPr/>
        </p:nvSpPr>
        <p:spPr>
          <a:xfrm>
            <a:off x="6868625" y="750125"/>
            <a:ext cx="2127600" cy="1074900"/>
          </a:xfrm>
          <a:prstGeom prst="wedgeRectCallout">
            <a:avLst>
              <a:gd name="adj1" fmla="val -55071"/>
              <a:gd name="adj2" fmla="val 81433"/>
            </a:avLst>
          </a:prstGeom>
          <a:solidFill>
            <a:schemeClr val="lt2"/>
          </a:solidFill>
          <a:ln cmpd="sng" cap="flat" w="9525">
            <a:solidFill>
              <a:schemeClr val="dk2"/>
            </a:solidFill>
            <a:prstDash val="solid"/>
            <a:round/>
            <a:headEnd len="sm" w="sm" type="none"/>
            <a:tailEnd len="sm" w="sm" type="none"/>
          </a:ln>
        </p:spPr>
        <p:txBody>
          <a:bodyPr lIns="270000" bIns="91425" anchor="ctr" rIns="91425" anchorCtr="0" wrap="square" spcFirstLastPara="1" tIns="91425">
            <a:noAutofit/>
          </a:bodyPr>
          <a:lstStyle/>
          <a:p>
            <a:pPr lvl="0" indent="-292100" rtl="0" marL="89999" algn="l">
              <a:spcBef>
                <a:spcPts val="0"/>
              </a:spcBef>
              <a:spcAft>
                <a:spcPts val="0"/>
              </a:spcAft>
              <a:buClr>
                <a:schemeClr val="dk1"/>
              </a:buClr>
              <a:buSzPts val="1000"/>
              <a:buChar char="●"/>
            </a:pPr>
            <a:r>
              <a:rPr sz="800" noProof="1" lang="ja"/>
              <a:t>The role of OSPO is to understand trends in the community and to lead the community, create trends, and apply them to the business.</a:t>
            </a:r>
            <a:endParaRPr sz="800"/>
          </a:p>
          <a:p>
            <a:pPr lvl="0" indent="-292100" rtl="0" marL="89999" algn="l">
              <a:spcBef>
                <a:spcPts val="0"/>
              </a:spcBef>
              <a:spcAft>
                <a:spcPts val="0"/>
              </a:spcAft>
              <a:buSzPts val="1000"/>
              <a:buChar char="●"/>
            </a:pPr>
            <a:r>
              <a:rPr sz="800" noProof="1" lang="ja"/>
              <a:t>The role of OSPO in working to ensure that the above is firmly established in the corporate culture.</a:t>
            </a:r>
            <a:endParaRPr sz="800"/>
          </a:p>
        </p:txBody>
      </p:sp>
      <p:sp>
        <p:nvSpPr>
          <p:cNvPr name="Google Shape;143;p21" id="143"/>
          <p:cNvSpPr/>
          <p:nvPr/>
        </p:nvSpPr>
        <p:spPr>
          <a:xfrm>
            <a:off x="1283575" y="877325"/>
            <a:ext cx="2798700" cy="1453500"/>
          </a:xfrm>
          <a:prstGeom prst="wedgeRectCallout">
            <a:avLst>
              <a:gd name="adj1" fmla="val 6634"/>
              <a:gd name="adj2" fmla="val 13144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The role of OSPO in promoting thorough license compliance throughout the company.</a:t>
            </a:r>
            <a:endParaRPr sz="800"/>
          </a:p>
          <a:p>
            <a:pPr lvl="0" indent="-158750" rtl="0" marL="89999" algn="l">
              <a:spcBef>
                <a:spcPts val="0"/>
              </a:spcBef>
              <a:spcAft>
                <a:spcPts val="0"/>
              </a:spcAft>
              <a:buSzPts val="1000"/>
              <a:buChar char="●"/>
            </a:pPr>
            <a:r>
              <a:rPr sz="800" noProof="1" lang="ja"/>
              <a:t>The preparation room to understand the culture and be able to act appropriately within the company in order to utilize the OSS community.</a:t>
            </a:r>
            <a:endParaRPr sz="800"/>
          </a:p>
          <a:p>
            <a:pPr lvl="0" indent="-158750" rtl="0" marL="89999" algn="l">
              <a:spcBef>
                <a:spcPts val="0"/>
              </a:spcBef>
              <a:spcAft>
                <a:spcPts val="0"/>
              </a:spcAft>
              <a:buSzPts val="1000"/>
              <a:buChar char="●"/>
            </a:pPr>
            <a:r>
              <a:rPr sz="800" noProof="1" lang="ja"/>
              <a:t>In order to contribute to the OSS community outside the company, the first step is to share OSS information within the company.</a:t>
            </a:r>
            <a:endParaRPr sz="800"/>
          </a:p>
        </p:txBody>
      </p:sp>
      <p:sp>
        <p:nvSpPr>
          <p:cNvPr name="Google Shape;144;p21" id="144"/>
          <p:cNvSpPr/>
          <p:nvPr/>
        </p:nvSpPr>
        <p:spPr>
          <a:xfrm>
            <a:off x="6868625" y="2245325"/>
            <a:ext cx="2127600" cy="1217700"/>
          </a:xfrm>
          <a:prstGeom prst="wedgeRectCallout">
            <a:avLst>
              <a:gd name="adj1" fmla="val -56599"/>
              <a:gd name="adj2" fmla="val -1818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One aspect of OSPO is to realize "community contribution = company success"</a:t>
            </a:r>
            <a:endParaRPr sz="800"/>
          </a:p>
          <a:p>
            <a:pPr lvl="0" indent="-158750" rtl="0" marL="89999" algn="l">
              <a:spcBef>
                <a:spcPts val="0"/>
              </a:spcBef>
              <a:spcAft>
                <a:spcPts val="0"/>
              </a:spcAft>
              <a:buSzPts val="1000"/>
              <a:buChar char="●"/>
            </a:pPr>
            <a:r>
              <a:rPr sz="800" noProof="1" lang="ja"/>
              <a:t>The role of OSPO is to catch changes in the culture and trends of the industry and update the culture of the company</a:t>
            </a:r>
            <a:endParaRPr sz="800"/>
          </a:p>
        </p:txBody>
      </p:sp>
      <p:sp>
        <p:nvSpPr>
          <p:cNvPr name="Google Shape;145;p21" id="145"/>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A core decision-making member as a community leader</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Participants</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146;p21" id="146"/>
          <p:cNvSpPr/>
          <p:nvPr/>
        </p:nvSpPr>
        <p:spPr>
          <a:xfrm>
            <a:off x="7553300" y="98425"/>
            <a:ext cx="13539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2023/10/27</a:t>
            </a:r>
            <a:endParaRPr/>
          </a:p>
          <a:p>
            <a:pPr lvl="0" indent="0" rtl="0" marL="0" algn="l">
              <a:spcBef>
                <a:spcPts val="0"/>
              </a:spcBef>
              <a:spcAft>
                <a:spcPts val="0"/>
              </a:spcAft>
              <a:buNone/>
            </a:pPr>
            <a:r>
              <a:rPr noProof="1" lang="ja"/>
              <a:t>Fix for now</a:t>
            </a:r>
            <a:endParaRPr/>
          </a:p>
        </p:txBody>
      </p:sp>
      <p:sp>
        <p:nvSpPr>
          <p:cNvPr name="Google Shape;147;p21" id="147"/>
          <p:cNvSpPr txBox="1"/>
          <p:nvPr/>
        </p:nvSpPr>
        <p:spPr>
          <a:xfrm>
            <a:off x="846000" y="34525"/>
            <a:ext cx="6737400" cy="5943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Clr>
                <a:schemeClr val="dk1"/>
              </a:buClr>
              <a:buSzPts val="1100"/>
              <a:buFont typeface="Arial"/>
              <a:buNone/>
            </a:pPr>
            <a:r>
              <a:rPr noProof="1" lang="ja">
                <a:solidFill>
                  <a:schemeClr val="dk1"/>
                </a:solidFill>
              </a:rPr>
              <a:t>What is OSPO?</a:t>
            </a:r>
            <a:endParaRPr>
              <a:solidFill>
                <a:schemeClr val="dk1"/>
              </a:solidFill>
            </a:endParaRPr>
          </a:p>
          <a:p>
            <a:pPr lvl="0" indent="0" rtl="0" marL="0" algn="l">
              <a:spcBef>
                <a:spcPts val="0"/>
              </a:spcBef>
              <a:spcAft>
                <a:spcPts val="0"/>
              </a:spcAft>
              <a:buNone/>
            </a:pPr>
            <a:r>
              <a:rPr noProof="1" lang="ja"/>
              <a:t>Here is a summary of what OSPO does in each stage of the company.</a:t>
            </a:r>
            <a:endParaRPr/>
          </a:p>
        </p:txBody>
      </p:sp>
      <p:sp>
        <p:nvSpPr>
          <p:cNvPr name="Google Shape;148;p21" id="148"/>
          <p:cNvSpPr/>
          <p:nvPr/>
        </p:nvSpPr>
        <p:spPr>
          <a:xfrm>
            <a:off x="6971575" y="3575900"/>
            <a:ext cx="2127600" cy="921600"/>
          </a:xfrm>
          <a:prstGeom prst="wedgeRectCallout">
            <a:avLst>
              <a:gd name="adj1" fmla="val -56599"/>
              <a:gd name="adj2" fmla="val -18187"/>
            </a:avLst>
          </a:prstGeom>
          <a:solidFill>
            <a:srgbClr val="FFF2CC"/>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b="1" sz="800" noProof="1" lang="ja"/>
              <a:t>Non-Stage Roles</a:t>
            </a:r>
            <a:endParaRPr b="1" sz="800"/>
          </a:p>
          <a:p>
            <a:pPr lvl="0" indent="-158750" rtl="0" marL="89999" algn="l">
              <a:spcBef>
                <a:spcPts val="0"/>
              </a:spcBef>
              <a:spcAft>
                <a:spcPts val="0"/>
              </a:spcAft>
              <a:buSzPts val="1000"/>
              <a:buChar char="●"/>
            </a:pPr>
            <a:r>
              <a:rPr sz="800" noProof="1" lang="ja"/>
              <a:t>Have the role of enlightening and instilling</a:t>
            </a:r>
            <a:endParaRPr sz="800"/>
          </a:p>
          <a:p>
            <a:pPr lvl="0" indent="-158750" rtl="0" marL="89999" algn="l">
              <a:spcBef>
                <a:spcPts val="0"/>
              </a:spcBef>
              <a:spcAft>
                <a:spcPts val="0"/>
              </a:spcAft>
              <a:buSzPts val="1000"/>
              <a:buChar char="●"/>
            </a:pPr>
            <a:r>
              <a:rPr sz="800" noProof="1" lang="ja"/>
              <a:t>It has a life cycle: it gets bigger, and then it gets smaller when it penetrates.</a:t>
            </a:r>
            <a:endParaRPr sz="800"/>
          </a:p>
        </p:txBody>
      </p:sp>
      <p:sp>
        <p:nvSpPr>
          <p:cNvPr name="Google Shape;149;p21" id="149"/>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53" id="153"/>
        <p:cNvGrpSpPr/>
        <p:nvPr/>
      </p:nvGrpSpPr>
      <p:grpSpPr>
        <a:xfrm>
          <a:off x="0" y="0"/>
          <a:ext cx="0" cy="0"/>
          <a:chOff x="0" y="0"/>
          <a:chExt cx="0" cy="0"/>
        </a:xfrm>
      </p:grpSpPr>
      <p:sp>
        <p:nvSpPr>
          <p:cNvPr name="Google Shape;154;p22" id="154"/>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OSPO Organizational Growth Considerations</a:t>
            </a:r>
            <a:endParaRPr/>
          </a:p>
        </p:txBody>
      </p:sp>
      <p:sp>
        <p:nvSpPr>
          <p:cNvPr name="Google Shape;155;p22" id="155"/>
          <p:cNvSpPr txBox="1"/>
          <p:nvPr>
            <p:ph idx="1" type="body"/>
          </p:nvPr>
        </p:nvSpPr>
        <p:spPr>
          <a:xfrm>
            <a:off x="432000" y="792368"/>
            <a:ext cx="8280000" cy="3835800"/>
          </a:xfrm>
          <a:prstGeom prst="rect">
            <a:avLst/>
          </a:prstGeom>
        </p:spPr>
        <p:txBody>
          <a:bodyPr lIns="49625" bIns="24875" anchor="t" rIns="49625" anchorCtr="0" wrap="square" spcFirstLastPara="1" tIns="24875">
            <a:normAutofit lnSpcReduction="20000" fontScale="70000"/>
          </a:bodyPr>
          <a:lstStyle/>
          <a:p>
            <a:pPr lvl="0" indent="-308610" rtl="0" marL="457200" algn="l">
              <a:spcBef>
                <a:spcPts val="0"/>
              </a:spcBef>
              <a:spcAft>
                <a:spcPts val="0"/>
              </a:spcAft>
              <a:buSzPct val="100000"/>
              <a:buChar char="•"/>
            </a:pPr>
            <a:r>
              <a:rPr sz="1440" noProof="1" lang="ja"/>
              <a:t>Where they are on the org chart varies from company to company</a:t>
            </a:r>
            <a:endParaRPr sz="1440"/>
          </a:p>
          <a:p>
            <a:pPr lvl="1" indent="-295275" rtl="0" marL="914400" algn="l">
              <a:spcBef>
                <a:spcPts val="0"/>
              </a:spcBef>
              <a:spcAft>
                <a:spcPts val="0"/>
              </a:spcAft>
              <a:buSzPct val="100000"/>
              <a:buChar char="•"/>
            </a:pPr>
            <a:r>
              <a:rPr noProof="1" lang="ja"/>
              <a:t>and their roles vary</a:t>
            </a:r>
            <a:endParaRPr/>
          </a:p>
          <a:p>
            <a:pPr lvl="1" indent="-295275" rtl="0" marL="914400" algn="l">
              <a:spcBef>
                <a:spcPts val="0"/>
              </a:spcBef>
              <a:spcAft>
                <a:spcPts val="0"/>
              </a:spcAft>
              <a:buSzPct val="100000"/>
              <a:buChar char="•"/>
            </a:pPr>
            <a:r>
              <a:rPr noProof="1" lang="ja"/>
              <a:t>R &amp; D, CTO Office, Security Office, Risk Compliance, Product Certificate, Legal Intellectual Property</a:t>
            </a:r>
            <a:endParaRPr/>
          </a:p>
          <a:p>
            <a:pPr lvl="1" indent="-295275" rtl="0" marL="914400" algn="l">
              <a:spcBef>
                <a:spcPts val="0"/>
              </a:spcBef>
              <a:spcAft>
                <a:spcPts val="0"/>
              </a:spcAft>
              <a:buSzPct val="100000"/>
              <a:buChar char="•"/>
            </a:pPr>
            <a:r>
              <a:rPr noProof="1" lang="ja"/>
              <a:t>Different stages of the company will change where you place the above</a:t>
            </a:r>
            <a:endParaRPr/>
          </a:p>
          <a:p>
            <a:pPr lvl="1" indent="-295275" rtl="0" marL="914400" algn="l">
              <a:spcBef>
                <a:spcPts val="0"/>
              </a:spcBef>
              <a:spcAft>
                <a:spcPts val="0"/>
              </a:spcAft>
              <a:buSzPct val="100000"/>
              <a:buChar char="•"/>
            </a:pPr>
            <a:r>
              <a:rPr noProof="1" lang="ja"/>
              <a:t>things that don't fit into the role of one place above are the reasons why people argue about where to place</a:t>
            </a:r>
            <a:endParaRPr/>
          </a:p>
          <a:p>
            <a:pPr lvl="1" indent="-295275" rtl="0" marL="914400" algn="l">
              <a:spcBef>
                <a:spcPts val="0"/>
              </a:spcBef>
              <a:spcAft>
                <a:spcPts val="0"/>
              </a:spcAft>
              <a:buSzPct val="100000"/>
              <a:buChar char="•"/>
            </a:pPr>
            <a:r>
              <a:rPr noProof="1" lang="ja"/>
              <a:t>depending on which role the company focuses on in OSPO.</a:t>
            </a:r>
            <a:endParaRPr/>
          </a:p>
          <a:p>
            <a:pPr lvl="0" indent="-308610" rtl="0" marL="457200" algn="l">
              <a:spcBef>
                <a:spcPts val="0"/>
              </a:spcBef>
              <a:spcAft>
                <a:spcPts val="0"/>
              </a:spcAft>
              <a:buSzPct val="100000"/>
              <a:buChar char="•"/>
            </a:pPr>
            <a:r>
              <a:rPr noProof="1" lang="ja"/>
              <a:t>OSPO also has a variety of</a:t>
            </a:r>
            <a:endParaRPr/>
          </a:p>
          <a:p>
            <a:pPr lvl="1" indent="-295275" rtl="0" marL="914400" algn="l">
              <a:spcBef>
                <a:spcPts val="0"/>
              </a:spcBef>
              <a:spcAft>
                <a:spcPts val="0"/>
              </a:spcAft>
              <a:buSzPct val="100000"/>
              <a:buChar char="•"/>
            </a:pPr>
            <a:r>
              <a:rPr noProof="1" lang="ja"/>
              <a:t>Virtual Real</a:t>
            </a:r>
            <a:endParaRPr/>
          </a:p>
          <a:p>
            <a:pPr lvl="1" indent="-295275" rtl="0" marL="914400" algn="l">
              <a:spcBef>
                <a:spcPts val="0"/>
              </a:spcBef>
              <a:spcAft>
                <a:spcPts val="0"/>
              </a:spcAft>
              <a:buSzPct val="100000"/>
              <a:buChar char="•"/>
            </a:pPr>
            <a:r>
              <a:rPr noProof="1" lang="ja"/>
              <a:t>Multiple Locations - Centralized</a:t>
            </a:r>
            <a:endParaRPr/>
          </a:p>
          <a:p>
            <a:pPr lvl="2" indent="-281939" rtl="0" marL="1371600" algn="l">
              <a:spcBef>
                <a:spcPts val="0"/>
              </a:spcBef>
              <a:spcAft>
                <a:spcPts val="0"/>
              </a:spcAft>
              <a:buSzPct val="100000"/>
              <a:buChar char="•"/>
            </a:pPr>
            <a:r>
              <a:rPr noProof="1" lang="ja"/>
              <a:t>As a result, multiple OSPOs may be generated separately within the company, and they may come together as the company grows.</a:t>
            </a:r>
            <a:endParaRPr/>
          </a:p>
          <a:p>
            <a:pPr lvl="1" indent="-295275" rtl="0" marL="914400" algn="l">
              <a:spcBef>
                <a:spcPts val="0"/>
              </a:spcBef>
              <a:spcAft>
                <a:spcPts val="0"/>
              </a:spcAft>
              <a:buSzPct val="100000"/>
              <a:buChar char="•"/>
            </a:pPr>
            <a:r>
              <a:rPr noProof="1" lang="ja"/>
              <a:t>When OSPOs come together in one place, they stop working.</a:t>
            </a:r>
            <a:endParaRPr/>
          </a:p>
          <a:p>
            <a:pPr lvl="2" indent="-281939" rtl="0" marL="1371600" algn="l">
              <a:spcBef>
                <a:spcPts val="0"/>
              </a:spcBef>
              <a:spcAft>
                <a:spcPts val="0"/>
              </a:spcAft>
              <a:buSzPct val="100000"/>
              <a:buChar char="•"/>
            </a:pPr>
            <a:r>
              <a:rPr noProof="1" lang="ja"/>
              <a:t>It's like, "I can leave it here," and it doesn't work.</a:t>
            </a:r>
            <a:endParaRPr/>
          </a:p>
          <a:p>
            <a:pPr lvl="3" indent="-277494" rtl="0" marL="1828800" algn="l">
              <a:spcBef>
                <a:spcPts val="0"/>
              </a:spcBef>
              <a:spcAft>
                <a:spcPts val="0"/>
              </a:spcAft>
              <a:buSzPct val="100000"/>
              <a:buChar char="•"/>
            </a:pPr>
            <a:r>
              <a:rPr noProof="1" lang="ja"/>
              <a:t>I'm afraid I'll stop learning OSS culture.</a:t>
            </a:r>
            <a:endParaRPr/>
          </a:p>
          <a:p>
            <a:pPr lvl="0" indent="-308610" rtl="0" marL="457200" algn="l">
              <a:spcBef>
                <a:spcPts val="0"/>
              </a:spcBef>
              <a:spcAft>
                <a:spcPts val="0"/>
              </a:spcAft>
              <a:buSzPct val="100000"/>
              <a:buChar char="•"/>
            </a:pPr>
            <a:r>
              <a:rPr noProof="1" lang="ja"/>
              <a:t>I'm going to look at how OSPO started.</a:t>
            </a:r>
            <a:endParaRPr/>
          </a:p>
          <a:p>
            <a:pPr lvl="1" indent="-295275" rtl="0" marL="914400" algn="l">
              <a:spcBef>
                <a:spcPts val="0"/>
              </a:spcBef>
              <a:spcAft>
                <a:spcPts val="0"/>
              </a:spcAft>
              <a:buSzPct val="100000"/>
              <a:buChar char="•"/>
            </a:pPr>
            <a:r>
              <a:rPr noProof="1" lang="ja"/>
              <a:t>In the beginning, there was no word for OSPO. OSS was important, let's keep the license, evangelism.</a:t>
            </a:r>
            <a:endParaRPr/>
          </a:p>
          <a:p>
            <a:pPr lvl="1" indent="-295275" rtl="0" marL="914400" algn="l">
              <a:spcBef>
                <a:spcPts val="0"/>
              </a:spcBef>
              <a:spcAft>
                <a:spcPts val="0"/>
              </a:spcAft>
              <a:buSzPct val="100000"/>
              <a:buChar char="•"/>
            </a:pPr>
            <a:r>
              <a:rPr noProof="1" lang="ja"/>
              <a:t>I started by getting a better understanding of GPL and other licenses.</a:t>
            </a:r>
            <a:endParaRPr/>
          </a:p>
          <a:p>
            <a:pPr lvl="1" indent="-295275" rtl="0" marL="914400" algn="l">
              <a:spcBef>
                <a:spcPts val="0"/>
              </a:spcBef>
              <a:spcAft>
                <a:spcPts val="0"/>
              </a:spcAft>
              <a:buSzPct val="100000"/>
              <a:buChar char="•"/>
            </a:pPr>
            <a:r>
              <a:rPr noProof="1" lang="ja"/>
              <a:t>Life cycle of OSPO itself:</a:t>
            </a:r>
            <a:endParaRPr/>
          </a:p>
          <a:p>
            <a:pPr lvl="2" indent="-281939" rtl="0" marL="1371600" algn="l">
              <a:spcBef>
                <a:spcPts val="0"/>
              </a:spcBef>
              <a:spcAft>
                <a:spcPts val="0"/>
              </a:spcAft>
              <a:buSzPct val="100000"/>
              <a:buChar char="•"/>
            </a:pPr>
            <a:r>
              <a:rPr noProof="1" lang="ja"/>
              <a:t>Ibrahim session at OSS EU: </a:t>
            </a:r>
            <a:r>
              <a:rPr u="sng" noProof="1" lang="ja">
                <a:solidFill>
                  <a:schemeClr val="hlink"/>
                </a:solidFill>
                <a:hlinkClick r:id="rId3"/>
              </a:rPr>
              <a:t>https://sched.co/1OZJh</a:t>
            </a:r>
            <a:r>
              <a:rPr noProof="1" lang="ja"/>
              <a:t> (around 1: 05)</a:t>
            </a:r>
            <a:endParaRPr/>
          </a:p>
          <a:p>
            <a:pPr lvl="0" indent="-308610" rtl="0" marL="457200" algn="l">
              <a:spcBef>
                <a:spcPts val="0"/>
              </a:spcBef>
              <a:spcAft>
                <a:spcPts val="0"/>
              </a:spcAft>
              <a:buSzPct val="100000"/>
              <a:buChar char="•"/>
            </a:pPr>
            <a:r>
              <a:rPr noProof="1" lang="ja"/>
              <a:t>Reference: Deep dive: Open Source Program Office - The Linux Foundation</a:t>
            </a:r>
            <a:r>
              <a:rPr u="sng" noProof="1" lang="ja">
                <a:solidFill>
                  <a:schemeClr val="hlink"/>
                </a:solidFill>
                <a:hlinkClick r:id="rId4"/>
              </a:rPr>
              <a:t>https://www.linuxfoundation.jp/publications/2022/11/a-deep-dive-into-open-source-program-offices/</a:t>
            </a:r>
            <a:endParaRPr/>
          </a:p>
          <a:p>
            <a:pPr lvl="1" indent="-295275" rtl="0" marL="914400" algn="l">
              <a:spcBef>
                <a:spcPts val="0"/>
              </a:spcBef>
              <a:spcAft>
                <a:spcPts val="0"/>
              </a:spcAft>
              <a:buSzPct val="100000"/>
              <a:buChar char="•"/>
            </a:pPr>
            <a:r>
              <a:rPr noProof="1" lang="ja"/>
              <a:t>Ibrahim Haddad, “</a:t>
            </a:r>
            <a:r>
              <a:rPr b="1" noProof="1" lang="ja"/>
              <a:t>A Deep Dive Into Open Source Program Offices: Structure, Roles, Responsibilities, and Challenges</a:t>
            </a:r>
            <a:r>
              <a:rPr noProof="1" lang="ja"/>
              <a:t> “ foreword by Chris Aniszczyk, August, 2022</a:t>
            </a:r>
            <a:endParaRPr/>
          </a:p>
          <a:p>
            <a:pPr lvl="1" indent="-295275" rtl="0" marL="914400" algn="l">
              <a:spcBef>
                <a:spcPts val="0"/>
              </a:spcBef>
              <a:spcAft>
                <a:spcPts val="0"/>
              </a:spcAft>
              <a:buSzPct val="100000"/>
              <a:buChar char="•"/>
            </a:pPr>
            <a:r>
              <a:t> </a:t>
            </a:r>
            <a:endParaRPr/>
          </a:p>
          <a:p>
            <a:pPr lvl="0" indent="-308610" rtl="0" marL="457200" algn="l">
              <a:spcBef>
                <a:spcPts val="0"/>
              </a:spcBef>
              <a:spcAft>
                <a:spcPts val="0"/>
              </a:spcAft>
              <a:buSzPct val="100000"/>
              <a:buChar char="•"/>
            </a:pPr>
            <a:r>
              <a:t> </a:t>
            </a:r>
            <a:endParaRPr/>
          </a:p>
          <a:p>
            <a:pPr lvl="0" indent="0" rtl="0" marL="0" algn="l">
              <a:spcBef>
                <a:spcPts val="0"/>
              </a:spcBef>
              <a:spcAft>
                <a:spcPts val="0"/>
              </a:spcAft>
              <a:buNone/>
            </a:pPr>
            <a:r>
              <a:t> </a:t>
            </a:r>
            <a:endParaRPr/>
          </a:p>
        </p:txBody>
      </p:sp>
      <p:sp>
        <p:nvSpPr>
          <p:cNvPr name="Google Shape;156;p22" id="156"/>
          <p:cNvSpPr/>
          <p:nvPr/>
        </p:nvSpPr>
        <p:spPr>
          <a:xfrm>
            <a:off x="7307150" y="345875"/>
            <a:ext cx="13539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2023/9/22 DISCUSSION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60" id="160"/>
        <p:cNvGrpSpPr/>
        <p:nvPr/>
      </p:nvGrpSpPr>
      <p:grpSpPr>
        <a:xfrm>
          <a:off x="0" y="0"/>
          <a:ext cx="0" cy="0"/>
          <a:chOff x="0" y="0"/>
          <a:chExt cx="0" cy="0"/>
        </a:xfrm>
      </p:grpSpPr>
      <p:sp>
        <p:nvSpPr>
          <p:cNvPr name="Google Shape;161;p23" id="161"/>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Changes in awareness of OSS</a:t>
            </a:r>
            <a:endParaRPr/>
          </a:p>
        </p:txBody>
      </p:sp>
      <p:graphicFrame>
        <p:nvGraphicFramePr>
          <p:cNvPr name="Google Shape;162;p23" id="162"/>
          <p:cNvGraphicFramePr/>
          <p:nvPr/>
        </p:nvGraphicFramePr>
        <p:xfrm>
          <a:off x="276025" y="903900"/>
          <a:ext cx="3000000" cy="3000000"/>
        </p:xfrm>
        <a:graphic>
          <a:graphicData uri="http://schemas.openxmlformats.org/drawingml/2006/table">
            <a:tbl>
              <a:tblPr>
                <a:noFill/>
                <a:tableStyleId>{C385BDF1-F547-46F0-813D-E1157E6B5AC1}</a:tableStyleId>
              </a:tblPr>
              <a:tblGrid>
                <a:gridCol w="820325"/>
                <a:gridCol w="2317725"/>
                <a:gridCol w="2515850"/>
                <a:gridCol w="2559925"/>
              </a:tblGrid>
              <a:tr h="381000">
                <a:tc>
                  <a:txBody>
                    <a:bodyPr/>
                    <a:lstStyle/>
                    <a:p>
                      <a:pPr lvl="0" indent="0" rtl="0" marL="0" algn="l">
                        <a:spcBef>
                          <a:spcPts val="0"/>
                        </a:spcBef>
                        <a:spcAft>
                          <a:spcPts val="0"/>
                        </a:spcAft>
                        <a:buNone/>
                      </a:pPr>
                      <a:r>
                        <a:t> </a:t>
                      </a:r>
                      <a:endParaRPr sz="960"/>
                    </a:p>
                  </a:txBody>
                  <a:tcPr marT="91425" marB="91425" marR="91425" marL="91425"/>
                </a:tc>
                <a:tc>
                  <a:txBody>
                    <a:bodyPr/>
                    <a:lstStyle/>
                    <a:p>
                      <a:pPr lvl="0" indent="0" rtl="0" marL="0" algn="l">
                        <a:spcBef>
                          <a:spcPts val="0"/>
                        </a:spcBef>
                        <a:spcAft>
                          <a:spcPts val="0"/>
                        </a:spcAft>
                        <a:buNone/>
                      </a:pPr>
                      <a:r>
                        <a:rPr sz="960" noProof="1" lang="ja"/>
                        <a:t>Use in business activities</a:t>
                      </a:r>
                      <a:endParaRPr sz="960"/>
                    </a:p>
                  </a:txBody>
                  <a:tcPr marT="91425" marB="91425" marR="91425" marL="91425"/>
                </a:tc>
                <a:tc>
                  <a:txBody>
                    <a:bodyPr/>
                    <a:lstStyle/>
                    <a:p>
                      <a:pPr lvl="0" indent="0" rtl="0" marL="0" algn="l">
                        <a:spcBef>
                          <a:spcPts val="0"/>
                        </a:spcBef>
                        <a:spcAft>
                          <a:spcPts val="0"/>
                        </a:spcAft>
                        <a:buNone/>
                      </a:pPr>
                      <a:r>
                        <a:rPr sz="960" noProof="1" lang="ja"/>
                        <a:t>Compliance</a:t>
                      </a:r>
                      <a:endParaRPr sz="960"/>
                    </a:p>
                  </a:txBody>
                  <a:tcPr marT="91425" marB="91425" marR="91425" marL="91425"/>
                </a:tc>
                <a:tc>
                  <a:txBody>
                    <a:bodyPr/>
                    <a:lstStyle/>
                    <a:p>
                      <a:pPr lvl="0" indent="0" rtl="0" marL="0" algn="l">
                        <a:spcBef>
                          <a:spcPts val="0"/>
                        </a:spcBef>
                        <a:spcAft>
                          <a:spcPts val="0"/>
                        </a:spcAft>
                        <a:buNone/>
                      </a:pPr>
                      <a:r>
                        <a:rPr sz="960" noProof="1" lang="ja"/>
                        <a:t>Contribution</a:t>
                      </a:r>
                      <a:endParaRPr sz="960"/>
                    </a:p>
                  </a:txBody>
                  <a:tcPr marT="91425" marB="91425" marR="91425" marL="91425"/>
                </a:tc>
              </a:tr>
              <a:tr h="381000">
                <a:tc>
                  <a:txBody>
                    <a:bodyPr/>
                    <a:lstStyle/>
                    <a:p>
                      <a:pPr lvl="0" indent="0" rtl="0" marL="0" algn="l">
                        <a:spcBef>
                          <a:spcPts val="0"/>
                        </a:spcBef>
                        <a:spcAft>
                          <a:spcPts val="0"/>
                        </a:spcAft>
                        <a:buNone/>
                      </a:pPr>
                      <a:r>
                        <a:rPr sz="960" noProof="1" lang="ja"/>
                        <a:t>Stage 4</a:t>
                      </a:r>
                      <a:endParaRPr sz="960"/>
                    </a:p>
                  </a:txBody>
                  <a:tcPr marT="91425" marB="91425" marR="91425" marL="91425"/>
                </a:tc>
                <a:tc>
                  <a:txBody>
                    <a:bodyPr/>
                    <a:lstStyle/>
                    <a:p>
                      <a:pPr lvl="0" indent="0" rtl="0" marL="0" algn="l">
                        <a:spcBef>
                          <a:spcPts val="0"/>
                        </a:spcBef>
                        <a:spcAft>
                          <a:spcPts val="0"/>
                        </a:spcAft>
                        <a:buNone/>
                      </a:pPr>
                      <a:r>
                        <a:rPr sz="960" noProof="1" lang="ja"/>
                        <a:t>Understanding that revitalizing communities is necessary for business stability</a:t>
                      </a:r>
                      <a:endParaRPr sz="960"/>
                    </a:p>
                  </a:txBody>
                  <a:tcPr marT="91425" marB="91425" marR="91425" marL="91425"/>
                </a:tc>
                <a:tc>
                  <a:txBody>
                    <a:bodyPr/>
                    <a:lstStyle/>
                    <a:p>
                      <a:pPr lvl="0" indent="0" rtl="0" marL="0" algn="l">
                        <a:spcBef>
                          <a:spcPts val="0"/>
                        </a:spcBef>
                        <a:spcAft>
                          <a:spcPts val="0"/>
                        </a:spcAft>
                        <a:buNone/>
                      </a:pPr>
                      <a:r>
                        <a:rPr sz="960" noProof="1" lang="ja"/>
                        <a:t>Proposing and promoting better licensing</a:t>
                      </a:r>
                      <a:endParaRPr sz="960"/>
                    </a:p>
                  </a:txBody>
                  <a:tcPr marT="91425" marB="91425" marR="91425" marL="91425"/>
                </a:tc>
                <a:tc>
                  <a:txBody>
                    <a:bodyPr/>
                    <a:lstStyle/>
                    <a:p>
                      <a:pPr lvl="0" indent="0" rtl="0" marL="0" algn="l">
                        <a:spcBef>
                          <a:spcPts val="0"/>
                        </a:spcBef>
                        <a:spcAft>
                          <a:spcPts val="0"/>
                        </a:spcAft>
                        <a:buNone/>
                      </a:pPr>
                      <a:r>
                        <a:rPr sz="960" noProof="1" lang="ja"/>
                        <a:t>Proposing and promoting the development of new functions and modules</a:t>
                      </a:r>
                      <a:endParaRPr sz="960"/>
                    </a:p>
                  </a:txBody>
                  <a:tcPr marT="91425" marB="91425" marR="91425" marL="91425"/>
                </a:tc>
              </a:tr>
              <a:tr h="381000">
                <a:tc>
                  <a:txBody>
                    <a:bodyPr/>
                    <a:lstStyle/>
                    <a:p>
                      <a:pPr lvl="0" indent="0" rtl="0" marL="0" algn="l">
                        <a:spcBef>
                          <a:spcPts val="0"/>
                        </a:spcBef>
                        <a:spcAft>
                          <a:spcPts val="0"/>
                        </a:spcAft>
                        <a:buNone/>
                      </a:pPr>
                      <a:r>
                        <a:rPr sz="960" noProof="1" lang="ja"/>
                        <a:t>Stage 3</a:t>
                      </a:r>
                      <a:endParaRPr sz="960"/>
                    </a:p>
                  </a:txBody>
                  <a:tcPr marT="91425" marB="91425" marR="91425" marL="91425"/>
                </a:tc>
                <a:tc>
                  <a:txBody>
                    <a:bodyPr/>
                    <a:lstStyle/>
                    <a:p>
                      <a:pPr lvl="0" indent="0" rtl="0" marL="0" algn="l">
                        <a:spcBef>
                          <a:spcPts val="0"/>
                        </a:spcBef>
                        <a:spcAft>
                          <a:spcPts val="0"/>
                        </a:spcAft>
                        <a:buNone/>
                      </a:pPr>
                      <a:r>
                        <a:rPr sz="960" noProof="1" lang="ja"/>
                        <a:t>Understanding that good communication with the community will improve the product</a:t>
                      </a:r>
                      <a:endParaRPr sz="960"/>
                    </a:p>
                  </a:txBody>
                  <a:tcPr marT="91425" marB="91425" marR="91425" marL="91425"/>
                </a:tc>
                <a:tc>
                  <a:txBody>
                    <a:bodyPr/>
                    <a:lstStyle/>
                    <a:p>
                      <a:pPr lvl="0" indent="0" rtl="0" marL="0" algn="l">
                        <a:spcBef>
                          <a:spcPts val="0"/>
                        </a:spcBef>
                        <a:spcAft>
                          <a:spcPts val="0"/>
                        </a:spcAft>
                        <a:buNone/>
                      </a:pPr>
                      <a:r>
                        <a:rPr sz="960" noProof="1" lang="ja"/>
                        <a:t>Discuss licensing and tools with the community</a:t>
                      </a:r>
                      <a:endParaRPr sz="960"/>
                    </a:p>
                  </a:txBody>
                  <a:tcPr marT="91425" marB="91425" marR="91425" marL="91425"/>
                </a:tc>
                <a:tc>
                  <a:txBody>
                    <a:bodyPr/>
                    <a:lstStyle/>
                    <a:p>
                      <a:pPr lvl="0" indent="0" rtl="0" marL="0" algn="l">
                        <a:spcBef>
                          <a:spcPts val="0"/>
                        </a:spcBef>
                        <a:spcAft>
                          <a:spcPts val="0"/>
                        </a:spcAft>
                        <a:buNone/>
                      </a:pPr>
                      <a:r>
                        <a:rPr sz="960" noProof="1" lang="ja"/>
                        <a:t>Participate in community updates and troubleshooting</a:t>
                      </a:r>
                      <a:endParaRPr sz="960"/>
                    </a:p>
                  </a:txBody>
                  <a:tcPr marT="91425" marB="91425" marR="91425" marL="91425"/>
                </a:tc>
              </a:tr>
              <a:tr h="381000">
                <a:tc>
                  <a:txBody>
                    <a:bodyPr/>
                    <a:lstStyle/>
                    <a:p>
                      <a:pPr lvl="0" indent="0" rtl="0" marL="0" algn="l">
                        <a:spcBef>
                          <a:spcPts val="0"/>
                        </a:spcBef>
                        <a:spcAft>
                          <a:spcPts val="0"/>
                        </a:spcAft>
                        <a:buNone/>
                      </a:pPr>
                      <a:r>
                        <a:rPr sz="960" noProof="1" lang="ja"/>
                        <a:t>Stage 2</a:t>
                      </a:r>
                      <a:endParaRPr sz="960"/>
                    </a:p>
                  </a:txBody>
                  <a:tcPr marT="91425" marB="91425" marR="91425" marL="91425"/>
                </a:tc>
                <a:tc>
                  <a:txBody>
                    <a:bodyPr/>
                    <a:lstStyle/>
                    <a:p>
                      <a:pPr lvl="0" indent="0" rtl="0" marL="0" algn="l">
                        <a:spcBef>
                          <a:spcPts val="0"/>
                        </a:spcBef>
                        <a:spcAft>
                          <a:spcPts val="0"/>
                        </a:spcAft>
                        <a:buNone/>
                      </a:pPr>
                      <a:r>
                        <a:rPr sz="960" noProof="1" lang="ja"/>
                        <a:t>Realize that the quality is substantially higher.</a:t>
                      </a:r>
                      <a:endParaRPr sz="960"/>
                    </a:p>
                    <a:p>
                      <a:pPr lvl="0" indent="0" rtl="0" marL="0" algn="l">
                        <a:spcBef>
                          <a:spcPts val="0"/>
                        </a:spcBef>
                        <a:spcAft>
                          <a:spcPts val="0"/>
                        </a:spcAft>
                        <a:buNone/>
                      </a:pPr>
                      <a:r>
                        <a:rPr sz="960" noProof="1" lang="ja"/>
                        <a:t>Realize that even if there is a defect, it will be fixed.</a:t>
                      </a:r>
                      <a:endParaRPr sz="960"/>
                    </a:p>
                  </a:txBody>
                  <a:tcPr marT="91425" marB="91425" marR="91425" marL="91425"/>
                </a:tc>
                <a:tc>
                  <a:txBody>
                    <a:bodyPr/>
                    <a:lstStyle/>
                    <a:p>
                      <a:pPr lvl="0" indent="0" rtl="0" marL="0" algn="l">
                        <a:spcBef>
                          <a:spcPts val="0"/>
                        </a:spcBef>
                        <a:spcAft>
                          <a:spcPts val="0"/>
                        </a:spcAft>
                        <a:buNone/>
                      </a:pPr>
                      <a:r>
                        <a:rPr sz="960" noProof="1" lang="ja"/>
                        <a:t>Respect the opinions and statements of the community</a:t>
                      </a:r>
                      <a:endParaRPr sz="960"/>
                    </a:p>
                  </a:txBody>
                  <a:tcPr marT="91425" marB="91425" marR="91425" marL="91425"/>
                </a:tc>
                <a:tc>
                  <a:txBody>
                    <a:bodyPr/>
                    <a:lstStyle/>
                    <a:p>
                      <a:pPr lvl="0" indent="0" rtl="0" marL="0" algn="l">
                        <a:spcBef>
                          <a:spcPts val="0"/>
                        </a:spcBef>
                        <a:spcAft>
                          <a:spcPts val="0"/>
                        </a:spcAft>
                        <a:buClr>
                          <a:schemeClr val="dk1"/>
                        </a:buClr>
                        <a:buSzPts val="1100"/>
                        <a:buFont typeface="Arial"/>
                        <a:buNone/>
                      </a:pPr>
                      <a:r>
                        <a:rPr sz="960" noProof="1" lang="ja">
                          <a:solidFill>
                            <a:schemeClr val="dk1"/>
                          </a:solidFill>
                        </a:rPr>
                        <a:t>Use community updates and defect information. </a:t>
                      </a:r>
                      <a:r>
                        <a:rPr sz="960" noProof="1" lang="ja">
                          <a:solidFill>
                            <a:schemeClr val="dk1"/>
                          </a:solidFill>
                        </a:rPr>
                        <a:t>Report discovered defects and report usage results.</a:t>
                      </a:r>
                      <a:endParaRPr sz="960"/>
                    </a:p>
                  </a:txBody>
                  <a:tcPr marT="91425" marB="91425" marR="91425" marL="91425"/>
                </a:tc>
              </a:tr>
              <a:tr h="381000">
                <a:tc>
                  <a:txBody>
                    <a:bodyPr/>
                    <a:lstStyle/>
                    <a:p>
                      <a:pPr lvl="0" indent="0" rtl="0" marL="0" algn="l">
                        <a:spcBef>
                          <a:spcPts val="0"/>
                        </a:spcBef>
                        <a:spcAft>
                          <a:spcPts val="0"/>
                        </a:spcAft>
                        <a:buNone/>
                      </a:pPr>
                      <a:r>
                        <a:rPr sz="960" noProof="1" lang="ja"/>
                        <a:t>Stage 1</a:t>
                      </a:r>
                      <a:endParaRPr sz="960"/>
                    </a:p>
                  </a:txBody>
                  <a:tcPr marT="91425" marB="91425" marR="91425" marL="91425"/>
                </a:tc>
                <a:tc>
                  <a:txBody>
                    <a:bodyPr/>
                    <a:lstStyle/>
                    <a:p>
                      <a:pPr lvl="0" indent="0" rtl="0" marL="0" algn="l">
                        <a:spcBef>
                          <a:spcPts val="0"/>
                        </a:spcBef>
                        <a:spcAft>
                          <a:spcPts val="0"/>
                        </a:spcAft>
                        <a:buNone/>
                      </a:pPr>
                      <a:r>
                        <a:rPr sz="960" noProof="1" lang="ja"/>
                        <a:t>Minimum usage report and information disclosure in accordance with the license.</a:t>
                      </a:r>
                      <a:endParaRPr sz="960"/>
                    </a:p>
                  </a:txBody>
                  <a:tcPr marT="91425" marB="91425" marR="91425" marL="91425"/>
                </a:tc>
                <a:tc>
                  <a:txBody>
                    <a:bodyPr/>
                    <a:lstStyle/>
                    <a:p>
                      <a:pPr lvl="0" indent="0" rtl="0" marL="0" algn="l">
                        <a:spcBef>
                          <a:spcPts val="0"/>
                        </a:spcBef>
                        <a:spcAft>
                          <a:spcPts val="0"/>
                        </a:spcAft>
                        <a:buNone/>
                      </a:pPr>
                      <a:r>
                        <a:rPr sz="960" noProof="1" lang="ja"/>
                        <a:t>legally minimal response</a:t>
                      </a:r>
                      <a:endParaRPr sz="960"/>
                    </a:p>
                  </a:txBody>
                  <a:tcPr marT="91425" marB="91425" marR="91425" marL="91425"/>
                </a:tc>
                <a:tc>
                  <a:txBody>
                    <a:bodyPr/>
                    <a:lstStyle/>
                    <a:p>
                      <a:pPr lvl="0" indent="0" rtl="0" marL="0" algn="l">
                        <a:spcBef>
                          <a:spcPts val="0"/>
                        </a:spcBef>
                        <a:spcAft>
                          <a:spcPts val="0"/>
                        </a:spcAft>
                        <a:buNone/>
                      </a:pPr>
                      <a:r>
                        <a:rPr sz="960" noProof="1" lang="ja"/>
                        <a:t>minimum source disclosure under license</a:t>
                      </a:r>
                      <a:endParaRPr sz="960"/>
                    </a:p>
                  </a:txBody>
                  <a:tcPr marT="91425" marB="91425" marR="91425" marL="91425"/>
                </a:tc>
              </a:tr>
              <a:tr h="381000">
                <a:tc>
                  <a:txBody>
                    <a:bodyPr/>
                    <a:lstStyle/>
                    <a:p>
                      <a:pPr lvl="0" indent="0" rtl="0" marL="0" algn="l">
                        <a:spcBef>
                          <a:spcPts val="0"/>
                        </a:spcBef>
                        <a:spcAft>
                          <a:spcPts val="0"/>
                        </a:spcAft>
                        <a:buNone/>
                      </a:pPr>
                      <a:r>
                        <a:rPr sz="960" noProof="1" lang="ja"/>
                        <a:t>Stage 0</a:t>
                      </a:r>
                      <a:endParaRPr sz="960"/>
                    </a:p>
                  </a:txBody>
                  <a:tcPr marT="91425" marB="91425" marR="91425" marL="91425"/>
                </a:tc>
                <a:tc>
                  <a:txBody>
                    <a:bodyPr/>
                    <a:lstStyle/>
                    <a:p>
                      <a:pPr lvl="0" indent="0" rtl="0" marL="0" algn="l">
                        <a:spcBef>
                          <a:spcPts val="0"/>
                        </a:spcBef>
                        <a:spcAft>
                          <a:spcPts val="0"/>
                        </a:spcAft>
                        <a:buNone/>
                      </a:pPr>
                      <a:r>
                        <a:rPr sz="960" noProof="1" lang="ja"/>
                        <a:t>use for free</a:t>
                      </a:r>
                      <a:endParaRPr sz="960"/>
                    </a:p>
                  </a:txBody>
                  <a:tcPr marT="91425" marB="91425" marR="91425" marL="91425"/>
                </a:tc>
                <a:tc>
                  <a:txBody>
                    <a:bodyPr/>
                    <a:lstStyle/>
                    <a:p>
                      <a:pPr lvl="0" indent="0" rtl="0" marL="0" algn="l">
                        <a:spcBef>
                          <a:spcPts val="0"/>
                        </a:spcBef>
                        <a:spcAft>
                          <a:spcPts val="0"/>
                        </a:spcAft>
                        <a:buNone/>
                      </a:pPr>
                      <a:r>
                        <a:rPr sz="960" noProof="1" lang="ja"/>
                        <a:t>I'm not sure. </a:t>
                      </a:r>
                      <a:r>
                        <a:rPr sz="960" noProof="1" lang="ja"/>
                        <a:t>I hope I can't find it.</a:t>
                      </a:r>
                      <a:endParaRPr sz="960"/>
                    </a:p>
                  </a:txBody>
                  <a:tcPr marT="91425" marB="91425" marR="91425" marL="91425"/>
                </a:tc>
                <a:tc>
                  <a:txBody>
                    <a:bodyPr/>
                    <a:lstStyle/>
                    <a:p>
                      <a:pPr lvl="0" indent="0" rtl="0" marL="0" algn="l">
                        <a:spcBef>
                          <a:spcPts val="0"/>
                        </a:spcBef>
                        <a:spcAft>
                          <a:spcPts val="0"/>
                        </a:spcAft>
                        <a:buNone/>
                      </a:pPr>
                      <a:r>
                        <a:rPr sz="960" noProof="1" lang="ja"/>
                        <a:t>It's a loss to give my code.</a:t>
                      </a:r>
                      <a:endParaRPr sz="960"/>
                    </a:p>
                  </a:txBody>
                  <a:tcPr marT="91425" marB="91425" marR="91425" marL="91425"/>
                </a:tc>
              </a:tr>
            </a:tbl>
          </a:graphicData>
        </a:graphic>
      </p:graphicFrame>
      <p:sp>
        <p:nvSpPr>
          <p:cNvPr name="Google Shape;163;p23" id="163"/>
          <p:cNvSpPr/>
          <p:nvPr/>
        </p:nvSpPr>
        <p:spPr>
          <a:xfrm>
            <a:off x="7307150" y="345875"/>
            <a:ext cx="15330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2023/10/27 Discussion</a:t>
            </a:r>
            <a:endParaRPr/>
          </a:p>
        </p:txBody>
      </p:sp>
      <p:sp>
        <p:nvSpPr>
          <p:cNvPr name="Google Shape;164;p23" id="164"/>
          <p:cNvSpPr/>
          <p:nvPr/>
        </p:nvSpPr>
        <p:spPr>
          <a:xfrm rot="5400000">
            <a:off x="7054400" y="2772175"/>
            <a:ext cx="3105000" cy="466500"/>
          </a:xfrm>
          <a:prstGeom prst="leftArrow">
            <a:avLst>
              <a:gd name="adj1" fmla="val 50000"/>
              <a:gd name="adj2" fmla="val 50000"/>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ctr">
              <a:spcBef>
                <a:spcPts val="0"/>
              </a:spcBef>
              <a:spcAft>
                <a:spcPts val="0"/>
              </a:spcAft>
              <a:buNone/>
            </a:pPr>
            <a:r>
              <a:rPr noProof="1" lang="ja"/>
              <a:t>Increased cost</a:t>
            </a:r>
            <a:endParaRPr/>
          </a:p>
        </p:txBody>
      </p:sp>
      <p:sp>
        <p:nvSpPr>
          <p:cNvPr name="Google Shape;165;p23" id="165"/>
          <p:cNvSpPr/>
          <p:nvPr/>
        </p:nvSpPr>
        <p:spPr>
          <a:xfrm rot="5400000">
            <a:off x="7358250" y="2598400"/>
            <a:ext cx="3105000" cy="466500"/>
          </a:xfrm>
          <a:prstGeom prst="leftArrow">
            <a:avLst>
              <a:gd name="adj1" fmla="val 50000"/>
              <a:gd name="adj2" fmla="val 50000"/>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ctr">
              <a:spcBef>
                <a:spcPts val="0"/>
              </a:spcBef>
              <a:spcAft>
                <a:spcPts val="0"/>
              </a:spcAft>
              <a:buNone/>
            </a:pPr>
            <a:r>
              <a:rPr noProof="1" lang="ja"/>
              <a:t>Increased return</a:t>
            </a:r>
            <a:endParaRPr/>
          </a:p>
        </p:txBody>
      </p:sp>
      <p:sp>
        <p:nvSpPr>
          <p:cNvPr name="Google Shape;166;p23" id="166"/>
          <p:cNvSpPr/>
          <p:nvPr/>
        </p:nvSpPr>
        <p:spPr>
          <a:xfrm>
            <a:off x="7264650" y="4557925"/>
            <a:ext cx="1679700" cy="545400"/>
          </a:xfrm>
          <a:prstGeom prst="wedgeRoundRectCallout">
            <a:avLst>
              <a:gd name="adj1" fmla="val 38690"/>
              <a:gd name="adj2" fmla="val -169692"/>
              <a:gd name="adj3" fmla="val 0"/>
            </a:avLst>
          </a:prstGeom>
          <a:solidFill>
            <a:srgbClr val="FFF2CC"/>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ctr">
              <a:spcBef>
                <a:spcPts val="0"/>
              </a:spcBef>
              <a:spcAft>
                <a:spcPts val="0"/>
              </a:spcAft>
              <a:buNone/>
            </a:pPr>
            <a:r>
              <a:rPr sz="960" noProof="1" lang="ja"/>
              <a:t>Cost and return balance points vary from company to company</a:t>
            </a:r>
            <a:endParaRPr sz="96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70" id="170"/>
        <p:cNvGrpSpPr/>
        <p:nvPr/>
      </p:nvGrpSpPr>
      <p:grpSpPr>
        <a:xfrm>
          <a:off x="0" y="0"/>
          <a:ext cx="0" cy="0"/>
          <a:chOff x="0" y="0"/>
          <a:chExt cx="0" cy="0"/>
        </a:xfrm>
      </p:grpSpPr>
      <p:sp>
        <p:nvSpPr>
          <p:cNvPr name="Google Shape;171;p24" id="171"/>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7/11 Plenary Breakout Session</a:t>
            </a:r>
            <a:endParaRPr/>
          </a:p>
        </p:txBody>
      </p:sp>
      <p:sp>
        <p:nvSpPr>
          <p:cNvPr name="Google Shape;172;p24" id="172"/>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does OSPO need?</a:t>
            </a:r>
            <a:r>
              <a:rPr noProof="1" lang="ja"/>
              <a:t> </a:t>
            </a:r>
            <a:r>
              <a:rPr noProof="1" lang="ja">
                <a:solidFill>
                  <a:schemeClr val="dk1"/>
                </a:solidFill>
              </a:rPr>
              <a:t>How do I launch OSPO?</a:t>
            </a:r>
            <a:endParaRPr/>
          </a:p>
        </p:txBody>
      </p:sp>
      <p:sp>
        <p:nvSpPr>
          <p:cNvPr name="Google Shape;173;p24" id="173"/>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Resources (People, money)</a:t>
            </a:r>
            <a:endParaRPr/>
          </a:p>
          <a:p>
            <a:pPr lvl="1" indent="-317500" rtl="0" marL="914400" algn="l">
              <a:spcBef>
                <a:spcPts val="0"/>
              </a:spcBef>
              <a:spcAft>
                <a:spcPts val="0"/>
              </a:spcAft>
              <a:buSzPts val="1400"/>
              <a:buChar char="○"/>
            </a:pPr>
            <a:r>
              <a:rPr noProof="1" lang="ja"/>
              <a:t>Scale depends on what you do with OSPO</a:t>
            </a:r>
            <a:endParaRPr/>
          </a:p>
          <a:p>
            <a:pPr lvl="1" indent="-317500" rtl="0" marL="914400" algn="l">
              <a:spcBef>
                <a:spcPts val="0"/>
              </a:spcBef>
              <a:spcAft>
                <a:spcPts val="0"/>
              </a:spcAft>
              <a:buSzPts val="1400"/>
              <a:buChar char="○"/>
            </a:pPr>
            <a:r>
              <a:rPr noProof="1" lang="ja"/>
              <a:t>Minimum: Enforce license compliance internally</a:t>
            </a:r>
            <a:endParaRPr/>
          </a:p>
          <a:p>
            <a:pPr lvl="1" indent="-317500" rtl="0" marL="914400" algn="l">
              <a:spcBef>
                <a:spcPts val="0"/>
              </a:spcBef>
              <a:spcAft>
                <a:spcPts val="0"/>
              </a:spcAft>
              <a:buSzPts val="1400"/>
              <a:buChar char="○"/>
            </a:pPr>
            <a:r>
              <a:rPr noProof="1" lang="ja"/>
              <a:t>Even: Scale as education, contributions, and strategy spread</a:t>
            </a:r>
            <a:endParaRPr/>
          </a:p>
          <a:p>
            <a:pPr lvl="1" indent="-317500" rtl="0" marL="914400" algn="l">
              <a:spcBef>
                <a:spcPts val="0"/>
              </a:spcBef>
              <a:spcAft>
                <a:spcPts val="0"/>
              </a:spcAft>
              <a:buSzPts val="1400"/>
              <a:buChar char="○"/>
            </a:pPr>
            <a:r>
              <a:rPr noProof="1" lang="ja"/>
              <a:t>Given the continuity of the organization, the minimum number needed is more than one person</a:t>
            </a:r>
            <a:endParaRPr/>
          </a:p>
          <a:p>
            <a:pPr lvl="0" indent="-317500" rtl="0" marL="457200" algn="l">
              <a:spcBef>
                <a:spcPts val="0"/>
              </a:spcBef>
              <a:spcAft>
                <a:spcPts val="0"/>
              </a:spcAft>
              <a:buSzPts val="1400"/>
              <a:buChar char="●"/>
            </a:pPr>
            <a:r>
              <a:rPr noProof="1" lang="ja"/>
              <a:t>Mindset</a:t>
            </a:r>
            <a:endParaRPr/>
          </a:p>
          <a:p>
            <a:pPr lvl="1" indent="-317500" rtl="0" marL="914400" algn="l">
              <a:spcBef>
                <a:spcPts val="0"/>
              </a:spcBef>
              <a:spcAft>
                <a:spcPts val="0"/>
              </a:spcAft>
              <a:buSzPts val="1400"/>
              <a:buChar char="○"/>
            </a:pPr>
            <a:r>
              <a:t> </a:t>
            </a:r>
            <a:endParaRPr/>
          </a:p>
          <a:p>
            <a:pPr lvl="0" indent="-317500" rtl="0" marL="457200" algn="l">
              <a:spcBef>
                <a:spcPts val="0"/>
              </a:spcBef>
              <a:spcAft>
                <a:spcPts val="0"/>
              </a:spcAft>
              <a:buSzPts val="1400"/>
              <a:buChar char="●"/>
            </a:pPr>
            <a:r>
              <a:rPr noProof="1" lang="ja"/>
              <a:t>top intention</a:t>
            </a:r>
            <a:endParaRPr/>
          </a:p>
          <a:p>
            <a:pPr lvl="1" indent="-317500" rtl="0" marL="914400" algn="l">
              <a:spcBef>
                <a:spcPts val="0"/>
              </a:spcBef>
              <a:spcAft>
                <a:spcPts val="0"/>
              </a:spcAft>
              <a:buSzPts val="1400"/>
              <a:buChar char="○"/>
            </a:pPr>
            <a:r>
              <a:rPr noProof="1" lang="ja"/>
              <a:t>top thought is important because it comes with money</a:t>
            </a:r>
            <a:endParaRPr/>
          </a:p>
          <a:p>
            <a:pPr lvl="2" indent="-317500" rtl="0" marL="1371600" algn="l">
              <a:spcBef>
                <a:spcPts val="0"/>
              </a:spcBef>
              <a:spcAft>
                <a:spcPts val="0"/>
              </a:spcAft>
              <a:buSzPts val="1400"/>
              <a:buChar char="■"/>
            </a:pPr>
            <a:r>
              <a:rPr noProof="1" lang="ja"/>
              <a:t>up to license compliance is considered essential, but how can we go beyond that?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77" id="177"/>
        <p:cNvGrpSpPr/>
        <p:nvPr/>
      </p:nvGrpSpPr>
      <p:grpSpPr>
        <a:xfrm>
          <a:off x="0" y="0"/>
          <a:ext cx="0" cy="0"/>
          <a:chOff x="0" y="0"/>
          <a:chExt cx="0" cy="0"/>
        </a:xfrm>
      </p:grpSpPr>
      <p:sp>
        <p:nvSpPr>
          <p:cNvPr name="Google Shape;178;p25" id="178"/>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Steps to get started with OSS</a:t>
            </a:r>
            <a:endParaRPr/>
          </a:p>
        </p:txBody>
      </p:sp>
      <p:sp>
        <p:nvSpPr>
          <p:cNvPr name="Google Shape;179;p25" id="179"/>
          <p:cNvSpPr/>
          <p:nvPr/>
        </p:nvSpPr>
        <p:spPr>
          <a:xfrm>
            <a:off x="432000" y="1747225"/>
            <a:ext cx="2022000" cy="713400"/>
          </a:xfrm>
          <a:prstGeom prst="wedgeRectCallout">
            <a:avLst>
              <a:gd name="adj1" fmla="val 15440"/>
              <a:gd name="adj2" fmla="val 5273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sz="800" noProof="1" lang="ja"/>
              <a:t>Use existing software (makes development easier)</a:t>
            </a:r>
            <a:endParaRPr sz="800"/>
          </a:p>
          <a:p>
            <a:pPr lvl="0" indent="0" rtl="0" marL="0" algn="l">
              <a:spcBef>
                <a:spcPts val="0"/>
              </a:spcBef>
              <a:spcAft>
                <a:spcPts val="0"/>
              </a:spcAft>
              <a:buNone/>
            </a:pPr>
            <a:r>
              <a:rPr sz="800" noProof="1" lang="ja"/>
              <a:t>(reduces in-house development effort)</a:t>
            </a:r>
            <a:endParaRPr sz="800"/>
          </a:p>
          <a:p>
            <a:pPr lvl="0" indent="0" rtl="0" marL="0" algn="l">
              <a:spcBef>
                <a:spcPts val="0"/>
              </a:spcBef>
              <a:spcAft>
                <a:spcPts val="0"/>
              </a:spcAft>
              <a:buNone/>
            </a:pPr>
            <a:r>
              <a:t> </a:t>
            </a:r>
            <a:endParaRPr sz="800"/>
          </a:p>
        </p:txBody>
      </p:sp>
      <p:sp>
        <p:nvSpPr>
          <p:cNvPr name="Google Shape;180;p25" id="180"/>
          <p:cNvSpPr/>
          <p:nvPr/>
        </p:nvSpPr>
        <p:spPr>
          <a:xfrm>
            <a:off x="2677025" y="1616275"/>
            <a:ext cx="2022000" cy="1744800"/>
          </a:xfrm>
          <a:prstGeom prst="wedgeRectCallout">
            <a:avLst>
              <a:gd name="adj1" fmla="val 83404"/>
              <a:gd name="adj2" fmla="val 87269"/>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sz="800" noProof="1" lang="ja"/>
              <a:t>Use state-of-the-art software (technology)</a:t>
            </a:r>
            <a:endParaRPr sz="800"/>
          </a:p>
          <a:p>
            <a:pPr lvl="0" indent="0" rtl="0" marL="0" algn="l">
              <a:spcBef>
                <a:spcPts val="0"/>
              </a:spcBef>
              <a:spcAft>
                <a:spcPts val="0"/>
              </a:spcAft>
              <a:buNone/>
            </a:pPr>
            <a:r>
              <a:rPr sz="800" noProof="1" lang="ja"/>
              <a:t>This software was created by many people, so it has a high level</a:t>
            </a:r>
            <a:endParaRPr sz="800"/>
          </a:p>
          <a:p>
            <a:pPr lvl="0" indent="0" rtl="0" marL="0" algn="l">
              <a:spcBef>
                <a:spcPts val="0"/>
              </a:spcBef>
              <a:spcAft>
                <a:spcPts val="0"/>
              </a:spcAft>
              <a:buNone/>
            </a:pPr>
            <a:r>
              <a:t> </a:t>
            </a:r>
            <a:endParaRPr sz="800"/>
          </a:p>
          <a:p>
            <a:pPr lvl="0" indent="0" rtl="0" marL="0" algn="l">
              <a:spcBef>
                <a:spcPts val="0"/>
              </a:spcBef>
              <a:spcAft>
                <a:spcPts val="0"/>
              </a:spcAft>
              <a:buNone/>
            </a:pPr>
            <a:r>
              <a:t> </a:t>
            </a:r>
            <a:endParaRPr sz="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84" id="184"/>
        <p:cNvGrpSpPr/>
        <p:nvPr/>
      </p:nvGrpSpPr>
      <p:grpSpPr>
        <a:xfrm>
          <a:off x="0" y="0"/>
          <a:ext cx="0" cy="0"/>
          <a:chOff x="0" y="0"/>
          <a:chExt cx="0" cy="0"/>
        </a:xfrm>
      </p:grpSpPr>
      <p:sp>
        <p:nvSpPr>
          <p:cNvPr name="Google Shape;185;p26" id="185"/>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Clr>
                <a:schemeClr val="dk1"/>
              </a:buClr>
              <a:buSzPts val="1100"/>
              <a:buFont typeface="Arial"/>
              <a:buNone/>
            </a:pPr>
            <a:r>
              <a:rPr noProof="1" lang="ja"/>
              <a:t>Consumer ~ Leader Open Source Value Map</a:t>
            </a:r>
            <a:endParaRPr/>
          </a:p>
        </p:txBody>
      </p:sp>
      <p:pic>
        <p:nvPicPr>
          <p:cNvPr name="Google Shape;186;p26" id="186"/>
          <p:cNvPicPr preferRelativeResize="0"/>
          <p:nvPr/>
        </p:nvPicPr>
        <p:blipFill>
          <a:blip r:embed="rId3">
            <a:alphaModFix/>
          </a:blip>
          <a:stretch>
            <a:fillRect/>
          </a:stretch>
        </p:blipFill>
        <p:spPr>
          <a:xfrm>
            <a:off x="152400" y="781224"/>
            <a:ext cx="8099674" cy="42098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90" id="190"/>
        <p:cNvGrpSpPr/>
        <p:nvPr/>
      </p:nvGrpSpPr>
      <p:grpSpPr>
        <a:xfrm>
          <a:off x="0" y="0"/>
          <a:ext cx="0" cy="0"/>
          <a:chOff x="0" y="0"/>
          <a:chExt cx="0" cy="0"/>
        </a:xfrm>
      </p:grpSpPr>
      <p:sp>
        <p:nvSpPr>
          <p:cNvPr name="Google Shape;191;p27" id="191"/>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Consumer ~ Leader Open Source Value Map</a:t>
            </a:r>
            <a:endParaRPr/>
          </a:p>
        </p:txBody>
      </p:sp>
      <p:graphicFrame>
        <p:nvGraphicFramePr>
          <p:cNvPr name="Google Shape;192;p27" id="192"/>
          <p:cNvGraphicFramePr/>
          <p:nvPr/>
        </p:nvGraphicFramePr>
        <p:xfrm>
          <a:off x="74800" y="767525"/>
          <a:ext cx="3000000" cy="3000000"/>
        </p:xfrm>
        <a:graphic>
          <a:graphicData uri="http://schemas.openxmlformats.org/drawingml/2006/table">
            <a:tbl>
              <a:tblPr>
                <a:noFill/>
                <a:tableStyleId>{C385BDF1-F547-46F0-813D-E1157E6B5AC1}</a:tableStyleId>
              </a:tblPr>
              <a:tblGrid>
                <a:gridCol w="398725"/>
                <a:gridCol w="2145025"/>
                <a:gridCol w="929375"/>
                <a:gridCol w="1100600"/>
                <a:gridCol w="1100600"/>
                <a:gridCol w="1100600"/>
                <a:gridCol w="1100600"/>
                <a:gridCol w="1100600"/>
              </a:tblGrid>
              <a:tr h="405875">
                <a:tc>
                  <a:txBody>
                    <a:bodyPr/>
                    <a:lstStyle/>
                    <a:p>
                      <a:pPr lvl="0" indent="0" rtl="0" marL="0" algn="l">
                        <a:lnSpc>
                          <a:spcPct val="115000"/>
                        </a:lnSpc>
                        <a:spcBef>
                          <a:spcPts val="0"/>
                        </a:spcBef>
                        <a:spcAft>
                          <a:spcPts val="0"/>
                        </a:spcAft>
                        <a:buNone/>
                      </a:pPr>
                      <a:r>
                        <a:t> </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Human Resource Value (Individual)</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(Company)</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Technology value</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Cost value</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Creative value</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Brand value</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Customer value</a:t>
                      </a:r>
                      <a:endParaRPr b="1" sz="960">
                        <a:solidFill>
                          <a:srgbClr val="FFFFFF"/>
                        </a:solidFill>
                      </a:endParaRPr>
                    </a:p>
                  </a:txBody>
                  <a:tcPr marT="91425" marB="91425" marR="91425" marL="91425">
                    <a:solidFill>
                      <a:schemeClr val="accent5"/>
                    </a:solidFill>
                  </a:tcPr>
                </a:tc>
              </a:tr>
              <a:tr h="889000">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r>
              <a:tr h="889000">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r>
              <a:tr h="889000">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r>
              <a:tr h="889000">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r>
            </a:tbl>
          </a:graphicData>
        </a:graphic>
      </p:graphicFrame>
      <p:sp>
        <p:nvSpPr>
          <p:cNvPr name="Google Shape;193;p27" id="193"/>
          <p:cNvSpPr txBox="1"/>
          <p:nvPr/>
        </p:nvSpPr>
        <p:spPr>
          <a:xfrm rot="-5400000">
            <a:off x="-183800" y="1432000"/>
            <a:ext cx="890700" cy="3735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None/>
            </a:pPr>
            <a:r>
              <a:rPr sz="1040" noProof="1" lang="ja"/>
              <a:t>Leader</a:t>
            </a:r>
            <a:endParaRPr sz="1040"/>
          </a:p>
        </p:txBody>
      </p:sp>
      <p:sp>
        <p:nvSpPr>
          <p:cNvPr name="Google Shape;194;p27" id="194"/>
          <p:cNvSpPr txBox="1"/>
          <p:nvPr/>
        </p:nvSpPr>
        <p:spPr>
          <a:xfrm rot="-5400000">
            <a:off x="-183800" y="2321000"/>
            <a:ext cx="890700" cy="3735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None/>
            </a:pPr>
            <a:r>
              <a:rPr sz="880" noProof="1" lang="ja"/>
              <a:t>Contributor</a:t>
            </a:r>
            <a:endParaRPr sz="880"/>
          </a:p>
        </p:txBody>
      </p:sp>
      <p:sp>
        <p:nvSpPr>
          <p:cNvPr name="Google Shape;195;p27" id="195"/>
          <p:cNvSpPr txBox="1"/>
          <p:nvPr/>
        </p:nvSpPr>
        <p:spPr>
          <a:xfrm rot="-5400000">
            <a:off x="-183800" y="3211700"/>
            <a:ext cx="890700" cy="3735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None/>
            </a:pPr>
            <a:r>
              <a:rPr sz="880" noProof="1" lang="ja"/>
              <a:t>Participant</a:t>
            </a:r>
            <a:endParaRPr sz="880"/>
          </a:p>
        </p:txBody>
      </p:sp>
      <p:sp>
        <p:nvSpPr>
          <p:cNvPr name="Google Shape;196;p27" id="196"/>
          <p:cNvSpPr txBox="1"/>
          <p:nvPr/>
        </p:nvSpPr>
        <p:spPr>
          <a:xfrm rot="-5400000">
            <a:off x="-183800" y="4099000"/>
            <a:ext cx="890700" cy="3735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None/>
            </a:pPr>
            <a:r>
              <a:rPr sz="880" noProof="1" lang="ja"/>
              <a:t>Consumer</a:t>
            </a:r>
            <a:endParaRPr sz="880"/>
          </a:p>
        </p:txBody>
      </p:sp>
      <p:sp>
        <p:nvSpPr>
          <p:cNvPr name="Google Shape;197;p27" id="197"/>
          <p:cNvSpPr txBox="1"/>
          <p:nvPr/>
        </p:nvSpPr>
        <p:spPr>
          <a:xfrm>
            <a:off x="490400" y="1191525"/>
            <a:ext cx="8560500" cy="306600"/>
          </a:xfrm>
          <a:prstGeom prst="rect">
            <a:avLst/>
          </a:prstGeom>
          <a:solidFill>
            <a:schemeClr val="lt1"/>
          </a:solidFill>
          <a:ln cmpd="sng" cap="flat" w="9525">
            <a:solidFill>
              <a:schemeClr val="accent1"/>
            </a:solidFill>
            <a:prstDash val="solid"/>
            <a:round/>
            <a:headEnd len="sm" w="sm" type="none"/>
            <a:tailEnd len="sm" w="sm" type="none"/>
          </a:ln>
        </p:spPr>
        <p:txBody>
          <a:bodyPr lIns="91425" bIns="91425" anchor="t" rIns="91425" anchorCtr="0" wrap="square" spcFirstLastPara="1" tIns="91425">
            <a:noAutofit/>
          </a:bodyPr>
          <a:lstStyle/>
          <a:p>
            <a:pPr lvl="0" indent="0" rtl="0" marL="0" algn="l">
              <a:spcBef>
                <a:spcPts val="0"/>
              </a:spcBef>
              <a:spcAft>
                <a:spcPts val="0"/>
              </a:spcAft>
              <a:buNone/>
            </a:pPr>
            <a:r>
              <a:rPr noProof="1" lang="ja"/>
              <a:t>state of automatically gathering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46" id="46"/>
        <p:cNvGrpSpPr/>
        <p:nvPr/>
      </p:nvGrpSpPr>
      <p:grpSpPr>
        <a:xfrm>
          <a:off x="0" y="0"/>
          <a:ext cx="0" cy="0"/>
          <a:chOff x="0" y="0"/>
          <a:chExt cx="0" cy="0"/>
        </a:xfrm>
      </p:grpSpPr>
      <p:sp>
        <p:nvSpPr>
          <p:cNvPr name="Google Shape;47;p10" id="47"/>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t> </a:t>
            </a:r>
            <a:endParaRPr/>
          </a:p>
        </p:txBody>
      </p:sp>
      <p:sp>
        <p:nvSpPr>
          <p:cNvPr name="Google Shape;48;p10" id="48"/>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Benefits of using open source software</a:t>
            </a:r>
            <a:endParaRPr/>
          </a:p>
          <a:p>
            <a:pPr lvl="1" indent="-317500" rtl="0" marL="914400" algn="l">
              <a:spcBef>
                <a:spcPts val="0"/>
              </a:spcBef>
              <a:spcAft>
                <a:spcPts val="0"/>
              </a:spcAft>
              <a:buSzPts val="1400"/>
              <a:buChar char="○"/>
            </a:pPr>
            <a:r>
              <a:rPr noProof="1" lang="ja"/>
              <a:t>Use existing software (makes development easier)</a:t>
            </a:r>
            <a:endParaRPr/>
          </a:p>
          <a:p>
            <a:pPr lvl="1" indent="-317500" rtl="0" marL="914400" algn="l">
              <a:spcBef>
                <a:spcPts val="0"/>
              </a:spcBef>
              <a:spcAft>
                <a:spcPts val="0"/>
              </a:spcAft>
              <a:buSzPts val="1400"/>
              <a:buChar char="○"/>
            </a:pPr>
            <a:r>
              <a:rPr noProof="1" lang="ja"/>
              <a:t>Use state-of-the-art software (technology)</a:t>
            </a:r>
            <a:endParaRPr/>
          </a:p>
          <a:p>
            <a:pPr lvl="1" indent="-317500" rtl="0" marL="914400" algn="l">
              <a:spcBef>
                <a:spcPts val="0"/>
              </a:spcBef>
              <a:spcAft>
                <a:spcPts val="0"/>
              </a:spcAft>
              <a:buSzPts val="1400"/>
              <a:buChar char="○"/>
            </a:pPr>
            <a:r>
              <a:rPr noProof="1" lang="ja"/>
              <a:t>This software was created by many people, so it has a high level</a:t>
            </a:r>
            <a:endParaRPr/>
          </a:p>
          <a:p>
            <a:pPr lvl="1" indent="-317500" rtl="0" marL="914400" algn="l">
              <a:spcBef>
                <a:spcPts val="0"/>
              </a:spcBef>
              <a:spcAft>
                <a:spcPts val="0"/>
              </a:spcAft>
              <a:buSzPts val="1400"/>
              <a:buChar char="○"/>
            </a:pPr>
            <a:r>
              <a:rPr noProof="1" lang="ja"/>
              <a:t>Since many people use it, it is easy to find bugs, correct them accurately and quickly</a:t>
            </a:r>
            <a:endParaRPr/>
          </a:p>
          <a:p>
            <a:pPr lvl="0" indent="-317500" rtl="0" marL="457200" algn="l">
              <a:spcBef>
                <a:spcPts val="0"/>
              </a:spcBef>
              <a:spcAft>
                <a:spcPts val="0"/>
              </a:spcAft>
              <a:buSzPts val="1400"/>
              <a:buChar char="●"/>
            </a:pPr>
            <a:r>
              <a:rPr noProof="1" lang="ja"/>
              <a:t>Benefits of community activities</a:t>
            </a:r>
            <a:endParaRPr/>
          </a:p>
          <a:p>
            <a:pPr lvl="1" indent="-317500" rtl="0" marL="914400" algn="l">
              <a:spcBef>
                <a:spcPts val="0"/>
              </a:spcBef>
              <a:spcAft>
                <a:spcPts val="0"/>
              </a:spcAft>
              <a:buSzPts val="1400"/>
              <a:buChar char="○"/>
            </a:pPr>
            <a:r>
              <a:rPr noProof="1" lang="ja"/>
              <a:t>Efficient development resources through community collaboration</a:t>
            </a:r>
            <a:endParaRPr/>
          </a:p>
          <a:p>
            <a:pPr lvl="1" indent="-317500" rtl="0" marL="914400" algn="l">
              <a:spcBef>
                <a:spcPts val="0"/>
              </a:spcBef>
              <a:spcAft>
                <a:spcPts val="0"/>
              </a:spcAft>
              <a:buSzPts val="1400"/>
              <a:buChar char="○"/>
            </a:pPr>
            <a:r>
              <a:rPr noProof="1" lang="ja"/>
              <a:t>Opportunities to acquire human resources (enterprise side)</a:t>
            </a:r>
            <a:endParaRPr/>
          </a:p>
          <a:p>
            <a:pPr lvl="2" indent="-317500" rtl="0" marL="1371600" algn="l">
              <a:spcBef>
                <a:spcPts val="0"/>
              </a:spcBef>
              <a:spcAft>
                <a:spcPts val="0"/>
              </a:spcAft>
              <a:buSzPts val="1400"/>
              <a:buChar char="■"/>
            </a:pPr>
            <a:r>
              <a:rPr noProof="1" lang="ja"/>
              <a:t>As an engineer, you can improve your value and gain opportunities for activities</a:t>
            </a:r>
            <a:endParaRPr/>
          </a:p>
          <a:p>
            <a:pPr lvl="2" indent="-317500" rtl="0" marL="1371600" algn="l">
              <a:spcBef>
                <a:spcPts val="0"/>
              </a:spcBef>
              <a:spcAft>
                <a:spcPts val="0"/>
              </a:spcAft>
              <a:buSzPts val="1400"/>
              <a:buChar char="■"/>
            </a:pPr>
            <a:r>
              <a:rPr noProof="1" lang="ja">
                <a:solidFill>
                  <a:schemeClr val="dk1"/>
                </a:solidFill>
              </a:rPr>
              <a:t>human resources development</a:t>
            </a:r>
            <a:endParaRPr/>
          </a:p>
          <a:p>
            <a:pPr lvl="0" indent="-317500" rtl="0" marL="457200" algn="l">
              <a:spcBef>
                <a:spcPts val="0"/>
              </a:spcBef>
              <a:spcAft>
                <a:spcPts val="0"/>
              </a:spcAft>
              <a:buSzPts val="1400"/>
              <a:buChar char="●"/>
            </a:pPr>
            <a:r>
              <a:rPr noProof="1" lang="ja"/>
              <a:t>Business strategic benefits</a:t>
            </a:r>
            <a:endParaRPr/>
          </a:p>
          <a:p>
            <a:pPr lvl="1" indent="-317500" rtl="0" marL="914400" algn="l">
              <a:spcBef>
                <a:spcPts val="0"/>
              </a:spcBef>
              <a:spcAft>
                <a:spcPts val="0"/>
              </a:spcAft>
              <a:buSzPts val="1400"/>
              <a:buChar char="○"/>
            </a:pPr>
            <a:r>
              <a:rPr noProof="1" lang="ja"/>
              <a:t>Expansion of the market and potential customer base through the community and involvement in development direction</a:t>
            </a:r>
            <a:endParaRPr/>
          </a:p>
          <a:p>
            <a:pPr lvl="1" indent="-317500" rtl="0" marL="914400" algn="l">
              <a:spcBef>
                <a:spcPts val="0"/>
              </a:spcBef>
              <a:spcAft>
                <a:spcPts val="0"/>
              </a:spcAft>
              <a:buSzPts val="1400"/>
              <a:buChar char="○"/>
            </a:pPr>
            <a:r>
              <a:rPr noProof="1" lang="ja"/>
              <a:t>Establishment and dissemination of de facto standards</a:t>
            </a:r>
            <a:endParaRPr/>
          </a:p>
          <a:p>
            <a:pPr lvl="0" indent="0" rtl="0" marL="0" algn="l">
              <a:spcBef>
                <a:spcPts val="0"/>
              </a:spcBef>
              <a:spcAft>
                <a:spcPts val="0"/>
              </a:spcAft>
              <a:buNone/>
            </a:pPr>
            <a:r>
              <a:t> </a:t>
            </a:r>
            <a:endParaRPr/>
          </a:p>
          <a:p>
            <a:pPr lvl="0" indent="0" rtl="0" marL="0" algn="l">
              <a:spcBef>
                <a:spcPts val="0"/>
              </a:spcBef>
              <a:spcAft>
                <a:spcPts val="0"/>
              </a:spcAft>
              <a:buNone/>
            </a:pPr>
            <a:r>
              <a:rPr noProof="1" lang="ja"/>
              <a:t>Next time consider mapping with OSPO stages (2023/5/26)</a:t>
            </a:r>
            <a:endParaRPr/>
          </a:p>
          <a:p>
            <a:pPr lvl="0" indent="0" rtl="0" marL="914400" algn="l">
              <a:spcBef>
                <a:spcPts val="0"/>
              </a:spcBef>
              <a:spcAft>
                <a:spcPts val="0"/>
              </a:spcAft>
              <a:buNone/>
            </a:pPr>
            <a:r>
              <a:t> </a:t>
            </a:r>
            <a:endParaRPr/>
          </a:p>
        </p:txBody>
      </p:sp>
      <p:sp>
        <p:nvSpPr>
          <p:cNvPr name="Google Shape;49;p10" id="49"/>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are the benefits of OSS activities that utilize OSS?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01" id="201"/>
        <p:cNvGrpSpPr/>
        <p:nvPr/>
      </p:nvGrpSpPr>
      <p:grpSpPr>
        <a:xfrm>
          <a:off x="0" y="0"/>
          <a:ext cx="0" cy="0"/>
          <a:chOff x="0" y="0"/>
          <a:chExt cx="0" cy="0"/>
        </a:xfrm>
      </p:grpSpPr>
      <p:sp>
        <p:nvSpPr>
          <p:cNvPr name="Google Shape;202;p28" id="202"/>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203;p28" id="203"/>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Why is community leadership so difficult?</a:t>
            </a:r>
            <a:endParaRPr/>
          </a:p>
        </p:txBody>
      </p:sp>
      <p:sp>
        <p:nvSpPr>
          <p:cNvPr name="Google Shape;204;p28" id="204"/>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08" id="208"/>
        <p:cNvGrpSpPr/>
        <p:nvPr/>
      </p:nvGrpSpPr>
      <p:grpSpPr>
        <a:xfrm>
          <a:off x="0" y="0"/>
          <a:ext cx="0" cy="0"/>
          <a:chOff x="0" y="0"/>
          <a:chExt cx="0" cy="0"/>
        </a:xfrm>
      </p:grpSpPr>
      <p:sp>
        <p:nvSpPr>
          <p:cNvPr name="Google Shape;209;p29" id="209"/>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210;p29" id="210"/>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Why is there a need for unified management of OSS?</a:t>
            </a:r>
            <a:r>
              <a:rPr noProof="1" lang="ja"/>
              <a:t> </a:t>
            </a:r>
            <a:r>
              <a:rPr noProof="1" lang="ja">
                <a:solidFill>
                  <a:schemeClr val="dk1"/>
                </a:solidFill>
              </a:rPr>
              <a:t>(Why is OSS used so much now?)</a:t>
            </a:r>
            <a:endParaRPr/>
          </a:p>
        </p:txBody>
      </p:sp>
      <p:sp>
        <p:nvSpPr>
          <p:cNvPr name="Google Shape;211;p29" id="211"/>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fontScale="92500"/>
          </a:bodyPr>
          <a:lstStyle/>
          <a:p>
            <a:pPr lvl="0" indent="0" rtl="0" marL="0" algn="l">
              <a:spcBef>
                <a:spcPts val="0"/>
              </a:spcBef>
              <a:spcAft>
                <a:spcPts val="0"/>
              </a:spcAft>
              <a:buNone/>
            </a:pPr>
            <a:r>
              <a:rPr noProof="1" lang="ja"/>
              <a:t>A:</a:t>
            </a:r>
            <a:r>
              <a:rPr lang="ja"/>
              <a:t>  </a:t>
            </a:r>
            <a:endParaRPr/>
          </a:p>
          <a:p>
            <a:pPr lvl="0" indent="-310832" rtl="0" marL="457200" algn="l">
              <a:spcBef>
                <a:spcPts val="0"/>
              </a:spcBef>
              <a:spcAft>
                <a:spcPts val="0"/>
              </a:spcAft>
              <a:buSzPct val="100000"/>
              <a:buChar char="●"/>
            </a:pPr>
            <a:r>
              <a:rPr noProof="1" lang="ja"/>
              <a:t>Importance</a:t>
            </a:r>
            <a:endParaRPr/>
          </a:p>
          <a:p>
            <a:pPr lvl="1" indent="-310832" rtl="0" marL="914400" algn="l">
              <a:spcBef>
                <a:spcPts val="0"/>
              </a:spcBef>
              <a:spcAft>
                <a:spcPts val="0"/>
              </a:spcAft>
              <a:buSzPct val="100000"/>
              <a:buChar char="○"/>
            </a:pPr>
            <a:r>
              <a:rPr noProof="1" lang="ja"/>
              <a:t>US Executive Order Requiring OSS Supply Chain Management: It's Becoming a Procurement Condition</a:t>
            </a:r>
            <a:endParaRPr/>
          </a:p>
          <a:p>
            <a:pPr lvl="2" indent="-310832" rtl="0" marL="1371600" algn="l">
              <a:spcBef>
                <a:spcPts val="0"/>
              </a:spcBef>
              <a:spcAft>
                <a:spcPts val="0"/>
              </a:spcAft>
              <a:buSzPct val="100000"/>
              <a:buChar char="■"/>
            </a:pPr>
            <a:r>
              <a:rPr noProof="1" lang="ja"/>
              <a:t>It's Required to Be Well Managed from a Security Perspective</a:t>
            </a:r>
            <a:endParaRPr/>
          </a:p>
          <a:p>
            <a:pPr lvl="1" indent="-310832" rtl="0" marL="914400" algn="l">
              <a:spcBef>
                <a:spcPts val="0"/>
              </a:spcBef>
              <a:spcAft>
                <a:spcPts val="0"/>
              </a:spcAft>
              <a:buSzPct val="100000"/>
              <a:buChar char="○"/>
            </a:pPr>
            <a:r>
              <a:rPr noProof="1" lang="ja"/>
              <a:t>OSS Has Become a Support for Social Infrastructure Systems</a:t>
            </a:r>
            <a:endParaRPr/>
          </a:p>
          <a:p>
            <a:pPr lvl="2" indent="-310832" rtl="0" marL="1371600" algn="l">
              <a:spcBef>
                <a:spcPts val="0"/>
              </a:spcBef>
              <a:spcAft>
                <a:spcPts val="0"/>
              </a:spcAft>
              <a:buSzPct val="100000"/>
              <a:buChar char="■"/>
            </a:pPr>
            <a:r>
              <a:rPr noProof="1" lang="ja"/>
              <a:t>Problems with the included OSS can have a big impact</a:t>
            </a:r>
            <a:endParaRPr/>
          </a:p>
          <a:p>
            <a:pPr lvl="1" indent="-310832" rtl="0" marL="914400" algn="l">
              <a:spcBef>
                <a:spcPts val="0"/>
              </a:spcBef>
              <a:spcAft>
                <a:spcPts val="0"/>
              </a:spcAft>
              <a:buSzPct val="100000"/>
              <a:buChar char="○"/>
            </a:pPr>
            <a:r>
              <a:rPr noProof="1" lang="ja"/>
              <a:t>ISO, industry movement (Teleco WG, etc.)</a:t>
            </a:r>
            <a:endParaRPr/>
          </a:p>
          <a:p>
            <a:pPr lvl="0" indent="-310832" rtl="0" marL="457200" algn="l">
              <a:spcBef>
                <a:spcPts val="0"/>
              </a:spcBef>
              <a:spcAft>
                <a:spcPts val="0"/>
              </a:spcAft>
              <a:buSzPct val="100000"/>
              <a:buChar char="●"/>
            </a:pPr>
            <a:r>
              <a:rPr noProof="1" lang="ja"/>
              <a:t>Need for company-wide unified management</a:t>
            </a:r>
            <a:endParaRPr/>
          </a:p>
          <a:p>
            <a:pPr lvl="1" indent="-310832" rtl="0" marL="914400" algn="l">
              <a:spcBef>
                <a:spcPts val="0"/>
              </a:spcBef>
              <a:spcAft>
                <a:spcPts val="0"/>
              </a:spcAft>
              <a:buSzPct val="100000"/>
              <a:buChar char="○"/>
            </a:pPr>
            <a:r>
              <a:rPr noProof="1" lang="ja"/>
              <a:t>The mishandling of some departments affects the entire company (the reputation due to the mistakes of other departments is the evaluation of the own department)</a:t>
            </a:r>
            <a:endParaRPr/>
          </a:p>
          <a:p>
            <a:pPr lvl="1" indent="-310832" rtl="0" marL="914400" algn="l">
              <a:spcBef>
                <a:spcPts val="0"/>
              </a:spcBef>
              <a:spcAft>
                <a:spcPts val="0"/>
              </a:spcAft>
              <a:buSzPct val="100000"/>
              <a:buChar char="○"/>
            </a:pPr>
            <a:r>
              <a:rPr noProof="1" lang="ja"/>
              <a:t>Improving the overall level of the internal supply chain</a:t>
            </a:r>
            <a:endParaRPr/>
          </a:p>
          <a:p>
            <a:pPr lvl="1" indent="-310832" rtl="0" marL="914400" algn="l">
              <a:spcBef>
                <a:spcPts val="0"/>
              </a:spcBef>
              <a:spcAft>
                <a:spcPts val="0"/>
              </a:spcAft>
              <a:buSzPct val="100000"/>
              <a:buChar char="○"/>
            </a:pPr>
            <a:r>
              <a:rPr noProof="1" lang="ja"/>
              <a:t>Increasingly handled by non-software engineers</a:t>
            </a:r>
            <a:endParaRPr/>
          </a:p>
          <a:p>
            <a:pPr lvl="2" indent="-310832" rtl="0" marL="1371600" algn="l">
              <a:spcBef>
                <a:spcPts val="0"/>
              </a:spcBef>
              <a:spcAft>
                <a:spcPts val="0"/>
              </a:spcAft>
              <a:buSzPct val="100000"/>
              <a:buChar char="■"/>
            </a:pPr>
            <a:r>
              <a:rPr noProof="1" lang="ja"/>
              <a:t>Outsourced management, hardware managers managing the entire product, including software, and outsourcers' varying understanding of OSS compliance</a:t>
            </a:r>
            <a:endParaRPr/>
          </a:p>
          <a:p>
            <a:pPr lvl="0" indent="-310832" rtl="0" marL="457200" algn="l">
              <a:spcBef>
                <a:spcPts val="0"/>
              </a:spcBef>
              <a:spcAft>
                <a:spcPts val="0"/>
              </a:spcAft>
              <a:buSzPct val="100000"/>
              <a:buChar char="●"/>
            </a:pPr>
            <a:r>
              <a:rPr lang="ja"/>
              <a:t>　</a:t>
            </a:r>
            <a:endParaRPr/>
          </a:p>
          <a:p>
            <a:pPr lvl="0" indent="-310832" rtl="0" marL="457200" algn="l">
              <a:spcBef>
                <a:spcPts val="0"/>
              </a:spcBef>
              <a:spcAft>
                <a:spcPts val="0"/>
              </a:spcAft>
              <a:buSzPct val="100000"/>
              <a:buChar char="●"/>
            </a:pPr>
            <a:r>
              <a:rPr noProof="1" lang="ja"/>
              <a:t>Q Background:</a:t>
            </a:r>
            <a:endParaRPr/>
          </a:p>
          <a:p>
            <a:pPr lvl="1" indent="-310832" rtl="0" marL="914400" algn="l">
              <a:spcBef>
                <a:spcPts val="0"/>
              </a:spcBef>
              <a:spcAft>
                <a:spcPts val="0"/>
              </a:spcAft>
              <a:buSzPct val="100000"/>
              <a:buChar char="○"/>
            </a:pPr>
            <a:r>
              <a:rPr noProof="1" lang="ja"/>
              <a:t>Why is the whole company trying to work on something that we are proud to do in the field?</a:t>
            </a:r>
            <a:endParaRPr/>
          </a:p>
          <a:p>
            <a:pPr lvl="1" indent="-310832" rtl="0" marL="914400" algn="l">
              <a:spcBef>
                <a:spcPts val="0"/>
              </a:spcBef>
              <a:spcAft>
                <a:spcPts val="0"/>
              </a:spcAft>
              <a:buSzPct val="100000"/>
              <a:buChar char="○"/>
            </a:pPr>
            <a:r>
              <a:rPr noProof="1" lang="ja"/>
              <a:t>The movement to create rules without problems is causing negative reactions.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15" id="215"/>
        <p:cNvGrpSpPr/>
        <p:nvPr/>
      </p:nvGrpSpPr>
      <p:grpSpPr>
        <a:xfrm>
          <a:off x="0" y="0"/>
          <a:ext cx="0" cy="0"/>
          <a:chOff x="0" y="0"/>
          <a:chExt cx="0" cy="0"/>
        </a:xfrm>
      </p:grpSpPr>
      <p:sp>
        <p:nvSpPr>
          <p:cNvPr name="Google Shape;216;p30" id="216"/>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217;p30" id="217"/>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How should we proceed with OSPO?</a:t>
            </a:r>
            <a:endParaRPr/>
          </a:p>
        </p:txBody>
      </p:sp>
      <p:sp>
        <p:nvSpPr>
          <p:cNvPr name="Google Shape;218;p30" id="218"/>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fontScale="92500"/>
          </a:bodyPr>
          <a:lstStyle/>
          <a:p>
            <a:pPr lvl="0" indent="0" rtl="0" marL="0" algn="l">
              <a:spcBef>
                <a:spcPts val="0"/>
              </a:spcBef>
              <a:spcAft>
                <a:spcPts val="0"/>
              </a:spcAft>
              <a:buNone/>
            </a:pPr>
            <a:r>
              <a:rPr noProof="1" lang="ja"/>
              <a:t>A:</a:t>
            </a:r>
            <a:r>
              <a:rPr lang="ja"/>
              <a:t>  </a:t>
            </a:r>
            <a:endParaRPr/>
          </a:p>
          <a:p>
            <a:pPr lvl="0" indent="0" rtl="0" marL="0" algn="l">
              <a:spcBef>
                <a:spcPts val="0"/>
              </a:spcBef>
              <a:spcAft>
                <a:spcPts val="0"/>
              </a:spcAft>
              <a:buNone/>
            </a:pPr>
            <a:r>
              <a:t> </a:t>
            </a:r>
            <a:endParaRPr/>
          </a:p>
          <a:p>
            <a:pPr lvl="0" indent="-310832" rtl="0" marL="457200" algn="l">
              <a:spcBef>
                <a:spcPts val="0"/>
              </a:spcBef>
              <a:spcAft>
                <a:spcPts val="0"/>
              </a:spcAft>
              <a:buSzPct val="100000"/>
              <a:buChar char="●"/>
            </a:pPr>
            <a:r>
              <a:rPr noProof="1" lang="ja"/>
              <a:t>We start by looking at other companies' examples and finding issues that we are not aware of.</a:t>
            </a:r>
            <a:endParaRPr/>
          </a:p>
          <a:p>
            <a:pPr lvl="0" indent="-310832" rtl="0" marL="457200" algn="l">
              <a:spcBef>
                <a:spcPts val="0"/>
              </a:spcBef>
              <a:spcAft>
                <a:spcPts val="0"/>
              </a:spcAft>
              <a:buSzPct val="100000"/>
              <a:buChar char="●"/>
            </a:pPr>
            <a:r>
              <a:rPr noProof="1" lang="ja"/>
              <a:t>We should tell them why we created OSPO.</a:t>
            </a:r>
            <a:endParaRPr/>
          </a:p>
          <a:p>
            <a:pPr lvl="0" indent="-310832" rtl="0" marL="457200" algn="l">
              <a:spcBef>
                <a:spcPts val="0"/>
              </a:spcBef>
              <a:spcAft>
                <a:spcPts val="0"/>
              </a:spcAft>
              <a:buSzPct val="100000"/>
              <a:buChar char="●"/>
            </a:pPr>
            <a:r>
              <a:rPr noProof="1" lang="ja"/>
              <a:t>We want to prepare an answer for those who are thinking about creating OSPO for the first time.</a:t>
            </a:r>
            <a:endParaRPr/>
          </a:p>
          <a:p>
            <a:pPr lvl="1" indent="-310832" rtl="0" marL="914400" algn="l">
              <a:spcBef>
                <a:spcPts val="0"/>
              </a:spcBef>
              <a:spcAft>
                <a:spcPts val="0"/>
              </a:spcAft>
              <a:buSzPct val="100000"/>
              <a:buChar char="○"/>
            </a:pPr>
            <a:r>
              <a:rPr noProof="1" lang="ja"/>
              <a:t>(Example)When trying to create OSPO in the company, it is easy to educate the company if there are examples of other companies.</a:t>
            </a:r>
            <a:endParaRPr/>
          </a:p>
          <a:p>
            <a:pPr lvl="0" indent="-310832" rtl="0" marL="457200" algn="l">
              <a:spcBef>
                <a:spcPts val="0"/>
              </a:spcBef>
              <a:spcAft>
                <a:spcPts val="0"/>
              </a:spcAft>
              <a:buSzPct val="100000"/>
              <a:buChar char="●"/>
            </a:pPr>
            <a:r>
              <a:rPr noProof="1" lang="ja"/>
              <a:t>The form of OSPO can be different in each company.</a:t>
            </a:r>
            <a:endParaRPr/>
          </a:p>
          <a:p>
            <a:pPr lvl="1" indent="-310832" rtl="0" marL="914400" algn="l">
              <a:spcBef>
                <a:spcPts val="0"/>
              </a:spcBef>
              <a:spcAft>
                <a:spcPts val="0"/>
              </a:spcAft>
              <a:buSzPct val="100000"/>
              <a:buChar char="○"/>
            </a:pPr>
            <a:r>
              <a:rPr noProof="1" lang="ja"/>
              <a:t>It is good to start by clarifying the reason why you want to make OSPO.</a:t>
            </a:r>
            <a:endParaRPr/>
          </a:p>
          <a:p>
            <a:pPr lvl="0" indent="-310832" rtl="0" marL="457200" algn="l">
              <a:spcBef>
                <a:spcPts val="0"/>
              </a:spcBef>
              <a:spcAft>
                <a:spcPts val="0"/>
              </a:spcAft>
              <a:buSzPct val="100000"/>
              <a:buChar char="●"/>
            </a:pPr>
            <a:r>
              <a:rPr noProof="1" lang="ja"/>
              <a:t>For example,</a:t>
            </a:r>
            <a:endParaRPr/>
          </a:p>
          <a:p>
            <a:pPr lvl="1" indent="-310832" rtl="0" marL="914400" algn="l">
              <a:spcBef>
                <a:spcPts val="0"/>
              </a:spcBef>
              <a:spcAft>
                <a:spcPts val="0"/>
              </a:spcAft>
              <a:buSzPct val="100000"/>
              <a:buChar char="○"/>
            </a:pPr>
            <a:r>
              <a:rPr noProof="1" lang="ja"/>
              <a:t>Software house company A:</a:t>
            </a:r>
            <a:endParaRPr/>
          </a:p>
          <a:p>
            <a:pPr lvl="2" indent="-310832" rtl="0" marL="1371600" algn="l">
              <a:spcBef>
                <a:spcPts val="0"/>
              </a:spcBef>
              <a:spcAft>
                <a:spcPts val="0"/>
              </a:spcAft>
              <a:buSzPct val="100000"/>
              <a:buChar char="■"/>
            </a:pPr>
            <a:r>
              <a:rPr noProof="1" lang="ja"/>
              <a:t>Each organization is the main entity. </a:t>
            </a:r>
            <a:r>
              <a:rPr noProof="1" lang="ja"/>
              <a:t>OSPO supports it.</a:t>
            </a:r>
            <a:endParaRPr/>
          </a:p>
          <a:p>
            <a:pPr lvl="2" indent="-310832" rtl="0" marL="1371600" algn="l">
              <a:spcBef>
                <a:spcPts val="0"/>
              </a:spcBef>
              <a:spcAft>
                <a:spcPts val="0"/>
              </a:spcAft>
              <a:buSzPct val="100000"/>
              <a:buChar char="■"/>
            </a:pPr>
            <a:r>
              <a:rPr noProof="1" lang="ja"/>
              <a:t>Each department has OSPO members, and OSPO is an organization that meets virtually.</a:t>
            </a:r>
            <a:endParaRPr/>
          </a:p>
          <a:p>
            <a:pPr lvl="0" indent="-310832" rtl="0" marL="457200" algn="l">
              <a:spcBef>
                <a:spcPts val="0"/>
              </a:spcBef>
              <a:spcAft>
                <a:spcPts val="0"/>
              </a:spcAft>
              <a:buSzPct val="100000"/>
              <a:buChar char="●"/>
            </a:pPr>
            <a:r>
              <a:rPr noProof="1" lang="ja"/>
              <a:t>(In the case of software-house companies and non-software-house companies,)</a:t>
            </a:r>
            <a:endParaRPr/>
          </a:p>
          <a:p>
            <a:pPr lvl="0" indent="-310832" rtl="0" marL="457200" algn="l">
              <a:spcBef>
                <a:spcPts val="0"/>
              </a:spcBef>
              <a:spcAft>
                <a:spcPts val="0"/>
              </a:spcAft>
              <a:buSzPct val="100000"/>
              <a:buChar char="●"/>
            </a:pPr>
            <a:r>
              <a:rPr noProof="1" lang="ja"/>
              <a:t>References</a:t>
            </a:r>
            <a:endParaRPr/>
          </a:p>
          <a:p>
            <a:pPr lvl="1" indent="-310832" rtl="0" marL="914400" algn="l">
              <a:spcBef>
                <a:spcPts val="0"/>
              </a:spcBef>
              <a:spcAft>
                <a:spcPts val="0"/>
              </a:spcAft>
              <a:buSzPct val="100000"/>
              <a:buChar char="○"/>
            </a:pPr>
            <a:r>
              <a:rPr u="sng" noProof="1" lang="ja">
                <a:solidFill>
                  <a:schemeClr val="hlink"/>
                </a:solidFill>
                <a:hlinkClick r:id="rId3"/>
              </a:rPr>
              <a:t>https://www.linuxfoundation.jp/publications/2022/11/a-deep-dive-into-open-source-program-offices/</a:t>
            </a:r>
            <a:endParaRPr/>
          </a:p>
          <a:p>
            <a:pPr lvl="1" indent="-310832" rtl="0" marL="914400" algn="l">
              <a:spcBef>
                <a:spcPts val="0"/>
              </a:spcBef>
              <a:spcAft>
                <a:spcPts val="0"/>
              </a:spcAft>
              <a:buSzPct val="100000"/>
              <a:buChar char="○"/>
            </a:pPr>
            <a:r>
              <a:rPr u="sng" noProof="1" lang="ja">
                <a:solidFill>
                  <a:schemeClr val="hlink"/>
                </a:solidFill>
                <a:hlinkClick r:id="rId4"/>
              </a:rPr>
              <a:t>https://www.linuxfoundation.jp/wp-content/uploads/2022/11/ja_LFR_LFAID_Deep_Dive_Open_Source_Program_Offices_0830.pdf</a:t>
            </a:r>
            <a:endParaRPr/>
          </a:p>
          <a:p>
            <a:pPr lvl="1" indent="-310832" rtl="0" marL="914400" algn="l">
              <a:spcBef>
                <a:spcPts val="0"/>
              </a:spcBef>
              <a:spcAft>
                <a:spcPts val="0"/>
              </a:spcAft>
              <a:buSzPct val="100000"/>
              <a:buChar char="○"/>
            </a:pPr>
            <a: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22" id="222"/>
        <p:cNvGrpSpPr/>
        <p:nvPr/>
      </p:nvGrpSpPr>
      <p:grpSpPr>
        <a:xfrm>
          <a:off x="0" y="0"/>
          <a:ext cx="0" cy="0"/>
          <a:chOff x="0" y="0"/>
          <a:chExt cx="0" cy="0"/>
        </a:xfrm>
      </p:grpSpPr>
      <p:sp>
        <p:nvSpPr>
          <p:cNvPr name="Google Shape;223;p31" id="223"/>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224;p31" id="224"/>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(TO: A company that </a:t>
            </a:r>
            <a:r>
              <a:rPr noProof="1" lang="ja">
                <a:solidFill>
                  <a:schemeClr val="dk1"/>
                </a:solidFill>
              </a:rPr>
              <a:t>already</a:t>
            </a:r>
            <a:r>
              <a:rPr noProof="1" lang="ja"/>
              <a:t> has an OSPO organization) </a:t>
            </a:r>
            <a:r>
              <a:rPr noProof="1" lang="ja">
                <a:solidFill>
                  <a:schemeClr val="dk1"/>
                </a:solidFill>
              </a:rPr>
              <a:t>Why did you create OSPO?</a:t>
            </a:r>
            <a:endParaRPr/>
          </a:p>
        </p:txBody>
      </p:sp>
      <p:sp>
        <p:nvSpPr>
          <p:cNvPr name="Google Shape;225;p31" id="225"/>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fontScale="92500"/>
          </a:bodyPr>
          <a:lstStyle/>
          <a:p>
            <a:pPr lvl="0" indent="0" rtl="0" marL="0" algn="l">
              <a:spcBef>
                <a:spcPts val="0"/>
              </a:spcBef>
              <a:spcAft>
                <a:spcPts val="0"/>
              </a:spcAft>
              <a:buNone/>
            </a:pPr>
            <a:r>
              <a:rPr noProof="1" lang="ja"/>
              <a:t>A:</a:t>
            </a:r>
            <a:r>
              <a:rPr lang="ja"/>
              <a:t>  </a:t>
            </a:r>
            <a:endParaRPr/>
          </a:p>
          <a:p>
            <a:pPr lvl="0" indent="0" rtl="0" marL="0" algn="l">
              <a:spcBef>
                <a:spcPts val="0"/>
              </a:spcBef>
              <a:spcAft>
                <a:spcPts val="0"/>
              </a:spcAft>
              <a:buNone/>
            </a:pPr>
            <a:r>
              <a:t> </a:t>
            </a:r>
            <a:endParaRPr/>
          </a:p>
          <a:p>
            <a:pPr lvl="0" indent="-310832" rtl="0" marL="457200" algn="l">
              <a:spcBef>
                <a:spcPts val="0"/>
              </a:spcBef>
              <a:spcAft>
                <a:spcPts val="0"/>
              </a:spcAft>
              <a:buSzPct val="100000"/>
              <a:buChar char="●"/>
            </a:pPr>
            <a:r>
              <a:rPr noProof="1" lang="ja"/>
              <a:t>Start by looking at other companies' examples and finding issues that you haven't noticed.</a:t>
            </a:r>
            <a:endParaRPr/>
          </a:p>
          <a:p>
            <a:pPr lvl="0" indent="-310832" rtl="0" marL="457200" algn="l">
              <a:spcBef>
                <a:spcPts val="0"/>
              </a:spcBef>
              <a:spcAft>
                <a:spcPts val="0"/>
              </a:spcAft>
              <a:buSzPct val="100000"/>
              <a:buChar char="●"/>
            </a:pPr>
            <a:r>
              <a:rPr noProof="1" lang="ja"/>
              <a:t>Tell them why you created OSPO.</a:t>
            </a:r>
            <a:endParaRPr/>
          </a:p>
          <a:p>
            <a:pPr lvl="0" indent="-310832" rtl="0" marL="457200" algn="l">
              <a:spcBef>
                <a:spcPts val="0"/>
              </a:spcBef>
              <a:spcAft>
                <a:spcPts val="0"/>
              </a:spcAft>
              <a:buSzPct val="100000"/>
              <a:buChar char="●"/>
            </a:pPr>
            <a:r>
              <a:rPr noProof="1" lang="ja"/>
              <a:t>I want to prepare an answer for those who are thinking about creating OSPO for the first time.</a:t>
            </a:r>
            <a:endParaRPr/>
          </a:p>
          <a:p>
            <a:pPr lvl="1" indent="-310832" rtl="0" marL="914400" algn="l">
              <a:spcBef>
                <a:spcPts val="0"/>
              </a:spcBef>
              <a:spcAft>
                <a:spcPts val="0"/>
              </a:spcAft>
              <a:buSzPct val="100000"/>
              <a:buChar char="○"/>
            </a:pPr>
            <a:r>
              <a:rPr noProof="1" lang="ja"/>
              <a:t>(Example)When trying to create OSPO in the company, it is easy to educate the company if there are examples of other companies.</a:t>
            </a:r>
            <a:endParaRPr/>
          </a:p>
          <a:p>
            <a:pPr lvl="0" indent="-310832" rtl="0" marL="457200" algn="l">
              <a:spcBef>
                <a:spcPts val="0"/>
              </a:spcBef>
              <a:spcAft>
                <a:spcPts val="0"/>
              </a:spcAft>
              <a:buSzPct val="100000"/>
              <a:buChar char="●"/>
            </a:pPr>
            <a:r>
              <a:rPr noProof="1" lang="ja"/>
              <a:t>The form of OSPO can be different in each company.</a:t>
            </a:r>
            <a:endParaRPr/>
          </a:p>
          <a:p>
            <a:pPr lvl="1" indent="-310832" rtl="0" marL="914400" algn="l">
              <a:spcBef>
                <a:spcPts val="0"/>
              </a:spcBef>
              <a:spcAft>
                <a:spcPts val="0"/>
              </a:spcAft>
              <a:buSzPct val="100000"/>
              <a:buChar char="○"/>
            </a:pPr>
            <a:r>
              <a:rPr noProof="1" lang="ja"/>
              <a:t>It is good to start by clarifying the reason why you want to make OSPO.</a:t>
            </a:r>
            <a:endParaRPr/>
          </a:p>
          <a:p>
            <a:pPr lvl="0" indent="-310832" rtl="0" marL="457200" algn="l">
              <a:spcBef>
                <a:spcPts val="0"/>
              </a:spcBef>
              <a:spcAft>
                <a:spcPts val="0"/>
              </a:spcAft>
              <a:buSzPct val="100000"/>
              <a:buChar char="●"/>
            </a:pPr>
            <a:r>
              <a:rPr noProof="1" lang="ja"/>
              <a:t>For example,</a:t>
            </a:r>
            <a:endParaRPr/>
          </a:p>
          <a:p>
            <a:pPr lvl="1" indent="-310832" rtl="0" marL="914400" algn="l">
              <a:spcBef>
                <a:spcPts val="0"/>
              </a:spcBef>
              <a:spcAft>
                <a:spcPts val="0"/>
              </a:spcAft>
              <a:buSzPct val="100000"/>
              <a:buChar char="○"/>
            </a:pPr>
            <a:r>
              <a:rPr noProof="1" lang="ja"/>
              <a:t>Software house company A:</a:t>
            </a:r>
            <a:endParaRPr/>
          </a:p>
          <a:p>
            <a:pPr lvl="2" indent="-310832" rtl="0" marL="1371600" algn="l">
              <a:spcBef>
                <a:spcPts val="0"/>
              </a:spcBef>
              <a:spcAft>
                <a:spcPts val="0"/>
              </a:spcAft>
              <a:buSzPct val="100000"/>
              <a:buChar char="■"/>
            </a:pPr>
            <a:r>
              <a:rPr noProof="1" lang="ja"/>
              <a:t>Each organization is the main entity. </a:t>
            </a:r>
            <a:r>
              <a:rPr noProof="1" lang="ja"/>
              <a:t>OSPO supports it.</a:t>
            </a:r>
            <a:endParaRPr/>
          </a:p>
          <a:p>
            <a:pPr lvl="2" indent="-310832" rtl="0" marL="1371600" algn="l">
              <a:spcBef>
                <a:spcPts val="0"/>
              </a:spcBef>
              <a:spcAft>
                <a:spcPts val="0"/>
              </a:spcAft>
              <a:buSzPct val="100000"/>
              <a:buChar char="■"/>
            </a:pPr>
            <a:r>
              <a:rPr noProof="1" lang="ja"/>
              <a:t>Each department has OSPO members, and OSPO is an organization that meets virtually.</a:t>
            </a:r>
            <a:endParaRPr/>
          </a:p>
          <a:p>
            <a:pPr lvl="0" indent="-310832" rtl="0" marL="457200" algn="l">
              <a:spcBef>
                <a:spcPts val="0"/>
              </a:spcBef>
              <a:spcAft>
                <a:spcPts val="0"/>
              </a:spcAft>
              <a:buSzPct val="100000"/>
              <a:buChar char="●"/>
            </a:pPr>
            <a:r>
              <a:rPr noProof="1" lang="ja"/>
              <a:t>(In the case of software-house companies and non-software-house companies,)</a:t>
            </a:r>
            <a:endParaRPr/>
          </a:p>
          <a:p>
            <a:pPr lvl="0" indent="-310832" rtl="0" marL="457200" algn="l">
              <a:spcBef>
                <a:spcPts val="0"/>
              </a:spcBef>
              <a:spcAft>
                <a:spcPts val="0"/>
              </a:spcAft>
              <a:buSzPct val="100000"/>
              <a:buChar char="●"/>
            </a:pPr>
            <a:r>
              <a:rPr noProof="1" lang="ja"/>
              <a:t>References</a:t>
            </a:r>
            <a:endParaRPr/>
          </a:p>
          <a:p>
            <a:pPr lvl="1" indent="-310832" rtl="0" marL="914400" algn="l">
              <a:spcBef>
                <a:spcPts val="0"/>
              </a:spcBef>
              <a:spcAft>
                <a:spcPts val="0"/>
              </a:spcAft>
              <a:buSzPct val="100000"/>
              <a:buChar char="○"/>
            </a:pPr>
            <a:r>
              <a:rPr u="sng" noProof="1" lang="ja">
                <a:solidFill>
                  <a:schemeClr val="hlink"/>
                </a:solidFill>
                <a:hlinkClick r:id="rId3"/>
              </a:rPr>
              <a:t>https://www.linuxfoundation.jp/publications/2022/11/a-deep-dive-into-open-source-program-offices/</a:t>
            </a:r>
            <a:endParaRPr/>
          </a:p>
          <a:p>
            <a:pPr lvl="1" indent="-310832" rtl="0" marL="914400" algn="l">
              <a:spcBef>
                <a:spcPts val="0"/>
              </a:spcBef>
              <a:spcAft>
                <a:spcPts val="0"/>
              </a:spcAft>
              <a:buSzPct val="100000"/>
              <a:buChar char="○"/>
            </a:pPr>
            <a:r>
              <a:rPr u="sng" noProof="1" lang="ja">
                <a:solidFill>
                  <a:schemeClr val="hlink"/>
                </a:solidFill>
                <a:hlinkClick r:id="rId4"/>
              </a:rPr>
              <a:t>https://www.linuxfoundation.jp/wp-content/uploads/2022/11/ja_LFR_LFAID_Deep_Dive_Open_Source_Program_Offices_0830.pdf</a:t>
            </a:r>
            <a:endParaRPr/>
          </a:p>
          <a:p>
            <a:pPr lvl="1" indent="-310832" rtl="0" marL="914400" algn="l">
              <a:spcBef>
                <a:spcPts val="0"/>
              </a:spcBef>
              <a:spcAft>
                <a:spcPts val="0"/>
              </a:spcAft>
              <a:buSzPct val="100000"/>
              <a:buChar char="○"/>
            </a:pPr>
            <a: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29" id="229"/>
        <p:cNvGrpSpPr/>
        <p:nvPr/>
      </p:nvGrpSpPr>
      <p:grpSpPr>
        <a:xfrm>
          <a:off x="0" y="0"/>
          <a:ext cx="0" cy="0"/>
          <a:chOff x="0" y="0"/>
          <a:chExt cx="0" cy="0"/>
        </a:xfrm>
      </p:grpSpPr>
      <p:sp>
        <p:nvSpPr>
          <p:cNvPr name="Google Shape;230;p32" id="230"/>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231;p32" id="231"/>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I want to make an OSPO. What should I start with?</a:t>
            </a:r>
            <a:endParaRPr/>
          </a:p>
        </p:txBody>
      </p:sp>
      <p:sp>
        <p:nvSpPr>
          <p:cNvPr name="Google Shape;232;p32" id="232"/>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fontScale="92500"/>
          </a:bodyPr>
          <a:lstStyle/>
          <a:p>
            <a:pPr lvl="0" indent="0" rtl="0" marL="0" algn="l">
              <a:spcBef>
                <a:spcPts val="0"/>
              </a:spcBef>
              <a:spcAft>
                <a:spcPts val="0"/>
              </a:spcAft>
              <a:buNone/>
            </a:pPr>
            <a:r>
              <a:rPr noProof="1" lang="ja"/>
              <a:t>A:</a:t>
            </a:r>
            <a:r>
              <a:rPr lang="ja"/>
              <a:t>  </a:t>
            </a:r>
            <a:endParaRPr/>
          </a:p>
          <a:p>
            <a:pPr lvl="0" indent="0" rtl="0" marL="0" algn="l">
              <a:spcBef>
                <a:spcPts val="0"/>
              </a:spcBef>
              <a:spcAft>
                <a:spcPts val="0"/>
              </a:spcAft>
              <a:buNone/>
            </a:pPr>
            <a:r>
              <a:t> </a:t>
            </a:r>
            <a:endParaRPr/>
          </a:p>
          <a:p>
            <a:pPr lvl="0" indent="-310832" rtl="0" marL="457200" algn="l">
              <a:spcBef>
                <a:spcPts val="0"/>
              </a:spcBef>
              <a:spcAft>
                <a:spcPts val="0"/>
              </a:spcAft>
              <a:buSzPct val="100000"/>
              <a:buChar char="●"/>
            </a:pPr>
            <a:r>
              <a:rPr noProof="1" lang="ja"/>
              <a:t>Start by looking at other companies' examples and finding issues that you haven't noticed.</a:t>
            </a:r>
            <a:endParaRPr/>
          </a:p>
          <a:p>
            <a:pPr lvl="0" indent="-310832" rtl="0" marL="457200" algn="l">
              <a:spcBef>
                <a:spcPts val="0"/>
              </a:spcBef>
              <a:spcAft>
                <a:spcPts val="0"/>
              </a:spcAft>
              <a:buSzPct val="100000"/>
              <a:buChar char="●"/>
            </a:pPr>
            <a:r>
              <a:rPr noProof="1" lang="ja"/>
              <a:t>Tell them why you created OSPO.</a:t>
            </a:r>
            <a:endParaRPr/>
          </a:p>
          <a:p>
            <a:pPr lvl="0" indent="-310832" rtl="0" marL="457200" algn="l">
              <a:spcBef>
                <a:spcPts val="0"/>
              </a:spcBef>
              <a:spcAft>
                <a:spcPts val="0"/>
              </a:spcAft>
              <a:buSzPct val="100000"/>
              <a:buChar char="●"/>
            </a:pPr>
            <a:r>
              <a:rPr noProof="1" lang="ja"/>
              <a:t>I want to prepare an answer for those who are thinking about creating OSPO for the first time.</a:t>
            </a:r>
            <a:endParaRPr/>
          </a:p>
          <a:p>
            <a:pPr lvl="1" indent="-310832" rtl="0" marL="914400" algn="l">
              <a:spcBef>
                <a:spcPts val="0"/>
              </a:spcBef>
              <a:spcAft>
                <a:spcPts val="0"/>
              </a:spcAft>
              <a:buSzPct val="100000"/>
              <a:buChar char="○"/>
            </a:pPr>
            <a:r>
              <a:rPr noProof="1" lang="ja"/>
              <a:t>(Example)When trying to create OSPO in the company, it is easy to educate the company if there are examples of other companies.</a:t>
            </a:r>
            <a:endParaRPr/>
          </a:p>
          <a:p>
            <a:pPr lvl="0" indent="-310832" rtl="0" marL="457200" algn="l">
              <a:spcBef>
                <a:spcPts val="0"/>
              </a:spcBef>
              <a:spcAft>
                <a:spcPts val="0"/>
              </a:spcAft>
              <a:buSzPct val="100000"/>
              <a:buChar char="●"/>
            </a:pPr>
            <a:r>
              <a:rPr noProof="1" lang="ja"/>
              <a:t>The form of OSPO can be different in each company.</a:t>
            </a:r>
            <a:endParaRPr/>
          </a:p>
          <a:p>
            <a:pPr lvl="1" indent="-310832" rtl="0" marL="914400" algn="l">
              <a:spcBef>
                <a:spcPts val="0"/>
              </a:spcBef>
              <a:spcAft>
                <a:spcPts val="0"/>
              </a:spcAft>
              <a:buSzPct val="100000"/>
              <a:buChar char="○"/>
            </a:pPr>
            <a:r>
              <a:rPr noProof="1" lang="ja"/>
              <a:t>It is good to start by clarifying the reason why you want to make OSPO.</a:t>
            </a:r>
            <a:endParaRPr/>
          </a:p>
          <a:p>
            <a:pPr lvl="0" indent="-310832" rtl="0" marL="457200" algn="l">
              <a:spcBef>
                <a:spcPts val="0"/>
              </a:spcBef>
              <a:spcAft>
                <a:spcPts val="0"/>
              </a:spcAft>
              <a:buSzPct val="100000"/>
              <a:buChar char="●"/>
            </a:pPr>
            <a:r>
              <a:rPr noProof="1" lang="ja"/>
              <a:t>For example,</a:t>
            </a:r>
            <a:endParaRPr/>
          </a:p>
          <a:p>
            <a:pPr lvl="1" indent="-310832" rtl="0" marL="914400" algn="l">
              <a:spcBef>
                <a:spcPts val="0"/>
              </a:spcBef>
              <a:spcAft>
                <a:spcPts val="0"/>
              </a:spcAft>
              <a:buSzPct val="100000"/>
              <a:buChar char="○"/>
            </a:pPr>
            <a:r>
              <a:rPr noProof="1" lang="ja"/>
              <a:t>Software house company A:</a:t>
            </a:r>
            <a:endParaRPr/>
          </a:p>
          <a:p>
            <a:pPr lvl="2" indent="-310832" rtl="0" marL="1371600" algn="l">
              <a:spcBef>
                <a:spcPts val="0"/>
              </a:spcBef>
              <a:spcAft>
                <a:spcPts val="0"/>
              </a:spcAft>
              <a:buSzPct val="100000"/>
              <a:buChar char="■"/>
            </a:pPr>
            <a:r>
              <a:rPr noProof="1" lang="ja"/>
              <a:t>Each organization is the main entity. </a:t>
            </a:r>
            <a:r>
              <a:rPr noProof="1" lang="ja"/>
              <a:t>OSPO supports it.</a:t>
            </a:r>
            <a:endParaRPr/>
          </a:p>
          <a:p>
            <a:pPr lvl="2" indent="-310832" rtl="0" marL="1371600" algn="l">
              <a:spcBef>
                <a:spcPts val="0"/>
              </a:spcBef>
              <a:spcAft>
                <a:spcPts val="0"/>
              </a:spcAft>
              <a:buSzPct val="100000"/>
              <a:buChar char="■"/>
            </a:pPr>
            <a:r>
              <a:rPr noProof="1" lang="ja"/>
              <a:t>Each department has OSPO members, and OSPO is an organization that meets virtually.</a:t>
            </a:r>
            <a:endParaRPr/>
          </a:p>
          <a:p>
            <a:pPr lvl="0" indent="-310832" rtl="0" marL="457200" algn="l">
              <a:spcBef>
                <a:spcPts val="0"/>
              </a:spcBef>
              <a:spcAft>
                <a:spcPts val="0"/>
              </a:spcAft>
              <a:buSzPct val="100000"/>
              <a:buChar char="●"/>
            </a:pPr>
            <a:r>
              <a:rPr noProof="1" lang="ja"/>
              <a:t>(In the case of software-house companies and non-software-house companies,)</a:t>
            </a:r>
            <a:endParaRPr/>
          </a:p>
          <a:p>
            <a:pPr lvl="0" indent="-310832" rtl="0" marL="457200" algn="l">
              <a:spcBef>
                <a:spcPts val="0"/>
              </a:spcBef>
              <a:spcAft>
                <a:spcPts val="0"/>
              </a:spcAft>
              <a:buSzPct val="100000"/>
              <a:buChar char="●"/>
            </a:pPr>
            <a:r>
              <a:rPr noProof="1" lang="ja"/>
              <a:t>References</a:t>
            </a:r>
            <a:endParaRPr/>
          </a:p>
          <a:p>
            <a:pPr lvl="1" indent="-310832" rtl="0" marL="914400" algn="l">
              <a:spcBef>
                <a:spcPts val="0"/>
              </a:spcBef>
              <a:spcAft>
                <a:spcPts val="0"/>
              </a:spcAft>
              <a:buSzPct val="100000"/>
              <a:buChar char="○"/>
            </a:pPr>
            <a:r>
              <a:rPr u="sng" noProof="1" lang="ja">
                <a:solidFill>
                  <a:schemeClr val="hlink"/>
                </a:solidFill>
                <a:hlinkClick r:id="rId3"/>
              </a:rPr>
              <a:t>https://www.linuxfoundation.jp/publications/2022/11/a-deep-dive-into-open-source-program-offices/</a:t>
            </a:r>
            <a:endParaRPr/>
          </a:p>
          <a:p>
            <a:pPr lvl="1" indent="-310832" rtl="0" marL="914400" algn="l">
              <a:spcBef>
                <a:spcPts val="0"/>
              </a:spcBef>
              <a:spcAft>
                <a:spcPts val="0"/>
              </a:spcAft>
              <a:buSzPct val="100000"/>
              <a:buChar char="○"/>
            </a:pPr>
            <a:r>
              <a:rPr u="sng" noProof="1" lang="ja">
                <a:solidFill>
                  <a:schemeClr val="hlink"/>
                </a:solidFill>
                <a:hlinkClick r:id="rId4"/>
              </a:rPr>
              <a:t>https://www.linuxfoundation.jp/wp-content/uploads/2022/11/ja_LFR_LFAID_Deep_Dive_Open_Source_Program_Offices_0830.pdf</a:t>
            </a:r>
            <a:endParaRPr/>
          </a:p>
          <a:p>
            <a:pPr lvl="1" indent="-310832" rtl="0" marL="914400" algn="l">
              <a:spcBef>
                <a:spcPts val="0"/>
              </a:spcBef>
              <a:spcAft>
                <a:spcPts val="0"/>
              </a:spcAft>
              <a:buSzPct val="100000"/>
              <a:buChar char="○"/>
            </a:pPr>
            <a: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36" id="236"/>
        <p:cNvGrpSpPr/>
        <p:nvPr/>
      </p:nvGrpSpPr>
      <p:grpSpPr>
        <a:xfrm>
          <a:off x="0" y="0"/>
          <a:ext cx="0" cy="0"/>
          <a:chOff x="0" y="0"/>
          <a:chExt cx="0" cy="0"/>
        </a:xfrm>
      </p:grpSpPr>
      <p:sp>
        <p:nvSpPr>
          <p:cNvPr name="Google Shape;237;p33" id="237"/>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Q1</a:t>
            </a:r>
            <a:endParaRPr/>
          </a:p>
        </p:txBody>
      </p:sp>
      <p:sp>
        <p:nvSpPr>
          <p:cNvPr name="Google Shape;238;p33" id="238"/>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What is the organization and membership structure of OSPO?</a:t>
            </a:r>
            <a:endParaRPr/>
          </a:p>
        </p:txBody>
      </p:sp>
      <p:sp>
        <p:nvSpPr>
          <p:cNvPr name="Google Shape;239;p33" id="239"/>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0" rtl="0" marL="0" algn="l">
              <a:spcBef>
                <a:spcPts val="0"/>
              </a:spcBef>
              <a:spcAft>
                <a:spcPts val="0"/>
              </a:spcAft>
              <a:buNone/>
            </a:pPr>
            <a:r>
              <a:t> </a:t>
            </a:r>
            <a:endParaRPr/>
          </a:p>
          <a:p>
            <a:pPr lvl="0" indent="-317500" rtl="0" marL="457200" algn="l">
              <a:spcBef>
                <a:spcPts val="0"/>
              </a:spcBef>
              <a:spcAft>
                <a:spcPts val="0"/>
              </a:spcAft>
              <a:buSzPts val="1400"/>
              <a:buChar char="●"/>
            </a:pPr>
            <a:r>
              <a:rPr noProof="1" lang="ja"/>
              <a:t>I would like to prepare an answer for those who are thinking of creating OSPO for the first time.</a:t>
            </a:r>
            <a:endParaRPr/>
          </a:p>
          <a:p>
            <a:pPr lvl="1" indent="-317500" rtl="0" marL="914400" algn="l">
              <a:spcBef>
                <a:spcPts val="0"/>
              </a:spcBef>
              <a:spcAft>
                <a:spcPts val="0"/>
              </a:spcAft>
              <a:buSzPts val="1400"/>
              <a:buChar char="○"/>
            </a:pPr>
            <a:r>
              <a:rPr noProof="1" lang="ja"/>
              <a:t>(Example)When trying to create OSPO in the company, it is easy to educate the company if there are examples of other companies.</a:t>
            </a:r>
            <a:endParaRPr/>
          </a:p>
          <a:p>
            <a:pPr lvl="0" indent="-317500" rtl="0" marL="457200" algn="l">
              <a:spcBef>
                <a:spcPts val="0"/>
              </a:spcBef>
              <a:spcAft>
                <a:spcPts val="0"/>
              </a:spcAft>
              <a:buSzPts val="1400"/>
              <a:buChar char="●"/>
            </a:pPr>
            <a:r>
              <a:rPr noProof="1" lang="ja"/>
              <a:t>The form of OSPO can be different in each company.</a:t>
            </a:r>
            <a:endParaRPr/>
          </a:p>
          <a:p>
            <a:pPr lvl="1" indent="-317500" rtl="0" marL="914400" algn="l">
              <a:spcBef>
                <a:spcPts val="0"/>
              </a:spcBef>
              <a:spcAft>
                <a:spcPts val="0"/>
              </a:spcAft>
              <a:buSzPts val="1400"/>
              <a:buChar char="○"/>
            </a:pPr>
            <a:r>
              <a:rPr noProof="1" lang="ja"/>
              <a:t>It is good to start by clarifying the reason why you want to make OSPO.</a:t>
            </a:r>
            <a:endParaRPr/>
          </a:p>
          <a:p>
            <a:pPr lvl="0" indent="-317500" rtl="0" marL="457200" algn="l">
              <a:spcBef>
                <a:spcPts val="0"/>
              </a:spcBef>
              <a:spcAft>
                <a:spcPts val="0"/>
              </a:spcAft>
              <a:buSzPts val="1400"/>
              <a:buChar char="●"/>
            </a:pPr>
            <a:r>
              <a:rPr noProof="1" lang="ja"/>
              <a:t>For example,</a:t>
            </a:r>
            <a:endParaRPr/>
          </a:p>
          <a:p>
            <a:pPr lvl="1" indent="-317500" rtl="0" marL="914400" algn="l">
              <a:spcBef>
                <a:spcPts val="0"/>
              </a:spcBef>
              <a:spcAft>
                <a:spcPts val="0"/>
              </a:spcAft>
              <a:buSzPts val="1400"/>
              <a:buChar char="○"/>
            </a:pPr>
            <a:r>
              <a:rPr noProof="1" lang="ja"/>
              <a:t>Software house company A:</a:t>
            </a:r>
            <a:endParaRPr/>
          </a:p>
          <a:p>
            <a:pPr lvl="2" indent="-317500" rtl="0" marL="1371600" algn="l">
              <a:spcBef>
                <a:spcPts val="0"/>
              </a:spcBef>
              <a:spcAft>
                <a:spcPts val="0"/>
              </a:spcAft>
              <a:buSzPts val="1400"/>
              <a:buChar char="■"/>
            </a:pPr>
            <a:r>
              <a:rPr noProof="1" lang="ja"/>
              <a:t>Each organization is the main entity. </a:t>
            </a:r>
            <a:r>
              <a:rPr noProof="1" lang="ja"/>
              <a:t>OSPO supports it.</a:t>
            </a:r>
            <a:endParaRPr/>
          </a:p>
          <a:p>
            <a:pPr lvl="2" indent="-317500" rtl="0" marL="1371600" algn="l">
              <a:spcBef>
                <a:spcPts val="0"/>
              </a:spcBef>
              <a:spcAft>
                <a:spcPts val="0"/>
              </a:spcAft>
              <a:buSzPts val="1400"/>
              <a:buChar char="■"/>
            </a:pPr>
            <a:r>
              <a:rPr noProof="1" lang="ja"/>
              <a:t>Each department has OSPO members, and OSPO is an organization that meets virtually.</a:t>
            </a:r>
            <a:endParaRPr/>
          </a:p>
          <a:p>
            <a:pPr lvl="0" indent="-317500" rtl="0" marL="457200" algn="l">
              <a:spcBef>
                <a:spcPts val="0"/>
              </a:spcBef>
              <a:spcAft>
                <a:spcPts val="0"/>
              </a:spcAft>
              <a:buSzPts val="1400"/>
              <a:buChar char="●"/>
            </a:pPr>
            <a:r>
              <a:rPr noProof="1" lang="ja"/>
              <a:t>(In the case of software-house companies and non-software-house companies,)</a:t>
            </a:r>
            <a:endParaRPr/>
          </a:p>
          <a:p>
            <a:pPr lvl="0" indent="-317500" rtl="0" marL="457200" algn="l">
              <a:spcBef>
                <a:spcPts val="0"/>
              </a:spcBef>
              <a:spcAft>
                <a:spcPts val="0"/>
              </a:spcAft>
              <a:buSzPts val="1400"/>
              <a:buChar char="●"/>
            </a:pPr>
            <a:r>
              <a:rPr noProof="1" lang="ja"/>
              <a:t>References</a:t>
            </a:r>
            <a:endParaRPr/>
          </a:p>
          <a:p>
            <a:pPr lvl="1" indent="-317500" rtl="0" marL="914400" algn="l">
              <a:spcBef>
                <a:spcPts val="0"/>
              </a:spcBef>
              <a:spcAft>
                <a:spcPts val="0"/>
              </a:spcAft>
              <a:buSzPts val="1400"/>
              <a:buChar char="○"/>
            </a:pPr>
            <a:r>
              <a:rPr u="sng" noProof="1" lang="ja">
                <a:solidFill>
                  <a:schemeClr val="hlink"/>
                </a:solidFill>
                <a:hlinkClick r:id="rId3"/>
              </a:rPr>
              <a:t>https://www.linuxfoundation.jp/publications/2022/11/a-deep-dive-into-open-source-program-offices/</a:t>
            </a:r>
            <a:endParaRPr/>
          </a:p>
          <a:p>
            <a:pPr lvl="1" indent="-317500" rtl="0" marL="914400" algn="l">
              <a:spcBef>
                <a:spcPts val="0"/>
              </a:spcBef>
              <a:spcAft>
                <a:spcPts val="0"/>
              </a:spcAft>
              <a:buSzPts val="1400"/>
              <a:buChar char="○"/>
            </a:pPr>
            <a:r>
              <a:rPr u="sng" noProof="1" lang="ja">
                <a:solidFill>
                  <a:schemeClr val="hlink"/>
                </a:solidFill>
                <a:hlinkClick r:id="rId4"/>
              </a:rPr>
              <a:t>https://www.linuxfoundation.jp/wp-content/uploads/2022/11/ja_LFR_LFAID_Deep_Dive_Open_Source_Program_Offices_0830.pdf</a:t>
            </a:r>
            <a:endParaRPr/>
          </a:p>
          <a:p>
            <a:pPr lvl="1" indent="-317500" rtl="0" marL="914400" algn="l">
              <a:spcBef>
                <a:spcPts val="0"/>
              </a:spcBef>
              <a:spcAft>
                <a:spcPts val="0"/>
              </a:spcAft>
              <a:buSzPts val="1400"/>
              <a:buChar char="○"/>
            </a:pPr>
            <a: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43" id="243"/>
        <p:cNvGrpSpPr/>
        <p:nvPr/>
      </p:nvGrpSpPr>
      <p:grpSpPr>
        <a:xfrm>
          <a:off x="0" y="0"/>
          <a:ext cx="0" cy="0"/>
          <a:chOff x="0" y="0"/>
          <a:chExt cx="0" cy="0"/>
        </a:xfrm>
      </p:grpSpPr>
      <p:sp>
        <p:nvSpPr>
          <p:cNvPr name="Google Shape;244;p34" id="244"/>
          <p:cNvSpPr txBox="1"/>
          <p:nvPr>
            <p:ph type="title"/>
          </p:nvPr>
        </p:nvSpPr>
        <p:spPr>
          <a:xfrm>
            <a:off x="311700" y="445025"/>
            <a:ext cx="8520600" cy="572700"/>
          </a:xfrm>
          <a:prstGeom prst="rect">
            <a:avLst/>
          </a:prstGeom>
        </p:spPr>
        <p:txBody>
          <a:bodyPr lIns="91425" bIns="91425" anchor="ctr" rIns="91425" anchorCtr="0" wrap="square" spcFirstLastPara="1" tIns="91425">
            <a:noAutofit/>
          </a:bodyPr>
          <a:lstStyle/>
          <a:p>
            <a:pPr lvl="0" indent="0" rtl="0" marL="0" algn="l">
              <a:spcBef>
                <a:spcPts val="0"/>
              </a:spcBef>
              <a:spcAft>
                <a:spcPts val="0"/>
              </a:spcAft>
              <a:buNone/>
            </a:pPr>
            <a:r>
              <a:rPr noProof="1" lang="ja"/>
              <a:t>Q1 Reference Links</a:t>
            </a:r>
            <a:endParaRPr/>
          </a:p>
        </p:txBody>
      </p:sp>
      <p:sp>
        <p:nvSpPr>
          <p:cNvPr name="Google Shape;245;p34" id="245"/>
          <p:cNvSpPr txBox="1"/>
          <p:nvPr>
            <p:ph idx="1" type="body"/>
          </p:nvPr>
        </p:nvSpPr>
        <p:spPr>
          <a:xfrm>
            <a:off x="311700" y="1152475"/>
            <a:ext cx="8520600" cy="3416400"/>
          </a:xfrm>
          <a:prstGeom prst="rect">
            <a:avLst/>
          </a:prstGeom>
        </p:spPr>
        <p:txBody>
          <a:bodyPr lIns="91425" bIns="91425" anchor="t" rIns="91425" anchorCtr="0" wrap="square" spcFirstLastPara="1" tIns="91425">
            <a:noAutofit/>
          </a:bodyPr>
          <a:lstStyle/>
          <a:p>
            <a:pPr lvl="0" indent="-317500" rtl="0" marL="457200" algn="l">
              <a:spcBef>
                <a:spcPts val="0"/>
              </a:spcBef>
              <a:spcAft>
                <a:spcPts val="0"/>
              </a:spcAft>
              <a:buSzPts val="1400"/>
              <a:buChar char="●"/>
            </a:pPr>
            <a:r>
              <a:rPr noProof="1" lang="ja"/>
              <a:t>A Deep Dive into Open Source Program Offices: Structure, Roles, Responsibilities, and Challenges</a:t>
            </a:r>
            <a:endParaRPr/>
          </a:p>
          <a:p>
            <a:pPr lvl="1" indent="-317500" rtl="0" marL="914400" algn="l">
              <a:spcBef>
                <a:spcPts val="0"/>
              </a:spcBef>
              <a:spcAft>
                <a:spcPts val="0"/>
              </a:spcAft>
              <a:buSzPts val="1400"/>
              <a:buChar char="○"/>
            </a:pPr>
            <a:r>
              <a:rPr u="sng" noProof="1" lang="ja">
                <a:solidFill>
                  <a:schemeClr val="hlink"/>
                </a:solidFill>
                <a:hlinkClick r:id="rId4"/>
              </a:rPr>
              <a:t>https://www.linuxfoundation.org/research/a-deep-dive-into-open-source-program-offices</a:t>
            </a:r>
            <a:endParaRPr/>
          </a:p>
          <a:p>
            <a:pPr lvl="0" indent="-317500" rtl="0" marL="457200" algn="l">
              <a:spcBef>
                <a:spcPts val="0"/>
              </a:spcBef>
              <a:spcAft>
                <a:spcPts val="0"/>
              </a:spcAft>
              <a:buSzPts val="1400"/>
              <a:buChar char="●"/>
            </a:pPr>
            <a:r>
              <a:rPr noProof="1" lang="ja"/>
              <a:t>Deep Thinking: Open Source Program Office Organization Structure, Roles, Responsibilities, and Challenges</a:t>
            </a:r>
            <a:endParaRPr/>
          </a:p>
          <a:p>
            <a:pPr lvl="1" indent="-317500" rtl="0" marL="914400" algn="l">
              <a:spcBef>
                <a:spcPts val="0"/>
              </a:spcBef>
              <a:spcAft>
                <a:spcPts val="0"/>
              </a:spcAft>
              <a:buSzPts val="1400"/>
              <a:buChar char="○"/>
            </a:pPr>
            <a:r>
              <a:rPr u="sng" noProof="1" lang="ja">
                <a:solidFill>
                  <a:schemeClr val="hlink"/>
                </a:solidFill>
                <a:hlinkClick r:id="rId5"/>
              </a:rPr>
              <a:t>https://www.linuxfoundation.jp/blog/2022/11/japanese-version-of-a-deep-dive-into-open-source-program-offices-launch/</a:t>
            </a:r>
            <a:endParaRPr/>
          </a:p>
          <a:p>
            <a:pPr lvl="0" indent="-317500" rtl="0" marL="457200" algn="l">
              <a:spcBef>
                <a:spcPts val="0"/>
              </a:spcBef>
              <a:spcAft>
                <a:spcPts val="0"/>
              </a:spcAft>
              <a:buSzPts val="1400"/>
              <a:buChar char="●"/>
            </a:pPr>
            <a:r>
              <a:rPr noProof="1" lang="ja"/>
              <a:t>Creating an Open Source Program</a:t>
            </a:r>
            <a:endParaRPr/>
          </a:p>
          <a:p>
            <a:pPr lvl="1" indent="-317500" rtl="0" marL="914400" algn="l">
              <a:spcBef>
                <a:spcPts val="0"/>
              </a:spcBef>
              <a:spcAft>
                <a:spcPts val="0"/>
              </a:spcAft>
              <a:buSzPts val="1400"/>
              <a:buChar char="○"/>
            </a:pPr>
            <a:r>
              <a:rPr u="sng" noProof="1" lang="ja">
                <a:solidFill>
                  <a:schemeClr val="hlink"/>
                </a:solidFill>
                <a:hlinkClick r:id="rId6"/>
              </a:rPr>
              <a:t>https://www.linuxfoundation.org/resources/open-source-guides/creating-an-open-source-program?hsLang=en</a:t>
            </a:r>
            <a:endParaRPr/>
          </a:p>
          <a:p>
            <a:pPr lvl="0" indent="-317500" rtl="0" marL="457200" algn="l">
              <a:spcBef>
                <a:spcPts val="0"/>
              </a:spcBef>
              <a:spcAft>
                <a:spcPts val="0"/>
              </a:spcAft>
              <a:buClr>
                <a:schemeClr val="dk1"/>
              </a:buClr>
              <a:buSzPts val="1400"/>
              <a:buChar char="●"/>
            </a:pPr>
            <a:r>
              <a:rPr noProof="1" lang="ja">
                <a:solidFill>
                  <a:schemeClr val="dk1"/>
                </a:solidFill>
              </a:rPr>
              <a:t>Creating Open Source Programs</a:t>
            </a:r>
            <a:endParaRPr>
              <a:solidFill>
                <a:schemeClr val="dk1"/>
              </a:solidFill>
            </a:endParaRPr>
          </a:p>
          <a:p>
            <a:pPr lvl="1" indent="-317500" rtl="0" marL="914400" algn="l">
              <a:spcBef>
                <a:spcPts val="0"/>
              </a:spcBef>
              <a:spcAft>
                <a:spcPts val="0"/>
              </a:spcAft>
              <a:buClr>
                <a:schemeClr val="dk1"/>
              </a:buClr>
              <a:buSzPts val="1400"/>
              <a:buChar char="○"/>
            </a:pPr>
            <a:r>
              <a:rPr u="sng" noProof="1" lang="ja">
                <a:solidFill>
                  <a:schemeClr val="hlink"/>
                </a:solidFill>
                <a:hlinkClick r:id="rId7"/>
              </a:rPr>
              <a:t>https://www.linuxfoundation.jp/resources/open-source-guides/creating-an-open-source-program/</a:t>
            </a:r>
            <a:endParaRPr/>
          </a:p>
          <a:p>
            <a:pPr lvl="0" indent="-317500" rtl="0" marL="457200" algn="l">
              <a:spcBef>
                <a:spcPts val="0"/>
              </a:spcBef>
              <a:spcAft>
                <a:spcPts val="0"/>
              </a:spcAft>
              <a:buSzPts val="1400"/>
              <a:buChar char="●"/>
            </a:pPr>
            <a:r>
              <a:rPr noProof="1" lang="ja"/>
              <a:t>OSPO 101 Training Modules</a:t>
            </a:r>
            <a:endParaRPr/>
          </a:p>
          <a:p>
            <a:pPr lvl="1" indent="-317500" rtl="0" marL="914400" algn="l">
              <a:spcBef>
                <a:spcPts val="0"/>
              </a:spcBef>
              <a:spcAft>
                <a:spcPts val="0"/>
              </a:spcAft>
              <a:buSzPts val="1400"/>
              <a:buChar char="○"/>
            </a:pPr>
            <a:r>
              <a:rPr u="sng" noProof="1" lang="ja">
                <a:solidFill>
                  <a:schemeClr val="hlink"/>
                </a:solidFill>
                <a:hlinkClick r:id="rId8"/>
              </a:rPr>
              <a:t>https://github.com/todogroup/ospo-career-path/tree/main/OSPO-101</a:t>
            </a:r>
            <a:endParaRPr/>
          </a:p>
          <a:p>
            <a:pPr lvl="0" indent="-317500" rtl="0" marL="457200" algn="l">
              <a:spcBef>
                <a:spcPts val="0"/>
              </a:spcBef>
              <a:spcAft>
                <a:spcPts val="0"/>
              </a:spcAft>
              <a:buSzPts val="1400"/>
              <a:buChar char="●"/>
            </a:pPr>
            <a:r>
              <a:rPr noProof="1" lang="ja"/>
              <a:t>Evolution of the Open Source Program Office (OSPO)</a:t>
            </a:r>
            <a:endParaRPr/>
          </a:p>
          <a:p>
            <a:pPr lvl="1" indent="-317500" rtl="0" marL="914400" algn="l">
              <a:spcBef>
                <a:spcPts val="0"/>
              </a:spcBef>
              <a:spcAft>
                <a:spcPts val="0"/>
              </a:spcAft>
              <a:buSzPts val="1400"/>
              <a:buChar char="○"/>
            </a:pPr>
            <a:r>
              <a:rPr u="sng" noProof="1" lang="ja">
                <a:solidFill>
                  <a:schemeClr val="hlink"/>
                </a:solidFill>
                <a:hlinkClick r:id="rId9"/>
              </a:rPr>
              <a:t>https://www.linuxfoundation.jp/wp-content/uploads//2022/08/LFResearch_OSPO_Report-jp.pdf</a:t>
            </a:r>
            <a:endParaRPr/>
          </a:p>
          <a:p>
            <a:pPr lvl="0" indent="0" rtl="0" marL="457200" algn="l">
              <a:spcBef>
                <a:spcPts val="0"/>
              </a:spcBef>
              <a:spcAft>
                <a:spcPts val="0"/>
              </a:spcAft>
              <a:buNone/>
            </a:pPr>
            <a: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49" id="249"/>
        <p:cNvGrpSpPr/>
        <p:nvPr/>
      </p:nvGrpSpPr>
      <p:grpSpPr>
        <a:xfrm>
          <a:off x="0" y="0"/>
          <a:ext cx="0" cy="0"/>
          <a:chOff x="0" y="0"/>
          <a:chExt cx="0" cy="0"/>
        </a:xfrm>
      </p:grpSpPr>
      <p:sp>
        <p:nvSpPr>
          <p:cNvPr name="Google Shape;250;p35" id="250"/>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Candidate Question (Blue characters were added during MTG)</a:t>
            </a:r>
            <a:endParaRPr/>
          </a:p>
        </p:txBody>
      </p:sp>
      <p:sp>
        <p:nvSpPr>
          <p:cNvPr name="Google Shape;251;p35" id="251"/>
          <p:cNvSpPr txBox="1"/>
          <p:nvPr/>
        </p:nvSpPr>
        <p:spPr>
          <a:xfrm>
            <a:off x="432100" y="918350"/>
            <a:ext cx="8280000" cy="3897900"/>
          </a:xfrm>
          <a:prstGeom prst="rect">
            <a:avLst/>
          </a:prstGeom>
          <a:noFill/>
          <a:ln>
            <a:noFill/>
          </a:ln>
        </p:spPr>
        <p:txBody>
          <a:bodyPr lIns="91425" bIns="91425" anchor="t" rIns="91425" anchorCtr="0" wrap="square" spcFirstLastPara="1" tIns="91425">
            <a:normAutofit lnSpcReduction="20000" fontScale="70000"/>
          </a:bodyPr>
          <a:lstStyle/>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Why is OSS management necessary? </a:t>
            </a:r>
            <a:r>
              <a:rPr noProof="1" lang="ja">
                <a:solidFill>
                  <a:srgbClr val="0000FF"/>
                </a:solidFill>
              </a:rPr>
              <a:t>(Why is OSS used so much now?) </a:t>
            </a:r>
            <a:r>
              <a:rPr u="sng" noProof="1" lang="ja">
                <a:solidFill>
                  <a:schemeClr val="hlink"/>
                </a:solidFill>
                <a:hlinkClick action="ppaction://hlinksldjump" r:id="rId4"/>
              </a:rPr>
              <a:t>Slidelink</a:t>
            </a:r>
            <a:endParaRPr>
              <a:solidFill>
                <a:srgbClr val="0000FF"/>
              </a:solidFill>
            </a:endParaRPr>
          </a:p>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What is OSPO?</a:t>
            </a:r>
            <a:endParaRPr>
              <a:solidFill>
                <a:srgbClr val="0000FF"/>
              </a:solidFill>
            </a:endParaRPr>
          </a:p>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(TO: A company that already has an OSPO organization) Why did you create OSPO?</a:t>
            </a:r>
            <a:endParaRPr>
              <a:solidFill>
                <a:srgbClr val="0000FF"/>
              </a:solidFill>
            </a:endParaRPr>
          </a:p>
          <a:p>
            <a:pPr lvl="0" indent="-290830" rtl="0" marL="457200" algn="l">
              <a:spcBef>
                <a:spcPts val="0"/>
              </a:spcBef>
              <a:spcAft>
                <a:spcPts val="0"/>
              </a:spcAft>
              <a:buClr>
                <a:srgbClr val="0000FF"/>
              </a:buClr>
              <a:buSzPct val="100000"/>
              <a:buAutoNum type="arabicPeriod"/>
            </a:pPr>
            <a:r>
              <a:rPr noProof="1" lang="ja">
                <a:solidFill>
                  <a:srgbClr val="0000FF"/>
                </a:solidFill>
              </a:rPr>
              <a:t>I want to create OSPO, what should I start with?</a:t>
            </a:r>
            <a:endParaRPr>
              <a:solidFill>
                <a:srgbClr val="0000FF"/>
              </a:solidFill>
            </a:endParaRPr>
          </a:p>
          <a:p>
            <a:pPr lvl="0" indent="-290830" rtl="0" marL="457200" algn="l">
              <a:lnSpc>
                <a:spcPct val="110000"/>
              </a:lnSpc>
              <a:spcBef>
                <a:spcPts val="0"/>
              </a:spcBef>
              <a:spcAft>
                <a:spcPts val="0"/>
              </a:spcAft>
              <a:buSzPct val="100000"/>
              <a:buAutoNum type="arabicPeriod"/>
            </a:pPr>
            <a:r>
              <a:rPr noProof="1" lang="ja"/>
              <a:t>What is the organization and membership of OSPO?</a:t>
            </a:r>
            <a:r>
              <a:rPr lang="ja"/>
              <a:t> </a:t>
            </a:r>
            <a:endParaRPr/>
          </a:p>
          <a:p>
            <a:pPr lvl="1" indent="-290830" rtl="0" marL="914400" algn="l">
              <a:lnSpc>
                <a:spcPct val="110000"/>
              </a:lnSpc>
              <a:spcBef>
                <a:spcPts val="0"/>
              </a:spcBef>
              <a:spcAft>
                <a:spcPts val="0"/>
              </a:spcAft>
              <a:buSzPct val="100000"/>
              <a:buAutoNum type="alphaLcPeriod"/>
            </a:pPr>
            <a:r>
              <a:rPr noProof="1" lang="ja"/>
              <a:t>(In the case of software-house companies and non-software-house companies,)</a:t>
            </a:r>
            <a:r>
              <a:rPr lang="ja"/>
              <a:t>  </a:t>
            </a:r>
            <a:endParaRPr/>
          </a:p>
          <a:p>
            <a:pPr lvl="0" indent="-290830" rtl="0" marL="457200" algn="l">
              <a:lnSpc>
                <a:spcPct val="110000"/>
              </a:lnSpc>
              <a:spcBef>
                <a:spcPts val="0"/>
              </a:spcBef>
              <a:spcAft>
                <a:spcPts val="0"/>
              </a:spcAft>
              <a:buSzPct val="100000"/>
              <a:buAutoNum type="arabicPeriod"/>
            </a:pPr>
            <a:r>
              <a:rPr noProof="1" lang="ja"/>
              <a:t>What is the organization and authority of OSPO?</a:t>
            </a:r>
            <a:r>
              <a:rPr lang="ja"/>
              <a:t> </a:t>
            </a:r>
            <a:endParaRPr/>
          </a:p>
          <a:p>
            <a:pPr lvl="1" indent="-290830" rtl="0" marL="914400" algn="l">
              <a:lnSpc>
                <a:spcPct val="110000"/>
              </a:lnSpc>
              <a:spcBef>
                <a:spcPts val="0"/>
              </a:spcBef>
              <a:spcAft>
                <a:spcPts val="0"/>
              </a:spcAft>
              <a:buSzPct val="100000"/>
              <a:buAutoNum type="alphaLcPeriod"/>
            </a:pPr>
            <a:r>
              <a:rPr noProof="1" lang="ja"/>
              <a:t>(OSPO budgets, OSPO report lines, OSPO default corporate rule violations, and so on)</a:t>
            </a:r>
            <a:endParaRPr/>
          </a:p>
          <a:p>
            <a:pPr lvl="0" indent="-290830" rtl="0" marL="457200" algn="l">
              <a:lnSpc>
                <a:spcPct val="110000"/>
              </a:lnSpc>
              <a:spcBef>
                <a:spcPts val="0"/>
              </a:spcBef>
              <a:spcAft>
                <a:spcPts val="0"/>
              </a:spcAft>
              <a:buSzPct val="100000"/>
              <a:buAutoNum type="arabicPeriod"/>
            </a:pPr>
            <a:r>
              <a:rPr noProof="1" lang="ja"/>
              <a:t>Are you requesting an SBOM from a software supplier?</a:t>
            </a:r>
            <a:r>
              <a:rPr lang="ja"/>
              <a:t> </a:t>
            </a:r>
            <a:endParaRPr/>
          </a:p>
          <a:p>
            <a:pPr lvl="1" indent="-290830" rtl="0" marL="914400" algn="l">
              <a:lnSpc>
                <a:spcPct val="110000"/>
              </a:lnSpc>
              <a:spcBef>
                <a:spcPts val="0"/>
              </a:spcBef>
              <a:spcAft>
                <a:spcPts val="0"/>
              </a:spcAft>
              <a:buSzPct val="100000"/>
              <a:buAutoNum type="alphaLcPeriod"/>
            </a:pPr>
            <a:r>
              <a:rPr noProof="1" lang="ja"/>
              <a:t>(What's the timing? Format? Do you want to check the contents? How often do you update? Are you requesting an update?)</a:t>
            </a:r>
            <a:endParaRPr/>
          </a:p>
          <a:p>
            <a:pPr lvl="0" indent="-290830" rtl="0" marL="457200" algn="l">
              <a:lnSpc>
                <a:spcPct val="110000"/>
              </a:lnSpc>
              <a:spcBef>
                <a:spcPts val="0"/>
              </a:spcBef>
              <a:spcAft>
                <a:spcPts val="0"/>
              </a:spcAft>
              <a:buSzPct val="100000"/>
              <a:buAutoNum type="arabicPeriod"/>
            </a:pPr>
            <a:r>
              <a:rPr noProof="1" lang="ja"/>
              <a:t>Are there enough SBOM management tools?</a:t>
            </a:r>
            <a:endParaRPr/>
          </a:p>
          <a:p>
            <a:pPr lvl="1" indent="-290830" rtl="0" marL="914400" algn="l">
              <a:lnSpc>
                <a:spcPct val="110000"/>
              </a:lnSpc>
              <a:spcBef>
                <a:spcPts val="0"/>
              </a:spcBef>
              <a:spcAft>
                <a:spcPts val="0"/>
              </a:spcAft>
              <a:buSzPct val="100000"/>
              <a:buAutoNum type="alphaLcPeriod"/>
            </a:pPr>
            <a:r>
              <a:rPr noProof="1" lang="ja"/>
              <a:t>(How do you see the contents of the SBOM? What is the quality judgment/standard of SBOM? Can you see the SBOM difference?)</a:t>
            </a:r>
            <a:r>
              <a:rPr lang="ja"/>
              <a:t>  </a:t>
            </a:r>
            <a:endParaRPr/>
          </a:p>
          <a:p>
            <a:pPr lvl="0" indent="-290830" rtl="0" marL="457200" algn="l">
              <a:lnSpc>
                <a:spcPct val="110000"/>
              </a:lnSpc>
              <a:spcBef>
                <a:spcPts val="0"/>
              </a:spcBef>
              <a:spcAft>
                <a:spcPts val="0"/>
              </a:spcAft>
              <a:buSzPct val="100000"/>
              <a:buAutoNum type="arabicPeriod"/>
            </a:pPr>
            <a:r>
              <a:rPr noProof="1" lang="ja"/>
              <a:t>What is the copyright of OSS?</a:t>
            </a:r>
            <a:endParaRPr/>
          </a:p>
          <a:p>
            <a:pPr lvl="1" indent="-290830" rtl="0" marL="914400" algn="l">
              <a:lnSpc>
                <a:spcPct val="110000"/>
              </a:lnSpc>
              <a:spcBef>
                <a:spcPts val="0"/>
              </a:spcBef>
              <a:spcAft>
                <a:spcPts val="0"/>
              </a:spcAft>
              <a:buSzPct val="100000"/>
              <a:buAutoNum type="alphaLcPeriod"/>
            </a:pPr>
            <a:r>
              <a:rPr noProof="1" lang="ja"/>
              <a:t>(Copyright law? Do you have company rules? Is community work? What about personal OSS for pre-employment development?)</a:t>
            </a:r>
            <a:endParaRPr/>
          </a:p>
          <a:p>
            <a:pPr lvl="0" indent="-290830" rtl="0" marL="457200" algn="l">
              <a:lnSpc>
                <a:spcPct val="110000"/>
              </a:lnSpc>
              <a:spcBef>
                <a:spcPts val="0"/>
              </a:spcBef>
              <a:spcAft>
                <a:spcPts val="0"/>
              </a:spcAft>
              <a:buSzPct val="100000"/>
              <a:buAutoNum type="arabicPeriod"/>
            </a:pPr>
            <a:r>
              <a:rPr lang="ja"/>
              <a:t> </a:t>
            </a:r>
            <a:r>
              <a:rPr noProof="1" lang="ja"/>
              <a:t>Do you manage OSS with OSS?</a:t>
            </a:r>
            <a:endParaRPr/>
          </a:p>
          <a:p>
            <a:pPr lvl="1" indent="-290830" rtl="0" marL="914400" algn="l">
              <a:lnSpc>
                <a:spcPct val="110000"/>
              </a:lnSpc>
              <a:spcBef>
                <a:spcPts val="0"/>
              </a:spcBef>
              <a:spcAft>
                <a:spcPts val="0"/>
              </a:spcAft>
              <a:buSzPct val="100000"/>
              <a:buAutoNum type="alphaLcPeriod"/>
            </a:pPr>
            <a:r>
              <a:rPr noProof="1" lang="ja"/>
              <a:t>(What do I have to look out for? Managing OSS What is your approach to unsecured/unguaranteed OSS? What's the internal explanation logic?)</a:t>
            </a:r>
            <a:endParaRPr/>
          </a:p>
          <a:p>
            <a:pPr lvl="0" indent="-290830" rtl="0" marL="457200" algn="l">
              <a:lnSpc>
                <a:spcPct val="110000"/>
              </a:lnSpc>
              <a:spcBef>
                <a:spcPts val="0"/>
              </a:spcBef>
              <a:spcAft>
                <a:spcPts val="0"/>
              </a:spcAft>
              <a:buSzPct val="100000"/>
              <a:buAutoNum type="arabicPeriod"/>
            </a:pPr>
            <a:r>
              <a:rPr lang="ja"/>
              <a:t> </a:t>
            </a:r>
            <a:r>
              <a:rPr noProof="1" lang="ja"/>
              <a:t>Do you apply for the use of software using OSS from the internal development department?</a:t>
            </a:r>
            <a:endParaRPr/>
          </a:p>
          <a:p>
            <a:pPr lvl="1" indent="-290830" rtl="0" marL="914400" algn="l">
              <a:lnSpc>
                <a:spcPct val="110000"/>
              </a:lnSpc>
              <a:spcBef>
                <a:spcPts val="0"/>
              </a:spcBef>
              <a:spcAft>
                <a:spcPts val="0"/>
              </a:spcAft>
              <a:buSzPct val="100000"/>
              <a:buAutoNum type="alphaLcPeriod"/>
            </a:pPr>
            <a:r>
              <a:rPr noProof="1" lang="ja"/>
              <a:t>(What's in the application? What if there's an application violation? What is the application violation check after application approval?)</a:t>
            </a:r>
            <a:endParaRPr/>
          </a:p>
          <a:p>
            <a:pPr lvl="0" indent="-290830" rtl="0" marL="457200" algn="l">
              <a:lnSpc>
                <a:spcPct val="110000"/>
              </a:lnSpc>
              <a:spcBef>
                <a:spcPts val="0"/>
              </a:spcBef>
              <a:spcAft>
                <a:spcPts val="0"/>
              </a:spcAft>
              <a:buSzPct val="100000"/>
              <a:buAutoNum type="arabicPeriod"/>
            </a:pPr>
            <a:r>
              <a:rPr noProof="1" lang="ja"/>
              <a:t>【2/10 】 What are the contributions to OSPO from the Ministry of Legal Affairs and the Ministry of Finance?</a:t>
            </a:r>
            <a:endParaRPr/>
          </a:p>
          <a:p>
            <a:pPr lvl="1" indent="-290830" rtl="0" marL="914400" algn="l">
              <a:lnSpc>
                <a:spcPct val="110000"/>
              </a:lnSpc>
              <a:spcBef>
                <a:spcPts val="0"/>
              </a:spcBef>
              <a:spcAft>
                <a:spcPts val="0"/>
              </a:spcAft>
              <a:buSzPct val="100000"/>
              <a:buAutoNum type="alphaLcPeriod"/>
            </a:pPr>
            <a:r>
              <a:rPr noProof="1" lang="ja"/>
              <a:t>What is the responsibility of the legal decision? )</a:t>
            </a:r>
            <a:endParaRPr/>
          </a:p>
          <a:p>
            <a:pPr lvl="0" indent="-290830" rtl="0" marL="457200" algn="l">
              <a:lnSpc>
                <a:spcPct val="110000"/>
              </a:lnSpc>
              <a:spcBef>
                <a:spcPts val="0"/>
              </a:spcBef>
              <a:spcAft>
                <a:spcPts val="0"/>
              </a:spcAft>
              <a:buSzPct val="100000"/>
              <a:buAutoNum type="arabicPeriod"/>
            </a:pPr>
            <a:r>
              <a:rPr noProof="1" lang="ja"/>
              <a:t>[2/10 Raised] What is the responsibility of the SBOM request at the time of procurement?</a:t>
            </a:r>
            <a:endParaRPr/>
          </a:p>
          <a:p>
            <a:pPr lvl="1" indent="-290830" rtl="0" marL="914400" algn="l">
              <a:lnSpc>
                <a:spcPct val="110000"/>
              </a:lnSpc>
              <a:spcBef>
                <a:spcPts val="0"/>
              </a:spcBef>
              <a:spcAft>
                <a:spcPts val="0"/>
              </a:spcAft>
              <a:buSzPct val="100000"/>
              <a:buAutoNum type="alphaLcPeriod"/>
            </a:pPr>
            <a:r>
              <a:rPr noProof="1" lang="ja"/>
              <a:t>(What is the responsibility of when content, contract, and SBOM are not submitted?)</a:t>
            </a:r>
            <a:endParaRPr/>
          </a:p>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What are the issues that OSPO deals with?</a:t>
            </a:r>
            <a:endParaRPr>
              <a:solidFill>
                <a:srgbClr val="0000FF"/>
              </a:solidFill>
            </a:endParaRPr>
          </a:p>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Why do we need OpenChain activities?</a:t>
            </a:r>
            <a:endParaRPr>
              <a:solidFill>
                <a:srgbClr val="0000FF"/>
              </a:solidFill>
            </a:endParaRPr>
          </a:p>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How do we find OSS vulnerabilities?</a:t>
            </a:r>
            <a:endParaRPr>
              <a:solidFill>
                <a:srgbClr val="0000FF"/>
              </a:solidFill>
            </a:endParaRPr>
          </a:p>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How do we interact with the community?</a:t>
            </a:r>
            <a:endParaRPr>
              <a:solidFill>
                <a:srgbClr val="0000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55" id="255"/>
        <p:cNvGrpSpPr/>
        <p:nvPr/>
      </p:nvGrpSpPr>
      <p:grpSpPr>
        <a:xfrm>
          <a:off x="0" y="0"/>
          <a:ext cx="0" cy="0"/>
          <a:chOff x="0" y="0"/>
          <a:chExt cx="0" cy="0"/>
        </a:xfrm>
      </p:grpSpPr>
      <p:sp>
        <p:nvSpPr>
          <p:cNvPr name="Google Shape;256;p36" id="256"/>
          <p:cNvSpPr txBox="1"/>
          <p:nvPr>
            <p:ph type="title"/>
          </p:nvPr>
        </p:nvSpPr>
        <p:spPr>
          <a:xfrm>
            <a:off x="311700" y="445025"/>
            <a:ext cx="8520600" cy="572700"/>
          </a:xfrm>
          <a:prstGeom prst="rect">
            <a:avLst/>
          </a:prstGeom>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2023/3/24</a:t>
            </a:r>
            <a:r>
              <a:rPr lang="ja"/>
              <a:t>  </a:t>
            </a:r>
            <a:r>
              <a:rPr noProof="1" lang="ja"/>
              <a:t>meeting chat</a:t>
            </a:r>
            <a:endParaRPr/>
          </a:p>
        </p:txBody>
      </p:sp>
      <p:sp>
        <p:nvSpPr>
          <p:cNvPr name="Google Shape;257;p36" id="257"/>
          <p:cNvSpPr txBox="1"/>
          <p:nvPr>
            <p:ph idx="1" type="body"/>
          </p:nvPr>
        </p:nvSpPr>
        <p:spPr>
          <a:xfrm>
            <a:off x="311700" y="1152475"/>
            <a:ext cx="4157400" cy="3416400"/>
          </a:xfrm>
          <a:prstGeom prst="rect">
            <a:avLst/>
          </a:prstGeom>
        </p:spPr>
        <p:txBody>
          <a:bodyPr lIns="91425" bIns="91425" anchor="t" rIns="91425" anchorCtr="0" wrap="square" spcFirstLastPara="1" tIns="91425">
            <a:normAutofit lnSpcReduction="10000" fontScale="40000"/>
          </a:bodyPr>
          <a:lstStyle/>
          <a:p>
            <a:pPr lvl="0" indent="-264160" rtl="0" marL="457200" algn="l">
              <a:spcBef>
                <a:spcPts val="0"/>
              </a:spcBef>
              <a:spcAft>
                <a:spcPts val="0"/>
              </a:spcAft>
              <a:buSzPct val="100000"/>
              <a:buChar char="●"/>
            </a:pPr>
            <a:r>
              <a:rPr noProof="1" lang="ja"/>
              <a:t>15:06:12</a:t>
            </a:r>
            <a:endParaRPr/>
          </a:p>
          <a:p>
            <a:pPr lvl="0" indent="-264160" rtl="0" marL="457200" algn="l">
              <a:spcBef>
                <a:spcPts val="0"/>
              </a:spcBef>
              <a:spcAft>
                <a:spcPts val="0"/>
              </a:spcAft>
              <a:buSzPct val="100000"/>
              <a:buChar char="●"/>
            </a:pPr>
            <a:r>
              <a:rPr lang="ja"/>
              <a:t>	</a:t>
            </a:r>
            <a:r>
              <a:rPr noProof="1" lang="ja"/>
              <a:t>The question seems to be what OSPO is all about.</a:t>
            </a:r>
            <a:endParaRPr/>
          </a:p>
          <a:p>
            <a:pPr lvl="0" indent="-264160" rtl="0" marL="457200" algn="l">
              <a:spcBef>
                <a:spcPts val="0"/>
              </a:spcBef>
              <a:spcAft>
                <a:spcPts val="0"/>
              </a:spcAft>
              <a:buSzPct val="100000"/>
              <a:buChar char="●"/>
            </a:pPr>
            <a:r>
              <a:rPr noProof="1" lang="ja"/>
              <a:t>15:07:11</a:t>
            </a:r>
            <a:endParaRPr/>
          </a:p>
          <a:p>
            <a:pPr lvl="0" indent="-264160" rtl="0" marL="457200" algn="l">
              <a:spcBef>
                <a:spcPts val="0"/>
              </a:spcBef>
              <a:spcAft>
                <a:spcPts val="0"/>
              </a:spcAft>
              <a:buSzPct val="100000"/>
              <a:buChar char="●"/>
            </a:pPr>
            <a:r>
              <a:rPr lang="ja"/>
              <a:t>	</a:t>
            </a:r>
            <a:r>
              <a:rPr noProof="1" lang="ja"/>
              <a:t>"OSPO is ..."</a:t>
            </a:r>
            <a:r>
              <a:rPr lang="ja"/>
              <a:t> </a:t>
            </a:r>
            <a:r>
              <a:rPr noProof="1" lang="ja"/>
              <a:t>against??</a:t>
            </a:r>
            <a:r>
              <a:rPr lang="ja"/>
              <a:t> </a:t>
            </a:r>
            <a:r>
              <a:rPr noProof="1" lang="ja"/>
              <a:t>I responded with</a:t>
            </a:r>
            <a:endParaRPr/>
          </a:p>
          <a:p>
            <a:pPr lvl="0" indent="-264160" rtl="0" marL="457200" algn="l">
              <a:spcBef>
                <a:spcPts val="0"/>
              </a:spcBef>
              <a:spcAft>
                <a:spcPts val="0"/>
              </a:spcAft>
              <a:buSzPct val="100000"/>
              <a:buChar char="●"/>
            </a:pPr>
            <a:r>
              <a:rPr noProof="1" lang="ja"/>
              <a:t>15:07:45</a:t>
            </a:r>
            <a:endParaRPr/>
          </a:p>
          <a:p>
            <a:pPr lvl="0" indent="-264160" rtl="0" marL="457200" algn="l">
              <a:spcBef>
                <a:spcPts val="0"/>
              </a:spcBef>
              <a:spcAft>
                <a:spcPts val="0"/>
              </a:spcAft>
              <a:buSzPct val="100000"/>
              <a:buChar char="●"/>
            </a:pPr>
            <a:r>
              <a:rPr lang="ja"/>
              <a:t>	</a:t>
            </a:r>
            <a:r>
              <a:rPr noProof="1" lang="ja"/>
              <a:t>This is a white paper that shows the organization structure on TODO.</a:t>
            </a:r>
            <a:endParaRPr/>
          </a:p>
          <a:p>
            <a:pPr lvl="0" indent="-264160" rtl="0" marL="457200" algn="l">
              <a:spcBef>
                <a:spcPts val="0"/>
              </a:spcBef>
              <a:spcAft>
                <a:spcPts val="0"/>
              </a:spcAft>
              <a:buSzPct val="100000"/>
              <a:buChar char="●"/>
            </a:pPr>
            <a:r>
              <a:rPr lang="ja"/>
              <a:t>	</a:t>
            </a:r>
            <a:r>
              <a:rPr noProof="1" lang="ja"/>
              <a:t>https://www.linuxfoundation.org/research/a-deep-dive-into-open-source-program-offices</a:t>
            </a:r>
            <a:endParaRPr/>
          </a:p>
          <a:p>
            <a:pPr lvl="0" indent="-264160" rtl="0" marL="457200" algn="l">
              <a:spcBef>
                <a:spcPts val="0"/>
              </a:spcBef>
              <a:spcAft>
                <a:spcPts val="0"/>
              </a:spcAft>
              <a:buSzPct val="100000"/>
              <a:buChar char="●"/>
            </a:pPr>
            <a:r>
              <a:rPr noProof="1" lang="ja"/>
              <a:t>15:07:47</a:t>
            </a:r>
            <a:endParaRPr/>
          </a:p>
          <a:p>
            <a:pPr lvl="0" indent="-264160" rtl="0" marL="457200" algn="l">
              <a:spcBef>
                <a:spcPts val="0"/>
              </a:spcBef>
              <a:spcAft>
                <a:spcPts val="0"/>
              </a:spcAft>
              <a:buSzPct val="100000"/>
              <a:buChar char="●"/>
            </a:pPr>
            <a:r>
              <a:rPr lang="ja"/>
              <a:t>	</a:t>
            </a:r>
            <a:r>
              <a:rPr noProof="1" lang="ja"/>
              <a:t>This is the material I have seen before.</a:t>
            </a:r>
            <a:endParaRPr/>
          </a:p>
          <a:p>
            <a:pPr lvl="0" indent="-264160" rtl="0" marL="457200" algn="l">
              <a:spcBef>
                <a:spcPts val="0"/>
              </a:spcBef>
              <a:spcAft>
                <a:spcPts val="0"/>
              </a:spcAft>
              <a:buSzPct val="100000"/>
              <a:buChar char="●"/>
            </a:pPr>
            <a:r>
              <a:rPr lang="ja"/>
              <a:t>	</a:t>
            </a:r>
            <a:r>
              <a:rPr noProof="1" lang="ja"/>
              <a:t>Deep Thinking: Open Source Program Office Organization Structure, Roles, Responsibilities, and Challenges By Linux Foundation Japan November 29, 2022</a:t>
            </a:r>
            <a:endParaRPr/>
          </a:p>
          <a:p>
            <a:pPr lvl="0" indent="-264160" rtl="0" marL="457200" algn="l">
              <a:spcBef>
                <a:spcPts val="0"/>
              </a:spcBef>
              <a:spcAft>
                <a:spcPts val="0"/>
              </a:spcAft>
              <a:buSzPct val="100000"/>
              <a:buChar char="●"/>
            </a:pPr>
            <a:r>
              <a:rPr lang="ja"/>
              <a:t>	</a:t>
            </a:r>
            <a:r>
              <a:rPr noProof="1" lang="ja"/>
              <a:t>https://www.linuxfoundation.jp/blog/2022/11/japanese-version-of-a-deep-dive-into-open-source-program-offices-launch/</a:t>
            </a:r>
            <a:endParaRPr/>
          </a:p>
          <a:p>
            <a:pPr lvl="0" indent="-264160" rtl="0" marL="457200" algn="l">
              <a:spcBef>
                <a:spcPts val="0"/>
              </a:spcBef>
              <a:spcAft>
                <a:spcPts val="0"/>
              </a:spcAft>
              <a:buSzPct val="100000"/>
              <a:buChar char="●"/>
            </a:pPr>
            <a:r>
              <a:rPr noProof="1" lang="ja"/>
              <a:t>15:10:42</a:t>
            </a:r>
            <a:endParaRPr/>
          </a:p>
          <a:p>
            <a:pPr lvl="0" indent="-264160" rtl="0" marL="457200" algn="l">
              <a:spcBef>
                <a:spcPts val="0"/>
              </a:spcBef>
              <a:spcAft>
                <a:spcPts val="0"/>
              </a:spcAft>
              <a:buSzPct val="100000"/>
              <a:buChar char="●"/>
            </a:pPr>
            <a:r>
              <a:rPr lang="ja"/>
              <a:t>	</a:t>
            </a:r>
            <a:r>
              <a:rPr noProof="1" lang="ja"/>
              <a:t>Maybe some of the documents I used to see are gone ・・・?</a:t>
            </a:r>
            <a:endParaRPr/>
          </a:p>
          <a:p>
            <a:pPr lvl="0" indent="-264160" rtl="0" marL="457200" algn="l">
              <a:spcBef>
                <a:spcPts val="0"/>
              </a:spcBef>
              <a:spcAft>
                <a:spcPts val="0"/>
              </a:spcAft>
              <a:buSzPct val="100000"/>
              <a:buChar char="●"/>
            </a:pPr>
            <a:r>
              <a:rPr lang="ja"/>
              <a:t>	</a:t>
            </a:r>
            <a:r>
              <a:rPr noProof="1" lang="ja"/>
              <a:t>https://www.linuxfoundation.org/resources/open-source-guides/creating-an-open-source-program?hsLang=en</a:t>
            </a:r>
            <a:endParaRPr/>
          </a:p>
          <a:p>
            <a:pPr lvl="0" indent="-264160" rtl="0" marL="457200" algn="l">
              <a:spcBef>
                <a:spcPts val="0"/>
              </a:spcBef>
              <a:spcAft>
                <a:spcPts val="0"/>
              </a:spcAft>
              <a:buSzPct val="100000"/>
              <a:buChar char="●"/>
            </a:pPr>
            <a:r>
              <a:rPr noProof="1" lang="ja"/>
              <a:t>15:13:07</a:t>
            </a:r>
            <a:endParaRPr/>
          </a:p>
          <a:p>
            <a:pPr lvl="0" indent="-264160" rtl="0" marL="457200" algn="l">
              <a:spcBef>
                <a:spcPts val="0"/>
              </a:spcBef>
              <a:spcAft>
                <a:spcPts val="0"/>
              </a:spcAft>
              <a:buSzPct val="100000"/>
              <a:buChar char="●"/>
            </a:pPr>
            <a:r>
              <a:rPr lang="ja"/>
              <a:t>	</a:t>
            </a:r>
            <a:r>
              <a:rPr noProof="1" lang="ja"/>
              <a:t>Here they are.</a:t>
            </a:r>
            <a:endParaRPr/>
          </a:p>
          <a:p>
            <a:pPr lvl="0" indent="-264160" rtl="0" marL="457200" algn="l">
              <a:spcBef>
                <a:spcPts val="0"/>
              </a:spcBef>
              <a:spcAft>
                <a:spcPts val="0"/>
              </a:spcAft>
              <a:buSzPct val="100000"/>
              <a:buChar char="●"/>
            </a:pPr>
            <a:r>
              <a:rPr noProof="1" lang="ja"/>
              <a:t>15:13:09</a:t>
            </a:r>
            <a:endParaRPr/>
          </a:p>
          <a:p>
            <a:pPr lvl="0" indent="-264160" rtl="0" marL="457200" algn="l">
              <a:spcBef>
                <a:spcPts val="0"/>
              </a:spcBef>
              <a:spcAft>
                <a:spcPts val="0"/>
              </a:spcAft>
              <a:buSzPct val="100000"/>
              <a:buChar char="●"/>
            </a:pPr>
            <a:r>
              <a:rPr lang="ja"/>
              <a:t>	</a:t>
            </a:r>
            <a:r>
              <a:rPr noProof="1" lang="ja"/>
              <a:t>https://github.com/todogroup/ospo-career-path/blob/main/module3/README.md</a:t>
            </a:r>
            <a:endParaRPr/>
          </a:p>
          <a:p>
            <a:pPr lvl="0" indent="-264160" rtl="0" marL="457200" algn="l">
              <a:spcBef>
                <a:spcPts val="0"/>
              </a:spcBef>
              <a:spcAft>
                <a:spcPts val="0"/>
              </a:spcAft>
              <a:buSzPct val="100000"/>
              <a:buChar char="●"/>
            </a:pPr>
            <a:r>
              <a:rPr noProof="1" lang="ja"/>
              <a:t>15:13:57</a:t>
            </a:r>
            <a:endParaRPr/>
          </a:p>
          <a:p>
            <a:pPr lvl="0" indent="-264160" rtl="0" marL="457200" algn="l">
              <a:spcBef>
                <a:spcPts val="0"/>
              </a:spcBef>
              <a:spcAft>
                <a:spcPts val="0"/>
              </a:spcAft>
              <a:buSzPct val="100000"/>
              <a:buChar char="●"/>
            </a:pPr>
            <a:r>
              <a:rPr lang="ja"/>
              <a:t>	</a:t>
            </a:r>
            <a:r>
              <a:rPr noProof="1" lang="ja"/>
              <a:t>https://github.com/todogroup/ospo-career-path/blob/main/OSPO-101/module3/README.md</a:t>
            </a:r>
            <a:endParaRPr/>
          </a:p>
          <a:p>
            <a:pPr lvl="0" indent="-264160" rtl="0" marL="457200" algn="l">
              <a:spcBef>
                <a:spcPts val="0"/>
              </a:spcBef>
              <a:spcAft>
                <a:spcPts val="0"/>
              </a:spcAft>
              <a:buSzPct val="100000"/>
              <a:buChar char="●"/>
            </a:pPr>
            <a:r>
              <a:rPr noProof="1" lang="ja"/>
              <a:t>15:14:15</a:t>
            </a:r>
            <a:endParaRPr/>
          </a:p>
          <a:p>
            <a:pPr lvl="0" indent="-264160" rtl="0" marL="457200" algn="l">
              <a:spcBef>
                <a:spcPts val="0"/>
              </a:spcBef>
              <a:spcAft>
                <a:spcPts val="0"/>
              </a:spcAft>
              <a:buSzPct val="100000"/>
              <a:buChar char="●"/>
            </a:pPr>
            <a:r>
              <a:rPr lang="ja"/>
              <a:t>	</a:t>
            </a:r>
            <a:r>
              <a:rPr noProof="1" lang="ja"/>
              <a:t>Is this it?</a:t>
            </a:r>
            <a:endParaRPr/>
          </a:p>
          <a:p>
            <a:pPr lvl="0" indent="-264160" rtl="0" marL="457200" algn="l">
              <a:spcBef>
                <a:spcPts val="0"/>
              </a:spcBef>
              <a:spcAft>
                <a:spcPts val="0"/>
              </a:spcAft>
              <a:buSzPct val="100000"/>
              <a:buChar char="●"/>
            </a:pPr>
            <a:r>
              <a:rPr noProof="1" lang="ja"/>
              <a:t>15:14:16</a:t>
            </a:r>
            <a:endParaRPr/>
          </a:p>
          <a:p>
            <a:pPr lvl="0" indent="-264160" rtl="0" marL="457200" algn="l">
              <a:spcBef>
                <a:spcPts val="0"/>
              </a:spcBef>
              <a:spcAft>
                <a:spcPts val="0"/>
              </a:spcAft>
              <a:buSzPct val="100000"/>
              <a:buChar char="●"/>
            </a:pPr>
            <a:r>
              <a:rPr lang="ja"/>
              <a:t>	</a:t>
            </a:r>
            <a:r>
              <a:rPr noProof="1" lang="ja"/>
              <a:t>https://github.com/todogroup/ospo-career-path</a:t>
            </a:r>
            <a:endParaRPr/>
          </a:p>
          <a:p>
            <a:pPr lvl="0" indent="-264160" rtl="0" marL="457200" algn="l">
              <a:spcBef>
                <a:spcPts val="0"/>
              </a:spcBef>
              <a:spcAft>
                <a:spcPts val="0"/>
              </a:spcAft>
              <a:buSzPct val="100000"/>
              <a:buChar char="●"/>
            </a:pPr>
            <a:r>
              <a:rPr noProof="1" lang="ja"/>
              <a:t>15:15:09</a:t>
            </a:r>
            <a:endParaRPr/>
          </a:p>
          <a:p>
            <a:pPr lvl="0" indent="-264160" rtl="0" marL="457200" algn="l">
              <a:spcBef>
                <a:spcPts val="0"/>
              </a:spcBef>
              <a:spcAft>
                <a:spcPts val="0"/>
              </a:spcAft>
              <a:buSzPct val="100000"/>
              <a:buChar char="●"/>
            </a:pPr>
            <a:r>
              <a:rPr lang="ja"/>
              <a:t>	</a:t>
            </a:r>
            <a:r>
              <a:rPr noProof="1" lang="ja"/>
              <a:t>https://www.linuxfoundation.jp/resources/open-source-guides/creating-an-open-source-program/#4</a:t>
            </a:r>
            <a:endParaRPr/>
          </a:p>
          <a:p>
            <a:pPr lvl="0" indent="-264160" rtl="0" marL="457200" algn="l">
              <a:spcBef>
                <a:spcPts val="0"/>
              </a:spcBef>
              <a:spcAft>
                <a:spcPts val="0"/>
              </a:spcAft>
              <a:buSzPct val="100000"/>
              <a:buChar char="●"/>
            </a:pPr>
            <a:r>
              <a:rPr noProof="1" lang="ja"/>
              <a:t>15:15:14</a:t>
            </a:r>
            <a:endParaRPr/>
          </a:p>
          <a:p>
            <a:pPr lvl="0" indent="-264160" rtl="0" marL="457200" algn="l">
              <a:spcBef>
                <a:spcPts val="0"/>
              </a:spcBef>
              <a:spcAft>
                <a:spcPts val="0"/>
              </a:spcAft>
              <a:buSzPct val="100000"/>
              <a:buChar char="●"/>
            </a:pPr>
            <a:r>
              <a:rPr lang="ja"/>
              <a:t>	</a:t>
            </a:r>
            <a:r>
              <a:rPr noProof="1" lang="ja"/>
              <a:t>It seems important to organize and list the information you shared.</a:t>
            </a:r>
            <a:endParaRPr/>
          </a:p>
          <a:p>
            <a:pPr lvl="0" indent="-264160" rtl="0" marL="457200" algn="l">
              <a:spcBef>
                <a:spcPts val="0"/>
              </a:spcBef>
              <a:spcAft>
                <a:spcPts val="0"/>
              </a:spcAft>
              <a:buSzPct val="100000"/>
              <a:buChar char="●"/>
            </a:pPr>
            <a:r>
              <a:rPr noProof="1" lang="ja"/>
              <a:t>15:20:09</a:t>
            </a:r>
            <a:endParaRPr/>
          </a:p>
          <a:p>
            <a:pPr lvl="0" indent="-264160" rtl="0" marL="457200" algn="l">
              <a:spcBef>
                <a:spcPts val="0"/>
              </a:spcBef>
              <a:spcAft>
                <a:spcPts val="0"/>
              </a:spcAft>
              <a:buSzPct val="100000"/>
              <a:buChar char="●"/>
            </a:pPr>
            <a:r>
              <a:rPr lang="ja"/>
              <a:t>	</a:t>
            </a:r>
            <a:r>
              <a:rPr noProof="1" lang="ja"/>
              <a:t>https://www.linuxfoundation.jp/resources/open-source-guides/creating-an-open-source-program/</a:t>
            </a:r>
            <a:endParaRPr/>
          </a:p>
          <a:p>
            <a:pPr lvl="0" indent="-264160" rtl="0" marL="457200" algn="l">
              <a:spcBef>
                <a:spcPts val="0"/>
              </a:spcBef>
              <a:spcAft>
                <a:spcPts val="0"/>
              </a:spcAft>
              <a:buSzPct val="100000"/>
              <a:buChar char="●"/>
            </a:pPr>
            <a:r>
              <a:rPr lang="ja"/>
              <a:t>	</a:t>
            </a:r>
            <a:r>
              <a:rPr noProof="1" lang="ja"/>
              <a:t>Here it is.</a:t>
            </a:r>
            <a:endParaRPr/>
          </a:p>
          <a:p>
            <a:pPr lvl="0" indent="-264160" rtl="0" marL="457200" algn="l">
              <a:spcBef>
                <a:spcPts val="0"/>
              </a:spcBef>
              <a:spcAft>
                <a:spcPts val="0"/>
              </a:spcAft>
              <a:buSzPct val="100000"/>
              <a:buChar char="●"/>
            </a:pPr>
            <a:r>
              <a:rPr noProof="1" lang="ja"/>
              <a:t>15:22:13</a:t>
            </a:r>
            <a:endParaRPr/>
          </a:p>
          <a:p>
            <a:pPr lvl="0" indent="-264160" rtl="0" marL="457200" algn="l">
              <a:spcBef>
                <a:spcPts val="0"/>
              </a:spcBef>
              <a:spcAft>
                <a:spcPts val="0"/>
              </a:spcAft>
              <a:buSzPct val="100000"/>
              <a:buChar char="●"/>
            </a:pPr>
            <a:r>
              <a:rPr lang="ja"/>
              <a:t>	</a:t>
            </a:r>
            <a:r>
              <a:rPr noProof="1" lang="ja"/>
              <a:t>OSS promotion, I guess.</a:t>
            </a:r>
            <a:endParaRPr/>
          </a:p>
          <a:p>
            <a:pPr lvl="0" indent="-264160" rtl="0" marL="457200" algn="l">
              <a:spcBef>
                <a:spcPts val="0"/>
              </a:spcBef>
              <a:spcAft>
                <a:spcPts val="0"/>
              </a:spcAft>
              <a:buSzPct val="100000"/>
              <a:buChar char="●"/>
            </a:pPr>
            <a:r>
              <a:rPr noProof="1" lang="ja"/>
              <a:t>15:23:10</a:t>
            </a:r>
            <a:endParaRPr/>
          </a:p>
          <a:p>
            <a:pPr lvl="0" indent="-264160" rtl="0" marL="457200" algn="l">
              <a:spcBef>
                <a:spcPts val="0"/>
              </a:spcBef>
              <a:spcAft>
                <a:spcPts val="0"/>
              </a:spcAft>
              <a:buSzPct val="100000"/>
              <a:buChar char="●"/>
            </a:pPr>
            <a:r>
              <a:rPr lang="ja"/>
              <a:t>	</a:t>
            </a:r>
            <a:r>
              <a:rPr noProof="1" lang="ja"/>
              <a:t>Reacted to "OSS promotion, I guess" with??</a:t>
            </a:r>
            <a:endParaRPr/>
          </a:p>
          <a:p>
            <a:pPr lvl="0" indent="-264160" rtl="0" marL="457200" algn="l">
              <a:spcBef>
                <a:spcPts val="0"/>
              </a:spcBef>
              <a:spcAft>
                <a:spcPts val="0"/>
              </a:spcAft>
              <a:buSzPct val="100000"/>
              <a:buChar char="●"/>
            </a:pPr>
            <a:r>
              <a:t> </a:t>
            </a:r>
            <a:endParaRPr/>
          </a:p>
        </p:txBody>
      </p:sp>
      <p:sp>
        <p:nvSpPr>
          <p:cNvPr name="Google Shape;258;p36" id="258"/>
          <p:cNvSpPr txBox="1"/>
          <p:nvPr>
            <p:ph idx="1" type="body"/>
          </p:nvPr>
        </p:nvSpPr>
        <p:spPr>
          <a:xfrm>
            <a:off x="4674900" y="1017725"/>
            <a:ext cx="4157400" cy="3416400"/>
          </a:xfrm>
          <a:prstGeom prst="rect">
            <a:avLst/>
          </a:prstGeom>
        </p:spPr>
        <p:txBody>
          <a:bodyPr lIns="91425" bIns="91425" anchor="t" rIns="91425" anchorCtr="0" wrap="square" spcFirstLastPara="1" tIns="91425">
            <a:normAutofit lnSpcReduction="10000" fontScale="40000"/>
          </a:bodyPr>
          <a:lstStyle/>
          <a:p>
            <a:pPr lvl="0" indent="-264160" rtl="0" marL="457200" algn="l">
              <a:spcBef>
                <a:spcPts val="0"/>
              </a:spcBef>
              <a:spcAft>
                <a:spcPts val="0"/>
              </a:spcAft>
              <a:buClr>
                <a:schemeClr val="dk1"/>
              </a:buClr>
              <a:buSzPct val="100000"/>
              <a:buChar char="●"/>
            </a:pPr>
            <a:r>
              <a:rPr noProof="1" lang="ja">
                <a:solidFill>
                  <a:schemeClr val="dk1"/>
                </a:solidFill>
              </a:rPr>
              <a:t>15:38:26</a:t>
            </a:r>
            <a:endParaRPr>
              <a:solidFill>
                <a:schemeClr val="dk1"/>
              </a:solidFill>
            </a:endParaRPr>
          </a:p>
          <a:p>
            <a:pPr lvl="0" indent="-264160" rtl="0" marL="457200" algn="l">
              <a:spcBef>
                <a:spcPts val="0"/>
              </a:spcBef>
              <a:spcAft>
                <a:spcPts val="0"/>
              </a:spcAft>
              <a:buClr>
                <a:schemeClr val="dk1"/>
              </a:buClr>
              <a:buSzPct val="100000"/>
              <a:buChar char="●"/>
            </a:pPr>
            <a:r>
              <a:rPr lang="ja">
                <a:solidFill>
                  <a:schemeClr val="dk1"/>
                </a:solidFill>
              </a:rPr>
              <a:t>	</a:t>
            </a:r>
            <a:r>
              <a:rPr noProof="1" lang="ja">
                <a:solidFill>
                  <a:schemeClr val="dk1"/>
                </a:solidFill>
              </a:rPr>
              <a:t>I thought it would be easier to understand why first.</a:t>
            </a:r>
            <a:endParaRPr>
              <a:solidFill>
                <a:schemeClr val="dk1"/>
              </a:solidFill>
            </a:endParaRPr>
          </a:p>
          <a:p>
            <a:pPr lvl="0" indent="-264160" rtl="0" marL="457200" algn="l">
              <a:spcBef>
                <a:spcPts val="0"/>
              </a:spcBef>
              <a:spcAft>
                <a:spcPts val="0"/>
              </a:spcAft>
              <a:buSzPct val="100000"/>
              <a:buChar char="●"/>
            </a:pPr>
            <a:r>
              <a:rPr noProof="1" lang="ja"/>
              <a:t>15:42:19</a:t>
            </a:r>
            <a:endParaRPr/>
          </a:p>
          <a:p>
            <a:pPr lvl="0" indent="-264160" rtl="0" marL="457200" algn="l">
              <a:spcBef>
                <a:spcPts val="0"/>
              </a:spcBef>
              <a:spcAft>
                <a:spcPts val="0"/>
              </a:spcAft>
              <a:buSzPct val="100000"/>
              <a:buChar char="●"/>
            </a:pPr>
            <a:r>
              <a:rPr lang="ja"/>
              <a:t>	</a:t>
            </a:r>
            <a:r>
              <a:rPr noProof="1" lang="ja"/>
              <a:t>Maybe it would be better to have the maturity stage of OSPO.</a:t>
            </a:r>
            <a:endParaRPr/>
          </a:p>
          <a:p>
            <a:pPr lvl="0" indent="-264160" rtl="0" marL="457200" algn="l">
              <a:spcBef>
                <a:spcPts val="0"/>
              </a:spcBef>
              <a:spcAft>
                <a:spcPts val="0"/>
              </a:spcAft>
              <a:buSzPct val="100000"/>
              <a:buChar char="●"/>
            </a:pPr>
            <a:r>
              <a:rPr noProof="1" lang="ja"/>
              <a:t>15:46:44</a:t>
            </a:r>
            <a:endParaRPr/>
          </a:p>
          <a:p>
            <a:pPr lvl="0" indent="-264160" rtl="0" marL="457200" algn="l">
              <a:spcBef>
                <a:spcPts val="0"/>
              </a:spcBef>
              <a:spcAft>
                <a:spcPts val="0"/>
              </a:spcAft>
              <a:buSzPct val="100000"/>
              <a:buChar char="●"/>
            </a:pPr>
            <a:r>
              <a:rPr lang="ja"/>
              <a:t>	</a:t>
            </a:r>
            <a:r>
              <a:rPr noProof="1" lang="ja"/>
              <a:t>https://www.linuxfoundation.jp/resources/open-source-guides/creating-an-open-source-program/#2</a:t>
            </a:r>
            <a:endParaRPr/>
          </a:p>
          <a:p>
            <a:pPr lvl="0" indent="-264160" rtl="0" marL="457200" algn="l">
              <a:spcBef>
                <a:spcPts val="0"/>
              </a:spcBef>
              <a:spcAft>
                <a:spcPts val="0"/>
              </a:spcAft>
              <a:buSzPct val="100000"/>
              <a:buChar char="●"/>
            </a:pPr>
            <a:r>
              <a:rPr lang="ja"/>
              <a:t>	</a:t>
            </a:r>
            <a:r>
              <a:rPr noProof="1" lang="ja"/>
              <a:t>There are certainly a lot of places in this role that start at the bottom.</a:t>
            </a:r>
            <a:endParaRPr/>
          </a:p>
          <a:p>
            <a:pPr lvl="0" indent="-264160" rtl="0" marL="457200" algn="l">
              <a:spcBef>
                <a:spcPts val="0"/>
              </a:spcBef>
              <a:spcAft>
                <a:spcPts val="0"/>
              </a:spcAft>
              <a:buSzPct val="100000"/>
              <a:buChar char="●"/>
            </a:pPr>
            <a:r>
              <a:rPr noProof="1" lang="ja"/>
              <a:t>15:48:13</a:t>
            </a:r>
            <a:endParaRPr/>
          </a:p>
          <a:p>
            <a:pPr lvl="0" indent="-264160" rtl="0" marL="457200" algn="l">
              <a:spcBef>
                <a:spcPts val="0"/>
              </a:spcBef>
              <a:spcAft>
                <a:spcPts val="0"/>
              </a:spcAft>
              <a:buSzPct val="100000"/>
              <a:buChar char="●"/>
            </a:pPr>
            <a:r>
              <a:rPr lang="ja"/>
              <a:t>	</a:t>
            </a:r>
            <a:r>
              <a:rPr noProof="1" lang="ja"/>
              <a:t>Let's "save the chat" at the end, transcribe it and keep it with the minutes ~</a:t>
            </a:r>
            <a:endParaRPr/>
          </a:p>
          <a:p>
            <a:pPr lvl="0" indent="-264160" rtl="0" marL="457200" algn="l">
              <a:spcBef>
                <a:spcPts val="0"/>
              </a:spcBef>
              <a:spcAft>
                <a:spcPts val="0"/>
              </a:spcAft>
              <a:buSzPct val="100000"/>
              <a:buChar char="●"/>
            </a:pPr>
            <a:r>
              <a:rPr noProof="1" lang="ja"/>
              <a:t>15:48:36</a:t>
            </a:r>
            <a:endParaRPr/>
          </a:p>
          <a:p>
            <a:pPr lvl="0" indent="-264160" rtl="0" marL="457200" algn="l">
              <a:spcBef>
                <a:spcPts val="0"/>
              </a:spcBef>
              <a:spcAft>
                <a:spcPts val="0"/>
              </a:spcAft>
              <a:buSzPct val="100000"/>
              <a:buChar char="●"/>
            </a:pPr>
            <a:r>
              <a:rPr lang="ja"/>
              <a:t>	</a:t>
            </a:r>
            <a:r>
              <a:rPr noProof="1" lang="ja"/>
              <a:t>Reacted to "For the chat," save the chat "at the end ..."</a:t>
            </a:r>
            <a:r>
              <a:rPr lang="ja"/>
              <a:t> </a:t>
            </a:r>
            <a:r>
              <a:rPr noProof="1" lang="ja"/>
              <a:t>with ??</a:t>
            </a:r>
            <a:endParaRPr/>
          </a:p>
          <a:p>
            <a:pPr lvl="0" indent="-264160" rtl="0" marL="457200" algn="l">
              <a:spcBef>
                <a:spcPts val="0"/>
              </a:spcBef>
              <a:spcAft>
                <a:spcPts val="0"/>
              </a:spcAft>
              <a:buSzPct val="100000"/>
              <a:buChar char="●"/>
            </a:pPr>
            <a:r>
              <a:rPr noProof="1" lang="ja"/>
              <a:t>15:50:44</a:t>
            </a:r>
            <a:endParaRPr/>
          </a:p>
          <a:p>
            <a:pPr lvl="0" indent="-264160" rtl="0" marL="457200" algn="l">
              <a:spcBef>
                <a:spcPts val="0"/>
              </a:spcBef>
              <a:spcAft>
                <a:spcPts val="0"/>
              </a:spcAft>
              <a:buSzPct val="100000"/>
              <a:buChar char="●"/>
            </a:pPr>
            <a:r>
              <a:rPr lang="ja"/>
              <a:t>	</a:t>
            </a:r>
            <a:r>
              <a:rPr noProof="1" lang="ja"/>
              <a:t>What about the contents of the leaflet?</a:t>
            </a:r>
            <a:endParaRPr/>
          </a:p>
          <a:p>
            <a:pPr lvl="0" indent="-264160" rtl="0" marL="457200" algn="l">
              <a:spcBef>
                <a:spcPts val="0"/>
              </a:spcBef>
              <a:spcAft>
                <a:spcPts val="0"/>
              </a:spcAft>
              <a:buSzPct val="100000"/>
              <a:buChar char="●"/>
            </a:pPr>
            <a:r>
              <a:rPr noProof="1" lang="ja"/>
              <a:t>15:50:55</a:t>
            </a:r>
            <a:endParaRPr/>
          </a:p>
          <a:p>
            <a:pPr lvl="0" indent="-264160" rtl="0" marL="457200" algn="l">
              <a:spcBef>
                <a:spcPts val="0"/>
              </a:spcBef>
              <a:spcAft>
                <a:spcPts val="0"/>
              </a:spcAft>
              <a:buSzPct val="100000"/>
              <a:buChar char="●"/>
            </a:pPr>
            <a:r>
              <a:rPr lang="ja"/>
              <a:t>	</a:t>
            </a:r>
            <a:r>
              <a:rPr noProof="1" lang="ja"/>
              <a:t>What about the contents of the Reacted to leaflet? "</a:t>
            </a:r>
            <a:r>
              <a:rPr lang="ja"/>
              <a:t> </a:t>
            </a:r>
            <a:r>
              <a:rPr noProof="1" lang="ja"/>
              <a:t>with ??</a:t>
            </a:r>
            <a:endParaRPr/>
          </a:p>
          <a:p>
            <a:pPr lvl="0" indent="-264160" rtl="0" marL="457200" algn="l">
              <a:spcBef>
                <a:spcPts val="0"/>
              </a:spcBef>
              <a:spcAft>
                <a:spcPts val="0"/>
              </a:spcAft>
              <a:buSzPct val="100000"/>
              <a:buChar char="●"/>
            </a:pPr>
            <a:r>
              <a:rPr noProof="1" lang="ja"/>
              <a:t>15:52:37</a:t>
            </a:r>
            <a:endParaRPr/>
          </a:p>
          <a:p>
            <a:pPr lvl="0" indent="-264160" rtl="0" marL="457200" algn="l">
              <a:spcBef>
                <a:spcPts val="0"/>
              </a:spcBef>
              <a:spcAft>
                <a:spcPts val="0"/>
              </a:spcAft>
              <a:buSzPct val="100000"/>
              <a:buChar char="●"/>
            </a:pPr>
            <a:r>
              <a:rPr lang="ja"/>
              <a:t>	</a:t>
            </a:r>
            <a:r>
              <a:rPr noProof="1" lang="ja"/>
              <a:t>What is the contents of the leaflet ...?</a:t>
            </a:r>
            <a:r>
              <a:rPr lang="ja"/>
              <a:t> </a:t>
            </a:r>
            <a:r>
              <a:rPr noProof="1" lang="ja"/>
              <a:t>Against??</a:t>
            </a:r>
            <a:r>
              <a:rPr lang="ja"/>
              <a:t> </a:t>
            </a:r>
            <a:r>
              <a:rPr noProof="1" lang="ja"/>
              <a:t>I responded with</a:t>
            </a:r>
            <a:endParaRPr/>
          </a:p>
          <a:p>
            <a:pPr lvl="0" indent="-264160" rtl="0" marL="457200" algn="l">
              <a:spcBef>
                <a:spcPts val="0"/>
              </a:spcBef>
              <a:spcAft>
                <a:spcPts val="0"/>
              </a:spcAft>
              <a:buSzPct val="100000"/>
              <a:buChar char="●"/>
            </a:pPr>
            <a:r>
              <a:rPr noProof="1" lang="ja"/>
              <a:t>15:52:53</a:t>
            </a:r>
            <a:endParaRPr/>
          </a:p>
          <a:p>
            <a:pPr lvl="0" indent="-264160" rtl="0" marL="457200" algn="l">
              <a:spcBef>
                <a:spcPts val="0"/>
              </a:spcBef>
              <a:spcAft>
                <a:spcPts val="0"/>
              </a:spcAft>
              <a:buSzPct val="100000"/>
              <a:buChar char="●"/>
            </a:pPr>
            <a:r>
              <a:rPr lang="ja"/>
              <a:t>	</a:t>
            </a:r>
            <a:r>
              <a:rPr noProof="1" lang="ja"/>
              <a:t>It's like literacy.</a:t>
            </a:r>
            <a:endParaRPr/>
          </a:p>
          <a:p>
            <a:pPr lvl="0" indent="-264160" rtl="0" marL="457200" algn="l">
              <a:spcBef>
                <a:spcPts val="0"/>
              </a:spcBef>
              <a:spcAft>
                <a:spcPts val="0"/>
              </a:spcAft>
              <a:buSzPct val="100000"/>
              <a:buChar char="●"/>
            </a:pPr>
            <a:r>
              <a:rPr noProof="1" lang="ja"/>
              <a:t>15:54:14</a:t>
            </a:r>
            <a:endParaRPr/>
          </a:p>
          <a:p>
            <a:pPr lvl="0" indent="-264160" rtl="0" marL="457200" algn="l">
              <a:spcBef>
                <a:spcPts val="0"/>
              </a:spcBef>
              <a:spcAft>
                <a:spcPts val="0"/>
              </a:spcAft>
              <a:buSzPct val="100000"/>
              <a:buChar char="●"/>
            </a:pPr>
            <a:r>
              <a:rPr lang="ja"/>
              <a:t>	</a:t>
            </a:r>
            <a:r>
              <a:rPr noProof="1" lang="ja"/>
              <a:t>I used to explain, "You'll become a thief."</a:t>
            </a:r>
            <a:endParaRPr/>
          </a:p>
          <a:p>
            <a:pPr lvl="0" indent="-264160" rtl="0" marL="457200" algn="l">
              <a:spcBef>
                <a:spcPts val="0"/>
              </a:spcBef>
              <a:spcAft>
                <a:spcPts val="0"/>
              </a:spcAft>
              <a:buSzPct val="100000"/>
              <a:buChar char="●"/>
            </a:pPr>
            <a:r>
              <a:rPr noProof="1" lang="ja"/>
              <a:t>15:55:53</a:t>
            </a:r>
            <a:endParaRPr/>
          </a:p>
          <a:p>
            <a:pPr lvl="0" indent="-264160" rtl="0" marL="457200" algn="l">
              <a:spcBef>
                <a:spcPts val="0"/>
              </a:spcBef>
              <a:spcAft>
                <a:spcPts val="0"/>
              </a:spcAft>
              <a:buSzPct val="100000"/>
              <a:buChar char="●"/>
            </a:pPr>
            <a:r>
              <a:rPr lang="ja"/>
              <a:t>	</a:t>
            </a:r>
            <a:r>
              <a:rPr noProof="1" lang="ja"/>
              <a:t>I think it's better to break down the "executive order" and write an "executive order requiring OSS supply chain management."</a:t>
            </a:r>
            <a:endParaRPr/>
          </a:p>
          <a:p>
            <a:pPr lvl="0" indent="-264160" rtl="0" marL="457200" algn="l">
              <a:spcBef>
                <a:spcPts val="0"/>
              </a:spcBef>
              <a:spcAft>
                <a:spcPts val="0"/>
              </a:spcAft>
              <a:buSzPct val="100000"/>
              <a:buChar char="●"/>
            </a:pPr>
            <a:r>
              <a:rPr noProof="1" lang="ja"/>
              <a:t>15:56:58</a:t>
            </a:r>
            <a:endParaRPr/>
          </a:p>
          <a:p>
            <a:pPr lvl="0" indent="-264160" rtl="0" marL="457200" algn="l">
              <a:spcBef>
                <a:spcPts val="0"/>
              </a:spcBef>
              <a:spcAft>
                <a:spcPts val="0"/>
              </a:spcAft>
              <a:buSzPct val="100000"/>
              <a:buChar char="●"/>
            </a:pPr>
            <a:r>
              <a:rPr lang="ja"/>
              <a:t>	</a:t>
            </a:r>
            <a:r>
              <a:rPr noProof="1" lang="ja"/>
              <a:t>I once said "No More OSS thieves" (as in movie thieves)</a:t>
            </a:r>
            <a:endParaRPr/>
          </a:p>
          <a:p>
            <a:pPr lvl="0" indent="-264160" rtl="0" marL="457200" algn="l">
              <a:spcBef>
                <a:spcPts val="0"/>
              </a:spcBef>
              <a:spcAft>
                <a:spcPts val="0"/>
              </a:spcAft>
              <a:buSzPct val="100000"/>
              <a:buChar char="●"/>
            </a:pPr>
            <a:r>
              <a:rPr noProof="1" lang="ja"/>
              <a:t>15:57:19</a:t>
            </a:r>
            <a:endParaRPr/>
          </a:p>
          <a:p>
            <a:pPr lvl="0" indent="-264160" rtl="0" marL="457200" algn="l">
              <a:spcBef>
                <a:spcPts val="0"/>
              </a:spcBef>
              <a:spcAft>
                <a:spcPts val="0"/>
              </a:spcAft>
              <a:buSzPct val="100000"/>
              <a:buChar char="●"/>
            </a:pPr>
            <a:r>
              <a:rPr lang="ja"/>
              <a:t>	</a:t>
            </a:r>
            <a:r>
              <a:rPr noProof="1" lang="ja"/>
              <a:t>The executive order is more about security than it is about license management.</a:t>
            </a:r>
            <a:endParaRPr/>
          </a:p>
          <a:p>
            <a:pPr lvl="0" indent="-264160" rtl="0" marL="457200" algn="l">
              <a:spcBef>
                <a:spcPts val="0"/>
              </a:spcBef>
              <a:spcAft>
                <a:spcPts val="0"/>
              </a:spcAft>
              <a:buSzPct val="100000"/>
              <a:buChar char="●"/>
            </a:pPr>
            <a:r>
              <a:rPr noProof="1" lang="ja"/>
              <a:t>15:57:27</a:t>
            </a:r>
            <a:endParaRPr/>
          </a:p>
          <a:p>
            <a:pPr lvl="0" indent="-264160" rtl="0" marL="457200" algn="l">
              <a:spcBef>
                <a:spcPts val="0"/>
              </a:spcBef>
              <a:spcAft>
                <a:spcPts val="0"/>
              </a:spcAft>
              <a:buSzPct val="100000"/>
              <a:buChar char="●"/>
            </a:pPr>
            <a:r>
              <a:rPr lang="ja"/>
              <a:t>	</a:t>
            </a:r>
            <a:r>
              <a:rPr noProof="1" lang="ja"/>
              <a:t>Reacted to "The executive order is less about license management ..."</a:t>
            </a:r>
            <a:r>
              <a:rPr lang="ja"/>
              <a:t> </a:t>
            </a:r>
            <a:r>
              <a:rPr noProof="1" lang="ja"/>
              <a:t>with ??</a:t>
            </a:r>
            <a:endParaRPr/>
          </a:p>
          <a:p>
            <a:pPr lvl="0" indent="-264160" rtl="0" marL="457200" algn="l">
              <a:spcBef>
                <a:spcPts val="0"/>
              </a:spcBef>
              <a:spcAft>
                <a:spcPts val="0"/>
              </a:spcAft>
              <a:buSzPct val="100000"/>
              <a:buChar char="●"/>
            </a:pPr>
            <a:r>
              <a:rPr noProof="1" lang="ja"/>
              <a:t>15:57:52</a:t>
            </a:r>
            <a:endParaRPr/>
          </a:p>
          <a:p>
            <a:pPr lvl="0" indent="-264160" rtl="0" marL="457200" algn="l">
              <a:spcBef>
                <a:spcPts val="0"/>
              </a:spcBef>
              <a:spcAft>
                <a:spcPts val="0"/>
              </a:spcAft>
              <a:buSzPct val="100000"/>
              <a:buChar char="●"/>
            </a:pPr>
            <a:r>
              <a:rPr lang="ja"/>
              <a:t>	</a:t>
            </a:r>
            <a:r>
              <a:rPr noProof="1" lang="ja"/>
              <a:t>Reacted to "No More OSS Thief ..."</a:t>
            </a:r>
            <a:r>
              <a:rPr lang="ja"/>
              <a:t> </a:t>
            </a:r>
            <a:r>
              <a:rPr noProof="1" lang="ja"/>
              <a:t>with ??</a:t>
            </a:r>
            <a:endParaRPr/>
          </a:p>
          <a:p>
            <a:pPr lvl="0" indent="-264160" rtl="0" marL="457200" algn="l">
              <a:spcBef>
                <a:spcPts val="0"/>
              </a:spcBef>
              <a:spcAft>
                <a:spcPts val="0"/>
              </a:spcAft>
              <a:buSzPct val="100000"/>
              <a:buChar char="●"/>
            </a:pPr>
            <a:r>
              <a:rPr noProof="1" lang="ja"/>
              <a:t>15:59:26</a:t>
            </a:r>
            <a:endParaRPr/>
          </a:p>
          <a:p>
            <a:pPr lvl="0" indent="-264160" rtl="0" marL="457200" algn="l">
              <a:spcBef>
                <a:spcPts val="0"/>
              </a:spcBef>
              <a:spcAft>
                <a:spcPts val="0"/>
              </a:spcAft>
              <a:buSzPct val="100000"/>
              <a:buChar char="●"/>
            </a:pPr>
            <a:r>
              <a:rPr lang="ja"/>
              <a:t>	</a:t>
            </a:r>
            <a:r>
              <a:rPr noProof="1" lang="ja"/>
              <a:t>I even cited the Tokyo Olympics logo theft problem ...</a:t>
            </a:r>
            <a:endParaRPr/>
          </a:p>
          <a:p>
            <a:pPr lvl="0" indent="-264160" rtl="0" marL="457200" algn="l">
              <a:spcBef>
                <a:spcPts val="0"/>
              </a:spcBef>
              <a:spcAft>
                <a:spcPts val="0"/>
              </a:spcAft>
              <a:buSzPct val="100000"/>
              <a:buChar char="●"/>
            </a:pPr>
            <a:r>
              <a:rPr noProof="1" lang="ja"/>
              <a:t>16:00:17</a:t>
            </a:r>
            <a:endParaRPr/>
          </a:p>
          <a:p>
            <a:pPr lvl="0" indent="-264160" rtl="0" marL="457200" algn="l">
              <a:spcBef>
                <a:spcPts val="0"/>
              </a:spcBef>
              <a:spcAft>
                <a:spcPts val="0"/>
              </a:spcAft>
              <a:buSzPct val="100000"/>
              <a:buChar char="●"/>
            </a:pPr>
            <a:r>
              <a:rPr lang="ja"/>
              <a:t>	</a:t>
            </a:r>
            <a:r>
              <a:rPr noProof="1" lang="ja"/>
              <a:t>Reacted to "I cited the Tokyo Olympics logo theft problem ..."</a:t>
            </a:r>
            <a:r>
              <a:rPr lang="ja"/>
              <a:t> </a:t>
            </a:r>
            <a:r>
              <a:rPr noProof="1" lang="ja"/>
              <a:t>with ??</a:t>
            </a:r>
            <a:endParaRPr/>
          </a:p>
          <a:p>
            <a:pPr lvl="0" indent="-264160" rtl="0" marL="457200" algn="l">
              <a:spcBef>
                <a:spcPts val="0"/>
              </a:spcBef>
              <a:spcAft>
                <a:spcPts val="0"/>
              </a:spcAft>
              <a:buSzPct val="100000"/>
              <a:buChar char="●"/>
            </a:pPr>
            <a: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62" id="262"/>
        <p:cNvGrpSpPr/>
        <p:nvPr/>
      </p:nvGrpSpPr>
      <p:grpSpPr>
        <a:xfrm>
          <a:off x="0" y="0"/>
          <a:ext cx="0" cy="0"/>
          <a:chOff x="0" y="0"/>
          <a:chExt cx="0" cy="0"/>
        </a:xfrm>
      </p:grpSpPr>
      <p:sp>
        <p:nvSpPr>
          <p:cNvPr name="Google Shape;263;p37" id="263"/>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 What are the benefits of OSS activities?</a:t>
            </a:r>
            <a:endParaRPr/>
          </a:p>
        </p:txBody>
      </p:sp>
      <p:pic>
        <p:nvPicPr>
          <p:cNvPr name="Google Shape;264;p37" id="264"/>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265;p37" id="265"/>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Clr>
                <a:schemeClr val="dk1"/>
              </a:buClr>
              <a:buSzPts val="1100"/>
              <a:buFont typeface="Arial"/>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Clr>
                <a:schemeClr val="dk1"/>
              </a:buClr>
              <a:buSzPts val="1100"/>
              <a:buFont typeface="Arial"/>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grpSp>
        <p:nvGrpSpPr>
          <p:cNvPr name="Google Shape;266;p37" id="266"/>
          <p:cNvGrpSpPr/>
          <p:nvPr/>
        </p:nvGrpSpPr>
        <p:grpSpPr>
          <a:xfrm>
            <a:off x="874325" y="1899650"/>
            <a:ext cx="5919925" cy="2446800"/>
            <a:chOff x="874325" y="1899650"/>
            <a:chExt cx="5919925" cy="2446800"/>
          </a:xfrm>
        </p:grpSpPr>
        <p:sp>
          <p:nvSpPr>
            <p:cNvPr name="Google Shape;267;p37" id="267"/>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A core decision-making member as a community leader</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Participants</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268;p37" id="268"/>
            <p:cNvSpPr/>
            <p:nvPr/>
          </p:nvSpPr>
          <p:spPr>
            <a:xfrm>
              <a:off x="874325" y="3236925"/>
              <a:ext cx="1234200" cy="1109400"/>
            </a:xfrm>
            <a:prstGeom prst="donut">
              <a:avLst>
                <a:gd name="adj" fmla="val 3730"/>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69;p37" id="269"/>
            <p:cNvSpPr/>
            <p:nvPr/>
          </p:nvSpPr>
          <p:spPr>
            <a:xfrm>
              <a:off x="2083350" y="1899650"/>
              <a:ext cx="4710900" cy="24468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70;p37" id="270"/>
            <p:cNvSpPr/>
            <p:nvPr/>
          </p:nvSpPr>
          <p:spPr>
            <a:xfrm>
              <a:off x="2042775" y="3943625"/>
              <a:ext cx="117300" cy="360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71;p37" id="271"/>
            <p:cNvSpPr/>
            <p:nvPr/>
          </p:nvSpPr>
          <p:spPr>
            <a:xfrm>
              <a:off x="2013750" y="4037325"/>
              <a:ext cx="117300" cy="267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72;p37" id="272"/>
            <p:cNvSpPr/>
            <p:nvPr/>
          </p:nvSpPr>
          <p:spPr>
            <a:xfrm>
              <a:off x="1976725" y="4079325"/>
              <a:ext cx="117300" cy="225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73;p37" id="273"/>
            <p:cNvSpPr/>
            <p:nvPr/>
          </p:nvSpPr>
          <p:spPr>
            <a:xfrm>
              <a:off x="1940875" y="4135675"/>
              <a:ext cx="117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74;p37" id="274"/>
            <p:cNvSpPr/>
            <p:nvPr/>
          </p:nvSpPr>
          <p:spPr>
            <a:xfrm>
              <a:off x="1896450" y="4162425"/>
              <a:ext cx="117300" cy="14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75;p37" id="275"/>
            <p:cNvSpPr/>
            <p:nvPr/>
          </p:nvSpPr>
          <p:spPr>
            <a:xfrm>
              <a:off x="1835425" y="42044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76;p37" id="276"/>
            <p:cNvSpPr/>
            <p:nvPr/>
          </p:nvSpPr>
          <p:spPr>
            <a:xfrm>
              <a:off x="1779150" y="4252400"/>
              <a:ext cx="11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77;p37" id="277"/>
            <p:cNvSpPr/>
            <p:nvPr/>
          </p:nvSpPr>
          <p:spPr>
            <a:xfrm>
              <a:off x="1127225" y="4252400"/>
              <a:ext cx="11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78;p37" id="278"/>
            <p:cNvSpPr/>
            <p:nvPr/>
          </p:nvSpPr>
          <p:spPr>
            <a:xfrm>
              <a:off x="1718125" y="4267725"/>
              <a:ext cx="11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79;p37" id="279"/>
            <p:cNvSpPr/>
            <p:nvPr/>
          </p:nvSpPr>
          <p:spPr>
            <a:xfrm>
              <a:off x="2058175" y="3450300"/>
              <a:ext cx="117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80;p37" id="280"/>
            <p:cNvSpPr/>
            <p:nvPr/>
          </p:nvSpPr>
          <p:spPr>
            <a:xfrm>
              <a:off x="1985889" y="3330550"/>
              <a:ext cx="117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81;p37" id="281"/>
            <p:cNvSpPr/>
            <p:nvPr/>
          </p:nvSpPr>
          <p:spPr>
            <a:xfrm>
              <a:off x="2026239" y="3389575"/>
              <a:ext cx="117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grpSp>
      <p:sp>
        <p:nvSpPr>
          <p:cNvPr name="Google Shape;282;p37" id="282"/>
          <p:cNvSpPr/>
          <p:nvPr/>
        </p:nvSpPr>
        <p:spPr>
          <a:xfrm>
            <a:off x="39275" y="2375625"/>
            <a:ext cx="2293200" cy="861300"/>
          </a:xfrm>
          <a:prstGeom prst="wedgeRectCallout">
            <a:avLst>
              <a:gd name="adj1" fmla="val 7120"/>
              <a:gd name="adj2" fmla="val 130152"/>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Use existing software (makes development easier)</a:t>
            </a:r>
            <a:endParaRPr sz="800"/>
          </a:p>
          <a:p>
            <a:pPr lvl="0" indent="-149225" rtl="0" marL="89999" algn="l">
              <a:spcBef>
                <a:spcPts val="0"/>
              </a:spcBef>
              <a:spcAft>
                <a:spcPts val="0"/>
              </a:spcAft>
              <a:buSzPts val="1000"/>
              <a:buChar char="●"/>
            </a:pPr>
            <a:r>
              <a:rPr sz="800" noProof="1" lang="ja"/>
              <a:t>Use state-of-the-art software (technology)</a:t>
            </a:r>
            <a:endParaRPr sz="800"/>
          </a:p>
          <a:p>
            <a:pPr lvl="0" indent="-149225" rtl="0" marL="89999" algn="l">
              <a:spcBef>
                <a:spcPts val="0"/>
              </a:spcBef>
              <a:spcAft>
                <a:spcPts val="0"/>
              </a:spcAft>
              <a:buSzPts val="1000"/>
              <a:buChar char="●"/>
            </a:pPr>
            <a:r>
              <a:rPr sz="800" noProof="1" lang="ja"/>
              <a:t>This software was created by many people, so it has a high level</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53" id="53"/>
        <p:cNvGrpSpPr/>
        <p:nvPr/>
      </p:nvGrpSpPr>
      <p:grpSpPr>
        <a:xfrm>
          <a:off x="0" y="0"/>
          <a:ext cx="0" cy="0"/>
          <a:chOff x="0" y="0"/>
          <a:chExt cx="0" cy="0"/>
        </a:xfrm>
      </p:grpSpPr>
      <p:sp>
        <p:nvSpPr>
          <p:cNvPr name="Google Shape;54;p11" id="54"/>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 What are the benefits of OSS activities?</a:t>
            </a:r>
            <a:endParaRPr/>
          </a:p>
        </p:txBody>
      </p:sp>
      <p:pic>
        <p:nvPicPr>
          <p:cNvPr name="Google Shape;55;p11" id="55"/>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56;p11" id="56"/>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Clr>
                <a:schemeClr val="dk1"/>
              </a:buClr>
              <a:buSzPts val="1100"/>
              <a:buFont typeface="Arial"/>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Clr>
                <a:schemeClr val="dk1"/>
              </a:buClr>
              <a:buSzPts val="1100"/>
              <a:buFont typeface="Arial"/>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sp>
        <p:nvSpPr>
          <p:cNvPr name="Google Shape;57;p11" id="57"/>
          <p:cNvSpPr/>
          <p:nvPr/>
        </p:nvSpPr>
        <p:spPr>
          <a:xfrm>
            <a:off x="39275" y="2375625"/>
            <a:ext cx="2293200" cy="861300"/>
          </a:xfrm>
          <a:prstGeom prst="wedgeRectCallout">
            <a:avLst>
              <a:gd name="adj1" fmla="val 7120"/>
              <a:gd name="adj2" fmla="val 130152"/>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Using existing software (making development easier)</a:t>
            </a:r>
            <a:endParaRPr sz="800"/>
          </a:p>
          <a:p>
            <a:pPr lvl="0" indent="-149225" rtl="0" marL="89999" algn="l">
              <a:spcBef>
                <a:spcPts val="0"/>
              </a:spcBef>
              <a:spcAft>
                <a:spcPts val="0"/>
              </a:spcAft>
              <a:buSzPts val="1000"/>
              <a:buChar char="●"/>
            </a:pPr>
            <a:r>
              <a:rPr sz="800" noProof="1" lang="ja"/>
              <a:t>Using state-of-the-art software (technology)</a:t>
            </a:r>
            <a:endParaRPr sz="800"/>
          </a:p>
          <a:p>
            <a:pPr lvl="0" indent="-149225" rtl="0" marL="89999" algn="l">
              <a:spcBef>
                <a:spcPts val="0"/>
              </a:spcBef>
              <a:spcAft>
                <a:spcPts val="0"/>
              </a:spcAft>
              <a:buSzPts val="1000"/>
              <a:buChar char="●"/>
            </a:pPr>
            <a:r>
              <a:rPr sz="800" noProof="1" lang="ja"/>
              <a:t>This software was created by many people, so it has a high level.</a:t>
            </a:r>
            <a:endParaRPr sz="800"/>
          </a:p>
        </p:txBody>
      </p:sp>
      <p:sp>
        <p:nvSpPr>
          <p:cNvPr name="Google Shape;58;p11" id="58"/>
          <p:cNvSpPr/>
          <p:nvPr/>
        </p:nvSpPr>
        <p:spPr>
          <a:xfrm>
            <a:off x="4257600" y="812375"/>
            <a:ext cx="2476200" cy="1371600"/>
          </a:xfrm>
          <a:prstGeom prst="wedgeRectCallout">
            <a:avLst>
              <a:gd name="adj1" fmla="val -44299"/>
              <a:gd name="adj2" fmla="val 10949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It is easier for many engineers to find bugs and fix them accurately and quickly than dealing with it by themselves.</a:t>
            </a:r>
            <a:endParaRPr sz="800"/>
          </a:p>
          <a:p>
            <a:pPr lvl="0" indent="-158750" rtl="0" marL="89999" algn="l">
              <a:spcBef>
                <a:spcPts val="0"/>
              </a:spcBef>
              <a:spcAft>
                <a:spcPts val="0"/>
              </a:spcAft>
              <a:buSzPts val="1000"/>
              <a:buChar char="●"/>
            </a:pPr>
            <a:r>
              <a:rPr sz="800" noProof="1" lang="ja"/>
              <a:t>Efficient development resources through community collaboration</a:t>
            </a:r>
            <a:endParaRPr sz="800"/>
          </a:p>
          <a:p>
            <a:pPr lvl="0" indent="-158750" rtl="0" marL="89999" algn="l">
              <a:spcBef>
                <a:spcPts val="0"/>
              </a:spcBef>
              <a:spcAft>
                <a:spcPts val="0"/>
              </a:spcAft>
              <a:buSzPts val="1000"/>
              <a:buChar char="●"/>
            </a:pPr>
            <a:r>
              <a:rPr sz="800" noProof="1" lang="ja">
                <a:solidFill>
                  <a:schemeClr val="dk1"/>
                </a:solidFill>
              </a:rPr>
              <a:t>Human resource development and retention/acquisition</a:t>
            </a:r>
            <a:endParaRPr sz="800"/>
          </a:p>
          <a:p>
            <a:pPr lvl="0" indent="-158750" rtl="0" marL="89999" algn="l">
              <a:spcBef>
                <a:spcPts val="0"/>
              </a:spcBef>
              <a:spcAft>
                <a:spcPts val="0"/>
              </a:spcAft>
              <a:buSzPts val="1000"/>
              <a:buChar char="●"/>
            </a:pPr>
            <a:r>
              <a:rPr sz="800" noProof="1" lang="ja"/>
              <a:t>Ability to motivate human resources by increasing market value and providing opportunities for engineers</a:t>
            </a:r>
            <a:endParaRPr sz="800"/>
          </a:p>
        </p:txBody>
      </p:sp>
      <p:sp>
        <p:nvSpPr>
          <p:cNvPr name="Google Shape;59;p11" id="59"/>
          <p:cNvSpPr/>
          <p:nvPr/>
        </p:nvSpPr>
        <p:spPr>
          <a:xfrm>
            <a:off x="6868625" y="990300"/>
            <a:ext cx="2127600" cy="1316400"/>
          </a:xfrm>
          <a:prstGeom prst="wedgeRectCallout">
            <a:avLst>
              <a:gd name="adj1" fmla="val -54408"/>
              <a:gd name="adj2" fmla="val 4862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Creation of business utilizing OSS</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Expansion of market and potential customer base</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Establishment and dissemination of de facto standards</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Establishment of ecosystem</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Obtaining legitimacy of activities</a:t>
            </a:r>
            <a:endParaRPr sz="800">
              <a:solidFill>
                <a:schemeClr val="dk1"/>
              </a:solidFill>
            </a:endParaRPr>
          </a:p>
          <a:p>
            <a:pPr lvl="2" indent="-177800" rtl="0" marL="360000" algn="l">
              <a:spcBef>
                <a:spcPts val="0"/>
              </a:spcBef>
              <a:spcAft>
                <a:spcPts val="0"/>
              </a:spcAft>
              <a:buClr>
                <a:schemeClr val="dk1"/>
              </a:buClr>
              <a:buSzPts val="1000"/>
              <a:buChar char="■"/>
            </a:pPr>
            <a:r>
              <a:rPr sz="800" noProof="1" lang="ja">
                <a:solidFill>
                  <a:schemeClr val="dk1"/>
                </a:solidFill>
              </a:rPr>
              <a:t>Obtaining endorsements from community participants</a:t>
            </a:r>
            <a:endParaRPr sz="800"/>
          </a:p>
        </p:txBody>
      </p:sp>
      <p:sp>
        <p:nvSpPr>
          <p:cNvPr name="Google Shape;60;p11" id="60"/>
          <p:cNvSpPr/>
          <p:nvPr/>
        </p:nvSpPr>
        <p:spPr>
          <a:xfrm>
            <a:off x="1940875" y="1390500"/>
            <a:ext cx="2181900" cy="1005900"/>
          </a:xfrm>
          <a:prstGeom prst="wedgeRectCallout">
            <a:avLst>
              <a:gd name="adj1" fmla="val 1319"/>
              <a:gd name="adj2" fmla="val 15965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Being able to use OSS safely in business</a:t>
            </a:r>
            <a:endParaRPr sz="800"/>
          </a:p>
          <a:p>
            <a:pPr lvl="0" indent="-158750" rtl="0" marL="89999" algn="l">
              <a:spcBef>
                <a:spcPts val="0"/>
              </a:spcBef>
              <a:spcAft>
                <a:spcPts val="0"/>
              </a:spcAft>
              <a:buSzPts val="1000"/>
              <a:buChar char="●"/>
            </a:pPr>
            <a:r>
              <a:rPr sz="800" noProof="1" lang="ja"/>
              <a:t>Being able to use OSS in its original form necessary for business-to-business transactions</a:t>
            </a:r>
            <a:endParaRPr sz="800"/>
          </a:p>
          <a:p>
            <a:pPr lvl="0" indent="-158750" rtl="0" marL="89999" algn="l">
              <a:spcBef>
                <a:spcPts val="0"/>
              </a:spcBef>
              <a:spcAft>
                <a:spcPts val="0"/>
              </a:spcAft>
              <a:buSzPts val="1000"/>
              <a:buChar char="●"/>
            </a:pPr>
            <a:r>
              <a:rPr sz="800" noProof="1" lang="ja"/>
              <a:t>Risk control of OSS use throughout the supply chain</a:t>
            </a:r>
            <a:endParaRPr sz="800"/>
          </a:p>
        </p:txBody>
      </p:sp>
      <p:sp>
        <p:nvSpPr>
          <p:cNvPr name="Google Shape;61;p11" id="61"/>
          <p:cNvSpPr/>
          <p:nvPr/>
        </p:nvSpPr>
        <p:spPr>
          <a:xfrm>
            <a:off x="6868625" y="2541525"/>
            <a:ext cx="2127600" cy="921600"/>
          </a:xfrm>
          <a:prstGeom prst="wedgeRectCallout">
            <a:avLst>
              <a:gd name="adj1" fmla="val -56599"/>
              <a:gd name="adj2" fmla="val -1818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Aligning Corporate Expectations and Community Movements through Communities</a:t>
            </a:r>
            <a:endParaRPr sz="800"/>
          </a:p>
          <a:p>
            <a:pPr lvl="1" indent="-168275" rtl="0" marL="269999" algn="l">
              <a:spcBef>
                <a:spcPts val="0"/>
              </a:spcBef>
              <a:spcAft>
                <a:spcPts val="0"/>
              </a:spcAft>
              <a:buSzPts val="1000"/>
              <a:buChar char="○"/>
            </a:pPr>
            <a:r>
              <a:rPr sz="800" noProof="1" lang="ja"/>
              <a:t>Engaging in Development Directions</a:t>
            </a:r>
            <a:endParaRPr sz="800"/>
          </a:p>
          <a:p>
            <a:pPr lvl="0" indent="-158750" rtl="0" marL="89999" algn="l">
              <a:spcBef>
                <a:spcPts val="0"/>
              </a:spcBef>
              <a:spcAft>
                <a:spcPts val="0"/>
              </a:spcAft>
              <a:buSzPts val="1000"/>
              <a:buChar char="●"/>
            </a:pPr>
            <a:r>
              <a:rPr sz="800" noProof="1" lang="ja"/>
              <a:t>Motivating Engineers</a:t>
            </a:r>
            <a:endParaRPr sz="800"/>
          </a:p>
        </p:txBody>
      </p:sp>
      <p:sp>
        <p:nvSpPr>
          <p:cNvPr name="Google Shape;62;p11" id="62"/>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A core decision-making member as a community leader</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Participants</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63;p11" id="63"/>
          <p:cNvSpPr/>
          <p:nvPr/>
        </p:nvSpPr>
        <p:spPr>
          <a:xfrm>
            <a:off x="7307150" y="345875"/>
            <a:ext cx="13539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Fix</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86" id="286"/>
        <p:cNvGrpSpPr/>
        <p:nvPr/>
      </p:nvGrpSpPr>
      <p:grpSpPr>
        <a:xfrm>
          <a:off x="0" y="0"/>
          <a:ext cx="0" cy="0"/>
          <a:chOff x="0" y="0"/>
          <a:chExt cx="0" cy="0"/>
        </a:xfrm>
      </p:grpSpPr>
      <p:sp>
        <p:nvSpPr>
          <p:cNvPr name="Google Shape;287;p38" id="287"/>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 What are the benefits of OSS activities?</a:t>
            </a:r>
            <a:endParaRPr/>
          </a:p>
        </p:txBody>
      </p:sp>
      <p:pic>
        <p:nvPicPr>
          <p:cNvPr name="Google Shape;288;p38" id="288"/>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289;p38" id="289"/>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Clr>
                <a:schemeClr val="dk1"/>
              </a:buClr>
              <a:buSzPts val="1100"/>
              <a:buFont typeface="Arial"/>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Clr>
                <a:schemeClr val="dk1"/>
              </a:buClr>
              <a:buSzPts val="1100"/>
              <a:buFont typeface="Arial"/>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grpSp>
        <p:nvGrpSpPr>
          <p:cNvPr name="Google Shape;290;p38" id="290"/>
          <p:cNvGrpSpPr/>
          <p:nvPr/>
        </p:nvGrpSpPr>
        <p:grpSpPr>
          <a:xfrm>
            <a:off x="874325" y="1899650"/>
            <a:ext cx="5920000" cy="2446800"/>
            <a:chOff x="874325" y="1899650"/>
            <a:chExt cx="5920000" cy="2446800"/>
          </a:xfrm>
        </p:grpSpPr>
        <p:sp>
          <p:nvSpPr>
            <p:cNvPr name="Google Shape;291;p38" id="291"/>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A core decision-making member as a community leader</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Participants</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292;p38" id="292"/>
            <p:cNvSpPr/>
            <p:nvPr/>
          </p:nvSpPr>
          <p:spPr>
            <a:xfrm>
              <a:off x="874325" y="3029925"/>
              <a:ext cx="2476200" cy="1316400"/>
            </a:xfrm>
            <a:prstGeom prst="donut">
              <a:avLst>
                <a:gd name="adj" fmla="val 3730"/>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93;p38" id="293"/>
            <p:cNvSpPr/>
            <p:nvPr/>
          </p:nvSpPr>
          <p:spPr>
            <a:xfrm>
              <a:off x="3308025" y="1899650"/>
              <a:ext cx="3486300" cy="24468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94;p38" id="294"/>
            <p:cNvSpPr/>
            <p:nvPr/>
          </p:nvSpPr>
          <p:spPr>
            <a:xfrm>
              <a:off x="3197807" y="3943625"/>
              <a:ext cx="117300" cy="360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95;p38" id="295"/>
            <p:cNvSpPr/>
            <p:nvPr/>
          </p:nvSpPr>
          <p:spPr>
            <a:xfrm>
              <a:off x="3097321" y="4037325"/>
              <a:ext cx="188700" cy="267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96;p38" id="296"/>
            <p:cNvSpPr/>
            <p:nvPr/>
          </p:nvSpPr>
          <p:spPr>
            <a:xfrm>
              <a:off x="3023119" y="4079325"/>
              <a:ext cx="225900" cy="225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97;p38" id="297"/>
            <p:cNvSpPr/>
            <p:nvPr/>
          </p:nvSpPr>
          <p:spPr>
            <a:xfrm>
              <a:off x="2966968" y="4135675"/>
              <a:ext cx="246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98;p38" id="298"/>
            <p:cNvSpPr/>
            <p:nvPr/>
          </p:nvSpPr>
          <p:spPr>
            <a:xfrm>
              <a:off x="2884766" y="4162425"/>
              <a:ext cx="284100" cy="14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99;p38" id="299"/>
            <p:cNvSpPr/>
            <p:nvPr/>
          </p:nvSpPr>
          <p:spPr>
            <a:xfrm>
              <a:off x="2756412" y="4204425"/>
              <a:ext cx="351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00;p38" id="300"/>
            <p:cNvSpPr/>
            <p:nvPr/>
          </p:nvSpPr>
          <p:spPr>
            <a:xfrm>
              <a:off x="2579955" y="4252400"/>
              <a:ext cx="4716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01;p38" id="301"/>
            <p:cNvSpPr/>
            <p:nvPr/>
          </p:nvSpPr>
          <p:spPr>
            <a:xfrm>
              <a:off x="1147275" y="4268000"/>
              <a:ext cx="511800" cy="36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02;p38" id="302"/>
            <p:cNvSpPr/>
            <p:nvPr/>
          </p:nvSpPr>
          <p:spPr>
            <a:xfrm>
              <a:off x="3153875" y="4001125"/>
              <a:ext cx="11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03;p38" id="303"/>
            <p:cNvSpPr/>
            <p:nvPr/>
          </p:nvSpPr>
          <p:spPr>
            <a:xfrm>
              <a:off x="3286025" y="38447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04;p38" id="304"/>
            <p:cNvSpPr/>
            <p:nvPr/>
          </p:nvSpPr>
          <p:spPr>
            <a:xfrm>
              <a:off x="3249025" y="38859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05;p38" id="305"/>
            <p:cNvSpPr/>
            <p:nvPr/>
          </p:nvSpPr>
          <p:spPr>
            <a:xfrm>
              <a:off x="3261050" y="3410700"/>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06;p38" id="306"/>
            <p:cNvSpPr/>
            <p:nvPr/>
          </p:nvSpPr>
          <p:spPr>
            <a:xfrm>
              <a:off x="1161850" y="4228275"/>
              <a:ext cx="3750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07;p38" id="307"/>
            <p:cNvSpPr/>
            <p:nvPr/>
          </p:nvSpPr>
          <p:spPr>
            <a:xfrm>
              <a:off x="1134450" y="4192175"/>
              <a:ext cx="2841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08;p38" id="308"/>
            <p:cNvSpPr/>
            <p:nvPr/>
          </p:nvSpPr>
          <p:spPr>
            <a:xfrm>
              <a:off x="1117725" y="4144875"/>
              <a:ext cx="210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09;p38" id="309"/>
            <p:cNvSpPr/>
            <p:nvPr/>
          </p:nvSpPr>
          <p:spPr>
            <a:xfrm>
              <a:off x="1035500" y="4116350"/>
              <a:ext cx="210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10;p38" id="310"/>
            <p:cNvSpPr/>
            <p:nvPr/>
          </p:nvSpPr>
          <p:spPr>
            <a:xfrm>
              <a:off x="2510100" y="2232975"/>
              <a:ext cx="246300" cy="921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grpSp>
      <p:sp>
        <p:nvSpPr>
          <p:cNvPr name="Google Shape;311;p38" id="311"/>
          <p:cNvSpPr/>
          <p:nvPr/>
        </p:nvSpPr>
        <p:spPr>
          <a:xfrm>
            <a:off x="39275" y="2375625"/>
            <a:ext cx="2293200" cy="861300"/>
          </a:xfrm>
          <a:prstGeom prst="wedgeRectCallout">
            <a:avLst>
              <a:gd name="adj1" fmla="val 7120"/>
              <a:gd name="adj2" fmla="val 130152"/>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Use existing software (makes development easier)</a:t>
            </a:r>
            <a:endParaRPr sz="800"/>
          </a:p>
          <a:p>
            <a:pPr lvl="0" indent="-149225" rtl="0" marL="89999" algn="l">
              <a:spcBef>
                <a:spcPts val="0"/>
              </a:spcBef>
              <a:spcAft>
                <a:spcPts val="0"/>
              </a:spcAft>
              <a:buSzPts val="1000"/>
              <a:buChar char="●"/>
            </a:pPr>
            <a:r>
              <a:rPr sz="800" noProof="1" lang="ja"/>
              <a:t>Use state-of-the-art software (technology)</a:t>
            </a:r>
            <a:endParaRPr sz="800"/>
          </a:p>
          <a:p>
            <a:pPr lvl="0" indent="-149225" rtl="0" marL="89999" algn="l">
              <a:spcBef>
                <a:spcPts val="0"/>
              </a:spcBef>
              <a:spcAft>
                <a:spcPts val="0"/>
              </a:spcAft>
              <a:buSzPts val="1000"/>
              <a:buChar char="●"/>
            </a:pPr>
            <a:r>
              <a:rPr sz="800" noProof="1" lang="ja"/>
              <a:t>This software was created by many people, so it has a high level</a:t>
            </a:r>
            <a:endParaRPr sz="800"/>
          </a:p>
        </p:txBody>
      </p:sp>
      <p:sp>
        <p:nvSpPr>
          <p:cNvPr name="Google Shape;312;p38" id="312"/>
          <p:cNvSpPr/>
          <p:nvPr/>
        </p:nvSpPr>
        <p:spPr>
          <a:xfrm>
            <a:off x="1940875" y="1390500"/>
            <a:ext cx="2181900" cy="1005900"/>
          </a:xfrm>
          <a:prstGeom prst="wedgeRectCallout">
            <a:avLst>
              <a:gd name="adj1" fmla="val 1319"/>
              <a:gd name="adj2" fmla="val 159653"/>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You can use OSS in business without worry</a:t>
            </a:r>
            <a:endParaRPr sz="800"/>
          </a:p>
          <a:p>
            <a:pPr lvl="0" indent="-158750" rtl="0" marL="89999" algn="l">
              <a:spcBef>
                <a:spcPts val="0"/>
              </a:spcBef>
              <a:spcAft>
                <a:spcPts val="0"/>
              </a:spcAft>
              <a:buSzPts val="1000"/>
              <a:buChar char="●"/>
            </a:pPr>
            <a:r>
              <a:rPr sz="800" noProof="1" lang="ja"/>
              <a:t>You can use OSS in its original form, which is necessary for business-to-business transactions</a:t>
            </a:r>
            <a:endParaRPr sz="800"/>
          </a:p>
          <a:p>
            <a:pPr lvl="0" indent="-158750" rtl="0" marL="89999" algn="l">
              <a:spcBef>
                <a:spcPts val="0"/>
              </a:spcBef>
              <a:spcAft>
                <a:spcPts val="0"/>
              </a:spcAft>
              <a:buSzPts val="1000"/>
              <a:buChar char="●"/>
            </a:pPr>
            <a:r>
              <a:rPr sz="800" noProof="1" lang="ja"/>
              <a:t>Risk control of OSS use throughout the supply chain</a:t>
            </a:r>
            <a:endParaRPr sz="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316" id="316"/>
        <p:cNvGrpSpPr/>
        <p:nvPr/>
      </p:nvGrpSpPr>
      <p:grpSpPr>
        <a:xfrm>
          <a:off x="0" y="0"/>
          <a:ext cx="0" cy="0"/>
          <a:chOff x="0" y="0"/>
          <a:chExt cx="0" cy="0"/>
        </a:xfrm>
      </p:grpSpPr>
      <p:sp>
        <p:nvSpPr>
          <p:cNvPr name="Google Shape;317;p39" id="317"/>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 What are the benefits of OSS activities?</a:t>
            </a:r>
            <a:endParaRPr/>
          </a:p>
        </p:txBody>
      </p:sp>
      <p:pic>
        <p:nvPicPr>
          <p:cNvPr name="Google Shape;318;p39" id="318"/>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319;p39" id="319"/>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Clr>
                <a:schemeClr val="dk1"/>
              </a:buClr>
              <a:buSzPts val="1100"/>
              <a:buFont typeface="Arial"/>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Clr>
                <a:schemeClr val="dk1"/>
              </a:buClr>
              <a:buSzPts val="1100"/>
              <a:buFont typeface="Arial"/>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grpSp>
        <p:nvGrpSpPr>
          <p:cNvPr name="Google Shape;320;p39" id="320"/>
          <p:cNvGrpSpPr/>
          <p:nvPr/>
        </p:nvGrpSpPr>
        <p:grpSpPr>
          <a:xfrm>
            <a:off x="496725" y="1899650"/>
            <a:ext cx="6297594" cy="2446800"/>
            <a:chOff x="496725" y="1899650"/>
            <a:chExt cx="6297594" cy="2446800"/>
          </a:xfrm>
        </p:grpSpPr>
        <p:sp>
          <p:nvSpPr>
            <p:cNvPr name="Google Shape;321;p39" id="321"/>
            <p:cNvSpPr/>
            <p:nvPr/>
          </p:nvSpPr>
          <p:spPr>
            <a:xfrm>
              <a:off x="496725" y="2571750"/>
              <a:ext cx="4707300" cy="1774500"/>
            </a:xfrm>
            <a:prstGeom prst="donut">
              <a:avLst>
                <a:gd name="adj" fmla="val 4256"/>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22;p39" id="322"/>
            <p:cNvSpPr/>
            <p:nvPr/>
          </p:nvSpPr>
          <p:spPr>
            <a:xfrm>
              <a:off x="5123319" y="1899650"/>
              <a:ext cx="1671000" cy="24468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23;p39" id="323"/>
            <p:cNvSpPr/>
            <p:nvPr/>
          </p:nvSpPr>
          <p:spPr>
            <a:xfrm>
              <a:off x="5026607" y="3715025"/>
              <a:ext cx="117300" cy="360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24;p39" id="324"/>
            <p:cNvSpPr/>
            <p:nvPr/>
          </p:nvSpPr>
          <p:spPr>
            <a:xfrm>
              <a:off x="4536775" y="4037325"/>
              <a:ext cx="596400" cy="267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25;p39" id="325"/>
            <p:cNvSpPr/>
            <p:nvPr/>
          </p:nvSpPr>
          <p:spPr>
            <a:xfrm>
              <a:off x="4386726" y="4079325"/>
              <a:ext cx="766500" cy="225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26;p39" id="326"/>
            <p:cNvSpPr/>
            <p:nvPr/>
          </p:nvSpPr>
          <p:spPr>
            <a:xfrm>
              <a:off x="4257625" y="4116350"/>
              <a:ext cx="784500" cy="203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27;p39" id="327"/>
            <p:cNvSpPr/>
            <p:nvPr/>
          </p:nvSpPr>
          <p:spPr>
            <a:xfrm>
              <a:off x="4104570" y="4162425"/>
              <a:ext cx="893100" cy="14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28;p39" id="328"/>
            <p:cNvSpPr/>
            <p:nvPr/>
          </p:nvSpPr>
          <p:spPr>
            <a:xfrm>
              <a:off x="3904427" y="4204425"/>
              <a:ext cx="10320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29;p39" id="329"/>
            <p:cNvSpPr/>
            <p:nvPr/>
          </p:nvSpPr>
          <p:spPr>
            <a:xfrm>
              <a:off x="3596291" y="4252400"/>
              <a:ext cx="12840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30;p39" id="330"/>
            <p:cNvSpPr/>
            <p:nvPr/>
          </p:nvSpPr>
          <p:spPr>
            <a:xfrm>
              <a:off x="1147275" y="4268000"/>
              <a:ext cx="965700" cy="36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31;p39" id="331"/>
            <p:cNvSpPr/>
            <p:nvPr/>
          </p:nvSpPr>
          <p:spPr>
            <a:xfrm>
              <a:off x="4604975" y="4001125"/>
              <a:ext cx="4950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32;p39" id="332"/>
            <p:cNvSpPr/>
            <p:nvPr/>
          </p:nvSpPr>
          <p:spPr>
            <a:xfrm>
              <a:off x="5114825" y="36161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33;p39" id="333"/>
            <p:cNvSpPr/>
            <p:nvPr/>
          </p:nvSpPr>
          <p:spPr>
            <a:xfrm>
              <a:off x="5077825" y="36573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34;p39" id="334"/>
            <p:cNvSpPr/>
            <p:nvPr/>
          </p:nvSpPr>
          <p:spPr>
            <a:xfrm>
              <a:off x="5064075" y="3172875"/>
              <a:ext cx="1173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35;p39" id="335"/>
            <p:cNvSpPr/>
            <p:nvPr/>
          </p:nvSpPr>
          <p:spPr>
            <a:xfrm>
              <a:off x="1161850" y="4228275"/>
              <a:ext cx="7335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36;p39" id="336"/>
            <p:cNvSpPr/>
            <p:nvPr/>
          </p:nvSpPr>
          <p:spPr>
            <a:xfrm>
              <a:off x="1134450" y="4192175"/>
              <a:ext cx="5481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37;p39" id="337"/>
            <p:cNvSpPr/>
            <p:nvPr/>
          </p:nvSpPr>
          <p:spPr>
            <a:xfrm>
              <a:off x="1117725" y="4144875"/>
              <a:ext cx="4176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38;p39" id="338"/>
            <p:cNvSpPr/>
            <p:nvPr/>
          </p:nvSpPr>
          <p:spPr>
            <a:xfrm>
              <a:off x="1035500" y="4116350"/>
              <a:ext cx="3348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39;p39" id="339"/>
            <p:cNvSpPr/>
            <p:nvPr/>
          </p:nvSpPr>
          <p:spPr>
            <a:xfrm>
              <a:off x="2510100" y="2232975"/>
              <a:ext cx="246300" cy="921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0;p39" id="340"/>
            <p:cNvSpPr/>
            <p:nvPr/>
          </p:nvSpPr>
          <p:spPr>
            <a:xfrm>
              <a:off x="1006400" y="4079325"/>
              <a:ext cx="3348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1;p39" id="341"/>
            <p:cNvSpPr/>
            <p:nvPr/>
          </p:nvSpPr>
          <p:spPr>
            <a:xfrm>
              <a:off x="4689350" y="3941275"/>
              <a:ext cx="361800" cy="73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2;p39" id="342"/>
            <p:cNvSpPr/>
            <p:nvPr/>
          </p:nvSpPr>
          <p:spPr>
            <a:xfrm>
              <a:off x="4817725" y="3887250"/>
              <a:ext cx="233400" cy="73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3;p39" id="343"/>
            <p:cNvSpPr/>
            <p:nvPr/>
          </p:nvSpPr>
          <p:spPr>
            <a:xfrm>
              <a:off x="4910500" y="3845225"/>
              <a:ext cx="204300" cy="73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4;p39" id="344"/>
            <p:cNvSpPr/>
            <p:nvPr/>
          </p:nvSpPr>
          <p:spPr>
            <a:xfrm>
              <a:off x="4962525" y="3793288"/>
              <a:ext cx="204300" cy="73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5;p39" id="345"/>
            <p:cNvSpPr/>
            <p:nvPr/>
          </p:nvSpPr>
          <p:spPr>
            <a:xfrm>
              <a:off x="5015875" y="3118213"/>
              <a:ext cx="1173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6;p39" id="346"/>
            <p:cNvSpPr/>
            <p:nvPr/>
          </p:nvSpPr>
          <p:spPr>
            <a:xfrm>
              <a:off x="4936425" y="3060600"/>
              <a:ext cx="2043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7;p39" id="347"/>
            <p:cNvSpPr/>
            <p:nvPr/>
          </p:nvSpPr>
          <p:spPr>
            <a:xfrm>
              <a:off x="4859775" y="3003675"/>
              <a:ext cx="2733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8;p39" id="348"/>
            <p:cNvSpPr/>
            <p:nvPr/>
          </p:nvSpPr>
          <p:spPr>
            <a:xfrm>
              <a:off x="4797775" y="2956700"/>
              <a:ext cx="3348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9;p39" id="349"/>
            <p:cNvSpPr/>
            <p:nvPr/>
          </p:nvSpPr>
          <p:spPr>
            <a:xfrm>
              <a:off x="4729275" y="2558550"/>
              <a:ext cx="437700" cy="414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grpSp>
      <p:sp>
        <p:nvSpPr>
          <p:cNvPr name="Google Shape;350;p39" id="350"/>
          <p:cNvSpPr/>
          <p:nvPr/>
        </p:nvSpPr>
        <p:spPr>
          <a:xfrm>
            <a:off x="4257600" y="812375"/>
            <a:ext cx="2476200" cy="1371600"/>
          </a:xfrm>
          <a:prstGeom prst="wedgeRectCallout">
            <a:avLst>
              <a:gd name="adj1" fmla="val -44299"/>
              <a:gd name="adj2" fmla="val 109493"/>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Bugs are easier to find, more accurate and faster to fix by more technicians than by themselves.</a:t>
            </a:r>
            <a:endParaRPr sz="800"/>
          </a:p>
          <a:p>
            <a:pPr lvl="0" indent="-158750" rtl="0" marL="89999" algn="l">
              <a:spcBef>
                <a:spcPts val="0"/>
              </a:spcBef>
              <a:spcAft>
                <a:spcPts val="0"/>
              </a:spcAft>
              <a:buSzPts val="1000"/>
              <a:buChar char="●"/>
            </a:pPr>
            <a:r>
              <a:rPr sz="800" noProof="1" lang="ja"/>
              <a:t>Efficient development resources through community collaboration</a:t>
            </a:r>
            <a:endParaRPr sz="800"/>
          </a:p>
          <a:p>
            <a:pPr lvl="0" indent="-158750" rtl="0" marL="89999" algn="l">
              <a:spcBef>
                <a:spcPts val="0"/>
              </a:spcBef>
              <a:spcAft>
                <a:spcPts val="0"/>
              </a:spcAft>
              <a:buSzPts val="1000"/>
              <a:buChar char="●"/>
            </a:pPr>
            <a:r>
              <a:rPr sz="800" noProof="1" lang="ja">
                <a:solidFill>
                  <a:schemeClr val="dk1"/>
                </a:solidFill>
              </a:rPr>
              <a:t>Human resource development and retention/acquisition</a:t>
            </a:r>
            <a:endParaRPr sz="800"/>
          </a:p>
          <a:p>
            <a:pPr lvl="0" indent="-158750" rtl="0" marL="89999" algn="l">
              <a:spcBef>
                <a:spcPts val="0"/>
              </a:spcBef>
              <a:spcAft>
                <a:spcPts val="0"/>
              </a:spcAft>
              <a:buSzPts val="1000"/>
              <a:buChar char="●"/>
            </a:pPr>
            <a:r>
              <a:rPr sz="800" noProof="1" lang="ja"/>
              <a:t>Ability to induce human resources by increasing market value and providing opportunities for activities to engineers</a:t>
            </a:r>
            <a:endParaRPr sz="800"/>
          </a:p>
        </p:txBody>
      </p:sp>
      <p:sp>
        <p:nvSpPr>
          <p:cNvPr name="Google Shape;351;p39" id="351"/>
          <p:cNvSpPr/>
          <p:nvPr/>
        </p:nvSpPr>
        <p:spPr>
          <a:xfrm>
            <a:off x="39275" y="2375625"/>
            <a:ext cx="2293200" cy="861300"/>
          </a:xfrm>
          <a:prstGeom prst="wedgeRectCallout">
            <a:avLst>
              <a:gd name="adj1" fmla="val 7120"/>
              <a:gd name="adj2" fmla="val 130152"/>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Ability to use existing software (makes development easier)</a:t>
            </a:r>
            <a:endParaRPr sz="800"/>
          </a:p>
          <a:p>
            <a:pPr lvl="0" indent="-149225" rtl="0" marL="89999" algn="l">
              <a:spcBef>
                <a:spcPts val="0"/>
              </a:spcBef>
              <a:spcAft>
                <a:spcPts val="0"/>
              </a:spcAft>
              <a:buSzPts val="1000"/>
              <a:buChar char="●"/>
            </a:pPr>
            <a:r>
              <a:rPr sz="800" noProof="1" lang="ja"/>
              <a:t>Ability to use cutting-edge software (technology)</a:t>
            </a:r>
            <a:endParaRPr sz="800"/>
          </a:p>
          <a:p>
            <a:pPr lvl="0" indent="-149225" rtl="0" marL="89999" algn="l">
              <a:spcBef>
                <a:spcPts val="0"/>
              </a:spcBef>
              <a:spcAft>
                <a:spcPts val="0"/>
              </a:spcAft>
              <a:buSzPts val="1000"/>
              <a:buChar char="●"/>
            </a:pPr>
            <a:r>
              <a:rPr sz="800" noProof="1" lang="ja"/>
              <a:t>This software was created by many people, so it has a high level.</a:t>
            </a:r>
            <a:endParaRPr sz="800"/>
          </a:p>
        </p:txBody>
      </p:sp>
      <p:sp>
        <p:nvSpPr>
          <p:cNvPr name="Google Shape;352;p39" id="352"/>
          <p:cNvSpPr/>
          <p:nvPr/>
        </p:nvSpPr>
        <p:spPr>
          <a:xfrm>
            <a:off x="1940875" y="1390500"/>
            <a:ext cx="2181900" cy="1005900"/>
          </a:xfrm>
          <a:prstGeom prst="wedgeRectCallout">
            <a:avLst>
              <a:gd name="adj1" fmla="val 1319"/>
              <a:gd name="adj2" fmla="val 15965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You can use OSS safely in business.</a:t>
            </a:r>
            <a:endParaRPr sz="800"/>
          </a:p>
          <a:p>
            <a:pPr lvl="0" indent="-158750" rtl="0" marL="89999" algn="l">
              <a:spcBef>
                <a:spcPts val="0"/>
              </a:spcBef>
              <a:spcAft>
                <a:spcPts val="0"/>
              </a:spcAft>
              <a:buSzPts val="1000"/>
              <a:buChar char="●"/>
            </a:pPr>
            <a:r>
              <a:rPr sz="800" noProof="1" lang="ja"/>
              <a:t>You can use OSS in its original form, which is necessary for business-to-business transactions.</a:t>
            </a:r>
            <a:endParaRPr sz="800"/>
          </a:p>
          <a:p>
            <a:pPr lvl="0" indent="-158750" rtl="0" marL="89999" algn="l">
              <a:spcBef>
                <a:spcPts val="0"/>
              </a:spcBef>
              <a:spcAft>
                <a:spcPts val="0"/>
              </a:spcAft>
              <a:buSzPts val="1000"/>
              <a:buChar char="●"/>
            </a:pPr>
            <a:r>
              <a:rPr sz="800" noProof="1" lang="ja"/>
              <a:t>Risk control of OSS use throughout the supply chain</a:t>
            </a:r>
            <a:endParaRPr sz="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356" id="356"/>
        <p:cNvGrpSpPr/>
        <p:nvPr/>
      </p:nvGrpSpPr>
      <p:grpSpPr>
        <a:xfrm>
          <a:off x="0" y="0"/>
          <a:ext cx="0" cy="0"/>
          <a:chOff x="0" y="0"/>
          <a:chExt cx="0" cy="0"/>
        </a:xfrm>
      </p:grpSpPr>
      <p:sp>
        <p:nvSpPr>
          <p:cNvPr name="Google Shape;357;p40" id="357"/>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 What are the benefits of OSS activities?</a:t>
            </a:r>
            <a:endParaRPr/>
          </a:p>
        </p:txBody>
      </p:sp>
      <p:pic>
        <p:nvPicPr>
          <p:cNvPr name="Google Shape;358;p40" id="358"/>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359;p40" id="359"/>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Clr>
                <a:schemeClr val="dk1"/>
              </a:buClr>
              <a:buSzPts val="1100"/>
              <a:buFont typeface="Arial"/>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Clr>
                <a:schemeClr val="dk1"/>
              </a:buClr>
              <a:buSzPts val="1100"/>
              <a:buFont typeface="Arial"/>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grpSp>
        <p:nvGrpSpPr>
          <p:cNvPr name="Google Shape;360;p40" id="360"/>
          <p:cNvGrpSpPr/>
          <p:nvPr/>
        </p:nvGrpSpPr>
        <p:grpSpPr>
          <a:xfrm>
            <a:off x="220525" y="2139963"/>
            <a:ext cx="6938400" cy="2206438"/>
            <a:chOff x="220525" y="2139963"/>
            <a:chExt cx="6938400" cy="2206438"/>
          </a:xfrm>
        </p:grpSpPr>
        <p:sp>
          <p:nvSpPr>
            <p:cNvPr name="Google Shape;361;p40" id="361"/>
            <p:cNvSpPr/>
            <p:nvPr/>
          </p:nvSpPr>
          <p:spPr>
            <a:xfrm>
              <a:off x="220525" y="2306700"/>
              <a:ext cx="6938400" cy="2039700"/>
            </a:xfrm>
            <a:prstGeom prst="donut">
              <a:avLst>
                <a:gd name="adj" fmla="val 4256"/>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62;p40" id="362"/>
            <p:cNvSpPr/>
            <p:nvPr/>
          </p:nvSpPr>
          <p:spPr>
            <a:xfrm>
              <a:off x="6283125" y="3943625"/>
              <a:ext cx="5370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63;p40" id="363"/>
            <p:cNvSpPr/>
            <p:nvPr/>
          </p:nvSpPr>
          <p:spPr>
            <a:xfrm>
              <a:off x="6022224" y="4037325"/>
              <a:ext cx="768900" cy="267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64;p40" id="364"/>
            <p:cNvSpPr/>
            <p:nvPr/>
          </p:nvSpPr>
          <p:spPr>
            <a:xfrm>
              <a:off x="5797325" y="4079325"/>
              <a:ext cx="957000" cy="225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65;p40" id="365"/>
            <p:cNvSpPr/>
            <p:nvPr/>
          </p:nvSpPr>
          <p:spPr>
            <a:xfrm>
              <a:off x="5668000" y="4135675"/>
              <a:ext cx="10506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66;p40" id="366"/>
            <p:cNvSpPr/>
            <p:nvPr/>
          </p:nvSpPr>
          <p:spPr>
            <a:xfrm>
              <a:off x="5442625" y="4162425"/>
              <a:ext cx="1231500" cy="14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67;p40" id="367"/>
            <p:cNvSpPr/>
            <p:nvPr/>
          </p:nvSpPr>
          <p:spPr>
            <a:xfrm>
              <a:off x="5135626" y="4204425"/>
              <a:ext cx="14772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68;p40" id="368"/>
            <p:cNvSpPr/>
            <p:nvPr/>
          </p:nvSpPr>
          <p:spPr>
            <a:xfrm>
              <a:off x="4709424" y="4252400"/>
              <a:ext cx="18474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69;p40" id="369"/>
            <p:cNvSpPr/>
            <p:nvPr/>
          </p:nvSpPr>
          <p:spPr>
            <a:xfrm>
              <a:off x="1147275" y="4268000"/>
              <a:ext cx="1734000" cy="36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70;p40" id="370"/>
            <p:cNvSpPr/>
            <p:nvPr/>
          </p:nvSpPr>
          <p:spPr>
            <a:xfrm>
              <a:off x="6172925" y="4001125"/>
              <a:ext cx="6036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71;p40" id="371"/>
            <p:cNvSpPr/>
            <p:nvPr/>
          </p:nvSpPr>
          <p:spPr>
            <a:xfrm>
              <a:off x="6791225" y="38447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72;p40" id="372"/>
            <p:cNvSpPr/>
            <p:nvPr/>
          </p:nvSpPr>
          <p:spPr>
            <a:xfrm>
              <a:off x="6445075" y="3885925"/>
              <a:ext cx="357600" cy="74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73;p40" id="373"/>
            <p:cNvSpPr/>
            <p:nvPr/>
          </p:nvSpPr>
          <p:spPr>
            <a:xfrm>
              <a:off x="5748125" y="2139963"/>
              <a:ext cx="1072200" cy="4317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74;p40" id="374"/>
            <p:cNvSpPr/>
            <p:nvPr/>
          </p:nvSpPr>
          <p:spPr>
            <a:xfrm>
              <a:off x="1161850" y="4228275"/>
              <a:ext cx="143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75;p40" id="375"/>
            <p:cNvSpPr/>
            <p:nvPr/>
          </p:nvSpPr>
          <p:spPr>
            <a:xfrm>
              <a:off x="1134450" y="4192175"/>
              <a:ext cx="12114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76;p40" id="376"/>
            <p:cNvSpPr/>
            <p:nvPr/>
          </p:nvSpPr>
          <p:spPr>
            <a:xfrm>
              <a:off x="1117725" y="4144875"/>
              <a:ext cx="9714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77;p40" id="377"/>
            <p:cNvSpPr/>
            <p:nvPr/>
          </p:nvSpPr>
          <p:spPr>
            <a:xfrm>
              <a:off x="1035500" y="4116350"/>
              <a:ext cx="8436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78;p40" id="378"/>
            <p:cNvSpPr/>
            <p:nvPr/>
          </p:nvSpPr>
          <p:spPr>
            <a:xfrm>
              <a:off x="2510100" y="2232975"/>
              <a:ext cx="246300" cy="921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79;p40" id="379"/>
            <p:cNvSpPr/>
            <p:nvPr/>
          </p:nvSpPr>
          <p:spPr>
            <a:xfrm>
              <a:off x="6585625" y="3827425"/>
              <a:ext cx="217200" cy="74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0;p40" id="380"/>
            <p:cNvSpPr/>
            <p:nvPr/>
          </p:nvSpPr>
          <p:spPr>
            <a:xfrm>
              <a:off x="6705600" y="3784225"/>
              <a:ext cx="85500" cy="74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1;p40" id="381"/>
            <p:cNvSpPr/>
            <p:nvPr/>
          </p:nvSpPr>
          <p:spPr>
            <a:xfrm>
              <a:off x="1156400" y="4044000"/>
              <a:ext cx="376800" cy="87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2;p40" id="382"/>
            <p:cNvSpPr/>
            <p:nvPr/>
          </p:nvSpPr>
          <p:spPr>
            <a:xfrm>
              <a:off x="1156400" y="3982225"/>
              <a:ext cx="117300" cy="74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3;p40" id="383"/>
            <p:cNvSpPr/>
            <p:nvPr/>
          </p:nvSpPr>
          <p:spPr>
            <a:xfrm>
              <a:off x="6017525" y="2524947"/>
              <a:ext cx="7737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4;p40" id="384"/>
            <p:cNvSpPr/>
            <p:nvPr/>
          </p:nvSpPr>
          <p:spPr>
            <a:xfrm>
              <a:off x="6177525" y="2589300"/>
              <a:ext cx="6252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5;p40" id="385"/>
            <p:cNvSpPr/>
            <p:nvPr/>
          </p:nvSpPr>
          <p:spPr>
            <a:xfrm>
              <a:off x="6361950" y="2646975"/>
              <a:ext cx="4410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6;p40" id="386"/>
            <p:cNvSpPr/>
            <p:nvPr/>
          </p:nvSpPr>
          <p:spPr>
            <a:xfrm>
              <a:off x="6514350" y="2713350"/>
              <a:ext cx="3060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7;p40" id="387"/>
            <p:cNvSpPr/>
            <p:nvPr/>
          </p:nvSpPr>
          <p:spPr>
            <a:xfrm>
              <a:off x="6674125" y="2769000"/>
              <a:ext cx="1779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grpSp>
      <p:sp>
        <p:nvSpPr>
          <p:cNvPr name="Google Shape;388;p40" id="388"/>
          <p:cNvSpPr/>
          <p:nvPr/>
        </p:nvSpPr>
        <p:spPr>
          <a:xfrm>
            <a:off x="39275" y="2375625"/>
            <a:ext cx="2293200" cy="861300"/>
          </a:xfrm>
          <a:prstGeom prst="wedgeRectCallout">
            <a:avLst>
              <a:gd name="adj1" fmla="val 7120"/>
              <a:gd name="adj2" fmla="val 130152"/>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Using existing software (making development easier)</a:t>
            </a:r>
            <a:endParaRPr sz="800"/>
          </a:p>
          <a:p>
            <a:pPr lvl="0" indent="-149225" rtl="0" marL="89999" algn="l">
              <a:spcBef>
                <a:spcPts val="0"/>
              </a:spcBef>
              <a:spcAft>
                <a:spcPts val="0"/>
              </a:spcAft>
              <a:buSzPts val="1000"/>
              <a:buChar char="●"/>
            </a:pPr>
            <a:r>
              <a:rPr sz="800" noProof="1" lang="ja"/>
              <a:t>Using state-of-the-art software (technology)</a:t>
            </a:r>
            <a:endParaRPr sz="800"/>
          </a:p>
          <a:p>
            <a:pPr lvl="0" indent="-149225" rtl="0" marL="89999" algn="l">
              <a:spcBef>
                <a:spcPts val="0"/>
              </a:spcBef>
              <a:spcAft>
                <a:spcPts val="0"/>
              </a:spcAft>
              <a:buSzPts val="1000"/>
              <a:buChar char="●"/>
            </a:pPr>
            <a:r>
              <a:rPr sz="800" noProof="1" lang="ja"/>
              <a:t>This software was created by many people, so it has a high level.</a:t>
            </a:r>
            <a:endParaRPr sz="800"/>
          </a:p>
        </p:txBody>
      </p:sp>
      <p:sp>
        <p:nvSpPr>
          <p:cNvPr name="Google Shape;389;p40" id="389"/>
          <p:cNvSpPr/>
          <p:nvPr/>
        </p:nvSpPr>
        <p:spPr>
          <a:xfrm>
            <a:off x="1940875" y="1390500"/>
            <a:ext cx="2181900" cy="1005900"/>
          </a:xfrm>
          <a:prstGeom prst="wedgeRectCallout">
            <a:avLst>
              <a:gd name="adj1" fmla="val 1319"/>
              <a:gd name="adj2" fmla="val 15965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You can use OSS safely in business.</a:t>
            </a:r>
            <a:endParaRPr sz="800"/>
          </a:p>
          <a:p>
            <a:pPr lvl="0" indent="-158750" rtl="0" marL="89999" algn="l">
              <a:spcBef>
                <a:spcPts val="0"/>
              </a:spcBef>
              <a:spcAft>
                <a:spcPts val="0"/>
              </a:spcAft>
              <a:buSzPts val="1000"/>
              <a:buChar char="●"/>
            </a:pPr>
            <a:r>
              <a:rPr sz="800" noProof="1" lang="ja"/>
              <a:t>You can use OSS in its original form, which is necessary for business-to-business transactions.</a:t>
            </a:r>
            <a:endParaRPr sz="800"/>
          </a:p>
          <a:p>
            <a:pPr lvl="0" indent="-158750" rtl="0" marL="89999" algn="l">
              <a:spcBef>
                <a:spcPts val="0"/>
              </a:spcBef>
              <a:spcAft>
                <a:spcPts val="0"/>
              </a:spcAft>
              <a:buSzPts val="1000"/>
              <a:buChar char="●"/>
            </a:pPr>
            <a:r>
              <a:rPr sz="800" noProof="1" lang="ja"/>
              <a:t>Risk control of OSS use throughout the supply chain</a:t>
            </a:r>
            <a:endParaRPr sz="800"/>
          </a:p>
        </p:txBody>
      </p:sp>
      <p:sp>
        <p:nvSpPr>
          <p:cNvPr name="Google Shape;390;p40" id="390"/>
          <p:cNvSpPr/>
          <p:nvPr/>
        </p:nvSpPr>
        <p:spPr>
          <a:xfrm>
            <a:off x="4257600" y="812375"/>
            <a:ext cx="2476200" cy="1371600"/>
          </a:xfrm>
          <a:prstGeom prst="wedgeRectCallout">
            <a:avLst>
              <a:gd name="adj1" fmla="val -44299"/>
              <a:gd name="adj2" fmla="val 10949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Bugs are easier to find, more accurate and faster to fix by more technicians than by themselves</a:t>
            </a:r>
            <a:endParaRPr sz="800"/>
          </a:p>
          <a:p>
            <a:pPr lvl="0" indent="-158750" rtl="0" marL="89999" algn="l">
              <a:spcBef>
                <a:spcPts val="0"/>
              </a:spcBef>
              <a:spcAft>
                <a:spcPts val="0"/>
              </a:spcAft>
              <a:buSzPts val="1000"/>
              <a:buChar char="●"/>
            </a:pPr>
            <a:r>
              <a:rPr sz="800" noProof="1" lang="ja"/>
              <a:t>Efficient development resources through community collaboration</a:t>
            </a:r>
            <a:endParaRPr sz="800"/>
          </a:p>
          <a:p>
            <a:pPr lvl="0" indent="-158750" rtl="0" marL="89999" algn="l">
              <a:spcBef>
                <a:spcPts val="0"/>
              </a:spcBef>
              <a:spcAft>
                <a:spcPts val="0"/>
              </a:spcAft>
              <a:buSzPts val="1000"/>
              <a:buChar char="●"/>
            </a:pPr>
            <a:r>
              <a:rPr sz="800" noProof="1" lang="ja">
                <a:solidFill>
                  <a:schemeClr val="dk1"/>
                </a:solidFill>
              </a:rPr>
              <a:t>Human resource development and retention/acquisition</a:t>
            </a:r>
            <a:endParaRPr sz="800"/>
          </a:p>
          <a:p>
            <a:pPr lvl="0" indent="-158750" rtl="0" marL="89999" algn="l">
              <a:spcBef>
                <a:spcPts val="0"/>
              </a:spcBef>
              <a:spcAft>
                <a:spcPts val="0"/>
              </a:spcAft>
              <a:buSzPts val="1000"/>
              <a:buChar char="●"/>
            </a:pPr>
            <a:r>
              <a:rPr sz="800" noProof="1" lang="ja"/>
              <a:t>Ability to induce human resources by increasing market value and providing opportunities for activities to engineers</a:t>
            </a:r>
            <a:endParaRPr sz="800"/>
          </a:p>
        </p:txBody>
      </p:sp>
      <p:sp>
        <p:nvSpPr>
          <p:cNvPr name="Google Shape;391;p40" id="391"/>
          <p:cNvSpPr/>
          <p:nvPr/>
        </p:nvSpPr>
        <p:spPr>
          <a:xfrm>
            <a:off x="6868625" y="2541525"/>
            <a:ext cx="2127600" cy="921600"/>
          </a:xfrm>
          <a:prstGeom prst="wedgeRectCallout">
            <a:avLst>
              <a:gd name="adj1" fmla="val -56599"/>
              <a:gd name="adj2" fmla="val -18187"/>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Alignment of corporate expectations and community movements through the community</a:t>
            </a:r>
            <a:endParaRPr sz="800"/>
          </a:p>
          <a:p>
            <a:pPr lvl="1" indent="-168275" rtl="0" marL="269999" algn="l">
              <a:spcBef>
                <a:spcPts val="0"/>
              </a:spcBef>
              <a:spcAft>
                <a:spcPts val="0"/>
              </a:spcAft>
              <a:buSzPts val="1000"/>
              <a:buChar char="○"/>
            </a:pPr>
            <a:r>
              <a:rPr sz="800" noProof="1" lang="ja"/>
              <a:t>Engagement in development direction</a:t>
            </a:r>
            <a:endParaRPr sz="800"/>
          </a:p>
          <a:p>
            <a:pPr lvl="0" indent="-158750" rtl="0" marL="89999" algn="l">
              <a:spcBef>
                <a:spcPts val="0"/>
              </a:spcBef>
              <a:spcAft>
                <a:spcPts val="0"/>
              </a:spcAft>
              <a:buSzPts val="1000"/>
              <a:buChar char="●"/>
            </a:pPr>
            <a:r>
              <a:rPr sz="800" noProof="1" lang="ja"/>
              <a:t>Motivation of engineers</a:t>
            </a:r>
            <a:endParaRPr sz="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395" id="395"/>
        <p:cNvGrpSpPr/>
        <p:nvPr/>
      </p:nvGrpSpPr>
      <p:grpSpPr>
        <a:xfrm>
          <a:off x="0" y="0"/>
          <a:ext cx="0" cy="0"/>
          <a:chOff x="0" y="0"/>
          <a:chExt cx="0" cy="0"/>
        </a:xfrm>
      </p:grpSpPr>
      <p:sp>
        <p:nvSpPr>
          <p:cNvPr name="Google Shape;396;p41" id="396"/>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 What are the benefits of OSS activities?</a:t>
            </a:r>
            <a:endParaRPr/>
          </a:p>
        </p:txBody>
      </p:sp>
      <p:pic>
        <p:nvPicPr>
          <p:cNvPr name="Google Shape;397;p41" id="397"/>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398;p41" id="398"/>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Clr>
                <a:schemeClr val="dk1"/>
              </a:buClr>
              <a:buSzPts val="1100"/>
              <a:buFont typeface="Arial"/>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Clr>
                <a:schemeClr val="dk1"/>
              </a:buClr>
              <a:buSzPts val="1100"/>
              <a:buFont typeface="Arial"/>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sp>
        <p:nvSpPr>
          <p:cNvPr name="Google Shape;399;p41" id="399"/>
          <p:cNvSpPr/>
          <p:nvPr/>
        </p:nvSpPr>
        <p:spPr>
          <a:xfrm>
            <a:off x="39275" y="2375625"/>
            <a:ext cx="2293200" cy="861300"/>
          </a:xfrm>
          <a:prstGeom prst="wedgeRectCallout">
            <a:avLst>
              <a:gd name="adj1" fmla="val 7120"/>
              <a:gd name="adj2" fmla="val 130152"/>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Using existing software (making development easier)</a:t>
            </a:r>
            <a:endParaRPr sz="800"/>
          </a:p>
          <a:p>
            <a:pPr lvl="0" indent="-149225" rtl="0" marL="89999" algn="l">
              <a:spcBef>
                <a:spcPts val="0"/>
              </a:spcBef>
              <a:spcAft>
                <a:spcPts val="0"/>
              </a:spcAft>
              <a:buSzPts val="1000"/>
              <a:buChar char="●"/>
            </a:pPr>
            <a:r>
              <a:rPr sz="800" noProof="1" lang="ja"/>
              <a:t>Using state-of-the-art software (technology)</a:t>
            </a:r>
            <a:endParaRPr sz="800"/>
          </a:p>
          <a:p>
            <a:pPr lvl="0" indent="-149225" rtl="0" marL="89999" algn="l">
              <a:spcBef>
                <a:spcPts val="0"/>
              </a:spcBef>
              <a:spcAft>
                <a:spcPts val="0"/>
              </a:spcAft>
              <a:buSzPts val="1000"/>
              <a:buChar char="●"/>
            </a:pPr>
            <a:r>
              <a:rPr sz="800" noProof="1" lang="ja"/>
              <a:t>This software was created by many people, so it has a high level.</a:t>
            </a:r>
            <a:endParaRPr sz="800"/>
          </a:p>
        </p:txBody>
      </p:sp>
      <p:sp>
        <p:nvSpPr>
          <p:cNvPr name="Google Shape;400;p41" id="400"/>
          <p:cNvSpPr/>
          <p:nvPr/>
        </p:nvSpPr>
        <p:spPr>
          <a:xfrm>
            <a:off x="1940875" y="1390500"/>
            <a:ext cx="2181900" cy="1005900"/>
          </a:xfrm>
          <a:prstGeom prst="wedgeRectCallout">
            <a:avLst>
              <a:gd name="adj1" fmla="val 1319"/>
              <a:gd name="adj2" fmla="val 15965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You can use OSS safely in business.</a:t>
            </a:r>
            <a:endParaRPr sz="800"/>
          </a:p>
          <a:p>
            <a:pPr lvl="0" indent="-158750" rtl="0" marL="89999" algn="l">
              <a:spcBef>
                <a:spcPts val="0"/>
              </a:spcBef>
              <a:spcAft>
                <a:spcPts val="0"/>
              </a:spcAft>
              <a:buSzPts val="1000"/>
              <a:buChar char="●"/>
            </a:pPr>
            <a:r>
              <a:rPr sz="800" noProof="1" lang="ja"/>
              <a:t>You can use OSS in its original form, which is necessary for business-to-business transactions.</a:t>
            </a:r>
            <a:endParaRPr sz="800"/>
          </a:p>
          <a:p>
            <a:pPr lvl="0" indent="-158750" rtl="0" marL="89999" algn="l">
              <a:spcBef>
                <a:spcPts val="0"/>
              </a:spcBef>
              <a:spcAft>
                <a:spcPts val="0"/>
              </a:spcAft>
              <a:buSzPts val="1000"/>
              <a:buChar char="●"/>
            </a:pPr>
            <a:r>
              <a:rPr sz="800" noProof="1" lang="ja"/>
              <a:t>Risk control of OSS use throughout the supply chain</a:t>
            </a:r>
            <a:endParaRPr sz="800"/>
          </a:p>
        </p:txBody>
      </p:sp>
      <p:sp>
        <p:nvSpPr>
          <p:cNvPr name="Google Shape;401;p41" id="401"/>
          <p:cNvSpPr/>
          <p:nvPr/>
        </p:nvSpPr>
        <p:spPr>
          <a:xfrm>
            <a:off x="4257600" y="812375"/>
            <a:ext cx="2476200" cy="1371600"/>
          </a:xfrm>
          <a:prstGeom prst="wedgeRectCallout">
            <a:avLst>
              <a:gd name="adj1" fmla="val -44299"/>
              <a:gd name="adj2" fmla="val 10949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Bugs are easier to find, more accurate and faster to fix by more technicians than by themselves</a:t>
            </a:r>
            <a:endParaRPr sz="800"/>
          </a:p>
          <a:p>
            <a:pPr lvl="0" indent="-158750" rtl="0" marL="89999" algn="l">
              <a:spcBef>
                <a:spcPts val="0"/>
              </a:spcBef>
              <a:spcAft>
                <a:spcPts val="0"/>
              </a:spcAft>
              <a:buSzPts val="1000"/>
              <a:buChar char="●"/>
            </a:pPr>
            <a:r>
              <a:rPr sz="800" noProof="1" lang="ja"/>
              <a:t>Efficient development resources through community collaboration</a:t>
            </a:r>
            <a:endParaRPr sz="800"/>
          </a:p>
          <a:p>
            <a:pPr lvl="0" indent="-158750" rtl="0" marL="89999" algn="l">
              <a:spcBef>
                <a:spcPts val="0"/>
              </a:spcBef>
              <a:spcAft>
                <a:spcPts val="0"/>
              </a:spcAft>
              <a:buSzPts val="1000"/>
              <a:buChar char="●"/>
            </a:pPr>
            <a:r>
              <a:rPr sz="800" noProof="1" lang="ja">
                <a:solidFill>
                  <a:schemeClr val="dk1"/>
                </a:solidFill>
              </a:rPr>
              <a:t>Human resource development and retention/acquisition</a:t>
            </a:r>
            <a:endParaRPr sz="800"/>
          </a:p>
          <a:p>
            <a:pPr lvl="0" indent="-158750" rtl="0" marL="89999" algn="l">
              <a:spcBef>
                <a:spcPts val="0"/>
              </a:spcBef>
              <a:spcAft>
                <a:spcPts val="0"/>
              </a:spcAft>
              <a:buSzPts val="1000"/>
              <a:buChar char="●"/>
            </a:pPr>
            <a:r>
              <a:rPr sz="800" noProof="1" lang="ja"/>
              <a:t>Ability to induce human resources by increasing market value and providing opportunities for activities to engineers</a:t>
            </a:r>
            <a:endParaRPr sz="800"/>
          </a:p>
        </p:txBody>
      </p:sp>
      <p:sp>
        <p:nvSpPr>
          <p:cNvPr name="Google Shape;402;p41" id="402"/>
          <p:cNvSpPr/>
          <p:nvPr/>
        </p:nvSpPr>
        <p:spPr>
          <a:xfrm>
            <a:off x="6868625" y="2541525"/>
            <a:ext cx="2127600" cy="921600"/>
          </a:xfrm>
          <a:prstGeom prst="wedgeRectCallout">
            <a:avLst>
              <a:gd name="adj1" fmla="val -56599"/>
              <a:gd name="adj2" fmla="val -1818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Alignment of corporate expectations and community movements through the community</a:t>
            </a:r>
            <a:endParaRPr sz="800"/>
          </a:p>
          <a:p>
            <a:pPr lvl="1" indent="-168275" rtl="0" marL="269999" algn="l">
              <a:spcBef>
                <a:spcPts val="0"/>
              </a:spcBef>
              <a:spcAft>
                <a:spcPts val="0"/>
              </a:spcAft>
              <a:buSzPts val="1000"/>
              <a:buChar char="○"/>
            </a:pPr>
            <a:r>
              <a:rPr sz="800" noProof="1" lang="ja"/>
              <a:t>Engagement in development direction</a:t>
            </a:r>
            <a:endParaRPr sz="800"/>
          </a:p>
          <a:p>
            <a:pPr lvl="0" indent="-158750" rtl="0" marL="89999" algn="l">
              <a:spcBef>
                <a:spcPts val="0"/>
              </a:spcBef>
              <a:spcAft>
                <a:spcPts val="0"/>
              </a:spcAft>
              <a:buSzPts val="1000"/>
              <a:buChar char="●"/>
            </a:pPr>
            <a:r>
              <a:rPr sz="800" noProof="1" lang="ja"/>
              <a:t>Motivation of engineers</a:t>
            </a:r>
            <a:endParaRPr sz="800"/>
          </a:p>
        </p:txBody>
      </p:sp>
      <p:sp>
        <p:nvSpPr>
          <p:cNvPr name="Google Shape;403;p41" id="403"/>
          <p:cNvSpPr/>
          <p:nvPr/>
        </p:nvSpPr>
        <p:spPr>
          <a:xfrm>
            <a:off x="6868625" y="990300"/>
            <a:ext cx="2127600" cy="1316400"/>
          </a:xfrm>
          <a:prstGeom prst="wedgeRectCallout">
            <a:avLst>
              <a:gd name="adj1" fmla="val -54408"/>
              <a:gd name="adj2" fmla="val 48627"/>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Creation of business utilizing OSS</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Expansion of market and potential customer base</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Establishment and dissemination of de facto standards</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Building an ecosystem</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Obtaining legitimacy for activities</a:t>
            </a:r>
            <a:endParaRPr sz="800">
              <a:solidFill>
                <a:schemeClr val="dk1"/>
              </a:solidFill>
            </a:endParaRPr>
          </a:p>
          <a:p>
            <a:pPr lvl="2" indent="-177800" rtl="0" marL="360000" algn="l">
              <a:spcBef>
                <a:spcPts val="0"/>
              </a:spcBef>
              <a:spcAft>
                <a:spcPts val="0"/>
              </a:spcAft>
              <a:buClr>
                <a:schemeClr val="dk1"/>
              </a:buClr>
              <a:buSzPts val="1000"/>
              <a:buChar char="■"/>
            </a:pPr>
            <a:r>
              <a:rPr sz="800" noProof="1" lang="ja">
                <a:solidFill>
                  <a:schemeClr val="dk1"/>
                </a:solidFill>
              </a:rPr>
              <a:t>Obtaining endorsements from community participants</a:t>
            </a:r>
            <a:endParaRPr sz="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407" id="407"/>
        <p:cNvGrpSpPr/>
        <p:nvPr/>
      </p:nvGrpSpPr>
      <p:grpSpPr>
        <a:xfrm>
          <a:off x="0" y="0"/>
          <a:ext cx="0" cy="0"/>
          <a:chOff x="0" y="0"/>
          <a:chExt cx="0" cy="0"/>
        </a:xfrm>
      </p:grpSpPr>
      <p:sp>
        <p:nvSpPr>
          <p:cNvPr name="Google Shape;408;p42" id="408"/>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409;p42" id="409"/>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is OSPO?</a:t>
            </a:r>
            <a:endParaRPr/>
          </a:p>
        </p:txBody>
      </p:sp>
      <p:sp>
        <p:nvSpPr>
          <p:cNvPr name="Google Shape;410;p42" id="410"/>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Benefits of using open source software</a:t>
            </a:r>
            <a:endParaRPr/>
          </a:p>
          <a:p>
            <a:pPr lvl="1" indent="-317500" rtl="0" marL="914400" algn="l">
              <a:spcBef>
                <a:spcPts val="0"/>
              </a:spcBef>
              <a:spcAft>
                <a:spcPts val="0"/>
              </a:spcAft>
              <a:buSzPts val="1400"/>
              <a:buChar char="○"/>
            </a:pPr>
            <a:r>
              <a:rPr noProof="1" lang="ja"/>
              <a:t>Use existing software (makes development easier)</a:t>
            </a:r>
            <a:endParaRPr/>
          </a:p>
          <a:p>
            <a:pPr lvl="1" indent="-317500" rtl="0" marL="914400" algn="l">
              <a:spcBef>
                <a:spcPts val="0"/>
              </a:spcBef>
              <a:spcAft>
                <a:spcPts val="0"/>
              </a:spcAft>
              <a:buSzPts val="1400"/>
              <a:buChar char="○"/>
            </a:pPr>
            <a:r>
              <a:rPr noProof="1" lang="ja"/>
              <a:t>Use state-of-the-art software (technology)</a:t>
            </a:r>
            <a:endParaRPr/>
          </a:p>
          <a:p>
            <a:pPr lvl="1" indent="-317500" rtl="0" marL="914400" algn="l">
              <a:spcBef>
                <a:spcPts val="0"/>
              </a:spcBef>
              <a:spcAft>
                <a:spcPts val="0"/>
              </a:spcAft>
              <a:buSzPts val="1400"/>
              <a:buChar char="○"/>
            </a:pPr>
            <a:r>
              <a:rPr noProof="1" lang="ja"/>
              <a:t>This software was created by many people, so it has a high level</a:t>
            </a:r>
            <a:endParaRPr/>
          </a:p>
          <a:p>
            <a:pPr lvl="1" indent="-317500" rtl="0" marL="914400" algn="l">
              <a:spcBef>
                <a:spcPts val="0"/>
              </a:spcBef>
              <a:spcAft>
                <a:spcPts val="0"/>
              </a:spcAft>
              <a:buSzPts val="1400"/>
              <a:buChar char="○"/>
            </a:pPr>
            <a:r>
              <a:rPr noProof="1" lang="ja"/>
              <a:t>Since many people use it, it is easy to find bugs, correct them accurately and quickly</a:t>
            </a:r>
            <a:endParaRPr/>
          </a:p>
          <a:p>
            <a:pPr lvl="0" indent="-317500" rtl="0" marL="457200" algn="l">
              <a:spcBef>
                <a:spcPts val="0"/>
              </a:spcBef>
              <a:spcAft>
                <a:spcPts val="0"/>
              </a:spcAft>
              <a:buSzPts val="1400"/>
              <a:buChar char="●"/>
            </a:pPr>
            <a:r>
              <a:rPr noProof="1" lang="ja"/>
              <a:t>Benefits of community activities</a:t>
            </a:r>
            <a:endParaRPr/>
          </a:p>
          <a:p>
            <a:pPr lvl="1" indent="-317500" rtl="0" marL="914400" algn="l">
              <a:spcBef>
                <a:spcPts val="0"/>
              </a:spcBef>
              <a:spcAft>
                <a:spcPts val="0"/>
              </a:spcAft>
              <a:buSzPts val="1400"/>
              <a:buChar char="○"/>
            </a:pPr>
            <a:r>
              <a:rPr noProof="1" lang="ja"/>
              <a:t>Efficient development resources through community collaboration</a:t>
            </a:r>
            <a:endParaRPr/>
          </a:p>
          <a:p>
            <a:pPr lvl="1" indent="-317500" rtl="0" marL="914400" algn="l">
              <a:spcBef>
                <a:spcPts val="0"/>
              </a:spcBef>
              <a:spcAft>
                <a:spcPts val="0"/>
              </a:spcAft>
              <a:buSzPts val="1400"/>
              <a:buChar char="○"/>
            </a:pPr>
            <a:r>
              <a:rPr noProof="1" lang="ja"/>
              <a:t>Opportunities to acquire talent (company side)</a:t>
            </a:r>
            <a:endParaRPr/>
          </a:p>
          <a:p>
            <a:pPr lvl="2" indent="-317500" rtl="0" marL="1371600" algn="l">
              <a:spcBef>
                <a:spcPts val="0"/>
              </a:spcBef>
              <a:spcAft>
                <a:spcPts val="0"/>
              </a:spcAft>
              <a:buSzPts val="1400"/>
              <a:buChar char="■"/>
            </a:pPr>
            <a:r>
              <a:rPr noProof="1" lang="ja"/>
              <a:t>As an engineer, you can improve your value and gain opportunities for activities</a:t>
            </a:r>
            <a:endParaRPr/>
          </a:p>
          <a:p>
            <a:pPr lvl="2" indent="-317500" rtl="0" marL="1371600" algn="l">
              <a:spcBef>
                <a:spcPts val="0"/>
              </a:spcBef>
              <a:spcAft>
                <a:spcPts val="0"/>
              </a:spcAft>
              <a:buSzPts val="1400"/>
              <a:buChar char="■"/>
            </a:pPr>
            <a:r>
              <a:rPr noProof="1" lang="ja">
                <a:solidFill>
                  <a:schemeClr val="dk1"/>
                </a:solidFill>
              </a:rPr>
              <a:t>Human resource development</a:t>
            </a:r>
            <a:endParaRPr/>
          </a:p>
          <a:p>
            <a:pPr lvl="0" indent="-317500" rtl="0" marL="457200" algn="l">
              <a:spcBef>
                <a:spcPts val="0"/>
              </a:spcBef>
              <a:spcAft>
                <a:spcPts val="0"/>
              </a:spcAft>
              <a:buSzPts val="1400"/>
              <a:buChar char="●"/>
            </a:pPr>
            <a:r>
              <a:rPr noProof="1" lang="ja"/>
              <a:t>Business strategic benefits</a:t>
            </a:r>
            <a:endParaRPr/>
          </a:p>
          <a:p>
            <a:pPr lvl="1" indent="-317500" rtl="0" marL="914400" algn="l">
              <a:spcBef>
                <a:spcPts val="0"/>
              </a:spcBef>
              <a:spcAft>
                <a:spcPts val="0"/>
              </a:spcAft>
              <a:buSzPts val="1400"/>
              <a:buChar char="○"/>
            </a:pPr>
            <a:r>
              <a:rPr noProof="1" lang="ja"/>
              <a:t>Expansion of the market and potential customer base through the community and involvement in development direction</a:t>
            </a:r>
            <a:endParaRPr/>
          </a:p>
          <a:p>
            <a:pPr lvl="1" indent="-317500" rtl="0" marL="914400" algn="l">
              <a:spcBef>
                <a:spcPts val="0"/>
              </a:spcBef>
              <a:spcAft>
                <a:spcPts val="0"/>
              </a:spcAft>
              <a:buSzPts val="1400"/>
              <a:buChar char="○"/>
            </a:pPr>
            <a:r>
              <a:rPr noProof="1" lang="ja"/>
              <a:t>Establishment and dissemination of de facto standards</a:t>
            </a:r>
            <a:endParaRPr/>
          </a:p>
          <a:p>
            <a:pPr lvl="0" indent="0" rtl="0" marL="0" algn="l">
              <a:spcBef>
                <a:spcPts val="0"/>
              </a:spcBef>
              <a:spcAft>
                <a:spcPts val="0"/>
              </a:spcAft>
              <a:buNone/>
            </a:pPr>
            <a:r>
              <a:t> </a:t>
            </a:r>
            <a:endParaRPr/>
          </a:p>
          <a:p>
            <a:pPr lvl="0" indent="0" rtl="0" marL="0" algn="l">
              <a:spcBef>
                <a:spcPts val="0"/>
              </a:spcBef>
              <a:spcAft>
                <a:spcPts val="0"/>
              </a:spcAft>
              <a:buNone/>
            </a:pPr>
            <a:r>
              <a:rPr noProof="1" lang="ja"/>
              <a:t>Next time consider mapping with OSPO stages (2023/5/26)</a:t>
            </a:r>
            <a:endParaRPr/>
          </a:p>
          <a:p>
            <a:pPr lvl="0" indent="0" rtl="0" marL="914400" algn="l">
              <a:spcBef>
                <a:spcPts val="0"/>
              </a:spcBef>
              <a:spcAft>
                <a:spcPts val="0"/>
              </a:spcAft>
              <a:buNone/>
            </a:pPr>
            <a:r>
              <a:t> </a:t>
            </a:r>
            <a:endParaRPr/>
          </a:p>
        </p:txBody>
      </p:sp>
      <p:pic>
        <p:nvPicPr>
          <p:cNvPr name="Google Shape;411;p42" id="411"/>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412;p42" id="412"/>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A core decision-making member as a community leader</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413;p42" id="413"/>
          <p:cNvSpPr txBox="1"/>
          <p:nvPr/>
        </p:nvSpPr>
        <p:spPr>
          <a:xfrm>
            <a:off x="846000" y="34525"/>
            <a:ext cx="6737400" cy="5943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Clr>
                <a:schemeClr val="dk1"/>
              </a:buClr>
              <a:buSzPts val="1100"/>
              <a:buFont typeface="Arial"/>
              <a:buNone/>
            </a:pPr>
            <a:r>
              <a:rPr noProof="1" lang="ja">
                <a:solidFill>
                  <a:schemeClr val="dk1"/>
                </a:solidFill>
              </a:rPr>
              <a:t>What is OSPO?</a:t>
            </a:r>
            <a:endParaRPr>
              <a:solidFill>
                <a:schemeClr val="dk1"/>
              </a:solidFill>
            </a:endParaRPr>
          </a:p>
          <a:p>
            <a:pPr lvl="0" indent="0" rtl="0" marL="0" algn="l">
              <a:spcBef>
                <a:spcPts val="0"/>
              </a:spcBef>
              <a:spcAft>
                <a:spcPts val="0"/>
              </a:spcAft>
              <a:buNone/>
            </a:pPr>
            <a:r>
              <a:rPr noProof="1" lang="ja"/>
              <a:t>Here is a summary of what OSPO does in each stage of the company.</a:t>
            </a:r>
            <a:endParaRPr/>
          </a:p>
        </p:txBody>
      </p:sp>
      <p:sp>
        <p:nvSpPr>
          <p:cNvPr name="Google Shape;414;p42" id="414"/>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grpSp>
        <p:nvGrpSpPr>
          <p:cNvPr name="Google Shape;415;p42" id="415"/>
          <p:cNvGrpSpPr/>
          <p:nvPr/>
        </p:nvGrpSpPr>
        <p:grpSpPr>
          <a:xfrm>
            <a:off x="874325" y="1899650"/>
            <a:ext cx="5919925" cy="2446800"/>
            <a:chOff x="874325" y="1899650"/>
            <a:chExt cx="5919925" cy="2446800"/>
          </a:xfrm>
        </p:grpSpPr>
        <p:sp>
          <p:nvSpPr>
            <p:cNvPr name="Google Shape;416;p42" id="416"/>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A core decision-making member as a community leader</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Participants</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417;p42" id="417"/>
            <p:cNvSpPr/>
            <p:nvPr/>
          </p:nvSpPr>
          <p:spPr>
            <a:xfrm>
              <a:off x="874325" y="3236925"/>
              <a:ext cx="1234200" cy="1109400"/>
            </a:xfrm>
            <a:prstGeom prst="donut">
              <a:avLst>
                <a:gd name="adj" fmla="val 3730"/>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18;p42" id="418"/>
            <p:cNvSpPr/>
            <p:nvPr/>
          </p:nvSpPr>
          <p:spPr>
            <a:xfrm>
              <a:off x="2083350" y="1899650"/>
              <a:ext cx="4710900" cy="24468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19;p42" id="419"/>
            <p:cNvSpPr/>
            <p:nvPr/>
          </p:nvSpPr>
          <p:spPr>
            <a:xfrm>
              <a:off x="2042775" y="3943625"/>
              <a:ext cx="117300" cy="360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20;p42" id="420"/>
            <p:cNvSpPr/>
            <p:nvPr/>
          </p:nvSpPr>
          <p:spPr>
            <a:xfrm>
              <a:off x="2013750" y="4037325"/>
              <a:ext cx="117300" cy="267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21;p42" id="421"/>
            <p:cNvSpPr/>
            <p:nvPr/>
          </p:nvSpPr>
          <p:spPr>
            <a:xfrm>
              <a:off x="1976725" y="4079325"/>
              <a:ext cx="117300" cy="225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22;p42" id="422"/>
            <p:cNvSpPr/>
            <p:nvPr/>
          </p:nvSpPr>
          <p:spPr>
            <a:xfrm>
              <a:off x="1940875" y="4135675"/>
              <a:ext cx="117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23;p42" id="423"/>
            <p:cNvSpPr/>
            <p:nvPr/>
          </p:nvSpPr>
          <p:spPr>
            <a:xfrm>
              <a:off x="1896450" y="4162425"/>
              <a:ext cx="117300" cy="14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24;p42" id="424"/>
            <p:cNvSpPr/>
            <p:nvPr/>
          </p:nvSpPr>
          <p:spPr>
            <a:xfrm>
              <a:off x="1835425" y="42044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25;p42" id="425"/>
            <p:cNvSpPr/>
            <p:nvPr/>
          </p:nvSpPr>
          <p:spPr>
            <a:xfrm>
              <a:off x="1779150" y="4252400"/>
              <a:ext cx="11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26;p42" id="426"/>
            <p:cNvSpPr/>
            <p:nvPr/>
          </p:nvSpPr>
          <p:spPr>
            <a:xfrm>
              <a:off x="1127225" y="4252400"/>
              <a:ext cx="11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27;p42" id="427"/>
            <p:cNvSpPr/>
            <p:nvPr/>
          </p:nvSpPr>
          <p:spPr>
            <a:xfrm>
              <a:off x="1718125" y="4267725"/>
              <a:ext cx="11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28;p42" id="428"/>
            <p:cNvSpPr/>
            <p:nvPr/>
          </p:nvSpPr>
          <p:spPr>
            <a:xfrm>
              <a:off x="2058175" y="3450300"/>
              <a:ext cx="117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29;p42" id="429"/>
            <p:cNvSpPr/>
            <p:nvPr/>
          </p:nvSpPr>
          <p:spPr>
            <a:xfrm>
              <a:off x="1985889" y="3330550"/>
              <a:ext cx="117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30;p42" id="430"/>
            <p:cNvSpPr/>
            <p:nvPr/>
          </p:nvSpPr>
          <p:spPr>
            <a:xfrm>
              <a:off x="2026239" y="3389575"/>
              <a:ext cx="117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grpSp>
      <p:sp>
        <p:nvSpPr>
          <p:cNvPr name="Google Shape;431;p42" id="431"/>
          <p:cNvSpPr/>
          <p:nvPr/>
        </p:nvSpPr>
        <p:spPr>
          <a:xfrm>
            <a:off x="39275" y="2375625"/>
            <a:ext cx="2293200" cy="861300"/>
          </a:xfrm>
          <a:prstGeom prst="wedgeRectCallout">
            <a:avLst>
              <a:gd name="adj1" fmla="val 7667"/>
              <a:gd name="adj2" fmla="val 123406"/>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have a role in enlightening and instilling licenses</a:t>
            </a:r>
            <a:endParaRPr sz="800"/>
          </a:p>
          <a:p>
            <a:pPr lvl="0" indent="-149225" rtl="0" marL="89999" algn="l">
              <a:spcBef>
                <a:spcPts val="0"/>
              </a:spcBef>
              <a:spcAft>
                <a:spcPts val="0"/>
              </a:spcAft>
              <a:buSzPts val="1000"/>
              <a:buChar char="●"/>
            </a:pPr>
            <a:r>
              <a:rPr sz="800" lang="ja"/>
              <a:t>  </a:t>
            </a:r>
            <a:r>
              <a:rPr sz="800" noProof="1" lang="ja"/>
              <a:t>to evangelize that OSS is important and that licenses should be protected</a:t>
            </a:r>
            <a:endParaRPr sz="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435" id="435"/>
        <p:cNvGrpSpPr/>
        <p:nvPr/>
      </p:nvGrpSpPr>
      <p:grpSpPr>
        <a:xfrm>
          <a:off x="0" y="0"/>
          <a:ext cx="0" cy="0"/>
          <a:chOff x="0" y="0"/>
          <a:chExt cx="0" cy="0"/>
        </a:xfrm>
      </p:grpSpPr>
      <p:sp>
        <p:nvSpPr>
          <p:cNvPr name="Google Shape;436;p43" id="436"/>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437;p43" id="437"/>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is OSPO?</a:t>
            </a:r>
            <a:endParaRPr/>
          </a:p>
        </p:txBody>
      </p:sp>
      <p:sp>
        <p:nvSpPr>
          <p:cNvPr name="Google Shape;438;p43" id="438"/>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Benefits of using open source software</a:t>
            </a:r>
            <a:endParaRPr/>
          </a:p>
          <a:p>
            <a:pPr lvl="1" indent="-317500" rtl="0" marL="914400" algn="l">
              <a:spcBef>
                <a:spcPts val="0"/>
              </a:spcBef>
              <a:spcAft>
                <a:spcPts val="0"/>
              </a:spcAft>
              <a:buSzPts val="1400"/>
              <a:buChar char="○"/>
            </a:pPr>
            <a:r>
              <a:rPr noProof="1" lang="ja"/>
              <a:t>Use existing software (makes development easier)</a:t>
            </a:r>
            <a:endParaRPr/>
          </a:p>
          <a:p>
            <a:pPr lvl="1" indent="-317500" rtl="0" marL="914400" algn="l">
              <a:spcBef>
                <a:spcPts val="0"/>
              </a:spcBef>
              <a:spcAft>
                <a:spcPts val="0"/>
              </a:spcAft>
              <a:buSzPts val="1400"/>
              <a:buChar char="○"/>
            </a:pPr>
            <a:r>
              <a:rPr noProof="1" lang="ja"/>
              <a:t>Use state-of-the-art software (technology)</a:t>
            </a:r>
            <a:endParaRPr/>
          </a:p>
          <a:p>
            <a:pPr lvl="1" indent="-317500" rtl="0" marL="914400" algn="l">
              <a:spcBef>
                <a:spcPts val="0"/>
              </a:spcBef>
              <a:spcAft>
                <a:spcPts val="0"/>
              </a:spcAft>
              <a:buSzPts val="1400"/>
              <a:buChar char="○"/>
            </a:pPr>
            <a:r>
              <a:rPr noProof="1" lang="ja"/>
              <a:t>This software was created by many people, so it has a high level</a:t>
            </a:r>
            <a:endParaRPr/>
          </a:p>
          <a:p>
            <a:pPr lvl="1" indent="-317500" rtl="0" marL="914400" algn="l">
              <a:spcBef>
                <a:spcPts val="0"/>
              </a:spcBef>
              <a:spcAft>
                <a:spcPts val="0"/>
              </a:spcAft>
              <a:buSzPts val="1400"/>
              <a:buChar char="○"/>
            </a:pPr>
            <a:r>
              <a:rPr noProof="1" lang="ja"/>
              <a:t>Since many people use it, it is easy to find bugs, correct them accurately and quickly</a:t>
            </a:r>
            <a:endParaRPr/>
          </a:p>
          <a:p>
            <a:pPr lvl="0" indent="-317500" rtl="0" marL="457200" algn="l">
              <a:spcBef>
                <a:spcPts val="0"/>
              </a:spcBef>
              <a:spcAft>
                <a:spcPts val="0"/>
              </a:spcAft>
              <a:buSzPts val="1400"/>
              <a:buChar char="●"/>
            </a:pPr>
            <a:r>
              <a:rPr noProof="1" lang="ja"/>
              <a:t>Benefits of community activities</a:t>
            </a:r>
            <a:endParaRPr/>
          </a:p>
          <a:p>
            <a:pPr lvl="1" indent="-317500" rtl="0" marL="914400" algn="l">
              <a:spcBef>
                <a:spcPts val="0"/>
              </a:spcBef>
              <a:spcAft>
                <a:spcPts val="0"/>
              </a:spcAft>
              <a:buSzPts val="1400"/>
              <a:buChar char="○"/>
            </a:pPr>
            <a:r>
              <a:rPr noProof="1" lang="ja"/>
              <a:t>Efficient development resources through community collaboration</a:t>
            </a:r>
            <a:endParaRPr/>
          </a:p>
          <a:p>
            <a:pPr lvl="1" indent="-317500" rtl="0" marL="914400" algn="l">
              <a:spcBef>
                <a:spcPts val="0"/>
              </a:spcBef>
              <a:spcAft>
                <a:spcPts val="0"/>
              </a:spcAft>
              <a:buSzPts val="1400"/>
              <a:buChar char="○"/>
            </a:pPr>
            <a:r>
              <a:rPr noProof="1" lang="ja"/>
              <a:t>Opportunities to acquire talent (company side)</a:t>
            </a:r>
            <a:endParaRPr/>
          </a:p>
          <a:p>
            <a:pPr lvl="2" indent="-317500" rtl="0" marL="1371600" algn="l">
              <a:spcBef>
                <a:spcPts val="0"/>
              </a:spcBef>
              <a:spcAft>
                <a:spcPts val="0"/>
              </a:spcAft>
              <a:buSzPts val="1400"/>
              <a:buChar char="■"/>
            </a:pPr>
            <a:r>
              <a:rPr noProof="1" lang="ja"/>
              <a:t>As an engineer, you can improve your value and gain opportunities for activities</a:t>
            </a:r>
            <a:endParaRPr/>
          </a:p>
          <a:p>
            <a:pPr lvl="2" indent="-317500" rtl="0" marL="1371600" algn="l">
              <a:spcBef>
                <a:spcPts val="0"/>
              </a:spcBef>
              <a:spcAft>
                <a:spcPts val="0"/>
              </a:spcAft>
              <a:buSzPts val="1400"/>
              <a:buChar char="■"/>
            </a:pPr>
            <a:r>
              <a:rPr noProof="1" lang="ja">
                <a:solidFill>
                  <a:schemeClr val="dk1"/>
                </a:solidFill>
              </a:rPr>
              <a:t>Human resource development</a:t>
            </a:r>
            <a:endParaRPr/>
          </a:p>
          <a:p>
            <a:pPr lvl="0" indent="-317500" rtl="0" marL="457200" algn="l">
              <a:spcBef>
                <a:spcPts val="0"/>
              </a:spcBef>
              <a:spcAft>
                <a:spcPts val="0"/>
              </a:spcAft>
              <a:buSzPts val="1400"/>
              <a:buChar char="●"/>
            </a:pPr>
            <a:r>
              <a:rPr noProof="1" lang="ja"/>
              <a:t>Business strategic benefits</a:t>
            </a:r>
            <a:endParaRPr/>
          </a:p>
          <a:p>
            <a:pPr lvl="1" indent="-317500" rtl="0" marL="914400" algn="l">
              <a:spcBef>
                <a:spcPts val="0"/>
              </a:spcBef>
              <a:spcAft>
                <a:spcPts val="0"/>
              </a:spcAft>
              <a:buSzPts val="1400"/>
              <a:buChar char="○"/>
            </a:pPr>
            <a:r>
              <a:rPr noProof="1" lang="ja"/>
              <a:t>Expansion of the market and potential customer base through the community and involvement in development direction</a:t>
            </a:r>
            <a:endParaRPr/>
          </a:p>
          <a:p>
            <a:pPr lvl="1" indent="-317500" rtl="0" marL="914400" algn="l">
              <a:spcBef>
                <a:spcPts val="0"/>
              </a:spcBef>
              <a:spcAft>
                <a:spcPts val="0"/>
              </a:spcAft>
              <a:buSzPts val="1400"/>
              <a:buChar char="○"/>
            </a:pPr>
            <a:r>
              <a:rPr noProof="1" lang="ja"/>
              <a:t>Establishment and dissemination of de facto standards</a:t>
            </a:r>
            <a:endParaRPr/>
          </a:p>
          <a:p>
            <a:pPr lvl="0" indent="0" rtl="0" marL="0" algn="l">
              <a:spcBef>
                <a:spcPts val="0"/>
              </a:spcBef>
              <a:spcAft>
                <a:spcPts val="0"/>
              </a:spcAft>
              <a:buNone/>
            </a:pPr>
            <a:r>
              <a:t> </a:t>
            </a:r>
            <a:endParaRPr/>
          </a:p>
          <a:p>
            <a:pPr lvl="0" indent="0" rtl="0" marL="0" algn="l">
              <a:spcBef>
                <a:spcPts val="0"/>
              </a:spcBef>
              <a:spcAft>
                <a:spcPts val="0"/>
              </a:spcAft>
              <a:buNone/>
            </a:pPr>
            <a:r>
              <a:rPr noProof="1" lang="ja"/>
              <a:t>Next time consider mapping with OSPO stages (2023/5/26)</a:t>
            </a:r>
            <a:endParaRPr/>
          </a:p>
          <a:p>
            <a:pPr lvl="0" indent="0" rtl="0" marL="914400" algn="l">
              <a:spcBef>
                <a:spcPts val="0"/>
              </a:spcBef>
              <a:spcAft>
                <a:spcPts val="0"/>
              </a:spcAft>
              <a:buNone/>
            </a:pPr>
            <a:r>
              <a:t> </a:t>
            </a:r>
            <a:endParaRPr/>
          </a:p>
        </p:txBody>
      </p:sp>
      <p:pic>
        <p:nvPicPr>
          <p:cNvPr name="Google Shape;439;p43" id="439"/>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440;p43" id="440"/>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A core decision-making member as a community leader</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441;p43" id="441"/>
          <p:cNvSpPr txBox="1"/>
          <p:nvPr/>
        </p:nvSpPr>
        <p:spPr>
          <a:xfrm>
            <a:off x="846000" y="34525"/>
            <a:ext cx="6737400" cy="5943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Clr>
                <a:schemeClr val="dk1"/>
              </a:buClr>
              <a:buSzPts val="1100"/>
              <a:buFont typeface="Arial"/>
              <a:buNone/>
            </a:pPr>
            <a:r>
              <a:rPr noProof="1" lang="ja">
                <a:solidFill>
                  <a:schemeClr val="dk1"/>
                </a:solidFill>
              </a:rPr>
              <a:t>What is OSPO?</a:t>
            </a:r>
            <a:endParaRPr>
              <a:solidFill>
                <a:schemeClr val="dk1"/>
              </a:solidFill>
            </a:endParaRPr>
          </a:p>
          <a:p>
            <a:pPr lvl="0" indent="0" rtl="0" marL="0" algn="l">
              <a:spcBef>
                <a:spcPts val="0"/>
              </a:spcBef>
              <a:spcAft>
                <a:spcPts val="0"/>
              </a:spcAft>
              <a:buNone/>
            </a:pPr>
            <a:r>
              <a:rPr noProof="1" lang="ja"/>
              <a:t>Here is a summary of what OSPO does in each stage of the company.</a:t>
            </a:r>
            <a:endParaRPr/>
          </a:p>
        </p:txBody>
      </p:sp>
      <p:sp>
        <p:nvSpPr>
          <p:cNvPr name="Google Shape;442;p43" id="442"/>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grpSp>
        <p:nvGrpSpPr>
          <p:cNvPr name="Google Shape;443;p43" id="443"/>
          <p:cNvGrpSpPr/>
          <p:nvPr/>
        </p:nvGrpSpPr>
        <p:grpSpPr>
          <a:xfrm>
            <a:off x="874325" y="1899650"/>
            <a:ext cx="5920000" cy="2446800"/>
            <a:chOff x="874325" y="1899650"/>
            <a:chExt cx="5920000" cy="2446800"/>
          </a:xfrm>
        </p:grpSpPr>
        <p:sp>
          <p:nvSpPr>
            <p:cNvPr name="Google Shape;444;p43" id="444"/>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A core decision-making member as a community leader</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Participants</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445;p43" id="445"/>
            <p:cNvSpPr/>
            <p:nvPr/>
          </p:nvSpPr>
          <p:spPr>
            <a:xfrm>
              <a:off x="874325" y="3029925"/>
              <a:ext cx="2476200" cy="1316400"/>
            </a:xfrm>
            <a:prstGeom prst="donut">
              <a:avLst>
                <a:gd name="adj" fmla="val 3730"/>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46;p43" id="446"/>
            <p:cNvSpPr/>
            <p:nvPr/>
          </p:nvSpPr>
          <p:spPr>
            <a:xfrm>
              <a:off x="3308025" y="1899650"/>
              <a:ext cx="3486300" cy="24468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47;p43" id="447"/>
            <p:cNvSpPr/>
            <p:nvPr/>
          </p:nvSpPr>
          <p:spPr>
            <a:xfrm>
              <a:off x="3197807" y="3943625"/>
              <a:ext cx="117300" cy="360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48;p43" id="448"/>
            <p:cNvSpPr/>
            <p:nvPr/>
          </p:nvSpPr>
          <p:spPr>
            <a:xfrm>
              <a:off x="3097321" y="4037325"/>
              <a:ext cx="188700" cy="267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49;p43" id="449"/>
            <p:cNvSpPr/>
            <p:nvPr/>
          </p:nvSpPr>
          <p:spPr>
            <a:xfrm>
              <a:off x="3023119" y="4079325"/>
              <a:ext cx="225900" cy="225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50;p43" id="450"/>
            <p:cNvSpPr/>
            <p:nvPr/>
          </p:nvSpPr>
          <p:spPr>
            <a:xfrm>
              <a:off x="2966968" y="4135675"/>
              <a:ext cx="246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51;p43" id="451"/>
            <p:cNvSpPr/>
            <p:nvPr/>
          </p:nvSpPr>
          <p:spPr>
            <a:xfrm>
              <a:off x="2884766" y="4162425"/>
              <a:ext cx="284100" cy="14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52;p43" id="452"/>
            <p:cNvSpPr/>
            <p:nvPr/>
          </p:nvSpPr>
          <p:spPr>
            <a:xfrm>
              <a:off x="2756412" y="4204425"/>
              <a:ext cx="351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53;p43" id="453"/>
            <p:cNvSpPr/>
            <p:nvPr/>
          </p:nvSpPr>
          <p:spPr>
            <a:xfrm>
              <a:off x="2579955" y="4252400"/>
              <a:ext cx="4716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54;p43" id="454"/>
            <p:cNvSpPr/>
            <p:nvPr/>
          </p:nvSpPr>
          <p:spPr>
            <a:xfrm>
              <a:off x="1147275" y="4268000"/>
              <a:ext cx="511800" cy="36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55;p43" id="455"/>
            <p:cNvSpPr/>
            <p:nvPr/>
          </p:nvSpPr>
          <p:spPr>
            <a:xfrm>
              <a:off x="3153875" y="4001125"/>
              <a:ext cx="11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56;p43" id="456"/>
            <p:cNvSpPr/>
            <p:nvPr/>
          </p:nvSpPr>
          <p:spPr>
            <a:xfrm>
              <a:off x="3286025" y="38447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57;p43" id="457"/>
            <p:cNvSpPr/>
            <p:nvPr/>
          </p:nvSpPr>
          <p:spPr>
            <a:xfrm>
              <a:off x="3249025" y="38859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58;p43" id="458"/>
            <p:cNvSpPr/>
            <p:nvPr/>
          </p:nvSpPr>
          <p:spPr>
            <a:xfrm>
              <a:off x="3261050" y="3410700"/>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59;p43" id="459"/>
            <p:cNvSpPr/>
            <p:nvPr/>
          </p:nvSpPr>
          <p:spPr>
            <a:xfrm>
              <a:off x="1161850" y="4228275"/>
              <a:ext cx="3750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60;p43" id="460"/>
            <p:cNvSpPr/>
            <p:nvPr/>
          </p:nvSpPr>
          <p:spPr>
            <a:xfrm>
              <a:off x="1134450" y="4192175"/>
              <a:ext cx="2841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61;p43" id="461"/>
            <p:cNvSpPr/>
            <p:nvPr/>
          </p:nvSpPr>
          <p:spPr>
            <a:xfrm>
              <a:off x="1117725" y="4144875"/>
              <a:ext cx="210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62;p43" id="462"/>
            <p:cNvSpPr/>
            <p:nvPr/>
          </p:nvSpPr>
          <p:spPr>
            <a:xfrm>
              <a:off x="1035500" y="4116350"/>
              <a:ext cx="210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63;p43" id="463"/>
            <p:cNvSpPr/>
            <p:nvPr/>
          </p:nvSpPr>
          <p:spPr>
            <a:xfrm>
              <a:off x="2510100" y="2232975"/>
              <a:ext cx="246300" cy="921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grpSp>
      <p:sp>
        <p:nvSpPr>
          <p:cNvPr name="Google Shape;464;p43" id="464"/>
          <p:cNvSpPr/>
          <p:nvPr/>
        </p:nvSpPr>
        <p:spPr>
          <a:xfrm>
            <a:off x="39275" y="2375625"/>
            <a:ext cx="2293200" cy="861300"/>
          </a:xfrm>
          <a:prstGeom prst="wedgeRectCallout">
            <a:avLst>
              <a:gd name="adj1" fmla="val 7667"/>
              <a:gd name="adj2" fmla="val 123406"/>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have a role in enlightening and instilling licenses</a:t>
            </a:r>
            <a:endParaRPr sz="800"/>
          </a:p>
          <a:p>
            <a:pPr lvl="0" indent="-149225" rtl="0" marL="89999" algn="l">
              <a:spcBef>
                <a:spcPts val="0"/>
              </a:spcBef>
              <a:spcAft>
                <a:spcPts val="0"/>
              </a:spcAft>
              <a:buSzPts val="1000"/>
              <a:buChar char="●"/>
            </a:pPr>
            <a:r>
              <a:rPr sz="800" lang="ja"/>
              <a:t>  </a:t>
            </a:r>
            <a:r>
              <a:rPr sz="800" noProof="1" lang="ja"/>
              <a:t>to evangelize that OSS is important and that licenses should be protected</a:t>
            </a:r>
            <a:endParaRPr sz="800"/>
          </a:p>
        </p:txBody>
      </p:sp>
      <p:sp>
        <p:nvSpPr>
          <p:cNvPr name="Google Shape;465;p43" id="465"/>
          <p:cNvSpPr/>
          <p:nvPr/>
        </p:nvSpPr>
        <p:spPr>
          <a:xfrm>
            <a:off x="1283575" y="877325"/>
            <a:ext cx="2798700" cy="1453500"/>
          </a:xfrm>
          <a:prstGeom prst="wedgeRectCallout">
            <a:avLst>
              <a:gd name="adj1" fmla="val 6634"/>
              <a:gd name="adj2" fmla="val 131447"/>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play a role in promoting thorough license compliance throughout the company</a:t>
            </a:r>
            <a:endParaRPr sz="800"/>
          </a:p>
          <a:p>
            <a:pPr lvl="0" indent="-158750" rtl="0" marL="89999" algn="l">
              <a:spcBef>
                <a:spcPts val="0"/>
              </a:spcBef>
              <a:spcAft>
                <a:spcPts val="0"/>
              </a:spcAft>
              <a:buSzPts val="1000"/>
              <a:buChar char="●"/>
            </a:pPr>
            <a:r>
              <a:rPr sz="800" noProof="1" lang="ja"/>
              <a:t>prepare to understand the culture and act appropriately within the company to take advantage of the OSS community</a:t>
            </a:r>
            <a:endParaRPr sz="800"/>
          </a:p>
          <a:p>
            <a:pPr lvl="0" indent="-158750" rtl="0" marL="89999" algn="l">
              <a:spcBef>
                <a:spcPts val="0"/>
              </a:spcBef>
              <a:spcAft>
                <a:spcPts val="0"/>
              </a:spcAft>
              <a:buSzPts val="1000"/>
              <a:buChar char="●"/>
            </a:pPr>
            <a:r>
              <a:rPr sz="800" noProof="1" lang="ja"/>
              <a:t>eventually share OSS information within the company so that it can contribute to the OSS community outside the company.</a:t>
            </a:r>
            <a:endParaRPr sz="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469" id="469"/>
        <p:cNvGrpSpPr/>
        <p:nvPr/>
      </p:nvGrpSpPr>
      <p:grpSpPr>
        <a:xfrm>
          <a:off x="0" y="0"/>
          <a:ext cx="0" cy="0"/>
          <a:chOff x="0" y="0"/>
          <a:chExt cx="0" cy="0"/>
        </a:xfrm>
      </p:grpSpPr>
      <p:sp>
        <p:nvSpPr>
          <p:cNvPr name="Google Shape;470;p44" id="470"/>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471;p44" id="471"/>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is OSPO?</a:t>
            </a:r>
            <a:endParaRPr/>
          </a:p>
        </p:txBody>
      </p:sp>
      <p:sp>
        <p:nvSpPr>
          <p:cNvPr name="Google Shape;472;p44" id="472"/>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Benefits of using open source software</a:t>
            </a:r>
            <a:endParaRPr/>
          </a:p>
          <a:p>
            <a:pPr lvl="1" indent="-317500" rtl="0" marL="914400" algn="l">
              <a:spcBef>
                <a:spcPts val="0"/>
              </a:spcBef>
              <a:spcAft>
                <a:spcPts val="0"/>
              </a:spcAft>
              <a:buSzPts val="1400"/>
              <a:buChar char="○"/>
            </a:pPr>
            <a:r>
              <a:rPr noProof="1" lang="ja"/>
              <a:t>Use existing software (makes development easier)</a:t>
            </a:r>
            <a:endParaRPr/>
          </a:p>
          <a:p>
            <a:pPr lvl="1" indent="-317500" rtl="0" marL="914400" algn="l">
              <a:spcBef>
                <a:spcPts val="0"/>
              </a:spcBef>
              <a:spcAft>
                <a:spcPts val="0"/>
              </a:spcAft>
              <a:buSzPts val="1400"/>
              <a:buChar char="○"/>
            </a:pPr>
            <a:r>
              <a:rPr noProof="1" lang="ja"/>
              <a:t>Use state-of-the-art software (technology)</a:t>
            </a:r>
            <a:endParaRPr/>
          </a:p>
          <a:p>
            <a:pPr lvl="1" indent="-317500" rtl="0" marL="914400" algn="l">
              <a:spcBef>
                <a:spcPts val="0"/>
              </a:spcBef>
              <a:spcAft>
                <a:spcPts val="0"/>
              </a:spcAft>
              <a:buSzPts val="1400"/>
              <a:buChar char="○"/>
            </a:pPr>
            <a:r>
              <a:rPr noProof="1" lang="ja"/>
              <a:t>This software was created by many people, so it has a high level</a:t>
            </a:r>
            <a:endParaRPr/>
          </a:p>
          <a:p>
            <a:pPr lvl="1" indent="-317500" rtl="0" marL="914400" algn="l">
              <a:spcBef>
                <a:spcPts val="0"/>
              </a:spcBef>
              <a:spcAft>
                <a:spcPts val="0"/>
              </a:spcAft>
              <a:buSzPts val="1400"/>
              <a:buChar char="○"/>
            </a:pPr>
            <a:r>
              <a:rPr noProof="1" lang="ja"/>
              <a:t>Since many people use it, it is easy to find bugs, correct them accurately and quickly</a:t>
            </a:r>
            <a:endParaRPr/>
          </a:p>
          <a:p>
            <a:pPr lvl="0" indent="-317500" rtl="0" marL="457200" algn="l">
              <a:spcBef>
                <a:spcPts val="0"/>
              </a:spcBef>
              <a:spcAft>
                <a:spcPts val="0"/>
              </a:spcAft>
              <a:buSzPts val="1400"/>
              <a:buChar char="●"/>
            </a:pPr>
            <a:r>
              <a:rPr noProof="1" lang="ja"/>
              <a:t>Benefits of community activities</a:t>
            </a:r>
            <a:endParaRPr/>
          </a:p>
          <a:p>
            <a:pPr lvl="1" indent="-317500" rtl="0" marL="914400" algn="l">
              <a:spcBef>
                <a:spcPts val="0"/>
              </a:spcBef>
              <a:spcAft>
                <a:spcPts val="0"/>
              </a:spcAft>
              <a:buSzPts val="1400"/>
              <a:buChar char="○"/>
            </a:pPr>
            <a:r>
              <a:rPr noProof="1" lang="ja"/>
              <a:t>Efficient development resources through community collaboration</a:t>
            </a:r>
            <a:endParaRPr/>
          </a:p>
          <a:p>
            <a:pPr lvl="1" indent="-317500" rtl="0" marL="914400" algn="l">
              <a:spcBef>
                <a:spcPts val="0"/>
              </a:spcBef>
              <a:spcAft>
                <a:spcPts val="0"/>
              </a:spcAft>
              <a:buSzPts val="1400"/>
              <a:buChar char="○"/>
            </a:pPr>
            <a:r>
              <a:rPr noProof="1" lang="ja"/>
              <a:t>Opportunities to acquire talent (company side)</a:t>
            </a:r>
            <a:endParaRPr/>
          </a:p>
          <a:p>
            <a:pPr lvl="2" indent="-317500" rtl="0" marL="1371600" algn="l">
              <a:spcBef>
                <a:spcPts val="0"/>
              </a:spcBef>
              <a:spcAft>
                <a:spcPts val="0"/>
              </a:spcAft>
              <a:buSzPts val="1400"/>
              <a:buChar char="■"/>
            </a:pPr>
            <a:r>
              <a:rPr noProof="1" lang="ja"/>
              <a:t>As an engineer, you can improve your value and gain opportunities for activities</a:t>
            </a:r>
            <a:endParaRPr/>
          </a:p>
          <a:p>
            <a:pPr lvl="2" indent="-317500" rtl="0" marL="1371600" algn="l">
              <a:spcBef>
                <a:spcPts val="0"/>
              </a:spcBef>
              <a:spcAft>
                <a:spcPts val="0"/>
              </a:spcAft>
              <a:buSzPts val="1400"/>
              <a:buChar char="■"/>
            </a:pPr>
            <a:r>
              <a:rPr noProof="1" lang="ja">
                <a:solidFill>
                  <a:schemeClr val="dk1"/>
                </a:solidFill>
              </a:rPr>
              <a:t>Human resource development</a:t>
            </a:r>
            <a:endParaRPr/>
          </a:p>
          <a:p>
            <a:pPr lvl="0" indent="-317500" rtl="0" marL="457200" algn="l">
              <a:spcBef>
                <a:spcPts val="0"/>
              </a:spcBef>
              <a:spcAft>
                <a:spcPts val="0"/>
              </a:spcAft>
              <a:buSzPts val="1400"/>
              <a:buChar char="●"/>
            </a:pPr>
            <a:r>
              <a:rPr noProof="1" lang="ja"/>
              <a:t>Business strategic benefits</a:t>
            </a:r>
            <a:endParaRPr/>
          </a:p>
          <a:p>
            <a:pPr lvl="1" indent="-317500" rtl="0" marL="914400" algn="l">
              <a:spcBef>
                <a:spcPts val="0"/>
              </a:spcBef>
              <a:spcAft>
                <a:spcPts val="0"/>
              </a:spcAft>
              <a:buSzPts val="1400"/>
              <a:buChar char="○"/>
            </a:pPr>
            <a:r>
              <a:rPr noProof="1" lang="ja"/>
              <a:t>Expansion of the market and potential customer base through the community and involvement in development direction</a:t>
            </a:r>
            <a:endParaRPr/>
          </a:p>
          <a:p>
            <a:pPr lvl="1" indent="-317500" rtl="0" marL="914400" algn="l">
              <a:spcBef>
                <a:spcPts val="0"/>
              </a:spcBef>
              <a:spcAft>
                <a:spcPts val="0"/>
              </a:spcAft>
              <a:buSzPts val="1400"/>
              <a:buChar char="○"/>
            </a:pPr>
            <a:r>
              <a:rPr noProof="1" lang="ja"/>
              <a:t>Establishment and dissemination of de facto standards</a:t>
            </a:r>
            <a:endParaRPr/>
          </a:p>
          <a:p>
            <a:pPr lvl="0" indent="0" rtl="0" marL="0" algn="l">
              <a:spcBef>
                <a:spcPts val="0"/>
              </a:spcBef>
              <a:spcAft>
                <a:spcPts val="0"/>
              </a:spcAft>
              <a:buNone/>
            </a:pPr>
            <a:r>
              <a:t> </a:t>
            </a:r>
            <a:endParaRPr/>
          </a:p>
          <a:p>
            <a:pPr lvl="0" indent="0" rtl="0" marL="0" algn="l">
              <a:spcBef>
                <a:spcPts val="0"/>
              </a:spcBef>
              <a:spcAft>
                <a:spcPts val="0"/>
              </a:spcAft>
              <a:buNone/>
            </a:pPr>
            <a:r>
              <a:rPr noProof="1" lang="ja"/>
              <a:t>Next time consider mapping with OSPO stages (2023/5/26)</a:t>
            </a:r>
            <a:endParaRPr/>
          </a:p>
          <a:p>
            <a:pPr lvl="0" indent="0" rtl="0" marL="914400" algn="l">
              <a:spcBef>
                <a:spcPts val="0"/>
              </a:spcBef>
              <a:spcAft>
                <a:spcPts val="0"/>
              </a:spcAft>
              <a:buNone/>
            </a:pPr>
            <a:r>
              <a:t> </a:t>
            </a:r>
            <a:endParaRPr/>
          </a:p>
        </p:txBody>
      </p:sp>
      <p:pic>
        <p:nvPicPr>
          <p:cNvPr name="Google Shape;473;p44" id="473"/>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474;p44" id="474"/>
          <p:cNvSpPr txBox="1"/>
          <p:nvPr/>
        </p:nvSpPr>
        <p:spPr>
          <a:xfrm>
            <a:off x="846000" y="34525"/>
            <a:ext cx="6737400" cy="5943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Clr>
                <a:schemeClr val="dk1"/>
              </a:buClr>
              <a:buSzPts val="1100"/>
              <a:buFont typeface="Arial"/>
              <a:buNone/>
            </a:pPr>
            <a:r>
              <a:rPr noProof="1" lang="ja">
                <a:solidFill>
                  <a:schemeClr val="dk1"/>
                </a:solidFill>
              </a:rPr>
              <a:t>What is OSPO?</a:t>
            </a:r>
            <a:endParaRPr>
              <a:solidFill>
                <a:schemeClr val="dk1"/>
              </a:solidFill>
            </a:endParaRPr>
          </a:p>
          <a:p>
            <a:pPr lvl="0" indent="0" rtl="0" marL="0" algn="l">
              <a:spcBef>
                <a:spcPts val="0"/>
              </a:spcBef>
              <a:spcAft>
                <a:spcPts val="0"/>
              </a:spcAft>
              <a:buNone/>
            </a:pPr>
            <a:r>
              <a:rPr noProof="1" lang="ja"/>
              <a:t>Here is a summary of what OSPO does in each stage of the company.</a:t>
            </a:r>
            <a:endParaRPr/>
          </a:p>
        </p:txBody>
      </p:sp>
      <p:sp>
        <p:nvSpPr>
          <p:cNvPr name="Google Shape;475;p44" id="475"/>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grpSp>
        <p:nvGrpSpPr>
          <p:cNvPr name="Google Shape;476;p44" id="476"/>
          <p:cNvGrpSpPr/>
          <p:nvPr/>
        </p:nvGrpSpPr>
        <p:grpSpPr>
          <a:xfrm>
            <a:off x="496725" y="1899650"/>
            <a:ext cx="6297594" cy="2446800"/>
            <a:chOff x="496725" y="1899650"/>
            <a:chExt cx="6297594" cy="2446800"/>
          </a:xfrm>
        </p:grpSpPr>
        <p:sp>
          <p:nvSpPr>
            <p:cNvPr name="Google Shape;477;p44" id="477"/>
            <p:cNvSpPr/>
            <p:nvPr/>
          </p:nvSpPr>
          <p:spPr>
            <a:xfrm>
              <a:off x="496725" y="2571750"/>
              <a:ext cx="4707300" cy="1774500"/>
            </a:xfrm>
            <a:prstGeom prst="donut">
              <a:avLst>
                <a:gd name="adj" fmla="val 4256"/>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78;p44" id="478"/>
            <p:cNvSpPr/>
            <p:nvPr/>
          </p:nvSpPr>
          <p:spPr>
            <a:xfrm>
              <a:off x="5123319" y="1899650"/>
              <a:ext cx="1671000" cy="24468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79;p44" id="479"/>
            <p:cNvSpPr/>
            <p:nvPr/>
          </p:nvSpPr>
          <p:spPr>
            <a:xfrm>
              <a:off x="5026607" y="3715025"/>
              <a:ext cx="117300" cy="360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80;p44" id="480"/>
            <p:cNvSpPr/>
            <p:nvPr/>
          </p:nvSpPr>
          <p:spPr>
            <a:xfrm>
              <a:off x="4536775" y="4037325"/>
              <a:ext cx="596400" cy="267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81;p44" id="481"/>
            <p:cNvSpPr/>
            <p:nvPr/>
          </p:nvSpPr>
          <p:spPr>
            <a:xfrm>
              <a:off x="4386726" y="4079325"/>
              <a:ext cx="766500" cy="225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82;p44" id="482"/>
            <p:cNvSpPr/>
            <p:nvPr/>
          </p:nvSpPr>
          <p:spPr>
            <a:xfrm>
              <a:off x="4257625" y="4116350"/>
              <a:ext cx="784500" cy="203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83;p44" id="483"/>
            <p:cNvSpPr/>
            <p:nvPr/>
          </p:nvSpPr>
          <p:spPr>
            <a:xfrm>
              <a:off x="4104570" y="4162425"/>
              <a:ext cx="893100" cy="14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84;p44" id="484"/>
            <p:cNvSpPr/>
            <p:nvPr/>
          </p:nvSpPr>
          <p:spPr>
            <a:xfrm>
              <a:off x="3904427" y="4204425"/>
              <a:ext cx="10320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85;p44" id="485"/>
            <p:cNvSpPr/>
            <p:nvPr/>
          </p:nvSpPr>
          <p:spPr>
            <a:xfrm>
              <a:off x="3596291" y="4252400"/>
              <a:ext cx="12840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86;p44" id="486"/>
            <p:cNvSpPr/>
            <p:nvPr/>
          </p:nvSpPr>
          <p:spPr>
            <a:xfrm>
              <a:off x="1147275" y="4268000"/>
              <a:ext cx="965700" cy="36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87;p44" id="487"/>
            <p:cNvSpPr/>
            <p:nvPr/>
          </p:nvSpPr>
          <p:spPr>
            <a:xfrm>
              <a:off x="4604975" y="4001125"/>
              <a:ext cx="4950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88;p44" id="488"/>
            <p:cNvSpPr/>
            <p:nvPr/>
          </p:nvSpPr>
          <p:spPr>
            <a:xfrm>
              <a:off x="5114825" y="36161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89;p44" id="489"/>
            <p:cNvSpPr/>
            <p:nvPr/>
          </p:nvSpPr>
          <p:spPr>
            <a:xfrm>
              <a:off x="5077825" y="36573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90;p44" id="490"/>
            <p:cNvSpPr/>
            <p:nvPr/>
          </p:nvSpPr>
          <p:spPr>
            <a:xfrm>
              <a:off x="5064075" y="3172875"/>
              <a:ext cx="1173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91;p44" id="491"/>
            <p:cNvSpPr/>
            <p:nvPr/>
          </p:nvSpPr>
          <p:spPr>
            <a:xfrm>
              <a:off x="1161850" y="4228275"/>
              <a:ext cx="7335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92;p44" id="492"/>
            <p:cNvSpPr/>
            <p:nvPr/>
          </p:nvSpPr>
          <p:spPr>
            <a:xfrm>
              <a:off x="1134450" y="4192175"/>
              <a:ext cx="5481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93;p44" id="493"/>
            <p:cNvSpPr/>
            <p:nvPr/>
          </p:nvSpPr>
          <p:spPr>
            <a:xfrm>
              <a:off x="1117725" y="4144875"/>
              <a:ext cx="4176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94;p44" id="494"/>
            <p:cNvSpPr/>
            <p:nvPr/>
          </p:nvSpPr>
          <p:spPr>
            <a:xfrm>
              <a:off x="1035500" y="4116350"/>
              <a:ext cx="3348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95;p44" id="495"/>
            <p:cNvSpPr/>
            <p:nvPr/>
          </p:nvSpPr>
          <p:spPr>
            <a:xfrm>
              <a:off x="2510100" y="2232975"/>
              <a:ext cx="246300" cy="921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96;p44" id="496"/>
            <p:cNvSpPr/>
            <p:nvPr/>
          </p:nvSpPr>
          <p:spPr>
            <a:xfrm>
              <a:off x="1006400" y="4079325"/>
              <a:ext cx="3348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97;p44" id="497"/>
            <p:cNvSpPr/>
            <p:nvPr/>
          </p:nvSpPr>
          <p:spPr>
            <a:xfrm>
              <a:off x="4689350" y="3941275"/>
              <a:ext cx="361800" cy="73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98;p44" id="498"/>
            <p:cNvSpPr/>
            <p:nvPr/>
          </p:nvSpPr>
          <p:spPr>
            <a:xfrm>
              <a:off x="4817725" y="3887250"/>
              <a:ext cx="233400" cy="73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99;p44" id="499"/>
            <p:cNvSpPr/>
            <p:nvPr/>
          </p:nvSpPr>
          <p:spPr>
            <a:xfrm>
              <a:off x="4910500" y="3845225"/>
              <a:ext cx="204300" cy="73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0;p44" id="500"/>
            <p:cNvSpPr/>
            <p:nvPr/>
          </p:nvSpPr>
          <p:spPr>
            <a:xfrm>
              <a:off x="4962525" y="3793288"/>
              <a:ext cx="204300" cy="73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1;p44" id="501"/>
            <p:cNvSpPr/>
            <p:nvPr/>
          </p:nvSpPr>
          <p:spPr>
            <a:xfrm>
              <a:off x="5015875" y="3118213"/>
              <a:ext cx="1173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2;p44" id="502"/>
            <p:cNvSpPr/>
            <p:nvPr/>
          </p:nvSpPr>
          <p:spPr>
            <a:xfrm>
              <a:off x="4936425" y="3060600"/>
              <a:ext cx="2043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3;p44" id="503"/>
            <p:cNvSpPr/>
            <p:nvPr/>
          </p:nvSpPr>
          <p:spPr>
            <a:xfrm>
              <a:off x="4859775" y="3003675"/>
              <a:ext cx="2733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4;p44" id="504"/>
            <p:cNvSpPr/>
            <p:nvPr/>
          </p:nvSpPr>
          <p:spPr>
            <a:xfrm>
              <a:off x="4797775" y="2956700"/>
              <a:ext cx="3348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5;p44" id="505"/>
            <p:cNvSpPr/>
            <p:nvPr/>
          </p:nvSpPr>
          <p:spPr>
            <a:xfrm>
              <a:off x="4729275" y="2558550"/>
              <a:ext cx="437700" cy="414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grpSp>
      <p:sp>
        <p:nvSpPr>
          <p:cNvPr name="Google Shape;506;p44" id="506"/>
          <p:cNvSpPr/>
          <p:nvPr/>
        </p:nvSpPr>
        <p:spPr>
          <a:xfrm>
            <a:off x="39275" y="2375625"/>
            <a:ext cx="2293200" cy="861300"/>
          </a:xfrm>
          <a:prstGeom prst="wedgeRectCallout">
            <a:avLst>
              <a:gd name="adj1" fmla="val 7667"/>
              <a:gd name="adj2" fmla="val 123406"/>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have a role in enlightening and instilling licensing</a:t>
            </a:r>
            <a:endParaRPr sz="800"/>
          </a:p>
          <a:p>
            <a:pPr lvl="0" indent="-149225" rtl="0" marL="89999" algn="l">
              <a:spcBef>
                <a:spcPts val="0"/>
              </a:spcBef>
              <a:spcAft>
                <a:spcPts val="0"/>
              </a:spcAft>
              <a:buSzPts val="1000"/>
              <a:buChar char="●"/>
            </a:pPr>
            <a:r>
              <a:rPr sz="800" lang="ja"/>
              <a:t>  </a:t>
            </a:r>
            <a:r>
              <a:rPr sz="800" noProof="1" lang="ja"/>
              <a:t>activities to evangelize that OSS is important and that we should protect licensing</a:t>
            </a:r>
            <a:endParaRPr sz="800"/>
          </a:p>
        </p:txBody>
      </p:sp>
      <p:sp>
        <p:nvSpPr>
          <p:cNvPr name="Google Shape;507;p44" id="507"/>
          <p:cNvSpPr/>
          <p:nvPr/>
        </p:nvSpPr>
        <p:spPr>
          <a:xfrm>
            <a:off x="4274375" y="668225"/>
            <a:ext cx="2476200" cy="1453500"/>
          </a:xfrm>
          <a:prstGeom prst="wedgeRectCallout">
            <a:avLst>
              <a:gd name="adj1" fmla="val -43620"/>
              <a:gd name="adj2" fmla="val 114071"/>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OSPO is a framework to smoothly utilize Open Source as a bridge for companies to cooperate with different cultures</a:t>
            </a:r>
            <a:endParaRPr sz="800"/>
          </a:p>
          <a:p>
            <a:pPr lvl="0" indent="-158750" rtl="0" marL="89999" algn="l">
              <a:spcBef>
                <a:spcPts val="0"/>
              </a:spcBef>
              <a:spcAft>
                <a:spcPts val="0"/>
              </a:spcAft>
              <a:buSzPts val="1000"/>
              <a:buChar char="●"/>
            </a:pPr>
            <a:r>
              <a:rPr sz="800" noProof="1" lang="ja"/>
              <a:t>OSPO is an organization that aims to realize cooperation between OSS communities, groups and organizations with different cultures and to integrate their activities naturally into the movement of the community</a:t>
            </a:r>
            <a:endParaRPr sz="800"/>
          </a:p>
        </p:txBody>
      </p:sp>
      <p:sp>
        <p:nvSpPr>
          <p:cNvPr name="Google Shape;508;p44" id="508"/>
          <p:cNvSpPr/>
          <p:nvPr/>
        </p:nvSpPr>
        <p:spPr>
          <a:xfrm>
            <a:off x="1283575" y="877325"/>
            <a:ext cx="2798700" cy="1453500"/>
          </a:xfrm>
          <a:prstGeom prst="wedgeRectCallout">
            <a:avLst>
              <a:gd name="adj1" fmla="val 6634"/>
              <a:gd name="adj2" fmla="val 13144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play a role in promoting thorough license compliance throughout the company</a:t>
            </a:r>
            <a:endParaRPr sz="800"/>
          </a:p>
          <a:p>
            <a:pPr lvl="0" indent="-158750" rtl="0" marL="89999" algn="l">
              <a:spcBef>
                <a:spcPts val="0"/>
              </a:spcBef>
              <a:spcAft>
                <a:spcPts val="0"/>
              </a:spcAft>
              <a:buSzPts val="1000"/>
              <a:buChar char="●"/>
            </a:pPr>
            <a:r>
              <a:rPr sz="800" noProof="1" lang="ja"/>
              <a:t>prepare to understand the culture and act appropriately within the company to take advantage of the OSS community</a:t>
            </a:r>
            <a:endParaRPr sz="800"/>
          </a:p>
          <a:p>
            <a:pPr lvl="0" indent="-158750" rtl="0" marL="89999" algn="l">
              <a:spcBef>
                <a:spcPts val="0"/>
              </a:spcBef>
              <a:spcAft>
                <a:spcPts val="0"/>
              </a:spcAft>
              <a:buSzPts val="1000"/>
              <a:buChar char="●"/>
            </a:pPr>
            <a:r>
              <a:rPr sz="800" noProof="1" lang="ja"/>
              <a:t>eventually share OSS information within the company so that it can contribute to the OSS community outside the company.</a:t>
            </a:r>
            <a:endParaRPr sz="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512" id="512"/>
        <p:cNvGrpSpPr/>
        <p:nvPr/>
      </p:nvGrpSpPr>
      <p:grpSpPr>
        <a:xfrm>
          <a:off x="0" y="0"/>
          <a:ext cx="0" cy="0"/>
          <a:chOff x="0" y="0"/>
          <a:chExt cx="0" cy="0"/>
        </a:xfrm>
      </p:grpSpPr>
      <p:sp>
        <p:nvSpPr>
          <p:cNvPr name="Google Shape;513;p45" id="513"/>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514;p45" id="514"/>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is OSPO?</a:t>
            </a:r>
            <a:endParaRPr/>
          </a:p>
        </p:txBody>
      </p:sp>
      <p:sp>
        <p:nvSpPr>
          <p:cNvPr name="Google Shape;515;p45" id="515"/>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Benefits of using open source software</a:t>
            </a:r>
            <a:endParaRPr/>
          </a:p>
          <a:p>
            <a:pPr lvl="1" indent="-317500" rtl="0" marL="914400" algn="l">
              <a:spcBef>
                <a:spcPts val="0"/>
              </a:spcBef>
              <a:spcAft>
                <a:spcPts val="0"/>
              </a:spcAft>
              <a:buSzPts val="1400"/>
              <a:buChar char="○"/>
            </a:pPr>
            <a:r>
              <a:rPr noProof="1" lang="ja"/>
              <a:t>Use existing software (makes development easier)</a:t>
            </a:r>
            <a:endParaRPr/>
          </a:p>
          <a:p>
            <a:pPr lvl="1" indent="-317500" rtl="0" marL="914400" algn="l">
              <a:spcBef>
                <a:spcPts val="0"/>
              </a:spcBef>
              <a:spcAft>
                <a:spcPts val="0"/>
              </a:spcAft>
              <a:buSzPts val="1400"/>
              <a:buChar char="○"/>
            </a:pPr>
            <a:r>
              <a:rPr noProof="1" lang="ja"/>
              <a:t>Use state-of-the-art software (technology)</a:t>
            </a:r>
            <a:endParaRPr/>
          </a:p>
          <a:p>
            <a:pPr lvl="1" indent="-317500" rtl="0" marL="914400" algn="l">
              <a:spcBef>
                <a:spcPts val="0"/>
              </a:spcBef>
              <a:spcAft>
                <a:spcPts val="0"/>
              </a:spcAft>
              <a:buSzPts val="1400"/>
              <a:buChar char="○"/>
            </a:pPr>
            <a:r>
              <a:rPr noProof="1" lang="ja"/>
              <a:t>This software was created by many people, so it has a high level</a:t>
            </a:r>
            <a:endParaRPr/>
          </a:p>
          <a:p>
            <a:pPr lvl="1" indent="-317500" rtl="0" marL="914400" algn="l">
              <a:spcBef>
                <a:spcPts val="0"/>
              </a:spcBef>
              <a:spcAft>
                <a:spcPts val="0"/>
              </a:spcAft>
              <a:buSzPts val="1400"/>
              <a:buChar char="○"/>
            </a:pPr>
            <a:r>
              <a:rPr noProof="1" lang="ja"/>
              <a:t>Since many people use it, it is easy to find bugs, correct them accurately and quickly</a:t>
            </a:r>
            <a:endParaRPr/>
          </a:p>
          <a:p>
            <a:pPr lvl="0" indent="-317500" rtl="0" marL="457200" algn="l">
              <a:spcBef>
                <a:spcPts val="0"/>
              </a:spcBef>
              <a:spcAft>
                <a:spcPts val="0"/>
              </a:spcAft>
              <a:buSzPts val="1400"/>
              <a:buChar char="●"/>
            </a:pPr>
            <a:r>
              <a:rPr noProof="1" lang="ja"/>
              <a:t>Benefits of community activities</a:t>
            </a:r>
            <a:endParaRPr/>
          </a:p>
          <a:p>
            <a:pPr lvl="1" indent="-317500" rtl="0" marL="914400" algn="l">
              <a:spcBef>
                <a:spcPts val="0"/>
              </a:spcBef>
              <a:spcAft>
                <a:spcPts val="0"/>
              </a:spcAft>
              <a:buSzPts val="1400"/>
              <a:buChar char="○"/>
            </a:pPr>
            <a:r>
              <a:rPr noProof="1" lang="ja"/>
              <a:t>Efficient development resources through community collaboration</a:t>
            </a:r>
            <a:endParaRPr/>
          </a:p>
          <a:p>
            <a:pPr lvl="1" indent="-317500" rtl="0" marL="914400" algn="l">
              <a:spcBef>
                <a:spcPts val="0"/>
              </a:spcBef>
              <a:spcAft>
                <a:spcPts val="0"/>
              </a:spcAft>
              <a:buSzPts val="1400"/>
              <a:buChar char="○"/>
            </a:pPr>
            <a:r>
              <a:rPr noProof="1" lang="ja"/>
              <a:t>Opportunities to acquire talent (company side)</a:t>
            </a:r>
            <a:endParaRPr/>
          </a:p>
          <a:p>
            <a:pPr lvl="2" indent="-317500" rtl="0" marL="1371600" algn="l">
              <a:spcBef>
                <a:spcPts val="0"/>
              </a:spcBef>
              <a:spcAft>
                <a:spcPts val="0"/>
              </a:spcAft>
              <a:buSzPts val="1400"/>
              <a:buChar char="■"/>
            </a:pPr>
            <a:r>
              <a:rPr noProof="1" lang="ja"/>
              <a:t>As an engineer, you can improve your value and gain opportunities for activities</a:t>
            </a:r>
            <a:endParaRPr/>
          </a:p>
          <a:p>
            <a:pPr lvl="2" indent="-317500" rtl="0" marL="1371600" algn="l">
              <a:spcBef>
                <a:spcPts val="0"/>
              </a:spcBef>
              <a:spcAft>
                <a:spcPts val="0"/>
              </a:spcAft>
              <a:buSzPts val="1400"/>
              <a:buChar char="■"/>
            </a:pPr>
            <a:r>
              <a:rPr noProof="1" lang="ja">
                <a:solidFill>
                  <a:schemeClr val="dk1"/>
                </a:solidFill>
              </a:rPr>
              <a:t>Human resource development</a:t>
            </a:r>
            <a:endParaRPr/>
          </a:p>
          <a:p>
            <a:pPr lvl="0" indent="-317500" rtl="0" marL="457200" algn="l">
              <a:spcBef>
                <a:spcPts val="0"/>
              </a:spcBef>
              <a:spcAft>
                <a:spcPts val="0"/>
              </a:spcAft>
              <a:buSzPts val="1400"/>
              <a:buChar char="●"/>
            </a:pPr>
            <a:r>
              <a:rPr noProof="1" lang="ja"/>
              <a:t>Business strategic benefits</a:t>
            </a:r>
            <a:endParaRPr/>
          </a:p>
          <a:p>
            <a:pPr lvl="1" indent="-317500" rtl="0" marL="914400" algn="l">
              <a:spcBef>
                <a:spcPts val="0"/>
              </a:spcBef>
              <a:spcAft>
                <a:spcPts val="0"/>
              </a:spcAft>
              <a:buSzPts val="1400"/>
              <a:buChar char="○"/>
            </a:pPr>
            <a:r>
              <a:rPr noProof="1" lang="ja"/>
              <a:t>Expansion of the market and potential customer base through the community and involvement in development direction</a:t>
            </a:r>
            <a:endParaRPr/>
          </a:p>
          <a:p>
            <a:pPr lvl="1" indent="-317500" rtl="0" marL="914400" algn="l">
              <a:spcBef>
                <a:spcPts val="0"/>
              </a:spcBef>
              <a:spcAft>
                <a:spcPts val="0"/>
              </a:spcAft>
              <a:buSzPts val="1400"/>
              <a:buChar char="○"/>
            </a:pPr>
            <a:r>
              <a:rPr noProof="1" lang="ja"/>
              <a:t>Establishment and dissemination of de facto standards</a:t>
            </a:r>
            <a:endParaRPr/>
          </a:p>
          <a:p>
            <a:pPr lvl="0" indent="0" rtl="0" marL="0" algn="l">
              <a:spcBef>
                <a:spcPts val="0"/>
              </a:spcBef>
              <a:spcAft>
                <a:spcPts val="0"/>
              </a:spcAft>
              <a:buNone/>
            </a:pPr>
            <a:r>
              <a:t> </a:t>
            </a:r>
            <a:endParaRPr/>
          </a:p>
          <a:p>
            <a:pPr lvl="0" indent="0" rtl="0" marL="0" algn="l">
              <a:spcBef>
                <a:spcPts val="0"/>
              </a:spcBef>
              <a:spcAft>
                <a:spcPts val="0"/>
              </a:spcAft>
              <a:buNone/>
            </a:pPr>
            <a:r>
              <a:rPr noProof="1" lang="ja"/>
              <a:t>Next time consider mapping with OSPO stages (2023/5/26)</a:t>
            </a:r>
            <a:endParaRPr/>
          </a:p>
          <a:p>
            <a:pPr lvl="0" indent="0" rtl="0" marL="914400" algn="l">
              <a:spcBef>
                <a:spcPts val="0"/>
              </a:spcBef>
              <a:spcAft>
                <a:spcPts val="0"/>
              </a:spcAft>
              <a:buNone/>
            </a:pPr>
            <a:r>
              <a:t> </a:t>
            </a:r>
            <a:endParaRPr/>
          </a:p>
        </p:txBody>
      </p:sp>
      <p:pic>
        <p:nvPicPr>
          <p:cNvPr name="Google Shape;516;p45" id="516"/>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517;p45" id="517"/>
          <p:cNvSpPr txBox="1"/>
          <p:nvPr/>
        </p:nvSpPr>
        <p:spPr>
          <a:xfrm>
            <a:off x="846000" y="34525"/>
            <a:ext cx="6737400" cy="5943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Clr>
                <a:schemeClr val="dk1"/>
              </a:buClr>
              <a:buSzPts val="1100"/>
              <a:buFont typeface="Arial"/>
              <a:buNone/>
            </a:pPr>
            <a:r>
              <a:rPr noProof="1" lang="ja">
                <a:solidFill>
                  <a:schemeClr val="dk1"/>
                </a:solidFill>
              </a:rPr>
              <a:t>What is OSPO?</a:t>
            </a:r>
            <a:endParaRPr>
              <a:solidFill>
                <a:schemeClr val="dk1"/>
              </a:solidFill>
            </a:endParaRPr>
          </a:p>
          <a:p>
            <a:pPr lvl="0" indent="0" rtl="0" marL="0" algn="l">
              <a:spcBef>
                <a:spcPts val="0"/>
              </a:spcBef>
              <a:spcAft>
                <a:spcPts val="0"/>
              </a:spcAft>
              <a:buNone/>
            </a:pPr>
            <a:r>
              <a:rPr noProof="1" lang="ja"/>
              <a:t>Here is a summary of what OSPO does in each stage of the company.</a:t>
            </a:r>
            <a:endParaRPr/>
          </a:p>
        </p:txBody>
      </p:sp>
      <p:sp>
        <p:nvSpPr>
          <p:cNvPr name="Google Shape;518;p45" id="518"/>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grpSp>
        <p:nvGrpSpPr>
          <p:cNvPr name="Google Shape;519;p45" id="519"/>
          <p:cNvGrpSpPr/>
          <p:nvPr/>
        </p:nvGrpSpPr>
        <p:grpSpPr>
          <a:xfrm>
            <a:off x="220525" y="2139963"/>
            <a:ext cx="6938400" cy="2206438"/>
            <a:chOff x="220525" y="2139963"/>
            <a:chExt cx="6938400" cy="2206438"/>
          </a:xfrm>
        </p:grpSpPr>
        <p:sp>
          <p:nvSpPr>
            <p:cNvPr name="Google Shape;520;p45" id="520"/>
            <p:cNvSpPr/>
            <p:nvPr/>
          </p:nvSpPr>
          <p:spPr>
            <a:xfrm>
              <a:off x="220525" y="2306700"/>
              <a:ext cx="6938400" cy="2039700"/>
            </a:xfrm>
            <a:prstGeom prst="donut">
              <a:avLst>
                <a:gd name="adj" fmla="val 4256"/>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21;p45" id="521"/>
            <p:cNvSpPr/>
            <p:nvPr/>
          </p:nvSpPr>
          <p:spPr>
            <a:xfrm>
              <a:off x="6283125" y="3943625"/>
              <a:ext cx="5370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22;p45" id="522"/>
            <p:cNvSpPr/>
            <p:nvPr/>
          </p:nvSpPr>
          <p:spPr>
            <a:xfrm>
              <a:off x="6022224" y="4037325"/>
              <a:ext cx="768900" cy="267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23;p45" id="523"/>
            <p:cNvSpPr/>
            <p:nvPr/>
          </p:nvSpPr>
          <p:spPr>
            <a:xfrm>
              <a:off x="5797325" y="4079325"/>
              <a:ext cx="957000" cy="225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24;p45" id="524"/>
            <p:cNvSpPr/>
            <p:nvPr/>
          </p:nvSpPr>
          <p:spPr>
            <a:xfrm>
              <a:off x="5668000" y="4135675"/>
              <a:ext cx="10506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25;p45" id="525"/>
            <p:cNvSpPr/>
            <p:nvPr/>
          </p:nvSpPr>
          <p:spPr>
            <a:xfrm>
              <a:off x="5442625" y="4162425"/>
              <a:ext cx="1231500" cy="14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26;p45" id="526"/>
            <p:cNvSpPr/>
            <p:nvPr/>
          </p:nvSpPr>
          <p:spPr>
            <a:xfrm>
              <a:off x="5135626" y="4204425"/>
              <a:ext cx="14772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27;p45" id="527"/>
            <p:cNvSpPr/>
            <p:nvPr/>
          </p:nvSpPr>
          <p:spPr>
            <a:xfrm>
              <a:off x="4709424" y="4252400"/>
              <a:ext cx="18474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28;p45" id="528"/>
            <p:cNvSpPr/>
            <p:nvPr/>
          </p:nvSpPr>
          <p:spPr>
            <a:xfrm>
              <a:off x="1147275" y="4268000"/>
              <a:ext cx="1734000" cy="36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29;p45" id="529"/>
            <p:cNvSpPr/>
            <p:nvPr/>
          </p:nvSpPr>
          <p:spPr>
            <a:xfrm>
              <a:off x="6172925" y="4001125"/>
              <a:ext cx="6036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30;p45" id="530"/>
            <p:cNvSpPr/>
            <p:nvPr/>
          </p:nvSpPr>
          <p:spPr>
            <a:xfrm>
              <a:off x="6791225" y="38447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31;p45" id="531"/>
            <p:cNvSpPr/>
            <p:nvPr/>
          </p:nvSpPr>
          <p:spPr>
            <a:xfrm>
              <a:off x="6445075" y="3885925"/>
              <a:ext cx="357600" cy="74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32;p45" id="532"/>
            <p:cNvSpPr/>
            <p:nvPr/>
          </p:nvSpPr>
          <p:spPr>
            <a:xfrm>
              <a:off x="5748125" y="2139963"/>
              <a:ext cx="1072200" cy="4317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33;p45" id="533"/>
            <p:cNvSpPr/>
            <p:nvPr/>
          </p:nvSpPr>
          <p:spPr>
            <a:xfrm>
              <a:off x="1161850" y="4228275"/>
              <a:ext cx="143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34;p45" id="534"/>
            <p:cNvSpPr/>
            <p:nvPr/>
          </p:nvSpPr>
          <p:spPr>
            <a:xfrm>
              <a:off x="1134450" y="4192175"/>
              <a:ext cx="12114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35;p45" id="535"/>
            <p:cNvSpPr/>
            <p:nvPr/>
          </p:nvSpPr>
          <p:spPr>
            <a:xfrm>
              <a:off x="1117725" y="4144875"/>
              <a:ext cx="9714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36;p45" id="536"/>
            <p:cNvSpPr/>
            <p:nvPr/>
          </p:nvSpPr>
          <p:spPr>
            <a:xfrm>
              <a:off x="1035500" y="4116350"/>
              <a:ext cx="8436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37;p45" id="537"/>
            <p:cNvSpPr/>
            <p:nvPr/>
          </p:nvSpPr>
          <p:spPr>
            <a:xfrm>
              <a:off x="2510100" y="2232975"/>
              <a:ext cx="246300" cy="921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38;p45" id="538"/>
            <p:cNvSpPr/>
            <p:nvPr/>
          </p:nvSpPr>
          <p:spPr>
            <a:xfrm>
              <a:off x="6585625" y="3827425"/>
              <a:ext cx="217200" cy="74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39;p45" id="539"/>
            <p:cNvSpPr/>
            <p:nvPr/>
          </p:nvSpPr>
          <p:spPr>
            <a:xfrm>
              <a:off x="6705600" y="3784225"/>
              <a:ext cx="85500" cy="74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0;p45" id="540"/>
            <p:cNvSpPr/>
            <p:nvPr/>
          </p:nvSpPr>
          <p:spPr>
            <a:xfrm>
              <a:off x="1156400" y="4044000"/>
              <a:ext cx="376800" cy="87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1;p45" id="541"/>
            <p:cNvSpPr/>
            <p:nvPr/>
          </p:nvSpPr>
          <p:spPr>
            <a:xfrm>
              <a:off x="1156400" y="3982225"/>
              <a:ext cx="117300" cy="74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2;p45" id="542"/>
            <p:cNvSpPr/>
            <p:nvPr/>
          </p:nvSpPr>
          <p:spPr>
            <a:xfrm>
              <a:off x="6017525" y="2524947"/>
              <a:ext cx="7737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3;p45" id="543"/>
            <p:cNvSpPr/>
            <p:nvPr/>
          </p:nvSpPr>
          <p:spPr>
            <a:xfrm>
              <a:off x="6177525" y="2589300"/>
              <a:ext cx="6252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4;p45" id="544"/>
            <p:cNvSpPr/>
            <p:nvPr/>
          </p:nvSpPr>
          <p:spPr>
            <a:xfrm>
              <a:off x="6361950" y="2646975"/>
              <a:ext cx="4410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5;p45" id="545"/>
            <p:cNvSpPr/>
            <p:nvPr/>
          </p:nvSpPr>
          <p:spPr>
            <a:xfrm>
              <a:off x="6514350" y="2713350"/>
              <a:ext cx="3060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6;p45" id="546"/>
            <p:cNvSpPr/>
            <p:nvPr/>
          </p:nvSpPr>
          <p:spPr>
            <a:xfrm>
              <a:off x="6674125" y="2769000"/>
              <a:ext cx="1779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grpSp>
      <p:sp>
        <p:nvSpPr>
          <p:cNvPr name="Google Shape;547;p45" id="547"/>
          <p:cNvSpPr/>
          <p:nvPr/>
        </p:nvSpPr>
        <p:spPr>
          <a:xfrm>
            <a:off x="39275" y="2375625"/>
            <a:ext cx="2293200" cy="861300"/>
          </a:xfrm>
          <a:prstGeom prst="wedgeRectCallout">
            <a:avLst>
              <a:gd name="adj1" fmla="val 7667"/>
              <a:gd name="adj2" fmla="val 123406"/>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have a role in enlightening and instilling licensing</a:t>
            </a:r>
            <a:endParaRPr sz="800"/>
          </a:p>
          <a:p>
            <a:pPr lvl="0" indent="-149225" rtl="0" marL="89999" algn="l">
              <a:spcBef>
                <a:spcPts val="0"/>
              </a:spcBef>
              <a:spcAft>
                <a:spcPts val="0"/>
              </a:spcAft>
              <a:buSzPts val="1000"/>
              <a:buChar char="●"/>
            </a:pPr>
            <a:r>
              <a:rPr sz="800" lang="ja"/>
              <a:t>  </a:t>
            </a:r>
            <a:r>
              <a:rPr sz="800" noProof="1" lang="ja"/>
              <a:t>activities to evangelize that OSS is important and that we should protect licensing</a:t>
            </a:r>
            <a:endParaRPr sz="800"/>
          </a:p>
        </p:txBody>
      </p:sp>
      <p:sp>
        <p:nvSpPr>
          <p:cNvPr name="Google Shape;548;p45" id="548"/>
          <p:cNvSpPr/>
          <p:nvPr/>
        </p:nvSpPr>
        <p:spPr>
          <a:xfrm>
            <a:off x="4274375" y="668225"/>
            <a:ext cx="2476200" cy="1453500"/>
          </a:xfrm>
          <a:prstGeom prst="wedgeRectCallout">
            <a:avLst>
              <a:gd name="adj1" fmla="val -43620"/>
              <a:gd name="adj2" fmla="val 114071"/>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OSPO is a framework to smoothly utilize Open Source as a bridge for companies to cooperate with different cultures</a:t>
            </a:r>
            <a:endParaRPr sz="800"/>
          </a:p>
          <a:p>
            <a:pPr lvl="0" indent="-158750" rtl="0" marL="89999" algn="l">
              <a:spcBef>
                <a:spcPts val="0"/>
              </a:spcBef>
              <a:spcAft>
                <a:spcPts val="0"/>
              </a:spcAft>
              <a:buSzPts val="1000"/>
              <a:buChar char="●"/>
            </a:pPr>
            <a:r>
              <a:rPr sz="800" noProof="1" lang="ja"/>
              <a:t>OSPO is an organization that aims to realize cooperation between OSS communities, groups and organizations with different cultures and to integrate their activities naturally into the movement of the community</a:t>
            </a:r>
            <a:endParaRPr sz="800"/>
          </a:p>
        </p:txBody>
      </p:sp>
      <p:sp>
        <p:nvSpPr>
          <p:cNvPr name="Google Shape;549;p45" id="549"/>
          <p:cNvSpPr/>
          <p:nvPr/>
        </p:nvSpPr>
        <p:spPr>
          <a:xfrm>
            <a:off x="1283575" y="877325"/>
            <a:ext cx="2798700" cy="1453500"/>
          </a:xfrm>
          <a:prstGeom prst="wedgeRectCallout">
            <a:avLst>
              <a:gd name="adj1" fmla="val 6634"/>
              <a:gd name="adj2" fmla="val 13144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play a role in promoting thorough license compliance throughout the company</a:t>
            </a:r>
            <a:endParaRPr sz="800"/>
          </a:p>
          <a:p>
            <a:pPr lvl="0" indent="-158750" rtl="0" marL="89999" algn="l">
              <a:spcBef>
                <a:spcPts val="0"/>
              </a:spcBef>
              <a:spcAft>
                <a:spcPts val="0"/>
              </a:spcAft>
              <a:buSzPts val="1000"/>
              <a:buChar char="●"/>
            </a:pPr>
            <a:r>
              <a:rPr sz="800" noProof="1" lang="ja"/>
              <a:t>prepare to understand the culture and act appropriately within the company to take advantage of the OSS community</a:t>
            </a:r>
            <a:endParaRPr sz="800"/>
          </a:p>
          <a:p>
            <a:pPr lvl="0" indent="-158750" rtl="0" marL="89999" algn="l">
              <a:spcBef>
                <a:spcPts val="0"/>
              </a:spcBef>
              <a:spcAft>
                <a:spcPts val="0"/>
              </a:spcAft>
              <a:buSzPts val="1000"/>
              <a:buChar char="●"/>
            </a:pPr>
            <a:r>
              <a:rPr sz="800" noProof="1" lang="ja"/>
              <a:t>eventually share OSS information within the company so that it can contribute to the OSS community outside the company.</a:t>
            </a:r>
            <a:endParaRPr sz="800"/>
          </a:p>
        </p:txBody>
      </p:sp>
      <p:sp>
        <p:nvSpPr>
          <p:cNvPr name="Google Shape;550;p45" id="550"/>
          <p:cNvSpPr/>
          <p:nvPr/>
        </p:nvSpPr>
        <p:spPr>
          <a:xfrm>
            <a:off x="6868625" y="2245325"/>
            <a:ext cx="2127600" cy="1217700"/>
          </a:xfrm>
          <a:prstGeom prst="wedgeRectCallout">
            <a:avLst>
              <a:gd name="adj1" fmla="val -56599"/>
              <a:gd name="adj2" fmla="val -18187"/>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One aspect of OSPO is to realize "community contribution = company success"</a:t>
            </a:r>
            <a:endParaRPr sz="800"/>
          </a:p>
          <a:p>
            <a:pPr lvl="0" indent="-158750" rtl="0" marL="89999" algn="l">
              <a:spcBef>
                <a:spcPts val="0"/>
              </a:spcBef>
              <a:spcAft>
                <a:spcPts val="0"/>
              </a:spcAft>
              <a:buSzPts val="1000"/>
              <a:buChar char="●"/>
            </a:pPr>
            <a:r>
              <a:rPr sz="800" noProof="1" lang="ja"/>
              <a:t>OSPO's role is to catch changes in industry culture and trends and update internal culture</a:t>
            </a:r>
            <a:endParaRPr sz="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554" id="554"/>
        <p:cNvGrpSpPr/>
        <p:nvPr/>
      </p:nvGrpSpPr>
      <p:grpSpPr>
        <a:xfrm>
          <a:off x="0" y="0"/>
          <a:ext cx="0" cy="0"/>
          <a:chOff x="0" y="0"/>
          <a:chExt cx="0" cy="0"/>
        </a:xfrm>
      </p:grpSpPr>
      <p:sp>
        <p:nvSpPr>
          <p:cNvPr name="Google Shape;555;p46" id="555"/>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556;p46" id="556"/>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is OSPO?</a:t>
            </a:r>
            <a:endParaRPr/>
          </a:p>
        </p:txBody>
      </p:sp>
      <p:sp>
        <p:nvSpPr>
          <p:cNvPr name="Google Shape;557;p46" id="557"/>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Benefits of using open source software</a:t>
            </a:r>
            <a:endParaRPr/>
          </a:p>
          <a:p>
            <a:pPr lvl="1" indent="-317500" rtl="0" marL="914400" algn="l">
              <a:spcBef>
                <a:spcPts val="0"/>
              </a:spcBef>
              <a:spcAft>
                <a:spcPts val="0"/>
              </a:spcAft>
              <a:buSzPts val="1400"/>
              <a:buChar char="○"/>
            </a:pPr>
            <a:r>
              <a:rPr noProof="1" lang="ja"/>
              <a:t>Use existing software (makes development easier)</a:t>
            </a:r>
            <a:endParaRPr/>
          </a:p>
          <a:p>
            <a:pPr lvl="1" indent="-317500" rtl="0" marL="914400" algn="l">
              <a:spcBef>
                <a:spcPts val="0"/>
              </a:spcBef>
              <a:spcAft>
                <a:spcPts val="0"/>
              </a:spcAft>
              <a:buSzPts val="1400"/>
              <a:buChar char="○"/>
            </a:pPr>
            <a:r>
              <a:rPr noProof="1" lang="ja"/>
              <a:t>Use state-of-the-art software (technology)</a:t>
            </a:r>
            <a:endParaRPr/>
          </a:p>
          <a:p>
            <a:pPr lvl="1" indent="-317500" rtl="0" marL="914400" algn="l">
              <a:spcBef>
                <a:spcPts val="0"/>
              </a:spcBef>
              <a:spcAft>
                <a:spcPts val="0"/>
              </a:spcAft>
              <a:buSzPts val="1400"/>
              <a:buChar char="○"/>
            </a:pPr>
            <a:r>
              <a:rPr noProof="1" lang="ja"/>
              <a:t>This software was created by many people, so it has a high level</a:t>
            </a:r>
            <a:endParaRPr/>
          </a:p>
          <a:p>
            <a:pPr lvl="1" indent="-317500" rtl="0" marL="914400" algn="l">
              <a:spcBef>
                <a:spcPts val="0"/>
              </a:spcBef>
              <a:spcAft>
                <a:spcPts val="0"/>
              </a:spcAft>
              <a:buSzPts val="1400"/>
              <a:buChar char="○"/>
            </a:pPr>
            <a:r>
              <a:rPr noProof="1" lang="ja"/>
              <a:t>Since many people use it, it is easy to find bugs, correct them accurately and quickly</a:t>
            </a:r>
            <a:endParaRPr/>
          </a:p>
          <a:p>
            <a:pPr lvl="0" indent="-317500" rtl="0" marL="457200" algn="l">
              <a:spcBef>
                <a:spcPts val="0"/>
              </a:spcBef>
              <a:spcAft>
                <a:spcPts val="0"/>
              </a:spcAft>
              <a:buSzPts val="1400"/>
              <a:buChar char="●"/>
            </a:pPr>
            <a:r>
              <a:rPr noProof="1" lang="ja"/>
              <a:t>Benefits of community activities</a:t>
            </a:r>
            <a:endParaRPr/>
          </a:p>
          <a:p>
            <a:pPr lvl="1" indent="-317500" rtl="0" marL="914400" algn="l">
              <a:spcBef>
                <a:spcPts val="0"/>
              </a:spcBef>
              <a:spcAft>
                <a:spcPts val="0"/>
              </a:spcAft>
              <a:buSzPts val="1400"/>
              <a:buChar char="○"/>
            </a:pPr>
            <a:r>
              <a:rPr noProof="1" lang="ja"/>
              <a:t>Efficient development resources through community collaboration</a:t>
            </a:r>
            <a:endParaRPr/>
          </a:p>
          <a:p>
            <a:pPr lvl="1" indent="-317500" rtl="0" marL="914400" algn="l">
              <a:spcBef>
                <a:spcPts val="0"/>
              </a:spcBef>
              <a:spcAft>
                <a:spcPts val="0"/>
              </a:spcAft>
              <a:buSzPts val="1400"/>
              <a:buChar char="○"/>
            </a:pPr>
            <a:r>
              <a:rPr noProof="1" lang="ja"/>
              <a:t>Opportunities to acquire talent (company side)</a:t>
            </a:r>
            <a:endParaRPr/>
          </a:p>
          <a:p>
            <a:pPr lvl="2" indent="-317500" rtl="0" marL="1371600" algn="l">
              <a:spcBef>
                <a:spcPts val="0"/>
              </a:spcBef>
              <a:spcAft>
                <a:spcPts val="0"/>
              </a:spcAft>
              <a:buSzPts val="1400"/>
              <a:buChar char="■"/>
            </a:pPr>
            <a:r>
              <a:rPr noProof="1" lang="ja"/>
              <a:t>As an engineer, you can improve your value and gain opportunities for activities</a:t>
            </a:r>
            <a:endParaRPr/>
          </a:p>
          <a:p>
            <a:pPr lvl="2" indent="-317500" rtl="0" marL="1371600" algn="l">
              <a:spcBef>
                <a:spcPts val="0"/>
              </a:spcBef>
              <a:spcAft>
                <a:spcPts val="0"/>
              </a:spcAft>
              <a:buSzPts val="1400"/>
              <a:buChar char="■"/>
            </a:pPr>
            <a:r>
              <a:rPr noProof="1" lang="ja">
                <a:solidFill>
                  <a:schemeClr val="dk1"/>
                </a:solidFill>
              </a:rPr>
              <a:t>Human resource development</a:t>
            </a:r>
            <a:endParaRPr/>
          </a:p>
          <a:p>
            <a:pPr lvl="0" indent="-317500" rtl="0" marL="457200" algn="l">
              <a:spcBef>
                <a:spcPts val="0"/>
              </a:spcBef>
              <a:spcAft>
                <a:spcPts val="0"/>
              </a:spcAft>
              <a:buSzPts val="1400"/>
              <a:buChar char="●"/>
            </a:pPr>
            <a:r>
              <a:rPr noProof="1" lang="ja"/>
              <a:t>Business strategic benefits</a:t>
            </a:r>
            <a:endParaRPr/>
          </a:p>
          <a:p>
            <a:pPr lvl="1" indent="-317500" rtl="0" marL="914400" algn="l">
              <a:spcBef>
                <a:spcPts val="0"/>
              </a:spcBef>
              <a:spcAft>
                <a:spcPts val="0"/>
              </a:spcAft>
              <a:buSzPts val="1400"/>
              <a:buChar char="○"/>
            </a:pPr>
            <a:r>
              <a:rPr noProof="1" lang="ja"/>
              <a:t>Expansion of the market and potential customer base through the community and involvement in development direction</a:t>
            </a:r>
            <a:endParaRPr/>
          </a:p>
          <a:p>
            <a:pPr lvl="1" indent="-317500" rtl="0" marL="914400" algn="l">
              <a:spcBef>
                <a:spcPts val="0"/>
              </a:spcBef>
              <a:spcAft>
                <a:spcPts val="0"/>
              </a:spcAft>
              <a:buSzPts val="1400"/>
              <a:buChar char="○"/>
            </a:pPr>
            <a:r>
              <a:rPr noProof="1" lang="ja"/>
              <a:t>Establishment and dissemination of de facto standards</a:t>
            </a:r>
            <a:endParaRPr/>
          </a:p>
          <a:p>
            <a:pPr lvl="0" indent="0" rtl="0" marL="0" algn="l">
              <a:spcBef>
                <a:spcPts val="0"/>
              </a:spcBef>
              <a:spcAft>
                <a:spcPts val="0"/>
              </a:spcAft>
              <a:buNone/>
            </a:pPr>
            <a:r>
              <a:t> </a:t>
            </a:r>
            <a:endParaRPr/>
          </a:p>
          <a:p>
            <a:pPr lvl="0" indent="0" rtl="0" marL="0" algn="l">
              <a:spcBef>
                <a:spcPts val="0"/>
              </a:spcBef>
              <a:spcAft>
                <a:spcPts val="0"/>
              </a:spcAft>
              <a:buNone/>
            </a:pPr>
            <a:r>
              <a:rPr noProof="1" lang="ja"/>
              <a:t>Next time consider mapping with OSPO stages (2023/5/26)</a:t>
            </a:r>
            <a:endParaRPr/>
          </a:p>
          <a:p>
            <a:pPr lvl="0" indent="0" rtl="0" marL="914400" algn="l">
              <a:spcBef>
                <a:spcPts val="0"/>
              </a:spcBef>
              <a:spcAft>
                <a:spcPts val="0"/>
              </a:spcAft>
              <a:buNone/>
            </a:pPr>
            <a:r>
              <a:t> </a:t>
            </a:r>
            <a:endParaRPr/>
          </a:p>
        </p:txBody>
      </p:sp>
      <p:pic>
        <p:nvPicPr>
          <p:cNvPr name="Google Shape;558;p46" id="558"/>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559;p46" id="559"/>
          <p:cNvSpPr/>
          <p:nvPr/>
        </p:nvSpPr>
        <p:spPr>
          <a:xfrm>
            <a:off x="39275" y="2375625"/>
            <a:ext cx="2293200" cy="861300"/>
          </a:xfrm>
          <a:prstGeom prst="wedgeRectCallout">
            <a:avLst>
              <a:gd name="adj1" fmla="val 7667"/>
              <a:gd name="adj2" fmla="val 123406"/>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Have a role in enlightening and instilling licenses</a:t>
            </a:r>
            <a:endParaRPr sz="800"/>
          </a:p>
          <a:p>
            <a:pPr lvl="0" indent="-149225" rtl="0" marL="89999" algn="l">
              <a:spcBef>
                <a:spcPts val="0"/>
              </a:spcBef>
              <a:spcAft>
                <a:spcPts val="0"/>
              </a:spcAft>
              <a:buSzPts val="1000"/>
              <a:buChar char="●"/>
            </a:pPr>
            <a:r>
              <a:rPr sz="800" lang="ja"/>
              <a:t>  </a:t>
            </a:r>
            <a:r>
              <a:rPr sz="800" noProof="1" lang="ja"/>
              <a:t>to evangelize that OSS is important and that licenses should be protected</a:t>
            </a:r>
            <a:endParaRPr sz="800"/>
          </a:p>
        </p:txBody>
      </p:sp>
      <p:sp>
        <p:nvSpPr>
          <p:cNvPr name="Google Shape;560;p46" id="560"/>
          <p:cNvSpPr/>
          <p:nvPr/>
        </p:nvSpPr>
        <p:spPr>
          <a:xfrm>
            <a:off x="4274375" y="668225"/>
            <a:ext cx="2476200" cy="1453500"/>
          </a:xfrm>
          <a:prstGeom prst="wedgeRectCallout">
            <a:avLst>
              <a:gd name="adj1" fmla="val -43620"/>
              <a:gd name="adj2" fmla="val 114071"/>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OSPO is a framework to smoothly utilize Open Source as a bridge for companies to cooperate with different cultures</a:t>
            </a:r>
            <a:endParaRPr sz="800"/>
          </a:p>
          <a:p>
            <a:pPr lvl="0" indent="-158750" rtl="0" marL="89999" algn="l">
              <a:spcBef>
                <a:spcPts val="0"/>
              </a:spcBef>
              <a:spcAft>
                <a:spcPts val="0"/>
              </a:spcAft>
              <a:buSzPts val="1000"/>
              <a:buChar char="●"/>
            </a:pPr>
            <a:r>
              <a:rPr sz="800" noProof="1" lang="ja"/>
              <a:t>Open Source is an organization that aims to collaborate with OSS communities, groups, and organizations of different cultures and to integrate their activities naturally into community movements.</a:t>
            </a:r>
            <a:endParaRPr sz="800"/>
          </a:p>
        </p:txBody>
      </p:sp>
      <p:sp>
        <p:nvSpPr>
          <p:cNvPr name="Google Shape;561;p46" id="561"/>
          <p:cNvSpPr/>
          <p:nvPr/>
        </p:nvSpPr>
        <p:spPr>
          <a:xfrm>
            <a:off x="6868625" y="750125"/>
            <a:ext cx="2127600" cy="1074900"/>
          </a:xfrm>
          <a:prstGeom prst="wedgeRectCallout">
            <a:avLst>
              <a:gd name="adj1" fmla="val -55071"/>
              <a:gd name="adj2" fmla="val 81433"/>
            </a:avLst>
          </a:prstGeom>
          <a:solidFill>
            <a:schemeClr val="lt2"/>
          </a:solidFill>
          <a:ln cmpd="sng" cap="flat" w="9525">
            <a:solidFill>
              <a:schemeClr val="dk2"/>
            </a:solidFill>
            <a:prstDash val="solid"/>
            <a:round/>
            <a:headEnd len="sm" w="sm" type="none"/>
            <a:tailEnd len="sm" w="sm" type="none"/>
          </a:ln>
        </p:spPr>
        <p:txBody>
          <a:bodyPr lIns="270000" bIns="91425" anchor="ctr" rIns="91425" anchorCtr="0" wrap="square" spcFirstLastPara="1" tIns="91425">
            <a:noAutofit/>
          </a:bodyPr>
          <a:lstStyle/>
          <a:p>
            <a:pPr lvl="0" indent="-292100" rtl="0" marL="89999" algn="l">
              <a:spcBef>
                <a:spcPts val="0"/>
              </a:spcBef>
              <a:spcAft>
                <a:spcPts val="0"/>
              </a:spcAft>
              <a:buClr>
                <a:schemeClr val="dk1"/>
              </a:buClr>
              <a:buSzPts val="1000"/>
              <a:buChar char="●"/>
            </a:pPr>
            <a:r>
              <a:rPr sz="800" noProof="1" lang="ja"/>
              <a:t>The role of OSPO is to understand trends in the community and to lead the community, create trends, and apply them to the business.</a:t>
            </a:r>
            <a:endParaRPr sz="800"/>
          </a:p>
          <a:p>
            <a:pPr lvl="0" indent="-292100" rtl="0" marL="89999" algn="l">
              <a:spcBef>
                <a:spcPts val="0"/>
              </a:spcBef>
              <a:spcAft>
                <a:spcPts val="0"/>
              </a:spcAft>
              <a:buSzPts val="1000"/>
              <a:buChar char="●"/>
            </a:pPr>
            <a:r>
              <a:rPr sz="800" noProof="1" lang="ja"/>
              <a:t>The role of OSPO in working to ensure that the above is firmly established in the corporate culture.</a:t>
            </a:r>
            <a:endParaRPr sz="800"/>
          </a:p>
        </p:txBody>
      </p:sp>
      <p:sp>
        <p:nvSpPr>
          <p:cNvPr name="Google Shape;562;p46" id="562"/>
          <p:cNvSpPr/>
          <p:nvPr/>
        </p:nvSpPr>
        <p:spPr>
          <a:xfrm>
            <a:off x="1283575" y="877325"/>
            <a:ext cx="2798700" cy="1453500"/>
          </a:xfrm>
          <a:prstGeom prst="wedgeRectCallout">
            <a:avLst>
              <a:gd name="adj1" fmla="val 6634"/>
              <a:gd name="adj2" fmla="val 13144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The role of OSPO in promoting thorough license compliance throughout the company.</a:t>
            </a:r>
            <a:endParaRPr sz="800"/>
          </a:p>
          <a:p>
            <a:pPr lvl="0" indent="-158750" rtl="0" marL="89999" algn="l">
              <a:spcBef>
                <a:spcPts val="0"/>
              </a:spcBef>
              <a:spcAft>
                <a:spcPts val="0"/>
              </a:spcAft>
              <a:buSzPts val="1000"/>
              <a:buChar char="●"/>
            </a:pPr>
            <a:r>
              <a:rPr sz="800" noProof="1" lang="ja"/>
              <a:t>The preparation room to understand the culture and be able to act appropriately within the company in order to utilize the OSS community.</a:t>
            </a:r>
            <a:endParaRPr sz="800"/>
          </a:p>
          <a:p>
            <a:pPr lvl="0" indent="-158750" rtl="0" marL="89999" algn="l">
              <a:spcBef>
                <a:spcPts val="0"/>
              </a:spcBef>
              <a:spcAft>
                <a:spcPts val="0"/>
              </a:spcAft>
              <a:buSzPts val="1000"/>
              <a:buChar char="●"/>
            </a:pPr>
            <a:r>
              <a:rPr sz="800" noProof="1" lang="ja"/>
              <a:t>In order to contribute to the OSS community outside the company, the first step is to share OSS information within the company.</a:t>
            </a:r>
            <a:endParaRPr sz="800"/>
          </a:p>
        </p:txBody>
      </p:sp>
      <p:sp>
        <p:nvSpPr>
          <p:cNvPr name="Google Shape;563;p46" id="563"/>
          <p:cNvSpPr/>
          <p:nvPr/>
        </p:nvSpPr>
        <p:spPr>
          <a:xfrm>
            <a:off x="6868625" y="2245325"/>
            <a:ext cx="2127600" cy="1217700"/>
          </a:xfrm>
          <a:prstGeom prst="wedgeRectCallout">
            <a:avLst>
              <a:gd name="adj1" fmla="val -56599"/>
              <a:gd name="adj2" fmla="val -1818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One aspect of OSPO is to realize "community contribution = company success"</a:t>
            </a:r>
            <a:endParaRPr sz="800"/>
          </a:p>
          <a:p>
            <a:pPr lvl="0" indent="-158750" rtl="0" marL="89999" algn="l">
              <a:spcBef>
                <a:spcPts val="0"/>
              </a:spcBef>
              <a:spcAft>
                <a:spcPts val="0"/>
              </a:spcAft>
              <a:buSzPts val="1000"/>
              <a:buChar char="●"/>
            </a:pPr>
            <a:r>
              <a:rPr sz="800" noProof="1" lang="ja"/>
              <a:t>The role of OSPO is to catch changes in the culture and trends of the industry and update the culture of the company</a:t>
            </a:r>
            <a:endParaRPr sz="800"/>
          </a:p>
        </p:txBody>
      </p:sp>
      <p:sp>
        <p:nvSpPr>
          <p:cNvPr name="Google Shape;564;p46" id="564"/>
          <p:cNvSpPr txBox="1"/>
          <p:nvPr/>
        </p:nvSpPr>
        <p:spPr>
          <a:xfrm>
            <a:off x="846000" y="34525"/>
            <a:ext cx="6737400" cy="5943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Clr>
                <a:schemeClr val="dk1"/>
              </a:buClr>
              <a:buSzPts val="1100"/>
              <a:buFont typeface="Arial"/>
              <a:buNone/>
            </a:pPr>
            <a:r>
              <a:rPr noProof="1" lang="ja">
                <a:solidFill>
                  <a:schemeClr val="dk1"/>
                </a:solidFill>
              </a:rPr>
              <a:t>What is OSPO?</a:t>
            </a:r>
            <a:endParaRPr>
              <a:solidFill>
                <a:schemeClr val="dk1"/>
              </a:solidFill>
            </a:endParaRPr>
          </a:p>
          <a:p>
            <a:pPr lvl="0" indent="0" rtl="0" marL="0" algn="l">
              <a:spcBef>
                <a:spcPts val="0"/>
              </a:spcBef>
              <a:spcAft>
                <a:spcPts val="0"/>
              </a:spcAft>
              <a:buNone/>
            </a:pPr>
            <a:r>
              <a:rPr noProof="1" lang="ja"/>
              <a:t>Here is a summary of what OSPO does in each stage of the company.</a:t>
            </a:r>
            <a:endParaRPr/>
          </a:p>
        </p:txBody>
      </p:sp>
      <p:sp>
        <p:nvSpPr>
          <p:cNvPr name="Google Shape;565;p46" id="565"/>
          <p:cNvSpPr/>
          <p:nvPr/>
        </p:nvSpPr>
        <p:spPr>
          <a:xfrm>
            <a:off x="6971575" y="3575900"/>
            <a:ext cx="2127600" cy="921600"/>
          </a:xfrm>
          <a:prstGeom prst="wedgeRectCallout">
            <a:avLst>
              <a:gd name="adj1" fmla="val -56599"/>
              <a:gd name="adj2" fmla="val -18187"/>
            </a:avLst>
          </a:prstGeom>
          <a:solidFill>
            <a:srgbClr val="FFF2CC"/>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b="1" sz="800" noProof="1" lang="ja"/>
              <a:t>non-stage role</a:t>
            </a:r>
            <a:endParaRPr b="1" sz="800"/>
          </a:p>
          <a:p>
            <a:pPr lvl="0" indent="-158750" rtl="0" marL="89999" algn="l">
              <a:spcBef>
                <a:spcPts val="0"/>
              </a:spcBef>
              <a:spcAft>
                <a:spcPts val="0"/>
              </a:spcAft>
              <a:buSzPts val="1000"/>
              <a:buChar char="●"/>
            </a:pPr>
            <a:r>
              <a:rPr sz="800" noProof="1" lang="ja"/>
              <a:t>have the role of enlightening and instilling</a:t>
            </a:r>
            <a:endParaRPr sz="800"/>
          </a:p>
          <a:p>
            <a:pPr lvl="0" indent="-158750" rtl="0" marL="89999" algn="l">
              <a:spcBef>
                <a:spcPts val="0"/>
              </a:spcBef>
              <a:spcAft>
                <a:spcPts val="0"/>
              </a:spcAft>
              <a:buSzPts val="1000"/>
              <a:buChar char="●"/>
            </a:pPr>
            <a:r>
              <a:rPr sz="800" noProof="1" lang="ja"/>
              <a:t>have a life cycle: get bigger and then get smaller as you penetrate</a:t>
            </a:r>
            <a:endParaRPr sz="800"/>
          </a:p>
        </p:txBody>
      </p:sp>
      <p:sp>
        <p:nvSpPr>
          <p:cNvPr name="Google Shape;566;p46" id="566"/>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67" id="67"/>
        <p:cNvGrpSpPr/>
        <p:nvPr/>
      </p:nvGrpSpPr>
      <p:grpSpPr>
        <a:xfrm>
          <a:off x="0" y="0"/>
          <a:ext cx="0" cy="0"/>
          <a:chOff x="0" y="0"/>
          <a:chExt cx="0" cy="0"/>
        </a:xfrm>
      </p:grpSpPr>
      <p:sp>
        <p:nvSpPr>
          <p:cNvPr name="Google Shape;68;p12" id="68"/>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 What are the benefits of OSS activities?</a:t>
            </a:r>
            <a:endParaRPr/>
          </a:p>
        </p:txBody>
      </p:sp>
      <p:pic>
        <p:nvPicPr>
          <p:cNvPr name="Google Shape;69;p12" id="69"/>
          <p:cNvPicPr preferRelativeResize="0"/>
          <p:nvPr/>
        </p:nvPicPr>
        <p:blipFill>
          <a:blip r:embed="rId3">
            <a:alphaModFix/>
          </a:blip>
          <a:stretch>
            <a:fillRect/>
          </a:stretch>
        </p:blipFill>
        <p:spPr>
          <a:xfrm>
            <a:off x="222549" y="2762425"/>
            <a:ext cx="9089400" cy="1882375"/>
          </a:xfrm>
          <a:prstGeom prst="rect">
            <a:avLst/>
          </a:prstGeom>
          <a:noFill/>
          <a:ln>
            <a:noFill/>
          </a:ln>
        </p:spPr>
      </p:pic>
      <p:sp>
        <p:nvSpPr>
          <p:cNvPr name="Google Shape;70;p12" id="70"/>
          <p:cNvSpPr/>
          <p:nvPr/>
        </p:nvSpPr>
        <p:spPr>
          <a:xfrm>
            <a:off x="39275" y="1918425"/>
            <a:ext cx="2293200" cy="861300"/>
          </a:xfrm>
          <a:prstGeom prst="wedgeRectCallout">
            <a:avLst>
              <a:gd name="adj1" fmla="val 71828"/>
              <a:gd name="adj2" fmla="val 173720"/>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Using existing software (making development easier)</a:t>
            </a:r>
            <a:endParaRPr sz="800"/>
          </a:p>
          <a:p>
            <a:pPr lvl="0" indent="-149225" rtl="0" marL="89999" algn="l">
              <a:spcBef>
                <a:spcPts val="0"/>
              </a:spcBef>
              <a:spcAft>
                <a:spcPts val="0"/>
              </a:spcAft>
              <a:buSzPts val="1000"/>
              <a:buChar char="●"/>
            </a:pPr>
            <a:r>
              <a:rPr sz="800" noProof="1" lang="ja"/>
              <a:t>Using state-of-the-art software (technology)</a:t>
            </a:r>
            <a:endParaRPr sz="800"/>
          </a:p>
          <a:p>
            <a:pPr lvl="0" indent="-149225" rtl="0" marL="89999" algn="l">
              <a:spcBef>
                <a:spcPts val="0"/>
              </a:spcBef>
              <a:spcAft>
                <a:spcPts val="0"/>
              </a:spcAft>
              <a:buSzPts val="1000"/>
              <a:buChar char="●"/>
            </a:pPr>
            <a:r>
              <a:rPr sz="800" noProof="1" lang="ja"/>
              <a:t>This software was created by many people, so it has a high level.</a:t>
            </a:r>
            <a:endParaRPr sz="800"/>
          </a:p>
        </p:txBody>
      </p:sp>
      <p:sp>
        <p:nvSpPr>
          <p:cNvPr name="Google Shape;71;p12" id="71"/>
          <p:cNvSpPr/>
          <p:nvPr/>
        </p:nvSpPr>
        <p:spPr>
          <a:xfrm>
            <a:off x="3409525" y="729675"/>
            <a:ext cx="2476200" cy="1371600"/>
          </a:xfrm>
          <a:prstGeom prst="wedgeRectCallout">
            <a:avLst>
              <a:gd name="adj1" fmla="val -11885"/>
              <a:gd name="adj2" fmla="val 16255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It is easier for many engineers to find bugs and fix them accurately and quickly than dealing with it by themselves.</a:t>
            </a:r>
            <a:endParaRPr sz="800"/>
          </a:p>
          <a:p>
            <a:pPr lvl="0" indent="-158750" rtl="0" marL="89999" algn="l">
              <a:spcBef>
                <a:spcPts val="0"/>
              </a:spcBef>
              <a:spcAft>
                <a:spcPts val="0"/>
              </a:spcAft>
              <a:buSzPts val="1000"/>
              <a:buChar char="●"/>
            </a:pPr>
            <a:r>
              <a:rPr sz="800" noProof="1" lang="ja"/>
              <a:t>Efficient development resources through community collaboration</a:t>
            </a:r>
            <a:endParaRPr sz="800"/>
          </a:p>
          <a:p>
            <a:pPr lvl="0" indent="-158750" rtl="0" marL="89999" algn="l">
              <a:spcBef>
                <a:spcPts val="0"/>
              </a:spcBef>
              <a:spcAft>
                <a:spcPts val="0"/>
              </a:spcAft>
              <a:buSzPts val="1000"/>
              <a:buChar char="●"/>
            </a:pPr>
            <a:r>
              <a:rPr sz="800" noProof="1" lang="ja">
                <a:solidFill>
                  <a:schemeClr val="dk1"/>
                </a:solidFill>
              </a:rPr>
              <a:t>Human resource development and retention/acquisition</a:t>
            </a:r>
            <a:endParaRPr sz="800"/>
          </a:p>
          <a:p>
            <a:pPr lvl="0" indent="-158750" rtl="0" marL="89999" algn="l">
              <a:spcBef>
                <a:spcPts val="0"/>
              </a:spcBef>
              <a:spcAft>
                <a:spcPts val="0"/>
              </a:spcAft>
              <a:buSzPts val="1000"/>
              <a:buChar char="●"/>
            </a:pPr>
            <a:r>
              <a:rPr sz="800" noProof="1" lang="ja"/>
              <a:t>Ability to induce human resources by increasing market value and providing opportunities for activities to engineers</a:t>
            </a:r>
            <a:endParaRPr sz="800"/>
          </a:p>
        </p:txBody>
      </p:sp>
      <p:sp>
        <p:nvSpPr>
          <p:cNvPr name="Google Shape;72;p12" id="72"/>
          <p:cNvSpPr/>
          <p:nvPr/>
        </p:nvSpPr>
        <p:spPr>
          <a:xfrm>
            <a:off x="6823125" y="729675"/>
            <a:ext cx="2127600" cy="1316400"/>
          </a:xfrm>
          <a:prstGeom prst="wedgeRectCallout">
            <a:avLst>
              <a:gd name="adj1" fmla="val -4774"/>
              <a:gd name="adj2" fmla="val 129974"/>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Creation of business utilizing OSS</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Expansion of market and potential customer base</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Establishment and dissemination of de facto standards</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Establishment of ecosystem</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Obtaining legitimacy of activities</a:t>
            </a:r>
            <a:endParaRPr sz="800">
              <a:solidFill>
                <a:schemeClr val="dk1"/>
              </a:solidFill>
            </a:endParaRPr>
          </a:p>
          <a:p>
            <a:pPr lvl="2" indent="-177800" rtl="0" marL="360000" algn="l">
              <a:spcBef>
                <a:spcPts val="0"/>
              </a:spcBef>
              <a:spcAft>
                <a:spcPts val="0"/>
              </a:spcAft>
              <a:buClr>
                <a:schemeClr val="dk1"/>
              </a:buClr>
              <a:buSzPts val="1000"/>
              <a:buChar char="■"/>
            </a:pPr>
            <a:r>
              <a:rPr sz="800" noProof="1" lang="ja">
                <a:solidFill>
                  <a:schemeClr val="dk1"/>
                </a:solidFill>
              </a:rPr>
              <a:t>Obtaining endorsements from community participants</a:t>
            </a:r>
            <a:endParaRPr sz="800"/>
          </a:p>
        </p:txBody>
      </p:sp>
      <p:sp>
        <p:nvSpPr>
          <p:cNvPr name="Google Shape;73;p12" id="73"/>
          <p:cNvSpPr/>
          <p:nvPr/>
        </p:nvSpPr>
        <p:spPr>
          <a:xfrm>
            <a:off x="1103350" y="912525"/>
            <a:ext cx="2181900" cy="1005900"/>
          </a:xfrm>
          <a:prstGeom prst="wedgeRectCallout">
            <a:avLst>
              <a:gd name="adj1" fmla="val 33029"/>
              <a:gd name="adj2" fmla="val 24246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Being able to use OSS safely in business</a:t>
            </a:r>
            <a:endParaRPr sz="800"/>
          </a:p>
          <a:p>
            <a:pPr lvl="0" indent="-158750" rtl="0" marL="89999" algn="l">
              <a:spcBef>
                <a:spcPts val="0"/>
              </a:spcBef>
              <a:spcAft>
                <a:spcPts val="0"/>
              </a:spcAft>
              <a:buSzPts val="1000"/>
              <a:buChar char="●"/>
            </a:pPr>
            <a:r>
              <a:rPr sz="800" noProof="1" lang="ja"/>
              <a:t>Being able to use OSS in its original form necessary for business-to-business transactions</a:t>
            </a:r>
            <a:endParaRPr sz="800"/>
          </a:p>
          <a:p>
            <a:pPr lvl="0" indent="-158750" rtl="0" marL="89999" algn="l">
              <a:spcBef>
                <a:spcPts val="0"/>
              </a:spcBef>
              <a:spcAft>
                <a:spcPts val="0"/>
              </a:spcAft>
              <a:buSzPts val="1000"/>
              <a:buChar char="●"/>
            </a:pPr>
            <a:r>
              <a:rPr sz="800" noProof="1" lang="ja"/>
              <a:t>Risk control of OSS use throughout the supply chain</a:t>
            </a:r>
            <a:endParaRPr sz="800"/>
          </a:p>
        </p:txBody>
      </p:sp>
      <p:sp>
        <p:nvSpPr>
          <p:cNvPr name="Google Shape;74;p12" id="74"/>
          <p:cNvSpPr/>
          <p:nvPr/>
        </p:nvSpPr>
        <p:spPr>
          <a:xfrm>
            <a:off x="4811225" y="2202125"/>
            <a:ext cx="2127600" cy="921600"/>
          </a:xfrm>
          <a:prstGeom prst="wedgeRectCallout">
            <a:avLst>
              <a:gd name="adj1" fmla="val 17904"/>
              <a:gd name="adj2" fmla="val 77922"/>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Alignment of corporate expectations and community movements through community</a:t>
            </a:r>
            <a:endParaRPr sz="800"/>
          </a:p>
          <a:p>
            <a:pPr lvl="1" indent="-168275" rtl="0" marL="269999" algn="l">
              <a:spcBef>
                <a:spcPts val="0"/>
              </a:spcBef>
              <a:spcAft>
                <a:spcPts val="0"/>
              </a:spcAft>
              <a:buSzPts val="1000"/>
              <a:buChar char="○"/>
            </a:pPr>
            <a:r>
              <a:rPr sz="800" noProof="1" lang="ja"/>
              <a:t>Engagement in development direction</a:t>
            </a:r>
            <a:endParaRPr sz="800"/>
          </a:p>
          <a:p>
            <a:pPr lvl="0" indent="-158750" rtl="0" marL="89999" algn="l">
              <a:spcBef>
                <a:spcPts val="0"/>
              </a:spcBef>
              <a:spcAft>
                <a:spcPts val="0"/>
              </a:spcAft>
              <a:buSzPts val="1000"/>
              <a:buChar char="●"/>
            </a:pPr>
            <a:r>
              <a:rPr sz="800" noProof="1" lang="ja"/>
              <a:t>Motivation of engineers</a:t>
            </a:r>
            <a:endParaRPr sz="800"/>
          </a:p>
        </p:txBody>
      </p:sp>
      <p:sp>
        <p:nvSpPr>
          <p:cNvPr name="Google Shape;75;p12" id="75"/>
          <p:cNvSpPr/>
          <p:nvPr/>
        </p:nvSpPr>
        <p:spPr>
          <a:xfrm>
            <a:off x="7531350" y="128275"/>
            <a:ext cx="13539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Fix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79" id="79"/>
        <p:cNvGrpSpPr/>
        <p:nvPr/>
      </p:nvGrpSpPr>
      <p:grpSpPr>
        <a:xfrm>
          <a:off x="0" y="0"/>
          <a:ext cx="0" cy="0"/>
          <a:chOff x="0" y="0"/>
          <a:chExt cx="0" cy="0"/>
        </a:xfrm>
      </p:grpSpPr>
      <p:sp>
        <p:nvSpPr>
          <p:cNvPr name="Google Shape;80;p13" id="80"/>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 anyway?</a:t>
            </a:r>
            <a:endParaRPr/>
          </a:p>
        </p:txBody>
      </p:sp>
      <p:sp>
        <p:nvSpPr>
          <p:cNvPr name="Google Shape;81;p13" id="81"/>
          <p:cNvSpPr txBox="1"/>
          <p:nvPr>
            <p:ph idx="1" type="body"/>
          </p:nvPr>
        </p:nvSpPr>
        <p:spPr>
          <a:xfrm>
            <a:off x="432000" y="792368"/>
            <a:ext cx="8280000" cy="3835800"/>
          </a:xfrm>
          <a:prstGeom prst="rect">
            <a:avLst/>
          </a:prstGeom>
          <a:noFill/>
          <a:ln>
            <a:noFill/>
          </a:ln>
        </p:spPr>
        <p:txBody>
          <a:bodyPr lIns="91425" bIns="91425" anchor="ctr" rIns="91425" anchorCtr="0" wrap="square" spcFirstLastPara="1" tIns="91425">
            <a:normAutofit lnSpcReduction="20000" fontScale="77500"/>
          </a:bodyPr>
          <a:lstStyle/>
          <a:p>
            <a:pPr lvl="0" indent="-297497" rtl="0" marL="457200" algn="l">
              <a:spcBef>
                <a:spcPts val="0"/>
              </a:spcBef>
              <a:spcAft>
                <a:spcPts val="0"/>
              </a:spcAft>
              <a:buClr>
                <a:schemeClr val="accent1"/>
              </a:buClr>
              <a:buSzPct val="100000"/>
              <a:buChar char="●"/>
            </a:pPr>
            <a:r>
              <a:rPr noProof="1" lang="ja"/>
              <a:t>(I will summarize it as a higher concept.)</a:t>
            </a:r>
            <a:endParaRPr/>
          </a:p>
          <a:p>
            <a:pPr lvl="0" indent="-297497" rtl="0" marL="457200" algn="l">
              <a:spcBef>
                <a:spcPts val="0"/>
              </a:spcBef>
              <a:spcAft>
                <a:spcPts val="0"/>
              </a:spcAft>
              <a:buSzPct val="100000"/>
              <a:buChar char="●"/>
            </a:pPr>
            <a:r>
              <a:rPr noProof="1" lang="ja"/>
              <a:t>What OSPO is working on</a:t>
            </a:r>
            <a:endParaRPr/>
          </a:p>
          <a:p>
            <a:pPr lvl="1" indent="-297497" rtl="0" marL="914400" algn="l">
              <a:spcBef>
                <a:spcPts val="0"/>
              </a:spcBef>
              <a:spcAft>
                <a:spcPts val="0"/>
              </a:spcAft>
              <a:buSzPct val="100000"/>
              <a:buChar char="○"/>
            </a:pPr>
            <a:r>
              <a:rPr noProof="1" lang="ja"/>
              <a:t>Issues</a:t>
            </a:r>
            <a:endParaRPr/>
          </a:p>
          <a:p>
            <a:pPr lvl="2" indent="-297497" rtl="0" marL="1371600" algn="l">
              <a:spcBef>
                <a:spcPts val="0"/>
              </a:spcBef>
              <a:spcAft>
                <a:spcPts val="0"/>
              </a:spcAft>
              <a:buSzPct val="100000"/>
              <a:buChar char="■"/>
            </a:pPr>
            <a:r>
              <a:rPr noProof="1" lang="ja"/>
              <a:t>Meet the current situation where more than 80% of OSS is used</a:t>
            </a:r>
            <a:endParaRPr/>
          </a:p>
          <a:p>
            <a:pPr lvl="1" indent="-297497" rtl="0" marL="914400" algn="l">
              <a:spcBef>
                <a:spcPts val="0"/>
              </a:spcBef>
              <a:spcAft>
                <a:spcPts val="0"/>
              </a:spcAft>
              <a:buSzPct val="100000"/>
              <a:buChar char="○"/>
            </a:pPr>
            <a:r>
              <a:rPr noProof="1" lang="ja"/>
              <a:t>Initiatives</a:t>
            </a:r>
            <a:endParaRPr/>
          </a:p>
          <a:p>
            <a:pPr lvl="2" indent="-297497" rtl="0" marL="1371600" algn="l">
              <a:spcBef>
                <a:spcPts val="0"/>
              </a:spcBef>
              <a:spcAft>
                <a:spcPts val="0"/>
              </a:spcAft>
              <a:buSzPct val="100000"/>
              <a:buChar char="■"/>
            </a:pPr>
            <a:r>
              <a:rPr noProof="1" lang="ja"/>
              <a:t>Finding and promoting ways to engage with OSS and the OSS community as a company</a:t>
            </a:r>
            <a:endParaRPr/>
          </a:p>
          <a:p>
            <a:pPr lvl="0" indent="-297497" rtl="0" marL="457200" algn="l">
              <a:spcBef>
                <a:spcPts val="0"/>
              </a:spcBef>
              <a:spcAft>
                <a:spcPts val="0"/>
              </a:spcAft>
              <a:buSzPct val="100000"/>
              <a:buChar char="●"/>
            </a:pPr>
            <a:r>
              <a:rPr noProof="1" lang="ja"/>
              <a:t>As I've written briefly before, I feel that </a:t>
            </a:r>
            <a:r>
              <a:rPr noProof="1" lang="ja">
                <a:highlight>
                  <a:srgbClr val="FFFF00"/>
                </a:highlight>
              </a:rPr>
              <a:t>OSPO= bridging the gap between internal and OSS culture</a:t>
            </a:r>
            <a:endParaRPr/>
          </a:p>
          <a:p>
            <a:pPr lvl="1" indent="-297497" rtl="0" marL="914400" algn="l">
              <a:spcBef>
                <a:spcPts val="0"/>
              </a:spcBef>
              <a:spcAft>
                <a:spcPts val="0"/>
              </a:spcAft>
              <a:buSzPct val="100000"/>
              <a:buChar char="○"/>
            </a:pPr>
            <a:r>
              <a:rPr noProof="1" lang="ja"/>
              <a:t>It's just an image of catching up, so I feel it's not enough</a:t>
            </a:r>
            <a:endParaRPr/>
          </a:p>
          <a:p>
            <a:pPr lvl="0" indent="-297497" rtl="0" marL="457200" algn="l">
              <a:spcBef>
                <a:spcPts val="0"/>
              </a:spcBef>
              <a:spcAft>
                <a:spcPts val="0"/>
              </a:spcAft>
              <a:buSzPct val="100000"/>
              <a:buChar char="●"/>
            </a:pPr>
            <a:r>
              <a:rPr noProof="1" lang="ja"/>
              <a:t>to </a:t>
            </a:r>
            <a:r>
              <a:rPr noProof="1" lang="ja">
                <a:highlight>
                  <a:srgbClr val="FFFF00"/>
                </a:highlight>
              </a:rPr>
              <a:t>bridge the organization and the OSS community</a:t>
            </a:r>
            <a:r>
              <a:rPr noProof="1" lang="ja"/>
              <a:t> is OSPO</a:t>
            </a:r>
            <a:endParaRPr/>
          </a:p>
          <a:p>
            <a:pPr lvl="0" indent="-297497" rtl="0" marL="457200" algn="l">
              <a:spcBef>
                <a:spcPts val="0"/>
              </a:spcBef>
              <a:spcAft>
                <a:spcPts val="0"/>
              </a:spcAft>
              <a:buSzPct val="100000"/>
              <a:buChar char="●"/>
            </a:pPr>
            <a:r>
              <a:rPr noProof="1" lang="ja"/>
              <a:t>OSPO's role is to stage up awareness and mindset within the enterprise</a:t>
            </a:r>
            <a:endParaRPr/>
          </a:p>
          <a:p>
            <a:pPr lvl="0" indent="-297497" rtl="0" marL="457200" algn="l">
              <a:spcBef>
                <a:spcPts val="0"/>
              </a:spcBef>
              <a:spcAft>
                <a:spcPts val="0"/>
              </a:spcAft>
              <a:buSzPct val="100000"/>
              <a:buChar char="●"/>
            </a:pPr>
            <a:r>
              <a:rPr noProof="1" lang="ja"/>
              <a:t>Instill OSS-like ways of working (something that is becoming commonplace externally) within the organization, not just engineers</a:t>
            </a:r>
            <a:endParaRPr/>
          </a:p>
          <a:p>
            <a:pPr lvl="0" indent="-297497" rtl="0" marL="457200" algn="l">
              <a:spcBef>
                <a:spcPts val="0"/>
              </a:spcBef>
              <a:spcAft>
                <a:spcPts val="0"/>
              </a:spcAft>
              <a:buSzPct val="100000"/>
              <a:buChar char="●"/>
            </a:pPr>
            <a:r>
              <a:rPr noProof="1" lang="ja"/>
              <a:t>Work to bring successful ways of working within the OSS community for successful development at scale</a:t>
            </a:r>
            <a:endParaRPr/>
          </a:p>
          <a:p>
            <a:pPr lvl="0" indent="-297497" rtl="0" marL="457200" algn="l">
              <a:spcBef>
                <a:spcPts val="0"/>
              </a:spcBef>
              <a:spcAft>
                <a:spcPts val="0"/>
              </a:spcAft>
              <a:buSzPct val="100000"/>
              <a:buChar char="●"/>
            </a:pPr>
            <a:r>
              <a:rPr noProof="1" lang="ja"/>
              <a:t>Work to integrate (become part of) the ecosystem created by OSS</a:t>
            </a:r>
            <a:endParaRPr/>
          </a:p>
          <a:p>
            <a:pPr lvl="0" indent="-297497" rtl="0" marL="457200" algn="l">
              <a:spcBef>
                <a:spcPts val="0"/>
              </a:spcBef>
              <a:spcAft>
                <a:spcPts val="0"/>
              </a:spcAft>
              <a:buSzPct val="100000"/>
              <a:buChar char="●"/>
            </a:pPr>
            <a:r>
              <a:rPr noProof="1" lang="ja"/>
              <a:t>Develop the business by utilizing the OSS ecosystem</a:t>
            </a:r>
            <a:endParaRPr/>
          </a:p>
          <a:p>
            <a:pPr lvl="1" indent="-297497" rtl="0" marL="914400" algn="l">
              <a:spcBef>
                <a:spcPts val="0"/>
              </a:spcBef>
              <a:spcAft>
                <a:spcPts val="0"/>
              </a:spcAft>
              <a:buSzPct val="100000"/>
              <a:buChar char="○"/>
            </a:pPr>
            <a:r>
              <a:rPr noProof="1" lang="ja"/>
              <a:t>Interact between the logic of the company and the logic of OSS and aim for the development of both</a:t>
            </a:r>
            <a:endParaRPr/>
          </a:p>
          <a:p>
            <a:pPr lvl="1" indent="-297497" rtl="0" marL="914400" algn="l">
              <a:spcBef>
                <a:spcPts val="0"/>
              </a:spcBef>
              <a:spcAft>
                <a:spcPts val="0"/>
              </a:spcAft>
              <a:buSzPct val="100000"/>
              <a:buChar char="○"/>
            </a:pPr>
            <a:r>
              <a:rPr noProof="1" lang="ja"/>
              <a:t>Corporate engineers working in the OSS community should focus on OSS activities</a:t>
            </a:r>
            <a:endParaRPr/>
          </a:p>
          <a:p>
            <a:pPr lvl="2" indent="-297497" rtl="0" marL="1371600" algn="l">
              <a:spcBef>
                <a:spcPts val="0"/>
              </a:spcBef>
              <a:spcAft>
                <a:spcPts val="0"/>
              </a:spcAft>
              <a:buSzPct val="100000"/>
              <a:buChar char="■"/>
            </a:pPr>
            <a:r>
              <a:rPr noProof="1" lang="ja"/>
              <a:t>OSPO members think about the logic side of the company and implement the strategy separately from the person.</a:t>
            </a:r>
            <a:endParaRPr/>
          </a:p>
          <a:p>
            <a:pPr lvl="2" indent="-297497" rtl="0" marL="1371600" algn="l">
              <a:spcBef>
                <a:spcPts val="0"/>
              </a:spcBef>
              <a:spcAft>
                <a:spcPts val="0"/>
              </a:spcAft>
              <a:buSzPct val="100000"/>
              <a:buChar char="■"/>
            </a:pPr>
            <a:r>
              <a:rPr noProof="1" lang="ja"/>
              <a:t>When OSPO members and OSS activity members are confused, activity members suffer.</a:t>
            </a:r>
            <a:endParaRPr/>
          </a:p>
          <a:p>
            <a:pPr lvl="0" indent="-297497" rtl="0" marL="457200" algn="l">
              <a:spcBef>
                <a:spcPts val="0"/>
              </a:spcBef>
              <a:spcAft>
                <a:spcPts val="0"/>
              </a:spcAft>
              <a:buSzPct val="100000"/>
              <a:buChar char="●"/>
            </a:pPr>
            <a:r>
              <a:rPr noProof="1" lang="ja"/>
              <a:t>Position of OSPO people in the company</a:t>
            </a:r>
            <a:endParaRPr/>
          </a:p>
          <a:p>
            <a:pPr lvl="1" indent="-297497" rtl="0" marL="914400" algn="l">
              <a:spcBef>
                <a:spcPts val="0"/>
              </a:spcBef>
              <a:spcAft>
                <a:spcPts val="0"/>
              </a:spcAft>
              <a:buSzPct val="100000"/>
              <a:buChar char="○"/>
            </a:pPr>
            <a:r>
              <a:rPr noProof="1" lang="ja"/>
              <a:t>Not a divisional person, not an OSS activity engineer. </a:t>
            </a:r>
            <a:r>
              <a:rPr noProof="1" lang="ja"/>
              <a:t>I think both.</a:t>
            </a:r>
            <a:endParaRPr/>
          </a:p>
          <a:p>
            <a:pPr lvl="1" indent="-297497" rtl="0" marL="914400" algn="l">
              <a:spcBef>
                <a:spcPts val="0"/>
              </a:spcBef>
              <a:spcAft>
                <a:spcPts val="0"/>
              </a:spcAft>
              <a:buSzPct val="100000"/>
              <a:buChar char="○"/>
            </a:pPr>
            <a:r>
              <a:rPr noProof="1" lang="ja"/>
              <a:t>I use different positions. </a:t>
            </a:r>
            <a:r>
              <a:rPr noProof="1" lang="ja"/>
              <a:t>(This makes OSPO difficult.)</a:t>
            </a:r>
            <a:endParaRPr/>
          </a:p>
          <a:p>
            <a:pPr lvl="0" indent="-297497" rtl="0" marL="457200" algn="l">
              <a:spcBef>
                <a:spcPts val="0"/>
              </a:spcBef>
              <a:spcAft>
                <a:spcPts val="0"/>
              </a:spcAft>
              <a:buSzPct val="100000"/>
              <a:buChar char="●"/>
            </a:pPr>
            <a:r>
              <a:rPr noProof="1" lang="ja"/>
              <a:t>Aiming for/creating a state where OSS activities have value and benefits from both the enterprise and the OSS community</a:t>
            </a:r>
            <a:endParaRPr/>
          </a:p>
          <a:p>
            <a:pPr lvl="0" indent="-297497" rtl="0" marL="457200" algn="l">
              <a:spcBef>
                <a:spcPts val="0"/>
              </a:spcBef>
              <a:spcAft>
                <a:spcPts val="0"/>
              </a:spcAft>
              <a:buSzPct val="100000"/>
              <a:buChar char="●"/>
            </a:pPr>
            <a:r>
              <a:rPr noProof="1" lang="ja"/>
              <a:t>Why don't we discuss the meaning of the name Open Source Program Office?</a:t>
            </a:r>
            <a:endParaRPr/>
          </a:p>
          <a:p>
            <a:pPr lvl="0" indent="-297497" rtl="0" marL="457200" algn="l">
              <a:spcBef>
                <a:spcPts val="0"/>
              </a:spcBef>
              <a:spcAft>
                <a:spcPts val="0"/>
              </a:spcAft>
              <a:buSzPct val="100000"/>
              <a:buChar char="●"/>
            </a:pPr>
            <a:r>
              <a:rPr noProof="1" lang="ja"/>
              <a:t>Meaning of Program</a:t>
            </a:r>
            <a:endParaRPr/>
          </a:p>
          <a:p>
            <a:pPr lvl="1" indent="-297497" rtl="0" marL="914400" algn="l">
              <a:spcBef>
                <a:spcPts val="0"/>
              </a:spcBef>
              <a:spcAft>
                <a:spcPts val="0"/>
              </a:spcAft>
              <a:buSzPct val="100000"/>
              <a:buChar char="○"/>
            </a:pPr>
            <a:r>
              <a:rPr noProof="1" lang="ja"/>
              <a:t>A program officer (program officer, PO) is a person who plans and manages research and grant programs at research institutions, think tanks, foundations, etc.</a:t>
            </a:r>
            <a:endParaRPr/>
          </a:p>
          <a:p>
            <a:pPr lvl="1" indent="-297497" rtl="0" marL="914400" algn="l">
              <a:spcBef>
                <a:spcPts val="0"/>
              </a:spcBef>
              <a:spcAft>
                <a:spcPts val="0"/>
              </a:spcAft>
              <a:buSzPct val="100000"/>
              <a:buChar char="○"/>
            </a:pPr>
            <a:r>
              <a:rPr noProof="1" lang="ja"/>
              <a:t>There is a view that it is done continuously.</a:t>
            </a:r>
            <a:endParaRPr/>
          </a:p>
        </p:txBody>
      </p:sp>
      <p:sp>
        <p:nvSpPr>
          <p:cNvPr name="Google Shape;82;p13" id="82"/>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2023/10/27 Discussion - Next 12/22 Continued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86" id="86"/>
        <p:cNvGrpSpPr/>
        <p:nvPr/>
      </p:nvGrpSpPr>
      <p:grpSpPr>
        <a:xfrm>
          <a:off x="0" y="0"/>
          <a:ext cx="0" cy="0"/>
          <a:chOff x="0" y="0"/>
          <a:chExt cx="0" cy="0"/>
        </a:xfrm>
      </p:grpSpPr>
      <p:sp>
        <p:nvSpPr>
          <p:cNvPr name="Google Shape;87;p14" id="87"/>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 anyway?</a:t>
            </a:r>
            <a:endParaRPr/>
          </a:p>
        </p:txBody>
      </p:sp>
      <p:sp>
        <p:nvSpPr>
          <p:cNvPr name="Google Shape;88;p14" id="88"/>
          <p:cNvSpPr txBox="1"/>
          <p:nvPr>
            <p:ph idx="1" type="body"/>
          </p:nvPr>
        </p:nvSpPr>
        <p:spPr>
          <a:xfrm>
            <a:off x="432000" y="792368"/>
            <a:ext cx="8280000" cy="3835800"/>
          </a:xfrm>
          <a:prstGeom prst="rect">
            <a:avLst/>
          </a:prstGeom>
          <a:noFill/>
          <a:ln>
            <a:noFill/>
          </a:ln>
        </p:spPr>
        <p:txBody>
          <a:bodyPr lIns="91425" bIns="91425" anchor="ctr" rIns="91425" anchorCtr="0" wrap="square" spcFirstLastPara="1" tIns="91425">
            <a:normAutofit lnSpcReduction="20000" fontScale="77500"/>
          </a:bodyPr>
          <a:lstStyle/>
          <a:p>
            <a:pPr lvl="0" indent="-297497" rtl="0" marL="457200" algn="l">
              <a:spcBef>
                <a:spcPts val="0"/>
              </a:spcBef>
              <a:spcAft>
                <a:spcPts val="0"/>
              </a:spcAft>
              <a:buClr>
                <a:schemeClr val="accent1"/>
              </a:buClr>
              <a:buSzPct val="100000"/>
              <a:buChar char="●"/>
            </a:pPr>
            <a:r>
              <a:rPr noProof="1" lang="ja"/>
              <a:t>The skills that OSPO members need</a:t>
            </a:r>
            <a:endParaRPr/>
          </a:p>
          <a:p>
            <a:pPr lvl="1" indent="-297497" rtl="0" marL="914400" algn="l">
              <a:spcBef>
                <a:spcPts val="0"/>
              </a:spcBef>
              <a:spcAft>
                <a:spcPts val="0"/>
              </a:spcAft>
              <a:buSzPct val="100000"/>
              <a:buChar char="○"/>
            </a:pPr>
            <a:r>
              <a:rPr noProof="1" lang="ja"/>
              <a:t>to be broad?</a:t>
            </a:r>
            <a:endParaRPr/>
          </a:p>
          <a:p>
            <a:pPr lvl="1" indent="-297497" rtl="0" marL="914400" algn="l">
              <a:spcBef>
                <a:spcPts val="0"/>
              </a:spcBef>
              <a:spcAft>
                <a:spcPts val="0"/>
              </a:spcAft>
              <a:buSzPct val="100000"/>
              <a:buChar char="○"/>
            </a:pPr>
            <a:r>
              <a:rPr noProof="1" lang="ja"/>
              <a:t>software development techniques (at some level)</a:t>
            </a:r>
            <a:endParaRPr/>
          </a:p>
          <a:p>
            <a:pPr lvl="1" indent="-297497" rtl="0" marL="914400" algn="l">
              <a:spcBef>
                <a:spcPts val="0"/>
              </a:spcBef>
              <a:spcAft>
                <a:spcPts val="0"/>
              </a:spcAft>
              <a:buSzPct val="100000"/>
              <a:buChar char="○"/>
            </a:pPr>
            <a:r>
              <a:rPr noProof="1" lang="ja"/>
              <a:t>licensing knowledge</a:t>
            </a:r>
            <a:endParaRPr/>
          </a:p>
          <a:p>
            <a:pPr lvl="2" indent="-297497" rtl="0" marL="1371600" algn="l">
              <a:spcBef>
                <a:spcPts val="0"/>
              </a:spcBef>
              <a:spcAft>
                <a:spcPts val="0"/>
              </a:spcAft>
              <a:buSzPct val="100000"/>
              <a:buChar char="■"/>
            </a:pPr>
            <a:r>
              <a:rPr noProof="1" lang="ja"/>
              <a:t>basic knowledge of legal affairs and intellectual property</a:t>
            </a:r>
            <a:endParaRPr/>
          </a:p>
          <a:p>
            <a:pPr lvl="2" indent="-297497" rtl="0" marL="1371600" algn="l">
              <a:spcBef>
                <a:spcPts val="0"/>
              </a:spcBef>
              <a:spcAft>
                <a:spcPts val="0"/>
              </a:spcAft>
              <a:buSzPct val="100000"/>
              <a:buChar char="■"/>
            </a:pPr>
            <a:r>
              <a:rPr noProof="1" lang="ja"/>
              <a:t>common understanding in the community (intent, background)</a:t>
            </a:r>
            <a:endParaRPr/>
          </a:p>
          <a:p>
            <a:pPr lvl="1" indent="-297497" rtl="0" marL="914400" algn="l">
              <a:spcBef>
                <a:spcPts val="0"/>
              </a:spcBef>
              <a:spcAft>
                <a:spcPts val="0"/>
              </a:spcAft>
              <a:buSzPct val="100000"/>
              <a:buChar char="○"/>
            </a:pPr>
            <a:r>
              <a:rPr noProof="1" lang="ja"/>
              <a:t>communication skills</a:t>
            </a:r>
            <a:endParaRPr/>
          </a:p>
          <a:p>
            <a:pPr lvl="2" indent="-297497" rtl="0" marL="1371600" algn="l">
              <a:spcBef>
                <a:spcPts val="0"/>
              </a:spcBef>
              <a:spcAft>
                <a:spcPts val="0"/>
              </a:spcAft>
              <a:buSzPct val="100000"/>
              <a:buChar char="■"/>
            </a:pPr>
            <a:r>
              <a:rPr noProof="1" lang="ja"/>
              <a:t>English skills</a:t>
            </a:r>
            <a:endParaRPr/>
          </a:p>
          <a:p>
            <a:pPr lvl="2" indent="-297497" rtl="0" marL="1371600" algn="l">
              <a:spcBef>
                <a:spcPts val="0"/>
              </a:spcBef>
              <a:spcAft>
                <a:spcPts val="0"/>
              </a:spcAft>
              <a:buSzPct val="100000"/>
              <a:buChar char="■"/>
            </a:pPr>
            <a:r>
              <a:rPr noProof="1" lang="ja"/>
              <a:t>Spirit of respect</a:t>
            </a:r>
            <a:endParaRPr/>
          </a:p>
          <a:p>
            <a:pPr lvl="1" indent="-297497" rtl="0" marL="914400" algn="l">
              <a:spcBef>
                <a:spcPts val="0"/>
              </a:spcBef>
              <a:spcAft>
                <a:spcPts val="0"/>
              </a:spcAft>
              <a:buSzPct val="100000"/>
              <a:buChar char="○"/>
            </a:pPr>
            <a:r>
              <a:rPr noProof="1" lang="ja"/>
              <a:t>Motivation, mental ability to withstand headwinds</a:t>
            </a:r>
            <a:endParaRPr/>
          </a:p>
          <a:p>
            <a:pPr lvl="1" indent="-297497" rtl="0" marL="914400" algn="l">
              <a:spcBef>
                <a:spcPts val="0"/>
              </a:spcBef>
              <a:spcAft>
                <a:spcPts val="0"/>
              </a:spcAft>
              <a:buSzPct val="100000"/>
              <a:buChar char="○"/>
            </a:pPr>
            <a:r>
              <a:rPr noProof="1" lang="ja"/>
              <a:t>Ability to explain</a:t>
            </a:r>
            <a:endParaRPr/>
          </a:p>
          <a:p>
            <a:pPr lvl="2" indent="-297497" rtl="0" marL="1371600" algn="l">
              <a:spcBef>
                <a:spcPts val="0"/>
              </a:spcBef>
              <a:spcAft>
                <a:spcPts val="0"/>
              </a:spcAft>
              <a:buSzPct val="100000"/>
              <a:buChar char="■"/>
            </a:pPr>
            <a:r>
              <a:rPr noProof="1" lang="ja"/>
              <a:t>Skills as an educator</a:t>
            </a:r>
            <a:endParaRPr/>
          </a:p>
          <a:p>
            <a:pPr lvl="1" indent="-297497" rtl="0" marL="914400" algn="l">
              <a:spcBef>
                <a:spcPts val="0"/>
              </a:spcBef>
              <a:spcAft>
                <a:spcPts val="0"/>
              </a:spcAft>
              <a:buSzPct val="100000"/>
              <a:buChar char="○"/>
            </a:pPr>
            <a:r>
              <a:rPr noProof="1" lang="ja"/>
              <a:t>Experience and appropriateness of community activities</a:t>
            </a:r>
            <a:endParaRPr/>
          </a:p>
          <a:p>
            <a:pPr lvl="2" indent="-297497" rtl="0" marL="1371600" algn="l">
              <a:spcBef>
                <a:spcPts val="0"/>
              </a:spcBef>
              <a:spcAft>
                <a:spcPts val="0"/>
              </a:spcAft>
              <a:buSzPct val="100000"/>
              <a:buChar char="■"/>
            </a:pPr>
            <a:r>
              <a:rPr noProof="1" lang="ja"/>
              <a:t>OSS development methods and correct understanding of </a:t>
            </a:r>
            <a:r>
              <a:rPr noProof="1" lang="ja">
                <a:solidFill>
                  <a:schemeClr val="dk1"/>
                </a:solidFill>
              </a:rPr>
              <a:t>ecosystem</a:t>
            </a:r>
            <a:r>
              <a:rPr noProof="1" lang="ja"/>
              <a:t> communities</a:t>
            </a:r>
            <a:endParaRPr/>
          </a:p>
          <a:p>
            <a:pPr lvl="2" indent="-297497" rtl="0" marL="1371600" algn="l">
              <a:spcBef>
                <a:spcPts val="0"/>
              </a:spcBef>
              <a:spcAft>
                <a:spcPts val="0"/>
              </a:spcAft>
              <a:buClr>
                <a:schemeClr val="accent1"/>
              </a:buClr>
              <a:buSzPct val="100000"/>
              <a:buChar char="■"/>
            </a:pPr>
            <a:r>
              <a:rPr noProof="1" lang="ja"/>
              <a:t>Understanding and respecting the culture of OSS and communities</a:t>
            </a:r>
            <a:endParaRPr/>
          </a:p>
          <a:p>
            <a:pPr lvl="3" indent="-297497" rtl="0" marL="1828800" algn="l">
              <a:spcBef>
                <a:spcPts val="0"/>
              </a:spcBef>
              <a:spcAft>
                <a:spcPts val="0"/>
              </a:spcAft>
              <a:buSzPct val="100000"/>
              <a:buChar char="●"/>
            </a:pPr>
            <a:r>
              <a:rPr noProof="1" lang="ja"/>
              <a:t>Participant values</a:t>
            </a:r>
            <a:endParaRPr/>
          </a:p>
          <a:p>
            <a:pPr lvl="0" indent="-297497" rtl="0" marL="457200" algn="l">
              <a:spcBef>
                <a:spcPts val="0"/>
              </a:spcBef>
              <a:spcAft>
                <a:spcPts val="0"/>
              </a:spcAft>
              <a:buClr>
                <a:schemeClr val="accent1"/>
              </a:buClr>
              <a:buSzPct val="100000"/>
              <a:buChar char="●"/>
            </a:pPr>
            <a:r>
              <a:rPr noProof="1" lang="ja"/>
              <a:t>What responsibilities should OSPO fulfill?</a:t>
            </a:r>
            <a:endParaRPr/>
          </a:p>
          <a:p>
            <a:pPr lvl="1" indent="-297497" rtl="0" marL="914400" algn="l">
              <a:spcBef>
                <a:spcPts val="0"/>
              </a:spcBef>
              <a:spcAft>
                <a:spcPts val="0"/>
              </a:spcAft>
              <a:buSzPct val="100000"/>
              <a:buChar char="○"/>
            </a:pPr>
            <a:r>
              <a:rPr noProof="1" lang="ja"/>
              <a:t>License management</a:t>
            </a:r>
            <a:endParaRPr/>
          </a:p>
          <a:p>
            <a:pPr lvl="1" indent="-297497" rtl="0" marL="914400" algn="l">
              <a:spcBef>
                <a:spcPts val="0"/>
              </a:spcBef>
              <a:spcAft>
                <a:spcPts val="0"/>
              </a:spcAft>
              <a:buSzPct val="100000"/>
              <a:buChar char="○"/>
            </a:pPr>
            <a:r>
              <a:rPr noProof="1" lang="ja"/>
              <a:t>Proposals and advice on the use of OSS in business strategies</a:t>
            </a:r>
            <a:endParaRPr/>
          </a:p>
          <a:p>
            <a:pPr lvl="1" indent="-297497" rtl="0" marL="914400" algn="l">
              <a:spcBef>
                <a:spcPts val="0"/>
              </a:spcBef>
              <a:spcAft>
                <a:spcPts val="0"/>
              </a:spcAft>
              <a:buSzPct val="100000"/>
              <a:buChar char="○"/>
            </a:pPr>
            <a:r>
              <a:rPr noProof="1" lang="ja"/>
              <a:t>Activating activities in the OSS community</a:t>
            </a:r>
            <a:endParaRPr/>
          </a:p>
          <a:p>
            <a:pPr lvl="1" indent="-297497" rtl="0" marL="914400" algn="l">
              <a:spcBef>
                <a:spcPts val="0"/>
              </a:spcBef>
              <a:spcAft>
                <a:spcPts val="0"/>
              </a:spcAft>
              <a:buSzPct val="100000"/>
              <a:buChar char="○"/>
            </a:pPr>
            <a:r>
              <a:rPr noProof="1" lang="ja"/>
              <a:t>Educating about OSS</a:t>
            </a:r>
            <a:endParaRPr/>
          </a:p>
          <a:p>
            <a:pPr lvl="2" indent="-297497" rtl="0" marL="1371600" algn="l">
              <a:spcBef>
                <a:spcPts val="0"/>
              </a:spcBef>
              <a:spcAft>
                <a:spcPts val="0"/>
              </a:spcAft>
              <a:buSzPct val="100000"/>
              <a:buChar char="■"/>
            </a:pPr>
            <a:r>
              <a:rPr noProof="1" lang="ja"/>
              <a:t>Educating about risks when using OSS</a:t>
            </a:r>
            <a:endParaRPr/>
          </a:p>
          <a:p>
            <a:pPr lvl="2" indent="-297497" rtl="0" marL="1371600" algn="l">
              <a:spcBef>
                <a:spcPts val="0"/>
              </a:spcBef>
              <a:spcAft>
                <a:spcPts val="0"/>
              </a:spcAft>
              <a:buSzPct val="100000"/>
              <a:buChar char="■"/>
            </a:pPr>
            <a:r>
              <a:rPr noProof="1" lang="ja"/>
              <a:t>Educating about the value of using OSS and community effects</a:t>
            </a:r>
            <a:endParaRPr/>
          </a:p>
          <a:p>
            <a:pPr lvl="1" indent="-297497" rtl="0" marL="914400" algn="l">
              <a:spcBef>
                <a:spcPts val="0"/>
              </a:spcBef>
              <a:spcAft>
                <a:spcPts val="0"/>
              </a:spcAft>
              <a:buSzPct val="100000"/>
              <a:buChar char="○"/>
            </a:pPr>
            <a:r>
              <a:rPr noProof="1" lang="ja"/>
              <a:t>Managing CLA:</a:t>
            </a:r>
            <a:endParaRPr/>
          </a:p>
          <a:p>
            <a:pPr lvl="0" indent="-297497" rtl="0" marL="457200" algn="l">
              <a:spcBef>
                <a:spcPts val="0"/>
              </a:spcBef>
              <a:spcAft>
                <a:spcPts val="0"/>
              </a:spcAft>
              <a:buClr>
                <a:schemeClr val="accent1"/>
              </a:buClr>
              <a:buSzPct val="100000"/>
              <a:buChar char="●"/>
            </a:pPr>
            <a:r>
              <a:rPr noProof="1" lang="ja"/>
              <a:t>Internal privileges to OSPO</a:t>
            </a:r>
            <a:endParaRPr/>
          </a:p>
          <a:p>
            <a:pPr lvl="1" indent="-297497" rtl="0" marL="914400" algn="l">
              <a:spcBef>
                <a:spcPts val="0"/>
              </a:spcBef>
              <a:spcAft>
                <a:spcPts val="0"/>
              </a:spcAft>
              <a:buSzPct val="100000"/>
              <a:buChar char="○"/>
            </a:pPr>
            <a:r>
              <a:rPr noProof="1" lang="ja"/>
              <a:t>Pass to speak to C-level</a:t>
            </a:r>
            <a:endParaRPr/>
          </a:p>
          <a:p>
            <a:pPr lvl="0" indent="-297497" rtl="0" marL="457200" algn="l">
              <a:spcBef>
                <a:spcPts val="0"/>
              </a:spcBef>
              <a:spcAft>
                <a:spcPts val="0"/>
              </a:spcAft>
              <a:buSzPct val="100000"/>
              <a:buChar char="●"/>
            </a:pPr>
            <a:r>
              <a:t> </a:t>
            </a:r>
            <a:endParaRPr/>
          </a:p>
        </p:txBody>
      </p:sp>
      <p:sp>
        <p:nvSpPr>
          <p:cNvPr name="Google Shape;89;p14" id="89"/>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2023/12/22 Continue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93" id="93"/>
        <p:cNvGrpSpPr/>
        <p:nvPr/>
      </p:nvGrpSpPr>
      <p:grpSpPr>
        <a:xfrm>
          <a:off x="0" y="0"/>
          <a:ext cx="0" cy="0"/>
          <a:chOff x="0" y="0"/>
          <a:chExt cx="0" cy="0"/>
        </a:xfrm>
      </p:grpSpPr>
      <p:sp>
        <p:nvSpPr>
          <p:cNvPr name="Google Shape;94;p15" id="94"/>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 anyway?</a:t>
            </a:r>
            <a:endParaRPr/>
          </a:p>
        </p:txBody>
      </p:sp>
      <p:sp>
        <p:nvSpPr>
          <p:cNvPr name="Google Shape;95;p15" id="95"/>
          <p:cNvSpPr txBox="1"/>
          <p:nvPr>
            <p:ph idx="1" type="body"/>
          </p:nvPr>
        </p:nvSpPr>
        <p:spPr>
          <a:xfrm>
            <a:off x="432000" y="724197"/>
            <a:ext cx="8280000" cy="3835800"/>
          </a:xfrm>
          <a:prstGeom prst="rect">
            <a:avLst/>
          </a:prstGeom>
          <a:noFill/>
          <a:ln>
            <a:noFill/>
          </a:ln>
        </p:spPr>
        <p:txBody>
          <a:bodyPr lIns="91425" bIns="91425" anchor="ctr" rIns="91425" anchorCtr="0" wrap="square" spcFirstLastPara="1" tIns="91425">
            <a:normAutofit lnSpcReduction="20000" fontScale="92500"/>
          </a:bodyPr>
          <a:lstStyle/>
          <a:p>
            <a:pPr lvl="0" indent="-310832" rtl="0" marL="457200" algn="l">
              <a:spcBef>
                <a:spcPts val="0"/>
              </a:spcBef>
              <a:spcAft>
                <a:spcPts val="0"/>
              </a:spcAft>
              <a:buSzPct val="100000"/>
              <a:buChar char="●"/>
            </a:pPr>
            <a:r>
              <a:rPr noProof="1" lang="ja"/>
              <a:t>What is the best size for OSPO?</a:t>
            </a:r>
            <a:endParaRPr/>
          </a:p>
          <a:p>
            <a:pPr lvl="1" indent="-310832" rtl="0" marL="914400" algn="l">
              <a:spcBef>
                <a:spcPts val="0"/>
              </a:spcBef>
              <a:spcAft>
                <a:spcPts val="0"/>
              </a:spcAft>
              <a:buSzPct val="100000"/>
              <a:buChar char="○"/>
            </a:pPr>
            <a:r>
              <a:rPr noProof="1" lang="ja"/>
              <a:t>What percentage of total engineers?</a:t>
            </a:r>
            <a:endParaRPr/>
          </a:p>
          <a:p>
            <a:pPr lvl="2" indent="-310832" rtl="0" marL="1371600" algn="l">
              <a:spcBef>
                <a:spcPts val="0"/>
              </a:spcBef>
              <a:spcAft>
                <a:spcPts val="0"/>
              </a:spcAft>
              <a:buSzPct val="100000"/>
              <a:buChar char="■"/>
            </a:pPr>
            <a:r>
              <a:rPr noProof="1" lang="ja"/>
              <a:t>Changes in OSS maturity stage (be large in the beginning and gradually diminish)</a:t>
            </a:r>
            <a:endParaRPr/>
          </a:p>
          <a:p>
            <a:pPr lvl="0" indent="-310832" rtl="0" marL="457200" algn="l">
              <a:spcBef>
                <a:spcPts val="0"/>
              </a:spcBef>
              <a:spcAft>
                <a:spcPts val="0"/>
              </a:spcAft>
              <a:buClr>
                <a:schemeClr val="accent1"/>
              </a:buClr>
              <a:buSzPct val="100000"/>
              <a:buChar char="●"/>
            </a:pPr>
            <a:r>
              <a:rPr noProof="1" lang="ja"/>
              <a:t>What external involvement is required for OSPO?</a:t>
            </a:r>
            <a:endParaRPr/>
          </a:p>
          <a:p>
            <a:pPr lvl="1" indent="-310832" rtl="0" marL="914400" algn="l">
              <a:spcBef>
                <a:spcPts val="0"/>
              </a:spcBef>
              <a:spcAft>
                <a:spcPts val="0"/>
              </a:spcAft>
              <a:buSzPct val="100000"/>
              <a:buChar char="○"/>
            </a:pPr>
            <a:r>
              <a:rPr noProof="1" lang="ja"/>
              <a:t>Participate in, contribute to, and discuss OSS events</a:t>
            </a:r>
            <a:endParaRPr/>
          </a:p>
          <a:p>
            <a:pPr lvl="1" indent="-310832" rtl="0" marL="914400" algn="l">
              <a:spcBef>
                <a:spcPts val="0"/>
              </a:spcBef>
              <a:spcAft>
                <a:spcPts val="0"/>
              </a:spcAft>
              <a:buSzPct val="100000"/>
              <a:buChar char="○"/>
            </a:pPr>
            <a:r>
              <a:rPr noProof="1" lang="ja"/>
              <a:t>Absorb external information and bring it back to the company</a:t>
            </a:r>
            <a:endParaRPr/>
          </a:p>
          <a:p>
            <a:pPr lvl="1" indent="-310832" rtl="0" marL="914400" algn="l">
              <a:spcBef>
                <a:spcPts val="0"/>
              </a:spcBef>
              <a:spcAft>
                <a:spcPts val="0"/>
              </a:spcAft>
              <a:buSzPct val="100000"/>
              <a:buChar char="○"/>
            </a:pPr>
            <a:r>
              <a:rPr noProof="1" lang="ja"/>
              <a:t>Support for companies (engineers) to share their opinions outside the company and form a common understanding</a:t>
            </a:r>
            <a:endParaRPr/>
          </a:p>
          <a:p>
            <a:pPr lvl="1" indent="-310832" rtl="0" marL="914400" algn="l">
              <a:spcBef>
                <a:spcPts val="0"/>
              </a:spcBef>
              <a:spcAft>
                <a:spcPts val="0"/>
              </a:spcAft>
              <a:buSzPct val="100000"/>
              <a:buChar char="○"/>
            </a:pPr>
            <a:r>
              <a:rPr noProof="1" lang="ja"/>
              <a:t>Promote the company's stance (Cooperation, peer building, and talent acquisition)</a:t>
            </a:r>
            <a:endParaRPr/>
          </a:p>
          <a:p>
            <a:pPr lvl="0" indent="-310832" rtl="0" marL="457200" algn="l">
              <a:spcBef>
                <a:spcPts val="0"/>
              </a:spcBef>
              <a:spcAft>
                <a:spcPts val="0"/>
              </a:spcAft>
              <a:buSzPct val="100000"/>
              <a:buChar char="●"/>
            </a:pPr>
            <a:r>
              <a:rPr noProof="1" lang="ja"/>
              <a:t>OSS project management</a:t>
            </a:r>
            <a:endParaRPr/>
          </a:p>
          <a:p>
            <a:pPr lvl="1" indent="-310832" rtl="0" marL="914400" algn="l">
              <a:spcBef>
                <a:spcPts val="0"/>
              </a:spcBef>
              <a:spcAft>
                <a:spcPts val="0"/>
              </a:spcAft>
              <a:buSzPct val="100000"/>
              <a:buChar char="○"/>
            </a:pPr>
            <a:r>
              <a:rPr noProof="1" lang="ja"/>
              <a:t>CLA configuration strategy, managing</a:t>
            </a:r>
            <a:endParaRPr/>
          </a:p>
          <a:p>
            <a:pPr lvl="0" indent="-310832" rtl="0" marL="457200" algn="l">
              <a:spcBef>
                <a:spcPts val="0"/>
              </a:spcBef>
              <a:spcAft>
                <a:spcPts val="0"/>
              </a:spcAft>
              <a:buSzPct val="100000"/>
              <a:buChar char="●"/>
            </a:pPr>
            <a:r>
              <a:rPr noProof="1" lang="ja"/>
              <a:t>M &amp; A perspective</a:t>
            </a:r>
            <a:endParaRPr/>
          </a:p>
          <a:p>
            <a:pPr lvl="1" indent="-310832" rtl="0" marL="914400" algn="l">
              <a:spcBef>
                <a:spcPts val="0"/>
              </a:spcBef>
              <a:spcAft>
                <a:spcPts val="0"/>
              </a:spcAft>
              <a:buSzPct val="100000"/>
              <a:buChar char="○"/>
            </a:pPr>
            <a:r>
              <a:rPr noProof="1" lang="ja"/>
              <a:t>Not just corporate acquisitions, but project acquisitions (? ) support</a:t>
            </a:r>
            <a:endParaRPr/>
          </a:p>
          <a:p>
            <a:pPr lvl="0" indent="-310832" rtl="0" marL="457200" algn="l">
              <a:spcBef>
                <a:spcPts val="0"/>
              </a:spcBef>
              <a:spcAft>
                <a:spcPts val="0"/>
              </a:spcAft>
              <a:buSzPct val="100000"/>
              <a:buChar char="●"/>
            </a:pPr>
            <a:r>
              <a:rPr noProof="1" lang="ja"/>
              <a:t>OSPO performance evaluation methods</a:t>
            </a:r>
            <a:endParaRPr/>
          </a:p>
          <a:p>
            <a:pPr lvl="1" indent="-310832" rtl="0" marL="914400" algn="l">
              <a:spcBef>
                <a:spcPts val="0"/>
              </a:spcBef>
              <a:spcAft>
                <a:spcPts val="0"/>
              </a:spcAft>
              <a:buSzPct val="100000"/>
              <a:buChar char="○"/>
            </a:pPr>
            <a:r>
              <a:rPr noProof="1" lang="ja"/>
              <a:t>Activity justification methods</a:t>
            </a:r>
            <a:endParaRPr/>
          </a:p>
          <a:p>
            <a:pPr lvl="1" indent="-310832" rtl="0" marL="914400" algn="l">
              <a:spcBef>
                <a:spcPts val="0"/>
              </a:spcBef>
              <a:spcAft>
                <a:spcPts val="0"/>
              </a:spcAft>
              <a:buSzPct val="100000"/>
              <a:buChar char="○"/>
            </a:pPr>
            <a:r>
              <a:rPr noProof="1" lang="ja"/>
              <a:t>Percentage of people in the company who understand</a:t>
            </a:r>
            <a:endParaRPr/>
          </a:p>
          <a:p>
            <a:pPr lvl="1" indent="-310832" rtl="0" marL="914400" algn="l">
              <a:spcBef>
                <a:spcPts val="0"/>
              </a:spcBef>
              <a:spcAft>
                <a:spcPts val="0"/>
              </a:spcAft>
              <a:buSzPct val="100000"/>
              <a:buChar char="○"/>
            </a:pPr>
            <a:r>
              <a:rPr noProof="1" lang="ja"/>
              <a:t>How to show your contribution to the business</a:t>
            </a:r>
            <a:endParaRPr/>
          </a:p>
          <a:p>
            <a:pPr lvl="1" indent="-310832" rtl="0" marL="914400" algn="l">
              <a:spcBef>
                <a:spcPts val="0"/>
              </a:spcBef>
              <a:spcAft>
                <a:spcPts val="0"/>
              </a:spcAft>
              <a:buSzPct val="100000"/>
              <a:buChar char="○"/>
            </a:pPr>
            <a:r>
              <a:rPr noProof="1" lang="ja"/>
              <a:t>Awareness</a:t>
            </a:r>
            <a:endParaRPr/>
          </a:p>
          <a:p>
            <a:pPr lvl="0" indent="-310832" rtl="0" marL="457200" algn="l">
              <a:spcBef>
                <a:spcPts val="0"/>
              </a:spcBef>
              <a:spcAft>
                <a:spcPts val="0"/>
              </a:spcAft>
              <a:buSzPct val="100000"/>
              <a:buChar char="●"/>
            </a:pPr>
            <a:r>
              <a:rPr noProof="1" lang="ja"/>
              <a:t>What is the start of OSPO</a:t>
            </a:r>
            <a:endParaRPr/>
          </a:p>
          <a:p>
            <a:pPr lvl="1" indent="-310832" rtl="0" marL="914400" algn="l">
              <a:spcBef>
                <a:spcPts val="0"/>
              </a:spcBef>
              <a:spcAft>
                <a:spcPts val="0"/>
              </a:spcAft>
              <a:buSzPct val="100000"/>
              <a:buChar char="○"/>
            </a:pPr>
            <a:r>
              <a:rPr noProof="1" lang="ja"/>
              <a:t>License compliance, education</a:t>
            </a:r>
            <a:endParaRPr/>
          </a:p>
          <a:p>
            <a:pPr lvl="0" indent="-310832" rtl="0" marL="457200" algn="l">
              <a:spcBef>
                <a:spcPts val="0"/>
              </a:spcBef>
              <a:spcAft>
                <a:spcPts val="0"/>
              </a:spcAft>
              <a:buSzPct val="100000"/>
              <a:buChar char="●"/>
            </a:pPr>
            <a:r>
              <a:t> </a:t>
            </a:r>
            <a:endParaRPr/>
          </a:p>
          <a:p>
            <a:pPr lvl="0" indent="-310832" rtl="0" marL="457200" algn="l">
              <a:spcBef>
                <a:spcPts val="0"/>
              </a:spcBef>
              <a:spcAft>
                <a:spcPts val="0"/>
              </a:spcAft>
              <a:buSzPct val="100000"/>
              <a:buChar char="●"/>
            </a:pPr>
            <a:r>
              <a:t> </a:t>
            </a:r>
            <a:endParaRPr/>
          </a:p>
          <a:p>
            <a:pPr lvl="0" indent="-310832" rtl="0" marL="457200" algn="l">
              <a:spcBef>
                <a:spcPts val="0"/>
              </a:spcBef>
              <a:spcAft>
                <a:spcPts val="0"/>
              </a:spcAft>
              <a:buSzPct val="100000"/>
              <a:buChar char="●"/>
            </a:pPr>
            <a:r>
              <a:rPr noProof="1" lang="ja"/>
              <a:t>Reference: </a:t>
            </a:r>
            <a:r>
              <a:rPr u="sng" noProof="1" lang="ja">
                <a:solidFill>
                  <a:schemeClr val="hlink"/>
                </a:solidFill>
                <a:hlinkClick r:id="rId3"/>
              </a:rPr>
              <a:t>https://ospomindmap.todogroup.org/jp</a:t>
            </a:r>
            <a:endParaRPr/>
          </a:p>
          <a:p>
            <a:pPr lvl="0" indent="-310832" rtl="0" marL="457200" algn="l">
              <a:spcBef>
                <a:spcPts val="0"/>
              </a:spcBef>
              <a:spcAft>
                <a:spcPts val="0"/>
              </a:spcAft>
              <a:buSzPct val="100000"/>
              <a:buChar char="●"/>
            </a:pPr>
            <a:r>
              <a:t> </a:t>
            </a:r>
            <a:endParaRPr/>
          </a:p>
        </p:txBody>
      </p:sp>
      <p:sp>
        <p:nvSpPr>
          <p:cNvPr name="Google Shape;96;p15" id="96"/>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2023/12/22 Continued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00" id="100"/>
        <p:cNvGrpSpPr/>
        <p:nvPr/>
      </p:nvGrpSpPr>
      <p:grpSpPr>
        <a:xfrm>
          <a:off x="0" y="0"/>
          <a:ext cx="0" cy="0"/>
          <a:chOff x="0" y="0"/>
          <a:chExt cx="0" cy="0"/>
        </a:xfrm>
      </p:grpSpPr>
      <p:sp>
        <p:nvSpPr>
          <p:cNvPr name="Google Shape;101;p16" id="101"/>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 anyway?</a:t>
            </a:r>
            <a:endParaRPr/>
          </a:p>
        </p:txBody>
      </p:sp>
      <p:sp>
        <p:nvSpPr>
          <p:cNvPr name="Google Shape;102;p16" id="102"/>
          <p:cNvSpPr txBox="1"/>
          <p:nvPr>
            <p:ph idx="1" type="body"/>
          </p:nvPr>
        </p:nvSpPr>
        <p:spPr>
          <a:xfrm>
            <a:off x="432000" y="724197"/>
            <a:ext cx="8280000" cy="3835800"/>
          </a:xfrm>
          <a:prstGeom prst="rect">
            <a:avLst/>
          </a:prstGeom>
          <a:noFill/>
          <a:ln>
            <a:noFill/>
          </a:ln>
        </p:spPr>
        <p:txBody>
          <a:bodyPr lIns="91425" bIns="91425" anchor="ctr" rIns="91425" anchorCtr="0" wrap="square" spcFirstLastPara="1" tIns="91425">
            <a:normAutofit lnSpcReduction="20000" fontScale="77500"/>
          </a:bodyPr>
          <a:lstStyle/>
          <a:p>
            <a:pPr lvl="0" indent="-297497" rtl="0" marL="457200" algn="l">
              <a:spcBef>
                <a:spcPts val="0"/>
              </a:spcBef>
              <a:spcAft>
                <a:spcPts val="0"/>
              </a:spcAft>
              <a:buSzPct val="100000"/>
              <a:buChar char="●"/>
            </a:pPr>
            <a:r>
              <a:rPr noProof="1" lang="ja"/>
              <a:t>OSPO is to work (in various ways) to get the whole organization to work properly with OSS.</a:t>
            </a:r>
            <a:endParaRPr/>
          </a:p>
          <a:p>
            <a:pPr lvl="0" indent="-297497" rtl="0" marL="457200" algn="l">
              <a:spcBef>
                <a:spcPts val="0"/>
              </a:spcBef>
              <a:spcAft>
                <a:spcPts val="0"/>
              </a:spcAft>
              <a:buSzPct val="100000"/>
              <a:buChar char="●"/>
            </a:pPr>
            <a:r>
              <a:rPr noProof="1" lang="ja"/>
              <a:t>Is it the whole organization or just the OSS department?</a:t>
            </a:r>
            <a:endParaRPr/>
          </a:p>
          <a:p>
            <a:pPr lvl="1" indent="-297497" rtl="0" marL="914400" algn="l">
              <a:spcBef>
                <a:spcPts val="0"/>
              </a:spcBef>
              <a:spcAft>
                <a:spcPts val="0"/>
              </a:spcAft>
              <a:buSzPct val="100000"/>
              <a:buChar char="○"/>
            </a:pPr>
            <a:r>
              <a:rPr noProof="1" lang="ja"/>
              <a:t>Taking DX as an example, IT is used by the whole organization to change == the OSS version of this.</a:t>
            </a:r>
            <a:endParaRPr/>
          </a:p>
          <a:p>
            <a:pPr lvl="1" indent="-297497" rtl="0" marL="914400" algn="l">
              <a:spcBef>
                <a:spcPts val="0"/>
              </a:spcBef>
              <a:spcAft>
                <a:spcPts val="0"/>
              </a:spcAft>
              <a:buSzPct val="100000"/>
              <a:buChar char="○"/>
            </a:pPr>
            <a:r>
              <a:rPr noProof="1" lang="ja"/>
              <a:t>The whole organization needs to change in accordance with OSS.</a:t>
            </a:r>
            <a:endParaRPr/>
          </a:p>
          <a:p>
            <a:pPr lvl="1" indent="-297497" rtl="0" marL="914400" algn="l">
              <a:spcBef>
                <a:spcPts val="0"/>
              </a:spcBef>
              <a:spcAft>
                <a:spcPts val="0"/>
              </a:spcAft>
              <a:buSzPct val="100000"/>
              <a:buChar char="○"/>
            </a:pPr>
            <a:r>
              <a:rPr noProof="1" lang="ja"/>
              <a:t>Become an Open Source Company.</a:t>
            </a:r>
            <a:endParaRPr/>
          </a:p>
          <a:p>
            <a:pPr lvl="2" indent="-297497" rtl="0" marL="1371600" algn="l">
              <a:spcBef>
                <a:spcPts val="0"/>
              </a:spcBef>
              <a:spcAft>
                <a:spcPts val="0"/>
              </a:spcAft>
              <a:buSzPct val="100000"/>
              <a:buChar char="■"/>
            </a:pPr>
            <a:r>
              <a:rPr noProof="1" lang="ja"/>
              <a:t>Become like RedHat.</a:t>
            </a:r>
            <a:endParaRPr/>
          </a:p>
          <a:p>
            <a:pPr lvl="3" indent="-297497" rtl="0" marL="1828800" algn="l">
              <a:spcBef>
                <a:spcPts val="0"/>
              </a:spcBef>
              <a:spcAft>
                <a:spcPts val="0"/>
              </a:spcAft>
              <a:buSzPct val="100000"/>
              <a:buChar char="●"/>
            </a:pPr>
            <a:r>
              <a:rPr noProof="1" lang="ja"/>
              <a:t>The way we develop technology and disseminate information incorporates the Open Source Community approach.</a:t>
            </a:r>
            <a:endParaRPr/>
          </a:p>
          <a:p>
            <a:pPr lvl="3" indent="-297497" rtl="0" marL="1828800" algn="l">
              <a:spcBef>
                <a:spcPts val="0"/>
              </a:spcBef>
              <a:spcAft>
                <a:spcPts val="0"/>
              </a:spcAft>
              <a:buSzPct val="100000"/>
              <a:buChar char="●"/>
            </a:pPr>
            <a:r>
              <a:rPr noProof="1" lang="ja"/>
              <a:t>A company that successfully bridges organizations and the OSS community.</a:t>
            </a:r>
            <a:endParaRPr/>
          </a:p>
          <a:p>
            <a:pPr lvl="4" indent="-297497" rtl="0" marL="2286000" algn="l">
              <a:spcBef>
                <a:spcPts val="0"/>
              </a:spcBef>
              <a:spcAft>
                <a:spcPts val="0"/>
              </a:spcAft>
              <a:buSzPct val="100000"/>
              <a:buChar char="○"/>
            </a:pPr>
            <a:r>
              <a:rPr noProof="1" lang="ja"/>
              <a:t>A bridge is a company that understands and communicates with both the common sense of the company and the common sense of the community.</a:t>
            </a:r>
            <a:endParaRPr/>
          </a:p>
          <a:p>
            <a:pPr lvl="4" indent="-297497" rtl="0" marL="2286000" algn="l">
              <a:spcBef>
                <a:spcPts val="0"/>
              </a:spcBef>
              <a:spcAft>
                <a:spcPts val="0"/>
              </a:spcAft>
              <a:buSzPct val="100000"/>
              <a:buChar char="○"/>
            </a:pPr>
            <a:r>
              <a:rPr noProof="1" lang="ja"/>
              <a:t>create a state in which the entire organization, each department, each person can and does bridge</a:t>
            </a:r>
            <a:endParaRPr/>
          </a:p>
          <a:p>
            <a:pPr lvl="1" indent="-297497" rtl="0" marL="914400" algn="l">
              <a:spcBef>
                <a:spcPts val="0"/>
              </a:spcBef>
              <a:spcAft>
                <a:spcPts val="0"/>
              </a:spcAft>
              <a:buSzPct val="100000"/>
              <a:buChar char="○"/>
            </a:pPr>
            <a:r>
              <a:rPr noProof="1" lang="ja"/>
              <a:t>bridge example</a:t>
            </a:r>
            <a:endParaRPr/>
          </a:p>
          <a:p>
            <a:pPr lvl="2" indent="-297497" rtl="0" marL="1371600" algn="l">
              <a:spcBef>
                <a:spcPts val="0"/>
              </a:spcBef>
              <a:spcAft>
                <a:spcPts val="0"/>
              </a:spcAft>
              <a:buSzPct val="100000"/>
              <a:buChar char="■"/>
            </a:pPr>
            <a:r>
              <a:rPr noProof="1" lang="ja"/>
              <a:t>Planning and development departments can smoothly launch new businesses </a:t>
            </a:r>
            <a:r>
              <a:rPr noProof="1" lang="ja">
                <a:solidFill>
                  <a:schemeClr val="dk1"/>
                </a:solidFill>
              </a:rPr>
              <a:t>using OSS</a:t>
            </a:r>
            <a:r>
              <a:rPr noProof="1" lang="ja"/>
              <a:t> based on the understanding of the OSS community</a:t>
            </a:r>
            <a:endParaRPr/>
          </a:p>
          <a:p>
            <a:pPr lvl="2" indent="-297497" rtl="0" marL="1371600" algn="l">
              <a:spcBef>
                <a:spcPts val="0"/>
              </a:spcBef>
              <a:spcAft>
                <a:spcPts val="0"/>
              </a:spcAft>
              <a:buSzPct val="100000"/>
              <a:buChar char="■"/>
            </a:pPr>
            <a:r>
              <a:rPr noProof="1" lang="ja"/>
              <a:t>Everyone in the organization understands and practices that OSS contribution is a business benefit</a:t>
            </a:r>
            <a:endParaRPr/>
          </a:p>
          <a:p>
            <a:pPr lvl="3" indent="-297497" rtl="0" marL="1828800" algn="l">
              <a:spcBef>
                <a:spcPts val="0"/>
              </a:spcBef>
              <a:spcAft>
                <a:spcPts val="0"/>
              </a:spcAft>
              <a:buSzPct val="100000"/>
              <a:buChar char="●"/>
            </a:pPr>
            <a:r>
              <a:rPr noProof="1" lang="ja">
                <a:solidFill>
                  <a:schemeClr val="dk1"/>
                </a:solidFill>
              </a:rPr>
              <a:t>An explanation is provided that OSS contribution leads to business activities</a:t>
            </a:r>
            <a:endParaRPr>
              <a:solidFill>
                <a:schemeClr val="dk1"/>
              </a:solidFill>
            </a:endParaRPr>
          </a:p>
          <a:p>
            <a:pPr lvl="2" indent="-297497" rtl="0" marL="1371600" algn="l">
              <a:spcBef>
                <a:spcPts val="0"/>
              </a:spcBef>
              <a:spcAft>
                <a:spcPts val="0"/>
              </a:spcAft>
              <a:buClr>
                <a:schemeClr val="dk1"/>
              </a:buClr>
              <a:buSzPct val="100000"/>
              <a:buChar char="■"/>
            </a:pPr>
            <a:r>
              <a:rPr noProof="1" lang="ja">
                <a:solidFill>
                  <a:schemeClr val="dk1"/>
                </a:solidFill>
              </a:rPr>
              <a:t>The proportion of OSS in the world increases, and business activities need to be adjusted to changes in the world, and this means will be involved in OSS activities.</a:t>
            </a:r>
            <a:endParaRPr>
              <a:solidFill>
                <a:schemeClr val="dk1"/>
              </a:solidFill>
            </a:endParaRPr>
          </a:p>
          <a:p>
            <a:pPr lvl="3" indent="-297497" rtl="0" marL="1828800" algn="l">
              <a:spcBef>
                <a:spcPts val="0"/>
              </a:spcBef>
              <a:spcAft>
                <a:spcPts val="0"/>
              </a:spcAft>
              <a:buClr>
                <a:schemeClr val="dk1"/>
              </a:buClr>
              <a:buSzPct val="100000"/>
              <a:buChar char="●"/>
            </a:pPr>
            <a:r>
              <a:rPr noProof="1" lang="ja">
                <a:solidFill>
                  <a:schemeClr val="dk1"/>
                </a:solidFill>
              </a:rPr>
              <a:t>Response to AI and new regulations (Security, ethics, etc.)</a:t>
            </a:r>
            <a:endParaRPr>
              <a:solidFill>
                <a:schemeClr val="dk1"/>
              </a:solidFill>
            </a:endParaRPr>
          </a:p>
          <a:p>
            <a:pPr lvl="2" indent="-297497" rtl="0" marL="1371600" algn="l">
              <a:spcBef>
                <a:spcPts val="0"/>
              </a:spcBef>
              <a:spcAft>
                <a:spcPts val="0"/>
              </a:spcAft>
              <a:buClr>
                <a:schemeClr val="dk1"/>
              </a:buClr>
              <a:buSzPct val="100000"/>
              <a:buChar char="■"/>
            </a:pPr>
            <a:r>
              <a:rPr noProof="1" lang="ja">
                <a:solidFill>
                  <a:schemeClr val="dk1"/>
                </a:solidFill>
              </a:rPr>
              <a:t>Examples of business benefits</a:t>
            </a:r>
            <a:endParaRPr>
              <a:solidFill>
                <a:schemeClr val="dk1"/>
              </a:solidFill>
            </a:endParaRPr>
          </a:p>
          <a:p>
            <a:pPr lvl="3" indent="-297497" rtl="0" marL="1828800" algn="l">
              <a:spcBef>
                <a:spcPts val="0"/>
              </a:spcBef>
              <a:spcAft>
                <a:spcPts val="0"/>
              </a:spcAft>
              <a:buClr>
                <a:schemeClr val="dk1"/>
              </a:buClr>
              <a:buSzPct val="100000"/>
              <a:buChar char="●"/>
            </a:pPr>
            <a:r>
              <a:rPr noProof="1" lang="ja">
                <a:solidFill>
                  <a:schemeClr val="dk1"/>
                </a:solidFill>
              </a:rPr>
              <a:t>If you are a SoC vendor, OSS activities will ensure that the Linux distribution of SoCs remains stable in the community over time, leading to increased SoC adoption and differentiation</a:t>
            </a:r>
            <a:endParaRPr>
              <a:solidFill>
                <a:schemeClr val="dk1"/>
              </a:solidFill>
            </a:endParaRPr>
          </a:p>
          <a:p>
            <a:pPr lvl="3" indent="-297497" rtl="0" marL="1828800" algn="l">
              <a:spcBef>
                <a:spcPts val="0"/>
              </a:spcBef>
              <a:spcAft>
                <a:spcPts val="0"/>
              </a:spcAft>
              <a:buClr>
                <a:schemeClr val="dk1"/>
              </a:buClr>
              <a:buSzPct val="100000"/>
              <a:buChar char="●"/>
            </a:pPr>
            <a:r>
              <a:rPr noProof="1" lang="ja">
                <a:solidFill>
                  <a:schemeClr val="dk1"/>
                </a:solidFill>
              </a:rPr>
              <a:t>Open activities will appeal to businesses and favor product confidence and adoption</a:t>
            </a:r>
            <a:endParaRPr>
              <a:solidFill>
                <a:schemeClr val="dk1"/>
              </a:solidFill>
            </a:endParaRPr>
          </a:p>
          <a:p>
            <a:pPr lvl="3" indent="-297497" rtl="0" marL="1828800" algn="l">
              <a:spcBef>
                <a:spcPts val="0"/>
              </a:spcBef>
              <a:spcAft>
                <a:spcPts val="0"/>
              </a:spcAft>
              <a:buClr>
                <a:schemeClr val="dk1"/>
              </a:buClr>
              <a:buSzPct val="100000"/>
              <a:buChar char="●"/>
            </a:pPr>
            <a:r>
              <a:rPr noProof="1" lang="ja">
                <a:solidFill>
                  <a:schemeClr val="dk1"/>
                </a:solidFill>
              </a:rPr>
              <a:t>Create a potential market for users by getting them to use OSS</a:t>
            </a:r>
            <a:endParaRPr>
              <a:solidFill>
                <a:schemeClr val="dk1"/>
              </a:solidFill>
            </a:endParaRPr>
          </a:p>
          <a:p>
            <a:pPr lvl="4" indent="-297497" rtl="0" marL="2286000" algn="l">
              <a:spcBef>
                <a:spcPts val="0"/>
              </a:spcBef>
              <a:spcAft>
                <a:spcPts val="0"/>
              </a:spcAft>
              <a:buClr>
                <a:schemeClr val="dk1"/>
              </a:buClr>
              <a:buSzPct val="100000"/>
              <a:buChar char="○"/>
            </a:pPr>
            <a:r>
              <a:rPr noProof="1" lang="ja">
                <a:solidFill>
                  <a:schemeClr val="dk1"/>
                </a:solidFill>
              </a:rPr>
              <a:t>Create a support business by increasing the number of OSS users</a:t>
            </a:r>
            <a:endParaRPr>
              <a:solidFill>
                <a:schemeClr val="dk1"/>
              </a:solidFill>
            </a:endParaRPr>
          </a:p>
          <a:p>
            <a:pPr lvl="4" indent="-297497" rtl="0" marL="2286000" algn="l">
              <a:spcBef>
                <a:spcPts val="0"/>
              </a:spcBef>
              <a:spcAft>
                <a:spcPts val="0"/>
              </a:spcAft>
              <a:buClr>
                <a:schemeClr val="dk1"/>
              </a:buClr>
              <a:buSzPct val="100000"/>
              <a:buChar char="○"/>
            </a:pPr>
            <a:r>
              <a:rPr noProof="1" lang="ja">
                <a:solidFill>
                  <a:schemeClr val="dk1"/>
                </a:solidFill>
              </a:rPr>
              <a:t>Android example</a:t>
            </a:r>
            <a:endParaRPr>
              <a:solidFill>
                <a:schemeClr val="dk1"/>
              </a:solidFill>
            </a:endParaRPr>
          </a:p>
        </p:txBody>
      </p:sp>
      <p:sp>
        <p:nvSpPr>
          <p:cNvPr name="Google Shape;103;p16" id="103"/>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2024/1/26 Continue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07" id="107"/>
        <p:cNvGrpSpPr/>
        <p:nvPr/>
      </p:nvGrpSpPr>
      <p:grpSpPr>
        <a:xfrm>
          <a:off x="0" y="0"/>
          <a:ext cx="0" cy="0"/>
          <a:chOff x="0" y="0"/>
          <a:chExt cx="0" cy="0"/>
        </a:xfrm>
      </p:grpSpPr>
      <p:sp>
        <p:nvSpPr>
          <p:cNvPr name="Google Shape;108;p17" id="108"/>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 anyway?</a:t>
            </a:r>
            <a:endParaRPr/>
          </a:p>
        </p:txBody>
      </p:sp>
      <p:sp>
        <p:nvSpPr>
          <p:cNvPr name="Google Shape;109;p17" id="109"/>
          <p:cNvSpPr txBox="1"/>
          <p:nvPr>
            <p:ph idx="1" type="body"/>
          </p:nvPr>
        </p:nvSpPr>
        <p:spPr>
          <a:xfrm>
            <a:off x="432000" y="724197"/>
            <a:ext cx="8280000" cy="3835800"/>
          </a:xfrm>
          <a:prstGeom prst="rect">
            <a:avLst/>
          </a:prstGeom>
          <a:noFill/>
          <a:ln>
            <a:noFill/>
          </a:ln>
        </p:spPr>
        <p:txBody>
          <a:bodyPr lIns="91425" bIns="91425" anchor="t" rIns="91425" anchorCtr="0" wrap="square" spcFirstLastPara="1" tIns="91425">
            <a:normAutofit lnSpcReduction="10000" fontScale="62500"/>
          </a:bodyPr>
          <a:lstStyle/>
          <a:p>
            <a:pPr lvl="0" indent="-284162" rtl="0" marL="457200" algn="l">
              <a:spcBef>
                <a:spcPts val="0"/>
              </a:spcBef>
              <a:spcAft>
                <a:spcPts val="0"/>
              </a:spcAft>
              <a:buSzPct val="100000"/>
              <a:buChar char="●"/>
            </a:pPr>
            <a:r>
              <a:rPr noProof="1" lang="ja">
                <a:solidFill>
                  <a:schemeClr val="dk1"/>
                </a:solidFill>
              </a:rPr>
              <a:t>Why don't you say, "OSPO is the pilot of the organization's OSS Journey"?</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An organization's OSS Journey is different for each organization</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I think it's a support and push rather than go ahead and pull, so the word pilot doesn't feel right</a:t>
            </a:r>
            <a:endParaRPr>
              <a:solidFill>
                <a:schemeClr val="dk1"/>
              </a:solidFill>
            </a:endParaRPr>
          </a:p>
          <a:p>
            <a:pPr lvl="0" indent="-284162" rtl="0" marL="457200" algn="l">
              <a:spcBef>
                <a:spcPts val="0"/>
              </a:spcBef>
              <a:spcAft>
                <a:spcPts val="0"/>
              </a:spcAft>
              <a:buClr>
                <a:schemeClr val="dk1"/>
              </a:buClr>
              <a:buSzPct val="100000"/>
              <a:buChar char="●"/>
            </a:pPr>
            <a:r>
              <a:rPr noProof="1" lang="ja">
                <a:solidFill>
                  <a:schemeClr val="dk1"/>
                </a:solidFill>
              </a:rPr>
              <a:t>OSPO has a direction and a strategy as an organization, and it's the role of OSPO to show how to engage with OSS and the OSS community for that purpose and to advance it</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The action for that depends on the state (stage) of each organization</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For example:</a:t>
            </a:r>
            <a:endParaRPr>
              <a:solidFill>
                <a:schemeClr val="dk1"/>
              </a:solidFill>
            </a:endParaRPr>
          </a:p>
          <a:p>
            <a:pPr lvl="2" indent="-284162" rtl="0" marL="1371600" algn="l">
              <a:spcBef>
                <a:spcPts val="0"/>
              </a:spcBef>
              <a:spcAft>
                <a:spcPts val="0"/>
              </a:spcAft>
              <a:buClr>
                <a:schemeClr val="dk1"/>
              </a:buClr>
              <a:buSzPct val="100000"/>
              <a:buChar char="■"/>
            </a:pPr>
            <a:r>
              <a:rPr noProof="1" lang="ja">
                <a:solidFill>
                  <a:schemeClr val="dk1"/>
                </a:solidFill>
              </a:rPr>
              <a:t>Reach out to existing departments in the organization</a:t>
            </a:r>
            <a:endParaRPr>
              <a:solidFill>
                <a:schemeClr val="dk1"/>
              </a:solidFill>
            </a:endParaRPr>
          </a:p>
          <a:p>
            <a:pPr lvl="2" indent="-284162" rtl="0" marL="1371600" algn="l">
              <a:spcBef>
                <a:spcPts val="0"/>
              </a:spcBef>
              <a:spcAft>
                <a:spcPts val="0"/>
              </a:spcAft>
              <a:buClr>
                <a:schemeClr val="dk1"/>
              </a:buClr>
              <a:buSzPct val="100000"/>
              <a:buChar char="■"/>
            </a:pPr>
            <a:r>
              <a:rPr noProof="1" lang="ja">
                <a:solidFill>
                  <a:schemeClr val="dk1"/>
                </a:solidFill>
              </a:rPr>
              <a:t>OSPO mediates between Corporate Portfolio and Project Management</a:t>
            </a:r>
            <a:endParaRPr>
              <a:solidFill>
                <a:schemeClr val="dk1"/>
              </a:solidFill>
            </a:endParaRPr>
          </a:p>
          <a:p>
            <a:pPr lvl="2" indent="-284162" rtl="0" marL="1371600" algn="l">
              <a:spcBef>
                <a:spcPts val="0"/>
              </a:spcBef>
              <a:spcAft>
                <a:spcPts val="0"/>
              </a:spcAft>
              <a:buClr>
                <a:schemeClr val="dk1"/>
              </a:buClr>
              <a:buSzPct val="100000"/>
              <a:buChar char="■"/>
            </a:pPr>
            <a:r>
              <a:rPr noProof="1" lang="ja">
                <a:solidFill>
                  <a:schemeClr val="dk1"/>
                </a:solidFill>
              </a:rPr>
              <a:t>Stage 0 demonstrates the need for compliance and expands license understanding</a:t>
            </a:r>
            <a:endParaRPr>
              <a:solidFill>
                <a:schemeClr val="dk1"/>
              </a:solidFill>
            </a:endParaRPr>
          </a:p>
          <a:p>
            <a:pPr lvl="2" indent="-284162" rtl="0" marL="1371600" algn="l">
              <a:spcBef>
                <a:spcPts val="0"/>
              </a:spcBef>
              <a:spcAft>
                <a:spcPts val="0"/>
              </a:spcAft>
              <a:buClr>
                <a:schemeClr val="dk1"/>
              </a:buClr>
              <a:buSzPct val="100000"/>
              <a:buChar char="■"/>
            </a:pPr>
            <a:r>
              <a:rPr noProof="1" lang="ja">
                <a:solidFill>
                  <a:schemeClr val="dk1"/>
                </a:solidFill>
              </a:rPr>
              <a:t>Stage 1 will demonstrate the impact of providing bugfixes to the community</a:t>
            </a:r>
            <a:endParaRPr>
              <a:solidFill>
                <a:schemeClr val="dk1"/>
              </a:solidFill>
            </a:endParaRPr>
          </a:p>
          <a:p>
            <a:pPr lvl="2" indent="-284162" rtl="0" marL="1371600" algn="l">
              <a:spcBef>
                <a:spcPts val="0"/>
              </a:spcBef>
              <a:spcAft>
                <a:spcPts val="0"/>
              </a:spcAft>
              <a:buClr>
                <a:schemeClr val="dk1"/>
              </a:buClr>
              <a:buSzPct val="100000"/>
              <a:buChar char="■"/>
            </a:pPr>
            <a:r>
              <a:rPr noProof="1" lang="ja">
                <a:solidFill>
                  <a:schemeClr val="dk1"/>
                </a:solidFill>
              </a:rPr>
              <a:t>Stage 2 will demonstrate the benefits of sharing development effort (cost) from OSS contributions. </a:t>
            </a:r>
            <a:r>
              <a:rPr noProof="1" lang="ja">
                <a:solidFill>
                  <a:schemeClr val="dk1"/>
                </a:solidFill>
              </a:rPr>
              <a:t>Create internal mechanisms (systems) that facilitate OSS activities.</a:t>
            </a:r>
            <a:endParaRPr>
              <a:solidFill>
                <a:schemeClr val="dk1"/>
              </a:solidFill>
            </a:endParaRPr>
          </a:p>
          <a:p>
            <a:pPr lvl="2" indent="-284162" rtl="0" marL="1371600" algn="l">
              <a:spcBef>
                <a:spcPts val="0"/>
              </a:spcBef>
              <a:spcAft>
                <a:spcPts val="0"/>
              </a:spcAft>
              <a:buClr>
                <a:schemeClr val="dk1"/>
              </a:buClr>
              <a:buSzPct val="100000"/>
              <a:buChar char="■"/>
            </a:pPr>
            <a:r>
              <a:rPr noProof="1" lang="ja">
                <a:solidFill>
                  <a:schemeClr val="dk1"/>
                </a:solidFill>
              </a:rPr>
              <a:t>In Stage 3,</a:t>
            </a:r>
            <a:endParaRPr>
              <a:solidFill>
                <a:schemeClr val="dk1"/>
              </a:solidFill>
            </a:endParaRPr>
          </a:p>
          <a:p>
            <a:pPr lvl="2" indent="-284162" rtl="0" marL="1371600" algn="l">
              <a:spcBef>
                <a:spcPts val="0"/>
              </a:spcBef>
              <a:spcAft>
                <a:spcPts val="0"/>
              </a:spcAft>
              <a:buClr>
                <a:schemeClr val="dk1"/>
              </a:buClr>
              <a:buSzPct val="100000"/>
              <a:buChar char="■"/>
            </a:pPr>
            <a:r>
              <a:rPr noProof="1" lang="ja">
                <a:solidFill>
                  <a:schemeClr val="dk1"/>
                </a:solidFill>
              </a:rPr>
              <a:t>in Stage 4,</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because organizations vary in their approach to OSS,</a:t>
            </a:r>
            <a:endParaRPr>
              <a:solidFill>
                <a:schemeClr val="dk1"/>
              </a:solidFill>
            </a:endParaRPr>
          </a:p>
          <a:p>
            <a:pPr lvl="0" indent="-284162" rtl="0" marL="457200" algn="l">
              <a:spcBef>
                <a:spcPts val="0"/>
              </a:spcBef>
              <a:spcAft>
                <a:spcPts val="0"/>
              </a:spcAft>
              <a:buClr>
                <a:schemeClr val="dk1"/>
              </a:buClr>
              <a:buSzPct val="100000"/>
              <a:buChar char="●"/>
            </a:pPr>
            <a:r>
              <a:rPr noProof="1" lang="ja">
                <a:solidFill>
                  <a:schemeClr val="dk1"/>
                </a:solidFill>
              </a:rPr>
              <a:t>we can also discuss what OSS Journey is</a:t>
            </a:r>
            <a:endParaRPr>
              <a:solidFill>
                <a:schemeClr val="dk1"/>
              </a:solidFill>
            </a:endParaRPr>
          </a:p>
          <a:p>
            <a:pPr lvl="0" indent="-284162" rtl="0" marL="457200" algn="l">
              <a:spcBef>
                <a:spcPts val="0"/>
              </a:spcBef>
              <a:spcAft>
                <a:spcPts val="0"/>
              </a:spcAft>
              <a:buClr>
                <a:schemeClr val="dk1"/>
              </a:buClr>
              <a:buSzPct val="100000"/>
              <a:buChar char="●"/>
            </a:pPr>
            <a:r>
              <a:rPr noProof="1" lang="ja">
                <a:solidFill>
                  <a:schemeClr val="dk1"/>
                </a:solidFill>
              </a:rPr>
              <a:t>and how to explain the OSS Initiative</a:t>
            </a:r>
            <a:endParaRPr>
              <a:solidFill>
                <a:schemeClr val="dk1"/>
              </a:solidFill>
            </a:endParaRPr>
          </a:p>
          <a:p>
            <a:pPr lvl="0" indent="-284162" rtl="0" marL="457200" algn="l">
              <a:spcBef>
                <a:spcPts val="0"/>
              </a:spcBef>
              <a:spcAft>
                <a:spcPts val="0"/>
              </a:spcAft>
              <a:buClr>
                <a:schemeClr val="dk1"/>
              </a:buClr>
              <a:buSzPct val="100000"/>
              <a:buChar char="●"/>
            </a:pPr>
            <a:r>
              <a:rPr noProof="1" lang="ja">
                <a:solidFill>
                  <a:schemeClr val="dk1"/>
                </a:solidFill>
              </a:rPr>
              <a:t>communicate shared costs well</a:t>
            </a:r>
            <a:endParaRPr>
              <a:solidFill>
                <a:schemeClr val="dk1"/>
              </a:solidFill>
            </a:endParaRPr>
          </a:p>
          <a:p>
            <a:pPr lvl="0" indent="-284162" rtl="0" marL="457200" algn="l">
              <a:spcBef>
                <a:spcPts val="0"/>
              </a:spcBef>
              <a:spcAft>
                <a:spcPts val="0"/>
              </a:spcAft>
              <a:buClr>
                <a:schemeClr val="dk1"/>
              </a:buClr>
              <a:buSzPct val="100000"/>
              <a:buChar char="●"/>
            </a:pPr>
            <a:r>
              <a:rPr noProof="1" lang="ja">
                <a:solidFill>
                  <a:schemeClr val="dk1"/>
                </a:solidFill>
              </a:rPr>
              <a:t>communicate Program ===&gt; Next time, we'll dig a little deeper!</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PMI= Program is used as a Project Management Institute term</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PMO=Program Management Office: Organization for managing multiple projects successfully</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PMP site: </a:t>
            </a:r>
            <a:r>
              <a:rPr u="sng" noProof="1" lang="ja">
                <a:solidFill>
                  <a:schemeClr val="hlink"/>
                </a:solidFill>
                <a:hlinkClick r:id="rId3"/>
              </a:rPr>
              <a:t>https://ssaits.jp/promapedia/concepts/project-program-portfolio.html</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Program = “an officially organized system of services, activities, or opportunities that help people achieve something” (from </a:t>
            </a:r>
            <a:r>
              <a:rPr u="sng" noProof="1" lang="ja">
                <a:solidFill>
                  <a:schemeClr val="hlink"/>
                </a:solidFill>
                <a:hlinkClick r:id="rId4"/>
              </a:rPr>
              <a:t>https://dictionary.cambridge.org/ja/dictionary/english/program</a:t>
            </a:r>
            <a:r>
              <a:rPr noProof="1" lang="ja">
                <a:solidFill>
                  <a:schemeClr val="dk1"/>
                </a:solidFill>
              </a:rPr>
              <a:t>)</a:t>
            </a:r>
            <a:endParaRPr>
              <a:solidFill>
                <a:schemeClr val="dk1"/>
              </a:solidFill>
            </a:endParaRPr>
          </a:p>
          <a:p>
            <a:pPr lvl="1" indent="-284162" rtl="0" marL="914400" algn="l">
              <a:spcBef>
                <a:spcPts val="0"/>
              </a:spcBef>
              <a:spcAft>
                <a:spcPts val="0"/>
              </a:spcAft>
              <a:buClr>
                <a:schemeClr val="dk1"/>
              </a:buClr>
              <a:buSzPct val="100000"/>
              <a:buChar char="○"/>
            </a:pPr>
            <a:r>
              <a:rPr u="sng" noProof="1" lang="ja">
                <a:solidFill>
                  <a:schemeClr val="hlink"/>
                </a:solidFill>
                <a:hlinkClick r:id="rId5"/>
              </a:rPr>
              <a:t>https://ospoglossary.todogroup.org/ospo-definition/</a:t>
            </a:r>
            <a:endParaRPr>
              <a:solidFill>
                <a:schemeClr val="dk1"/>
              </a:solidFill>
            </a:endParaRPr>
          </a:p>
          <a:p>
            <a:pPr lvl="0" indent="-284162" rtl="0" marL="457200" algn="l">
              <a:spcBef>
                <a:spcPts val="0"/>
              </a:spcBef>
              <a:spcAft>
                <a:spcPts val="0"/>
              </a:spcAft>
              <a:buClr>
                <a:schemeClr val="dk1"/>
              </a:buClr>
              <a:buSzPct val="100000"/>
              <a:buChar char="●"/>
            </a:pPr>
            <a:r>
              <a:t> </a:t>
            </a:r>
            <a:endParaRPr>
              <a:solidFill>
                <a:schemeClr val="dk1"/>
              </a:solidFill>
            </a:endParaRPr>
          </a:p>
          <a:p>
            <a:pPr lvl="0" indent="-284162" rtl="0" marL="457200" algn="l">
              <a:spcBef>
                <a:spcPts val="0"/>
              </a:spcBef>
              <a:spcAft>
                <a:spcPts val="0"/>
              </a:spcAft>
              <a:buClr>
                <a:schemeClr val="dk1"/>
              </a:buClr>
              <a:buSzPct val="100000"/>
              <a:buChar char="●"/>
            </a:pPr>
            <a:r>
              <a:rPr noProof="1" lang="ja">
                <a:solidFill>
                  <a:schemeClr val="dk1"/>
                </a:solidFill>
              </a:rPr>
              <a:t>Say, "The role of OSPO is to understand the changes in the business environment caused by OSS and to encourage the company to adapt to the changing environment."</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Adaptation also has stages: (1) react to the changes directly involved, (2) understand the context of the change, anticipate and prepare for the next change, and (3) think about the desired state and create the change to achieve that state.</a:t>
            </a:r>
            <a:endParaRPr>
              <a:solidFill>
                <a:schemeClr val="dk1"/>
              </a:solidFill>
            </a:endParaRPr>
          </a:p>
          <a:p>
            <a:pPr lvl="0" indent="-284162" rtl="0" marL="457200" algn="l">
              <a:spcBef>
                <a:spcPts val="0"/>
              </a:spcBef>
              <a:spcAft>
                <a:spcPts val="0"/>
              </a:spcAft>
              <a:buClr>
                <a:schemeClr val="dk1"/>
              </a:buClr>
              <a:buSzPct val="100000"/>
              <a:buChar char="●"/>
            </a:pPr>
            <a:r>
              <a:rPr lang="ja">
                <a:solidFill>
                  <a:schemeClr val="dk1"/>
                </a:solidFill>
              </a:rPr>
              <a:t> </a:t>
            </a:r>
            <a:r>
              <a:rPr noProof="1" lang="ja">
                <a:solidFill>
                  <a:schemeClr val="dk1"/>
                </a:solidFill>
              </a:rPr>
              <a:t>2/29 Issues: Consider how to launch/operate OSPO</a:t>
            </a:r>
            <a:endParaRPr>
              <a:solidFill>
                <a:schemeClr val="dk1"/>
              </a:solidFill>
            </a:endParaRPr>
          </a:p>
        </p:txBody>
      </p:sp>
      <p:sp>
        <p:nvSpPr>
          <p:cNvPr name="Google Shape;110;p17" id="110"/>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2024/2/16 Continued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penChain Japan Work Group">
  <a:themeElements>
    <a:clrScheme name="ユーザー定義 1">
      <a:dk1>
        <a:srgbClr val="000000"/>
      </a:dk1>
      <a:lt1>
        <a:srgbClr val="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