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Roboto Slab Light"/>
      <p:regular r:id="rId29"/>
      <p:bold r:id="rId30"/>
    </p:embeddedFont>
    <p:embeddedFont>
      <p:font typeface="Economica"/>
      <p:regular r:id="rId31"/>
      <p:bold r:id="rId32"/>
      <p:italic r:id="rId33"/>
      <p:boldItalic r:id="rId34"/>
    </p:embeddedFont>
    <p:embeddedFont>
      <p:font typeface="Roboto"/>
      <p:regular r:id="rId35"/>
      <p:bold r:id="rId36"/>
      <p:italic r:id="rId37"/>
      <p:boldItalic r:id="rId38"/>
    </p:embeddedFont>
    <p:embeddedFont>
      <p:font typeface="Open Sans Medium"/>
      <p:regular r:id="rId39"/>
      <p:bold r:id="rId40"/>
      <p:italic r:id="rId41"/>
      <p:boldItalic r:id="rId42"/>
    </p:embeddedFont>
    <p:embeddedFont>
      <p:font typeface="Carter One"/>
      <p:regular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B3D649-689B-4B57-9423-313C4A7F72DA}">
  <a:tblStyle styleId="{79B3D649-689B-4B57-9423-313C4A7F72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Medium-bold.fntdata"/><Relationship Id="rId20" Type="http://schemas.openxmlformats.org/officeDocument/2006/relationships/slide" Target="slides/slide13.xml"/><Relationship Id="rId42" Type="http://schemas.openxmlformats.org/officeDocument/2006/relationships/font" Target="fonts/OpenSansMedium-boldItalic.fntdata"/><Relationship Id="rId41" Type="http://schemas.openxmlformats.org/officeDocument/2006/relationships/font" Target="fonts/OpenSansMedium-italic.fntdata"/><Relationship Id="rId22" Type="http://schemas.openxmlformats.org/officeDocument/2006/relationships/slide" Target="slides/slide15.xml"/><Relationship Id="rId44" Type="http://schemas.openxmlformats.org/officeDocument/2006/relationships/font" Target="fonts/OpenSans-regular.fntdata"/><Relationship Id="rId21" Type="http://schemas.openxmlformats.org/officeDocument/2006/relationships/slide" Target="slides/slide14.xml"/><Relationship Id="rId43" Type="http://schemas.openxmlformats.org/officeDocument/2006/relationships/font" Target="fonts/CarterOne-regular.fntdata"/><Relationship Id="rId24" Type="http://schemas.openxmlformats.org/officeDocument/2006/relationships/slide" Target="slides/slide17.xml"/><Relationship Id="rId46" Type="http://schemas.openxmlformats.org/officeDocument/2006/relationships/font" Target="fonts/OpenSans-italic.fntdata"/><Relationship Id="rId23" Type="http://schemas.openxmlformats.org/officeDocument/2006/relationships/slide" Target="slides/slide16.xml"/><Relationship Id="rId45" Type="http://schemas.openxmlformats.org/officeDocument/2006/relationships/font" Target="fonts/OpenSans-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OpenSans-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SlabLigh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Economica-regular.fntdata"/><Relationship Id="rId30" Type="http://schemas.openxmlformats.org/officeDocument/2006/relationships/font" Target="fonts/RobotoSlabLight-bold.fntdata"/><Relationship Id="rId11" Type="http://schemas.openxmlformats.org/officeDocument/2006/relationships/slide" Target="slides/slide4.xml"/><Relationship Id="rId33" Type="http://schemas.openxmlformats.org/officeDocument/2006/relationships/font" Target="fonts/Economica-italic.fntdata"/><Relationship Id="rId10" Type="http://schemas.openxmlformats.org/officeDocument/2006/relationships/slide" Target="slides/slide3.xml"/><Relationship Id="rId32" Type="http://schemas.openxmlformats.org/officeDocument/2006/relationships/font" Target="fonts/Economica-bold.fntdata"/><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font" Target="fonts/Economica-boldItalic.fntdata"/><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39" Type="http://schemas.openxmlformats.org/officeDocument/2006/relationships/font" Target="fonts/OpenSansMedium-regular.fntdata"/><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312e1db9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312e1db9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312e1db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312e1db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312e1db9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312e1db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312e1db9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312e1db9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312e1db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312e1db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312e1db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312e1db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312e1db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312e1db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312e1db9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312e1db9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312e1db9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312e1db9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312e1db9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312e1db9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312e1db9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312e1db9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312e1db90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c312e1db90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312e1db9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312e1db9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312e1db9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312e1db9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312e1db90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c312e1db90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312e1db9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c312e1db90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312e1db9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312e1db9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de24da8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de24da8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312e1db9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312e1db9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de24da8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de24da8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62" name="Shape 62"/>
        <p:cNvGrpSpPr/>
        <p:nvPr/>
      </p:nvGrpSpPr>
      <p:grpSpPr>
        <a:xfrm>
          <a:off x="0" y="0"/>
          <a:ext cx="0" cy="0"/>
          <a:chOff x="0" y="0"/>
          <a:chExt cx="0" cy="0"/>
        </a:xfrm>
      </p:grpSpPr>
      <p:sp>
        <p:nvSpPr>
          <p:cNvPr id="63" name="Google Shape;63;p14"/>
          <p:cNvSpPr txBox="1"/>
          <p:nvPr>
            <p:ph idx="1" type="subTitle"/>
          </p:nvPr>
        </p:nvSpPr>
        <p:spPr>
          <a:xfrm>
            <a:off x="1143000" y="2701528"/>
            <a:ext cx="6858000" cy="1241700"/>
          </a:xfrm>
          <a:prstGeom prst="rect">
            <a:avLst/>
          </a:prstGeom>
          <a:noFill/>
          <a:ln>
            <a:noFill/>
          </a:ln>
        </p:spPr>
        <p:txBody>
          <a:bodyPr anchorCtr="0" anchor="t" bIns="91425" lIns="91425" spcFirstLastPara="1" rIns="91425" wrap="square" tIns="91425">
            <a:normAutofit/>
          </a:bodyPr>
          <a:lstStyle>
            <a:lvl1pPr lvl="0" rtl="0" algn="ctr">
              <a:lnSpc>
                <a:spcPct val="115000"/>
              </a:lnSpc>
              <a:spcBef>
                <a:spcPts val="0"/>
              </a:spcBef>
              <a:spcAft>
                <a:spcPts val="0"/>
              </a:spcAft>
              <a:buSzPts val="1800"/>
              <a:buNone/>
              <a:defRPr sz="1800"/>
            </a:lvl1pPr>
            <a:lvl2pPr lvl="1" rtl="0" algn="ctr">
              <a:lnSpc>
                <a:spcPct val="115000"/>
              </a:lnSpc>
              <a:spcBef>
                <a:spcPts val="0"/>
              </a:spcBef>
              <a:spcAft>
                <a:spcPts val="0"/>
              </a:spcAft>
              <a:buSzPts val="1400"/>
              <a:buNone/>
              <a:defRPr sz="1500"/>
            </a:lvl2pPr>
            <a:lvl3pPr lvl="2" rtl="0" algn="ctr">
              <a:lnSpc>
                <a:spcPct val="115000"/>
              </a:lnSpc>
              <a:spcBef>
                <a:spcPts val="0"/>
              </a:spcBef>
              <a:spcAft>
                <a:spcPts val="0"/>
              </a:spcAft>
              <a:buSzPts val="1400"/>
              <a:buNone/>
              <a:defRPr sz="1350"/>
            </a:lvl3pPr>
            <a:lvl4pPr lvl="3" rtl="0" algn="ctr">
              <a:lnSpc>
                <a:spcPct val="115000"/>
              </a:lnSpc>
              <a:spcBef>
                <a:spcPts val="0"/>
              </a:spcBef>
              <a:spcAft>
                <a:spcPts val="0"/>
              </a:spcAft>
              <a:buSzPts val="1400"/>
              <a:buNone/>
              <a:defRPr sz="1200"/>
            </a:lvl4pPr>
            <a:lvl5pPr lvl="4" rtl="0" algn="ctr">
              <a:lnSpc>
                <a:spcPct val="115000"/>
              </a:lnSpc>
              <a:spcBef>
                <a:spcPts val="0"/>
              </a:spcBef>
              <a:spcAft>
                <a:spcPts val="0"/>
              </a:spcAft>
              <a:buSzPts val="1400"/>
              <a:buNone/>
              <a:defRPr sz="1200"/>
            </a:lvl5pPr>
            <a:lvl6pPr lvl="5" rtl="0" algn="ctr">
              <a:lnSpc>
                <a:spcPct val="115000"/>
              </a:lnSpc>
              <a:spcBef>
                <a:spcPts val="0"/>
              </a:spcBef>
              <a:spcAft>
                <a:spcPts val="0"/>
              </a:spcAft>
              <a:buSzPts val="1400"/>
              <a:buNone/>
              <a:defRPr sz="1200"/>
            </a:lvl6pPr>
            <a:lvl7pPr lvl="6" rtl="0" algn="ctr">
              <a:lnSpc>
                <a:spcPct val="115000"/>
              </a:lnSpc>
              <a:spcBef>
                <a:spcPts val="0"/>
              </a:spcBef>
              <a:spcAft>
                <a:spcPts val="0"/>
              </a:spcAft>
              <a:buSzPts val="1400"/>
              <a:buNone/>
              <a:defRPr sz="1200"/>
            </a:lvl7pPr>
            <a:lvl8pPr lvl="7" rtl="0" algn="ctr">
              <a:lnSpc>
                <a:spcPct val="115000"/>
              </a:lnSpc>
              <a:spcBef>
                <a:spcPts val="0"/>
              </a:spcBef>
              <a:spcAft>
                <a:spcPts val="0"/>
              </a:spcAft>
              <a:buSzPts val="1400"/>
              <a:buNone/>
              <a:defRPr sz="1200"/>
            </a:lvl8pPr>
            <a:lvl9pPr lvl="8" rtl="0" algn="ctr">
              <a:lnSpc>
                <a:spcPct val="115000"/>
              </a:lnSpc>
              <a:spcBef>
                <a:spcPts val="0"/>
              </a:spcBef>
              <a:spcAft>
                <a:spcPts val="0"/>
              </a:spcAft>
              <a:buSzPts val="1400"/>
              <a:buNone/>
              <a:defRPr sz="1200"/>
            </a:lvl9pPr>
          </a:lstStyle>
          <a:p/>
        </p:txBody>
      </p:sp>
      <p:sp>
        <p:nvSpPr>
          <p:cNvPr id="64" name="Google Shape;64;p1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5" name="Google Shape;65;p1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6" name="Google Shape;66;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rtl="0" algn="r">
              <a:lnSpc>
                <a:spcPct val="100000"/>
              </a:lnSpc>
              <a:spcBef>
                <a:spcPts val="0"/>
              </a:spcBef>
              <a:spcAft>
                <a:spcPts val="0"/>
              </a:spcAft>
              <a:buSzPts val="1000"/>
              <a:buNone/>
              <a:defRPr/>
            </a:lvl1pPr>
            <a:lvl2pPr indent="0" lvl="1" marL="0" rtl="0" algn="r">
              <a:lnSpc>
                <a:spcPct val="100000"/>
              </a:lnSpc>
              <a:spcBef>
                <a:spcPts val="0"/>
              </a:spcBef>
              <a:spcAft>
                <a:spcPts val="0"/>
              </a:spcAft>
              <a:buSzPts val="1000"/>
              <a:buNone/>
              <a:defRPr/>
            </a:lvl2pPr>
            <a:lvl3pPr indent="0" lvl="2" marL="0" rtl="0" algn="r">
              <a:lnSpc>
                <a:spcPct val="100000"/>
              </a:lnSpc>
              <a:spcBef>
                <a:spcPts val="0"/>
              </a:spcBef>
              <a:spcAft>
                <a:spcPts val="0"/>
              </a:spcAft>
              <a:buSzPts val="1000"/>
              <a:buNone/>
              <a:defRPr/>
            </a:lvl3pPr>
            <a:lvl4pPr indent="0" lvl="3" marL="0" rtl="0" algn="r">
              <a:lnSpc>
                <a:spcPct val="100000"/>
              </a:lnSpc>
              <a:spcBef>
                <a:spcPts val="0"/>
              </a:spcBef>
              <a:spcAft>
                <a:spcPts val="0"/>
              </a:spcAft>
              <a:buSzPts val="1000"/>
              <a:buNone/>
              <a:defRPr/>
            </a:lvl4pPr>
            <a:lvl5pPr indent="0" lvl="4" marL="0" rtl="0" algn="r">
              <a:lnSpc>
                <a:spcPct val="100000"/>
              </a:lnSpc>
              <a:spcBef>
                <a:spcPts val="0"/>
              </a:spcBef>
              <a:spcAft>
                <a:spcPts val="0"/>
              </a:spcAft>
              <a:buSzPts val="1000"/>
              <a:buNone/>
              <a:defRPr/>
            </a:lvl5pPr>
            <a:lvl6pPr indent="0" lvl="5" marL="0" rtl="0" algn="r">
              <a:lnSpc>
                <a:spcPct val="100000"/>
              </a:lnSpc>
              <a:spcBef>
                <a:spcPts val="0"/>
              </a:spcBef>
              <a:spcAft>
                <a:spcPts val="0"/>
              </a:spcAft>
              <a:buSzPts val="1000"/>
              <a:buNone/>
              <a:defRPr/>
            </a:lvl6pPr>
            <a:lvl7pPr indent="0" lvl="6" marL="0" rtl="0" algn="r">
              <a:lnSpc>
                <a:spcPct val="100000"/>
              </a:lnSpc>
              <a:spcBef>
                <a:spcPts val="0"/>
              </a:spcBef>
              <a:spcAft>
                <a:spcPts val="0"/>
              </a:spcAft>
              <a:buSzPts val="1000"/>
              <a:buNone/>
              <a:defRPr/>
            </a:lvl7pPr>
            <a:lvl8pPr indent="0" lvl="7" marL="0" rtl="0" algn="r">
              <a:lnSpc>
                <a:spcPct val="100000"/>
              </a:lnSpc>
              <a:spcBef>
                <a:spcPts val="0"/>
              </a:spcBef>
              <a:spcAft>
                <a:spcPts val="0"/>
              </a:spcAft>
              <a:buSzPts val="1000"/>
              <a:buNone/>
              <a:defRPr/>
            </a:lvl8pPr>
            <a:lvl9pPr indent="0" lvl="8" marL="0" rt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ja"/>
              <a:t>‹#›</a:t>
            </a:fld>
            <a:endParaRPr/>
          </a:p>
        </p:txBody>
      </p:sp>
      <p:pic>
        <p:nvPicPr>
          <p:cNvPr descr="Image number 7" id="67" name="Google Shape;67;p14"/>
          <p:cNvPicPr preferRelativeResize="0"/>
          <p:nvPr/>
        </p:nvPicPr>
        <p:blipFill rotWithShape="1">
          <a:blip r:embed="rId2">
            <a:alphaModFix/>
          </a:blip>
          <a:srcRect b="0" l="0" r="0" t="0"/>
          <a:stretch/>
        </p:blipFill>
        <p:spPr>
          <a:xfrm>
            <a:off x="0" y="0"/>
            <a:ext cx="6858000" cy="5143500"/>
          </a:xfrm>
          <a:prstGeom prst="rect">
            <a:avLst/>
          </a:prstGeom>
          <a:noFill/>
          <a:ln>
            <a:noFill/>
          </a:ln>
        </p:spPr>
      </p:pic>
      <p:pic>
        <p:nvPicPr>
          <p:cNvPr descr="アイコン が含まれている画像&#10;&#10;自動的に生成された説明" id="68" name="Google Shape;68;p14"/>
          <p:cNvPicPr preferRelativeResize="0"/>
          <p:nvPr/>
        </p:nvPicPr>
        <p:blipFill rotWithShape="1">
          <a:blip r:embed="rId3">
            <a:alphaModFix/>
          </a:blip>
          <a:srcRect b="0" l="0" r="0" t="0"/>
          <a:stretch/>
        </p:blipFill>
        <p:spPr>
          <a:xfrm>
            <a:off x="6823292" y="4476850"/>
            <a:ext cx="1101674" cy="701177"/>
          </a:xfrm>
          <a:prstGeom prst="rect">
            <a:avLst/>
          </a:prstGeom>
          <a:noFill/>
          <a:ln>
            <a:noFill/>
          </a:ln>
        </p:spPr>
      </p:pic>
      <p:sp>
        <p:nvSpPr>
          <p:cNvPr id="69" name="Google Shape;69;p14"/>
          <p:cNvSpPr txBox="1"/>
          <p:nvPr>
            <p:ph type="ctrTitle"/>
          </p:nvPr>
        </p:nvSpPr>
        <p:spPr>
          <a:xfrm>
            <a:off x="0" y="4113454"/>
            <a:ext cx="6858000" cy="726900"/>
          </a:xfrm>
          <a:prstGeom prst="rect">
            <a:avLst/>
          </a:prstGeom>
          <a:solidFill>
            <a:schemeClr val="lt1">
              <a:alpha val="69800"/>
            </a:schemeClr>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4000">
                <a:latin typeface="Arial"/>
                <a:ea typeface="Arial"/>
                <a:cs typeface="Arial"/>
                <a:sym typeface="Arial"/>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0" name="Google Shape;70;p14"/>
          <p:cNvSpPr txBox="1"/>
          <p:nvPr/>
        </p:nvSpPr>
        <p:spPr>
          <a:xfrm>
            <a:off x="-1" y="2986862"/>
            <a:ext cx="6900300" cy="1115100"/>
          </a:xfrm>
          <a:prstGeom prst="rect">
            <a:avLst/>
          </a:prstGeom>
          <a:solidFill>
            <a:schemeClr val="lt1">
              <a:alpha val="69800"/>
            </a:schemeClr>
          </a:solid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Roboto Slab Light"/>
              <a:buNone/>
            </a:pPr>
            <a:r>
              <a:rPr b="0" i="0" lang="ja" sz="5400" u="none" cap="none" strike="noStrike">
                <a:solidFill>
                  <a:schemeClr val="dk1"/>
                </a:solidFill>
                <a:latin typeface="Arial"/>
                <a:ea typeface="Arial"/>
                <a:cs typeface="Arial"/>
                <a:sym typeface="Arial"/>
              </a:rPr>
              <a:t>Japan Local Meetup</a:t>
            </a:r>
            <a:endParaRPr b="0" i="0" sz="5400" u="none" cap="none" strike="noStrike">
              <a:solidFill>
                <a:schemeClr val="dk1"/>
              </a:solidFill>
              <a:latin typeface="Arial"/>
              <a:ea typeface="Arial"/>
              <a:cs typeface="Arial"/>
              <a:sym typeface="Arial"/>
            </a:endParaRPr>
          </a:p>
        </p:txBody>
      </p:sp>
      <p:pic>
        <p:nvPicPr>
          <p:cNvPr id="71" name="Google Shape;71;p14"/>
          <p:cNvPicPr preferRelativeResize="0"/>
          <p:nvPr/>
        </p:nvPicPr>
        <p:blipFill rotWithShape="1">
          <a:blip r:embed="rId4">
            <a:alphaModFix/>
          </a:blip>
          <a:srcRect b="0" l="0" r="0" t="0"/>
          <a:stretch/>
        </p:blipFill>
        <p:spPr>
          <a:xfrm>
            <a:off x="7976988" y="4548211"/>
            <a:ext cx="1115497" cy="59528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5"/>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6" name="Google Shape;76;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
        <p:nvSpPr>
          <p:cNvPr id="77" name="Google Shape;77;p15"/>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79" name="Google Shape;79;p15"/>
          <p:cNvPicPr preferRelativeResize="0"/>
          <p:nvPr/>
        </p:nvPicPr>
        <p:blipFill rotWithShape="1">
          <a:blip r:embed="rId2">
            <a:alphaModFix/>
          </a:blip>
          <a:srcRect b="0" l="0" r="0" t="0"/>
          <a:stretch/>
        </p:blipFill>
        <p:spPr>
          <a:xfrm>
            <a:off x="190335" y="4651200"/>
            <a:ext cx="970780" cy="319850"/>
          </a:xfrm>
          <a:prstGeom prst="rect">
            <a:avLst/>
          </a:prstGeom>
          <a:noFill/>
          <a:ln>
            <a:noFill/>
          </a:ln>
        </p:spPr>
      </p:pic>
      <p:pic>
        <p:nvPicPr>
          <p:cNvPr id="80" name="Google Shape;80;p15"/>
          <p:cNvPicPr preferRelativeResize="0"/>
          <p:nvPr/>
        </p:nvPicPr>
        <p:blipFill rotWithShape="1">
          <a:blip r:embed="rId3">
            <a:alphaModFix/>
          </a:blip>
          <a:srcRect b="0" l="0" r="0" t="0"/>
          <a:stretch/>
        </p:blipFill>
        <p:spPr>
          <a:xfrm>
            <a:off x="1315843" y="4618434"/>
            <a:ext cx="673324" cy="385382"/>
          </a:xfrm>
          <a:prstGeom prst="rect">
            <a:avLst/>
          </a:prstGeom>
          <a:noFill/>
          <a:ln>
            <a:noFill/>
          </a:ln>
        </p:spPr>
      </p:pic>
      <p:pic>
        <p:nvPicPr>
          <p:cNvPr id="81" name="Google Shape;81;p15"/>
          <p:cNvPicPr preferRelativeResize="0"/>
          <p:nvPr/>
        </p:nvPicPr>
        <p:blipFill rotWithShape="1">
          <a:blip r:embed="rId4">
            <a:alphaModFix/>
          </a:blip>
          <a:srcRect b="0" l="0" r="0" t="0"/>
          <a:stretch/>
        </p:blipFill>
        <p:spPr>
          <a:xfrm>
            <a:off x="2198020" y="4550887"/>
            <a:ext cx="1212850" cy="6064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2" name="Shape 82"/>
        <p:cNvGrpSpPr/>
        <p:nvPr/>
      </p:nvGrpSpPr>
      <p:grpSpPr>
        <a:xfrm>
          <a:off x="0" y="0"/>
          <a:ext cx="0" cy="0"/>
          <a:chOff x="0" y="0"/>
          <a:chExt cx="0" cy="0"/>
        </a:xfrm>
      </p:grpSpPr>
      <p:sp>
        <p:nvSpPr>
          <p:cNvPr id="83" name="Google Shape;83;p16"/>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4" name="Google Shape;84;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pic>
        <p:nvPicPr>
          <p:cNvPr id="85" name="Google Shape;85;p16"/>
          <p:cNvPicPr preferRelativeResize="0"/>
          <p:nvPr/>
        </p:nvPicPr>
        <p:blipFill rotWithShape="1">
          <a:blip r:embed="rId2">
            <a:alphaModFix/>
          </a:blip>
          <a:srcRect b="0" l="0" r="0" t="0"/>
          <a:stretch/>
        </p:blipFill>
        <p:spPr>
          <a:xfrm>
            <a:off x="4572000" y="1866900"/>
            <a:ext cx="2641600" cy="1409700"/>
          </a:xfrm>
          <a:prstGeom prst="rect">
            <a:avLst/>
          </a:prstGeom>
          <a:noFill/>
          <a:ln>
            <a:noFill/>
          </a:ln>
        </p:spPr>
      </p:pic>
      <p:pic>
        <p:nvPicPr>
          <p:cNvPr descr="アイコン が含まれている画像&#10;&#10;自動的に生成された説明" id="86" name="Google Shape;86;p16"/>
          <p:cNvPicPr preferRelativeResize="0"/>
          <p:nvPr/>
        </p:nvPicPr>
        <p:blipFill rotWithShape="1">
          <a:blip r:embed="rId3">
            <a:alphaModFix/>
          </a:blip>
          <a:srcRect b="0" l="0" r="0" t="0"/>
          <a:stretch/>
        </p:blipFill>
        <p:spPr>
          <a:xfrm>
            <a:off x="1734207" y="1779785"/>
            <a:ext cx="2351763" cy="14968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60" name="Google Shape;60;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Medium"/>
              <a:buChar char="●"/>
              <a:defRPr b="0" i="0" sz="1800" u="none" cap="none" strike="noStrike">
                <a:solidFill>
                  <a:schemeClr val="dk2"/>
                </a:solidFill>
                <a:latin typeface="Open Sans Medium"/>
                <a:ea typeface="Open Sans Medium"/>
                <a:cs typeface="Open Sans Medium"/>
                <a:sym typeface="Open Sans Medium"/>
              </a:defRPr>
            </a:lvl1pPr>
            <a:lvl2pPr indent="-317500" lvl="1" marL="914400" marR="0" rtl="0" algn="l">
              <a:lnSpc>
                <a:spcPct val="115000"/>
              </a:lnSpc>
              <a:spcBef>
                <a:spcPts val="0"/>
              </a:spcBef>
              <a:spcAft>
                <a:spcPts val="0"/>
              </a:spcAft>
              <a:buClr>
                <a:schemeClr val="dk2"/>
              </a:buClr>
              <a:buSzPts val="1400"/>
              <a:buFont typeface="Open Sans Medium"/>
              <a:buChar char="○"/>
              <a:defRPr b="0" i="0" sz="1400" u="none" cap="none" strike="noStrike">
                <a:solidFill>
                  <a:schemeClr val="dk2"/>
                </a:solidFill>
                <a:latin typeface="Open Sans Medium"/>
                <a:ea typeface="Open Sans Medium"/>
                <a:cs typeface="Open Sans Medium"/>
                <a:sym typeface="Open Sans Medium"/>
              </a:defRPr>
            </a:lvl2pPr>
            <a:lvl3pPr indent="-317500" lvl="2" marL="1371600" marR="0" rtl="0" algn="l">
              <a:lnSpc>
                <a:spcPct val="115000"/>
              </a:lnSpc>
              <a:spcBef>
                <a:spcPts val="0"/>
              </a:spcBef>
              <a:spcAft>
                <a:spcPts val="0"/>
              </a:spcAft>
              <a:buClr>
                <a:schemeClr val="dk2"/>
              </a:buClr>
              <a:buSzPts val="1400"/>
              <a:buFont typeface="Open Sans Medium"/>
              <a:buChar char="■"/>
              <a:defRPr b="0" i="0" sz="1400" u="none" cap="none" strike="noStrike">
                <a:solidFill>
                  <a:schemeClr val="dk2"/>
                </a:solidFill>
                <a:latin typeface="Open Sans Medium"/>
                <a:ea typeface="Open Sans Medium"/>
                <a:cs typeface="Open Sans Medium"/>
                <a:sym typeface="Open Sans Medium"/>
              </a:defRPr>
            </a:lvl3pPr>
            <a:lvl4pPr indent="-317500" lvl="3" marL="1828800" marR="0" rtl="0" algn="l">
              <a:lnSpc>
                <a:spcPct val="115000"/>
              </a:lnSpc>
              <a:spcBef>
                <a:spcPts val="0"/>
              </a:spcBef>
              <a:spcAft>
                <a:spcPts val="0"/>
              </a:spcAft>
              <a:buClr>
                <a:schemeClr val="dk2"/>
              </a:buClr>
              <a:buSzPts val="1400"/>
              <a:buFont typeface="Open Sans Medium"/>
              <a:buChar char="●"/>
              <a:defRPr b="0" i="0" sz="1400" u="none" cap="none" strike="noStrike">
                <a:solidFill>
                  <a:schemeClr val="dk2"/>
                </a:solidFill>
                <a:latin typeface="Open Sans Medium"/>
                <a:ea typeface="Open Sans Medium"/>
                <a:cs typeface="Open Sans Medium"/>
                <a:sym typeface="Open Sans Medium"/>
              </a:defRPr>
            </a:lvl4pPr>
            <a:lvl5pPr indent="-317500" lvl="4" marL="2286000" marR="0" rtl="0" algn="l">
              <a:lnSpc>
                <a:spcPct val="115000"/>
              </a:lnSpc>
              <a:spcBef>
                <a:spcPts val="0"/>
              </a:spcBef>
              <a:spcAft>
                <a:spcPts val="0"/>
              </a:spcAft>
              <a:buClr>
                <a:schemeClr val="dk2"/>
              </a:buClr>
              <a:buSzPts val="1400"/>
              <a:buFont typeface="Open Sans Medium"/>
              <a:buChar char="○"/>
              <a:defRPr b="0" i="0" sz="1400" u="none" cap="none" strike="noStrike">
                <a:solidFill>
                  <a:schemeClr val="dk2"/>
                </a:solidFill>
                <a:latin typeface="Open Sans Medium"/>
                <a:ea typeface="Open Sans Medium"/>
                <a:cs typeface="Open Sans Medium"/>
                <a:sym typeface="Open Sans Medium"/>
              </a:defRPr>
            </a:lvl5pPr>
            <a:lvl6pPr indent="-317500" lvl="5" marL="2743200" marR="0" rtl="0" algn="l">
              <a:lnSpc>
                <a:spcPct val="115000"/>
              </a:lnSpc>
              <a:spcBef>
                <a:spcPts val="0"/>
              </a:spcBef>
              <a:spcAft>
                <a:spcPts val="0"/>
              </a:spcAft>
              <a:buClr>
                <a:schemeClr val="dk2"/>
              </a:buClr>
              <a:buSzPts val="1400"/>
              <a:buFont typeface="Open Sans Medium"/>
              <a:buChar char="■"/>
              <a:defRPr b="0" i="0" sz="1400" u="none" cap="none" strike="noStrike">
                <a:solidFill>
                  <a:schemeClr val="dk2"/>
                </a:solidFill>
                <a:latin typeface="Open Sans Medium"/>
                <a:ea typeface="Open Sans Medium"/>
                <a:cs typeface="Open Sans Medium"/>
                <a:sym typeface="Open Sans Medium"/>
              </a:defRPr>
            </a:lvl6pPr>
            <a:lvl7pPr indent="-317500" lvl="6" marL="3200400" marR="0" rtl="0" algn="l">
              <a:lnSpc>
                <a:spcPct val="115000"/>
              </a:lnSpc>
              <a:spcBef>
                <a:spcPts val="0"/>
              </a:spcBef>
              <a:spcAft>
                <a:spcPts val="0"/>
              </a:spcAft>
              <a:buClr>
                <a:schemeClr val="dk2"/>
              </a:buClr>
              <a:buSzPts val="1400"/>
              <a:buFont typeface="Open Sans Medium"/>
              <a:buChar char="●"/>
              <a:defRPr b="0" i="0" sz="1400" u="none" cap="none" strike="noStrike">
                <a:solidFill>
                  <a:schemeClr val="dk2"/>
                </a:solidFill>
                <a:latin typeface="Open Sans Medium"/>
                <a:ea typeface="Open Sans Medium"/>
                <a:cs typeface="Open Sans Medium"/>
                <a:sym typeface="Open Sans Medium"/>
              </a:defRPr>
            </a:lvl7pPr>
            <a:lvl8pPr indent="-317500" lvl="7" marL="3657600" marR="0" rtl="0" algn="l">
              <a:lnSpc>
                <a:spcPct val="115000"/>
              </a:lnSpc>
              <a:spcBef>
                <a:spcPts val="0"/>
              </a:spcBef>
              <a:spcAft>
                <a:spcPts val="0"/>
              </a:spcAft>
              <a:buClr>
                <a:schemeClr val="dk2"/>
              </a:buClr>
              <a:buSzPts val="1400"/>
              <a:buFont typeface="Open Sans Medium"/>
              <a:buChar char="○"/>
              <a:defRPr b="0" i="0" sz="1400" u="none" cap="none" strike="noStrike">
                <a:solidFill>
                  <a:schemeClr val="dk2"/>
                </a:solidFill>
                <a:latin typeface="Open Sans Medium"/>
                <a:ea typeface="Open Sans Medium"/>
                <a:cs typeface="Open Sans Medium"/>
                <a:sym typeface="Open Sans Medium"/>
              </a:defRPr>
            </a:lvl8pPr>
            <a:lvl9pPr indent="-317500" lvl="8" marL="4114800" marR="0" rtl="0" algn="l">
              <a:lnSpc>
                <a:spcPct val="115000"/>
              </a:lnSpc>
              <a:spcBef>
                <a:spcPts val="0"/>
              </a:spcBef>
              <a:spcAft>
                <a:spcPts val="0"/>
              </a:spcAft>
              <a:buClr>
                <a:schemeClr val="dk2"/>
              </a:buClr>
              <a:buSzPts val="1400"/>
              <a:buFont typeface="Open Sans Medium"/>
              <a:buChar char="■"/>
              <a:defRPr b="0" i="0" sz="1400" u="none" cap="none" strike="noStrike">
                <a:solidFill>
                  <a:schemeClr val="dk2"/>
                </a:solidFill>
                <a:latin typeface="Open Sans Medium"/>
                <a:ea typeface="Open Sans Medium"/>
                <a:cs typeface="Open Sans Medium"/>
                <a:sym typeface="Open Sans Medium"/>
              </a:defRPr>
            </a:lvl9pPr>
          </a:lstStyle>
          <a:p/>
        </p:txBody>
      </p:sp>
      <p:sp>
        <p:nvSpPr>
          <p:cNvPr id="61" name="Google Shape;61;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chathamhouse.org/about-us/chatham-house-ru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vOwPrDIYrX29HshDwYsN1lAsQ4RcBOTEHIl9e5Oakxc/edit#gid=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Image number 7" id="91" name="Google Shape;91;p17"/>
          <p:cNvPicPr preferRelativeResize="0"/>
          <p:nvPr/>
        </p:nvPicPr>
        <p:blipFill rotWithShape="1">
          <a:blip r:embed="rId3">
            <a:alphaModFix/>
          </a:blip>
          <a:srcRect b="0" l="0" r="0" t="0"/>
          <a:stretch/>
        </p:blipFill>
        <p:spPr>
          <a:xfrm>
            <a:off x="0" y="0"/>
            <a:ext cx="6858000" cy="5143500"/>
          </a:xfrm>
          <a:prstGeom prst="rect">
            <a:avLst/>
          </a:prstGeom>
          <a:noFill/>
          <a:ln>
            <a:noFill/>
          </a:ln>
        </p:spPr>
      </p:pic>
      <p:pic>
        <p:nvPicPr>
          <p:cNvPr id="92" name="Google Shape;92;p17"/>
          <p:cNvPicPr preferRelativeResize="0"/>
          <p:nvPr/>
        </p:nvPicPr>
        <p:blipFill rotWithShape="1">
          <a:blip r:embed="rId4">
            <a:alphaModFix/>
          </a:blip>
          <a:srcRect b="0" l="0" r="0" t="0"/>
          <a:stretch/>
        </p:blipFill>
        <p:spPr>
          <a:xfrm>
            <a:off x="8041926" y="4555379"/>
            <a:ext cx="1102074" cy="588121"/>
          </a:xfrm>
          <a:prstGeom prst="rect">
            <a:avLst/>
          </a:prstGeom>
          <a:noFill/>
          <a:ln>
            <a:noFill/>
          </a:ln>
        </p:spPr>
      </p:pic>
      <p:pic>
        <p:nvPicPr>
          <p:cNvPr descr="アイコン が含まれている画像&#10;&#10;自動的に生成された説明" id="93" name="Google Shape;93;p17"/>
          <p:cNvPicPr preferRelativeResize="0"/>
          <p:nvPr/>
        </p:nvPicPr>
        <p:blipFill rotWithShape="1">
          <a:blip r:embed="rId5">
            <a:alphaModFix/>
          </a:blip>
          <a:srcRect b="0" l="0" r="0" t="0"/>
          <a:stretch/>
        </p:blipFill>
        <p:spPr>
          <a:xfrm>
            <a:off x="6858000" y="4519035"/>
            <a:ext cx="981156" cy="624465"/>
          </a:xfrm>
          <a:prstGeom prst="rect">
            <a:avLst/>
          </a:prstGeom>
          <a:noFill/>
          <a:ln>
            <a:noFill/>
          </a:ln>
        </p:spPr>
      </p:pic>
      <p:sp>
        <p:nvSpPr>
          <p:cNvPr id="94" name="Google Shape;94;p17"/>
          <p:cNvSpPr txBox="1"/>
          <p:nvPr/>
        </p:nvSpPr>
        <p:spPr>
          <a:xfrm>
            <a:off x="6939725" y="68426"/>
            <a:ext cx="2140200" cy="1266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ja" sz="2800" u="none" cap="none" strike="noStrike">
                <a:solidFill>
                  <a:srgbClr val="000000"/>
                </a:solidFill>
                <a:latin typeface="Consolas"/>
                <a:ea typeface="Consolas"/>
                <a:cs typeface="Consolas"/>
                <a:sym typeface="Consolas"/>
              </a:rPr>
              <a:t>202</a:t>
            </a:r>
            <a:r>
              <a:rPr lang="ja" sz="2800">
                <a:latin typeface="Consolas"/>
                <a:ea typeface="Consolas"/>
                <a:cs typeface="Consolas"/>
                <a:sym typeface="Consolas"/>
              </a:rPr>
              <a:t>4</a:t>
            </a:r>
            <a:r>
              <a:rPr b="0" i="0" lang="ja" sz="2800" u="none" cap="none" strike="noStrike">
                <a:solidFill>
                  <a:srgbClr val="000000"/>
                </a:solidFill>
                <a:latin typeface="Consolas"/>
                <a:ea typeface="Consolas"/>
                <a:cs typeface="Consolas"/>
                <a:sym typeface="Consolas"/>
              </a:rPr>
              <a:t>-0</a:t>
            </a:r>
            <a:r>
              <a:rPr lang="ja" sz="2800">
                <a:latin typeface="Consolas"/>
                <a:ea typeface="Consolas"/>
                <a:cs typeface="Consolas"/>
                <a:sym typeface="Consolas"/>
              </a:rPr>
              <a:t>3</a:t>
            </a:r>
            <a:r>
              <a:rPr b="0" i="0" lang="ja" sz="2800" u="none" cap="none" strike="noStrike">
                <a:solidFill>
                  <a:srgbClr val="000000"/>
                </a:solidFill>
                <a:latin typeface="Consolas"/>
                <a:ea typeface="Consolas"/>
                <a:cs typeface="Consolas"/>
                <a:sym typeface="Consolas"/>
              </a:rPr>
              <a:t>-15</a:t>
            </a:r>
            <a:endParaRPr b="0" i="0" sz="2800" u="none" cap="none" strike="noStrike">
              <a:solidFill>
                <a:srgbClr val="000000"/>
              </a:solidFill>
              <a:latin typeface="Consolas"/>
              <a:ea typeface="Consolas"/>
              <a:cs typeface="Consolas"/>
              <a:sym typeface="Consolas"/>
            </a:endParaRPr>
          </a:p>
          <a:p>
            <a:pPr indent="0" lvl="0" marL="0" marR="0" rtl="0" algn="ctr">
              <a:lnSpc>
                <a:spcPct val="100000"/>
              </a:lnSpc>
              <a:spcBef>
                <a:spcPts val="0"/>
              </a:spcBef>
              <a:spcAft>
                <a:spcPts val="0"/>
              </a:spcAft>
              <a:buNone/>
            </a:pPr>
            <a:r>
              <a:rPr lang="ja" sz="2800"/>
              <a:t>OSS Strategy</a:t>
            </a:r>
            <a:endParaRPr sz="2800"/>
          </a:p>
        </p:txBody>
      </p:sp>
      <p:sp>
        <p:nvSpPr>
          <p:cNvPr id="95" name="Google Shape;95;p17"/>
          <p:cNvSpPr txBox="1"/>
          <p:nvPr/>
        </p:nvSpPr>
        <p:spPr>
          <a:xfrm>
            <a:off x="439375" y="3009325"/>
            <a:ext cx="6126300" cy="1086000"/>
          </a:xfrm>
          <a:prstGeom prst="rect">
            <a:avLst/>
          </a:prstGeom>
          <a:solidFill>
            <a:srgbClr val="FFFFFF">
              <a:alpha val="32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4800">
                <a:solidFill>
                  <a:srgbClr val="FFFFFF"/>
                </a:solidFill>
                <a:latin typeface="Carter One"/>
                <a:ea typeface="Carter One"/>
                <a:cs typeface="Carter One"/>
                <a:sym typeface="Carter One"/>
              </a:rPr>
              <a:t>Japan Local Meetup</a:t>
            </a:r>
            <a:endParaRPr sz="4800">
              <a:solidFill>
                <a:srgbClr val="FFFFFF"/>
              </a:solidFill>
              <a:latin typeface="Carter One"/>
              <a:ea typeface="Carter One"/>
              <a:cs typeface="Carter One"/>
              <a:sym typeface="Carter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ja"/>
              <a:t>１次：OSSとしてサービスを行う企業</a:t>
            </a:r>
            <a:endParaRPr/>
          </a:p>
        </p:txBody>
      </p:sp>
      <p:sp>
        <p:nvSpPr>
          <p:cNvPr id="158" name="Google Shape;158;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ビジネス上の課題</a:t>
            </a:r>
            <a:endParaRPr/>
          </a:p>
          <a:p>
            <a:pPr indent="-317500" lvl="1" marL="914400" rtl="0" algn="l">
              <a:spcBef>
                <a:spcPts val="0"/>
              </a:spcBef>
              <a:spcAft>
                <a:spcPts val="0"/>
              </a:spcAft>
              <a:buSzPts val="1400"/>
              <a:buAutoNum type="alphaLcPeriod"/>
            </a:pPr>
            <a:r>
              <a:rPr lang="ja"/>
              <a:t>ハードウェアベンダーからの認証（新しいハードウェアへの対応）</a:t>
            </a:r>
            <a:endParaRPr/>
          </a:p>
          <a:p>
            <a:pPr indent="-317500" lvl="1" marL="914400" rtl="0" algn="l">
              <a:spcBef>
                <a:spcPts val="0"/>
              </a:spcBef>
              <a:spcAft>
                <a:spcPts val="0"/>
              </a:spcAft>
              <a:buSzPts val="1400"/>
              <a:buAutoNum type="alphaLcPeriod"/>
            </a:pPr>
            <a:r>
              <a:rPr lang="ja"/>
              <a:t>互換性維持（バックポート）</a:t>
            </a:r>
            <a:endParaRPr/>
          </a:p>
          <a:p>
            <a:pPr indent="-317500" lvl="1" marL="914400" rtl="0" algn="l">
              <a:spcBef>
                <a:spcPts val="0"/>
              </a:spcBef>
              <a:spcAft>
                <a:spcPts val="0"/>
              </a:spcAft>
              <a:buSzPts val="1400"/>
              <a:buAutoNum type="alphaLcPeriod"/>
            </a:pPr>
            <a:r>
              <a:rPr lang="ja"/>
              <a:t>セキュリティ対策（バージョンアップと配布）</a:t>
            </a:r>
            <a:endParaRPr/>
          </a:p>
          <a:p>
            <a:pPr indent="-317500" lvl="1" marL="914400" rtl="0" algn="l">
              <a:spcBef>
                <a:spcPts val="0"/>
              </a:spcBef>
              <a:spcAft>
                <a:spcPts val="0"/>
              </a:spcAft>
              <a:buSzPts val="1400"/>
              <a:buAutoNum type="alphaLcPeriod"/>
            </a:pPr>
            <a:r>
              <a:rPr lang="ja"/>
              <a:t>技術サポート</a:t>
            </a:r>
            <a:endParaRPr/>
          </a:p>
          <a:p>
            <a:pPr indent="-342900" lvl="0" marL="457200" rtl="0" algn="l">
              <a:spcBef>
                <a:spcPts val="0"/>
              </a:spcBef>
              <a:spcAft>
                <a:spcPts val="0"/>
              </a:spcAft>
              <a:buSzPts val="1800"/>
              <a:buChar char="●"/>
            </a:pPr>
            <a:r>
              <a:rPr lang="ja"/>
              <a:t>ビジネス価値</a:t>
            </a:r>
            <a:endParaRPr/>
          </a:p>
          <a:p>
            <a:pPr indent="-317500" lvl="1" marL="914400" rtl="0" algn="l">
              <a:spcBef>
                <a:spcPts val="0"/>
              </a:spcBef>
              <a:spcAft>
                <a:spcPts val="0"/>
              </a:spcAft>
              <a:buSzPts val="1400"/>
              <a:buAutoNum type="alphaLcPeriod"/>
            </a:pPr>
            <a:r>
              <a:rPr lang="ja"/>
              <a:t>OSSそのものは売れない（売買禁止ではなく、価値としてこれだけでは売れない）</a:t>
            </a:r>
            <a:endParaRPr/>
          </a:p>
          <a:p>
            <a:pPr indent="-317500" lvl="1" marL="914400" rtl="0" algn="l">
              <a:spcBef>
                <a:spcPts val="0"/>
              </a:spcBef>
              <a:spcAft>
                <a:spcPts val="0"/>
              </a:spcAft>
              <a:buSzPts val="1400"/>
              <a:buAutoNum type="alphaLcPeriod"/>
            </a:pPr>
            <a:r>
              <a:rPr lang="ja"/>
              <a:t>OSS組合せでの提供（自分で検証できなくもないが、組み合わせは多い）</a:t>
            </a:r>
            <a:endParaRPr/>
          </a:p>
          <a:p>
            <a:pPr indent="-317500" lvl="1" marL="914400" rtl="0" algn="l">
              <a:spcBef>
                <a:spcPts val="0"/>
              </a:spcBef>
              <a:spcAft>
                <a:spcPts val="0"/>
              </a:spcAft>
              <a:buSzPts val="1400"/>
              <a:buAutoNum type="alphaLcPeriod"/>
            </a:pPr>
            <a:r>
              <a:rPr lang="ja"/>
              <a:t>メンテナンスの代替（自分で保守できなくもないが、アウトソースした方が品質が良い・効果的）</a:t>
            </a:r>
            <a:endParaRPr/>
          </a:p>
          <a:p>
            <a:pPr indent="-317500" lvl="1" marL="914400" rtl="0" algn="l">
              <a:spcBef>
                <a:spcPts val="0"/>
              </a:spcBef>
              <a:spcAft>
                <a:spcPts val="0"/>
              </a:spcAft>
              <a:buSzPts val="1400"/>
              <a:buAutoNum type="alphaLcPeriod"/>
            </a:pPr>
            <a:r>
              <a:rPr lang="ja"/>
              <a:t>技術的な問い合わせ（自分で調べられるが、聞いたほうが早い）</a:t>
            </a:r>
            <a:endParaRPr/>
          </a:p>
          <a:p>
            <a:pPr indent="-317500" lvl="1" marL="914400" rtl="0" algn="l">
              <a:spcBef>
                <a:spcPts val="0"/>
              </a:spcBef>
              <a:spcAft>
                <a:spcPts val="0"/>
              </a:spcAft>
              <a:buSzPts val="1400"/>
              <a:buAutoNum type="alphaLcPeriod"/>
            </a:pPr>
            <a:r>
              <a:rPr lang="ja"/>
              <a:t>認証がビジネス上必要</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ja"/>
              <a:t>１次：OSSとしてサービスを行う企業</a:t>
            </a:r>
            <a:endParaRPr/>
          </a:p>
        </p:txBody>
      </p:sp>
      <p:sp>
        <p:nvSpPr>
          <p:cNvPr id="164" name="Google Shape;164;p27"/>
          <p:cNvSpPr txBox="1"/>
          <p:nvPr>
            <p:ph idx="1" type="body"/>
          </p:nvPr>
        </p:nvSpPr>
        <p:spPr>
          <a:xfrm>
            <a:off x="311700" y="1225225"/>
            <a:ext cx="5962800" cy="3354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ja"/>
              <a:t>OSS戦略とアクション</a:t>
            </a:r>
            <a:endParaRPr/>
          </a:p>
          <a:p>
            <a:pPr indent="-310832" lvl="1" marL="914400" rtl="0" algn="l">
              <a:spcBef>
                <a:spcPts val="0"/>
              </a:spcBef>
              <a:spcAft>
                <a:spcPts val="0"/>
              </a:spcAft>
              <a:buSzPct val="100000"/>
              <a:buAutoNum type="alphaLcPeriod"/>
            </a:pPr>
            <a:r>
              <a:rPr lang="ja"/>
              <a:t>OSSが存続することでディストロを構成できる</a:t>
            </a:r>
            <a:endParaRPr/>
          </a:p>
          <a:p>
            <a:pPr indent="-310832" lvl="2" marL="1371600" rtl="0" algn="l">
              <a:spcBef>
                <a:spcPts val="0"/>
              </a:spcBef>
              <a:spcAft>
                <a:spcPts val="0"/>
              </a:spcAft>
              <a:buSzPct val="100000"/>
              <a:buAutoNum type="romanLcPeriod"/>
            </a:pPr>
            <a:r>
              <a:rPr lang="ja"/>
              <a:t>パッチ投稿</a:t>
            </a:r>
            <a:endParaRPr/>
          </a:p>
          <a:p>
            <a:pPr indent="-310832" lvl="2" marL="1371600" rtl="0" algn="l">
              <a:spcBef>
                <a:spcPts val="0"/>
              </a:spcBef>
              <a:spcAft>
                <a:spcPts val="0"/>
              </a:spcAft>
              <a:buSzPct val="100000"/>
              <a:buAutoNum type="romanLcPeriod"/>
            </a:pPr>
            <a:r>
              <a:rPr lang="ja"/>
              <a:t>ドキュメント整備（デベロッパー、ユーザーの拡大）</a:t>
            </a:r>
            <a:endParaRPr/>
          </a:p>
          <a:p>
            <a:pPr indent="-310832" lvl="2" marL="1371600" rtl="0" algn="l">
              <a:spcBef>
                <a:spcPts val="0"/>
              </a:spcBef>
              <a:spcAft>
                <a:spcPts val="0"/>
              </a:spcAft>
              <a:buSzPct val="100000"/>
              <a:buAutoNum type="romanLcPeriod"/>
            </a:pPr>
            <a:r>
              <a:rPr lang="ja"/>
              <a:t>コミュニティ発信・運営支援・運営推進（ディストロの基盤維持）</a:t>
            </a:r>
            <a:endParaRPr/>
          </a:p>
          <a:p>
            <a:pPr indent="-310832" lvl="1" marL="914400" rtl="0" algn="l">
              <a:spcBef>
                <a:spcPts val="0"/>
              </a:spcBef>
              <a:spcAft>
                <a:spcPts val="0"/>
              </a:spcAft>
              <a:buSzPct val="100000"/>
              <a:buAutoNum type="alphaLcPeriod"/>
            </a:pPr>
            <a:r>
              <a:rPr lang="ja"/>
              <a:t>OSSの発展が潜在顧客の拡大につながる</a:t>
            </a:r>
            <a:endParaRPr/>
          </a:p>
          <a:p>
            <a:pPr indent="-310832" lvl="2" marL="1371600" rtl="0" algn="l">
              <a:spcBef>
                <a:spcPts val="0"/>
              </a:spcBef>
              <a:spcAft>
                <a:spcPts val="0"/>
              </a:spcAft>
              <a:buSzPct val="100000"/>
              <a:buAutoNum type="romanLcPeriod"/>
            </a:pPr>
            <a:r>
              <a:rPr lang="ja"/>
              <a:t>Meet up イベント、セミナーイベント（ユーザーの拡大）</a:t>
            </a:r>
            <a:endParaRPr/>
          </a:p>
          <a:p>
            <a:pPr indent="-310832" lvl="1" marL="914400" rtl="0" algn="l">
              <a:spcBef>
                <a:spcPts val="0"/>
              </a:spcBef>
              <a:spcAft>
                <a:spcPts val="0"/>
              </a:spcAft>
              <a:buSzPct val="100000"/>
              <a:buAutoNum type="alphaLcPeriod"/>
            </a:pPr>
            <a:r>
              <a:rPr lang="ja"/>
              <a:t>ビジネス価値（ブランド？）の向上</a:t>
            </a:r>
            <a:endParaRPr/>
          </a:p>
          <a:p>
            <a:pPr indent="-310832" lvl="2" marL="1371600" rtl="0" algn="l">
              <a:spcBef>
                <a:spcPts val="0"/>
              </a:spcBef>
              <a:spcAft>
                <a:spcPts val="0"/>
              </a:spcAft>
              <a:buSzPct val="100000"/>
              <a:buAutoNum type="romanLcPeriod"/>
            </a:pPr>
            <a:r>
              <a:rPr lang="ja"/>
              <a:t>継続的にパッチ投稿する</a:t>
            </a:r>
            <a:endParaRPr/>
          </a:p>
          <a:p>
            <a:pPr indent="-310832" lvl="1" marL="914400" rtl="0" algn="l">
              <a:spcBef>
                <a:spcPts val="0"/>
              </a:spcBef>
              <a:spcAft>
                <a:spcPts val="0"/>
              </a:spcAft>
              <a:buSzPct val="100000"/>
              <a:buAutoNum type="alphaLcPeriod"/>
            </a:pPr>
            <a:r>
              <a:rPr lang="ja"/>
              <a:t>デファクトの形成</a:t>
            </a:r>
            <a:endParaRPr/>
          </a:p>
          <a:p>
            <a:pPr indent="-310832" lvl="1" marL="914400" rtl="0" algn="l">
              <a:spcBef>
                <a:spcPts val="0"/>
              </a:spcBef>
              <a:spcAft>
                <a:spcPts val="0"/>
              </a:spcAft>
              <a:buSzPct val="100000"/>
              <a:buAutoNum type="alphaLcPeriod"/>
            </a:pPr>
            <a:r>
              <a:rPr lang="ja"/>
              <a:t>開発者に対して依頼できる</a:t>
            </a:r>
            <a:endParaRPr/>
          </a:p>
          <a:p>
            <a:pPr indent="-310832" lvl="1" marL="914400" rtl="0" algn="l">
              <a:spcBef>
                <a:spcPts val="0"/>
              </a:spcBef>
              <a:spcAft>
                <a:spcPts val="0"/>
              </a:spcAft>
              <a:buSzPct val="100000"/>
              <a:buAutoNum type="alphaLcPeriod"/>
            </a:pPr>
            <a:r>
              <a:rPr lang="ja"/>
              <a:t>（戦略とはちがうかもですが、パッチ投稿＝技術者育成にもつながります）</a:t>
            </a:r>
            <a:endParaRPr/>
          </a:p>
          <a:p>
            <a:pPr indent="-334327" lvl="0" marL="457200" rtl="0" algn="l">
              <a:spcBef>
                <a:spcPts val="0"/>
              </a:spcBef>
              <a:spcAft>
                <a:spcPts val="0"/>
              </a:spcAft>
              <a:buSzPct val="100000"/>
              <a:buChar char="●"/>
            </a:pPr>
            <a:r>
              <a:t/>
            </a:r>
            <a:endParaRPr/>
          </a:p>
        </p:txBody>
      </p:sp>
      <p:sp>
        <p:nvSpPr>
          <p:cNvPr id="165" name="Google Shape;165;p27"/>
          <p:cNvSpPr/>
          <p:nvPr/>
        </p:nvSpPr>
        <p:spPr>
          <a:xfrm>
            <a:off x="6848400" y="1225225"/>
            <a:ext cx="1983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Open Sans"/>
                <a:ea typeface="Open Sans"/>
                <a:cs typeface="Open Sans"/>
                <a:sym typeface="Open Sans"/>
              </a:rPr>
              <a:t>パッチ投稿</a:t>
            </a:r>
            <a:endParaRPr>
              <a:latin typeface="Open Sans"/>
              <a:ea typeface="Open Sans"/>
              <a:cs typeface="Open Sans"/>
              <a:sym typeface="Open Sans"/>
            </a:endParaRPr>
          </a:p>
        </p:txBody>
      </p:sp>
      <p:sp>
        <p:nvSpPr>
          <p:cNvPr id="166" name="Google Shape;166;p27"/>
          <p:cNvSpPr/>
          <p:nvPr/>
        </p:nvSpPr>
        <p:spPr>
          <a:xfrm>
            <a:off x="6848400" y="1743175"/>
            <a:ext cx="1983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Open Sans"/>
                <a:ea typeface="Open Sans"/>
                <a:cs typeface="Open Sans"/>
                <a:sym typeface="Open Sans"/>
              </a:rPr>
              <a:t>コミュニティ支援</a:t>
            </a:r>
            <a:endParaRPr>
              <a:latin typeface="Open Sans"/>
              <a:ea typeface="Open Sans"/>
              <a:cs typeface="Open Sans"/>
              <a:sym typeface="Open Sans"/>
            </a:endParaRPr>
          </a:p>
        </p:txBody>
      </p:sp>
      <p:sp>
        <p:nvSpPr>
          <p:cNvPr id="167" name="Google Shape;167;p27"/>
          <p:cNvSpPr/>
          <p:nvPr/>
        </p:nvSpPr>
        <p:spPr>
          <a:xfrm>
            <a:off x="6848400" y="2261125"/>
            <a:ext cx="1983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Open Sans"/>
                <a:ea typeface="Open Sans"/>
                <a:cs typeface="Open Sans"/>
                <a:sym typeface="Open Sans"/>
              </a:rPr>
              <a:t>Meetup</a:t>
            </a:r>
            <a:endParaRPr>
              <a:latin typeface="Open Sans"/>
              <a:ea typeface="Open Sans"/>
              <a:cs typeface="Open Sans"/>
              <a:sym typeface="Open Sans"/>
            </a:endParaRPr>
          </a:p>
        </p:txBody>
      </p:sp>
      <p:cxnSp>
        <p:nvCxnSpPr>
          <p:cNvPr id="168" name="Google Shape;168;p27"/>
          <p:cNvCxnSpPr/>
          <p:nvPr/>
        </p:nvCxnSpPr>
        <p:spPr>
          <a:xfrm flipH="1" rot="10800000">
            <a:off x="5062775" y="1311325"/>
            <a:ext cx="2082600" cy="3771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7"/>
          <p:cNvCxnSpPr>
            <a:endCxn id="165" idx="1"/>
          </p:cNvCxnSpPr>
          <p:nvPr/>
        </p:nvCxnSpPr>
        <p:spPr>
          <a:xfrm flipH="1" rot="10800000">
            <a:off x="4136100" y="1456825"/>
            <a:ext cx="2712300" cy="1957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75" name="Google Shape;175;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76" name="Google Shape;176;p28"/>
          <p:cNvGraphicFramePr/>
          <p:nvPr/>
        </p:nvGraphicFramePr>
        <p:xfrm>
          <a:off x="1368275" y="1809300"/>
          <a:ext cx="3000000" cy="3000000"/>
        </p:xfrm>
        <a:graphic>
          <a:graphicData uri="http://schemas.openxmlformats.org/drawingml/2006/table">
            <a:tbl>
              <a:tblPr>
                <a:noFill/>
                <a:tableStyleId>{79B3D649-689B-4B57-9423-313C4A7F72DA}</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ja"/>
                        <a:t>パッチ投稿</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ja"/>
                        <a:t>コミュニティ存続</a:t>
                      </a:r>
                      <a:endParaRPr/>
                    </a:p>
                  </a:txBody>
                  <a:tcPr marT="91425" marB="91425" marR="91425" marL="91425"/>
                </a:tc>
                <a:tc>
                  <a:txBody>
                    <a:bodyPr/>
                    <a:lstStyle/>
                    <a:p>
                      <a:pPr indent="0" lvl="0" marL="0" rtl="0" algn="l">
                        <a:spcBef>
                          <a:spcPts val="0"/>
                        </a:spcBef>
                        <a:spcAft>
                          <a:spcPts val="0"/>
                        </a:spcAft>
                        <a:buNone/>
                      </a:pPr>
                      <a:r>
                        <a:rPr lang="ja"/>
                        <a:t>◯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ja"/>
                        <a:t>OSSの発展、潜在顧客の拡大</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77" name="Google Shape;177;p28"/>
          <p:cNvSpPr txBox="1"/>
          <p:nvPr/>
        </p:nvSpPr>
        <p:spPr>
          <a:xfrm>
            <a:off x="-2192700" y="1003050"/>
            <a:ext cx="22827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rgbClr val="131619"/>
                </a:solidFill>
                <a:latin typeface="Open Sans"/>
                <a:ea typeface="Open Sans"/>
                <a:cs typeface="Open Sans"/>
                <a:sym typeface="Open Sans"/>
              </a:rPr>
              <a:t>プラットフォームとしてOSSに</a:t>
            </a:r>
            <a:br>
              <a:rPr lang="ja" sz="1050">
                <a:solidFill>
                  <a:srgbClr val="131619"/>
                </a:solidFill>
                <a:latin typeface="Open Sans"/>
                <a:ea typeface="Open Sans"/>
                <a:cs typeface="Open Sans"/>
                <a:sym typeface="Open Sans"/>
              </a:rPr>
            </a:br>
            <a:r>
              <a:rPr lang="ja" sz="1050">
                <a:solidFill>
                  <a:srgbClr val="131619"/>
                </a:solidFill>
                <a:latin typeface="Open Sans"/>
                <a:ea typeface="Open Sans"/>
                <a:cs typeface="Open Sans"/>
                <a:sym typeface="Open Sans"/>
              </a:rPr>
              <a:t>乗っかっている場合と、</a:t>
            </a:r>
            <a:br>
              <a:rPr lang="ja" sz="1050">
                <a:solidFill>
                  <a:srgbClr val="131619"/>
                </a:solidFill>
                <a:latin typeface="Open Sans"/>
                <a:ea typeface="Open Sans"/>
                <a:cs typeface="Open Sans"/>
                <a:sym typeface="Open Sans"/>
              </a:rPr>
            </a:br>
            <a:r>
              <a:rPr lang="ja" sz="1050">
                <a:solidFill>
                  <a:srgbClr val="131619"/>
                </a:solidFill>
                <a:latin typeface="Open Sans"/>
                <a:ea typeface="Open Sans"/>
                <a:cs typeface="Open Sans"/>
                <a:sym typeface="Open Sans"/>
              </a:rPr>
              <a:t>OSSの特定の機能を使って</a:t>
            </a:r>
            <a:br>
              <a:rPr lang="ja" sz="1050">
                <a:solidFill>
                  <a:srgbClr val="131619"/>
                </a:solidFill>
                <a:latin typeface="Open Sans"/>
                <a:ea typeface="Open Sans"/>
                <a:cs typeface="Open Sans"/>
                <a:sym typeface="Open Sans"/>
              </a:rPr>
            </a:br>
            <a:r>
              <a:rPr lang="ja" sz="1050">
                <a:solidFill>
                  <a:srgbClr val="131619"/>
                </a:solidFill>
                <a:latin typeface="Open Sans"/>
                <a:ea typeface="Open Sans"/>
                <a:cs typeface="Open Sans"/>
                <a:sym typeface="Open Sans"/>
              </a:rPr>
              <a:t>サービスを提供する場合の違い</a:t>
            </a:r>
            <a:br>
              <a:rPr lang="ja" sz="1050">
                <a:solidFill>
                  <a:srgbClr val="131619"/>
                </a:solidFill>
                <a:latin typeface="Open Sans"/>
                <a:ea typeface="Open Sans"/>
                <a:cs typeface="Open Sans"/>
                <a:sym typeface="Open Sans"/>
              </a:rPr>
            </a:br>
            <a:r>
              <a:rPr lang="ja" sz="1050">
                <a:solidFill>
                  <a:srgbClr val="131619"/>
                </a:solidFill>
                <a:latin typeface="Open Sans"/>
                <a:ea typeface="Open Sans"/>
                <a:cs typeface="Open Sans"/>
                <a:sym typeface="Open Sans"/>
              </a:rPr>
              <a:t>でしょうか？？</a:t>
            </a:r>
            <a:endParaRPr sz="18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OSSを</a:t>
            </a:r>
            <a:r>
              <a:rPr lang="ja"/>
              <a:t>組み込んだモノ</a:t>
            </a:r>
            <a:r>
              <a:rPr lang="ja"/>
              <a:t>の</a:t>
            </a:r>
            <a:r>
              <a:rPr lang="ja"/>
              <a:t>販売</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ｘ</a:t>
            </a:r>
            <a:r>
              <a:rPr lang="ja"/>
              <a:t>次：</a:t>
            </a:r>
            <a:endParaRPr/>
          </a:p>
        </p:txBody>
      </p:sp>
      <p:sp>
        <p:nvSpPr>
          <p:cNvPr id="188" name="Google Shape;188;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ビジネスで提供するメインの価値の場所</a:t>
            </a:r>
            <a:endParaRPr/>
          </a:p>
          <a:p>
            <a:pPr indent="-317500" lvl="1" marL="914400" rtl="0" algn="l">
              <a:spcBef>
                <a:spcPts val="0"/>
              </a:spcBef>
              <a:spcAft>
                <a:spcPts val="0"/>
              </a:spcAft>
              <a:buSzPts val="1400"/>
              <a:buAutoNum type="alphaLcPeriod"/>
            </a:pPr>
            <a:r>
              <a:t/>
            </a:r>
            <a:endParaRPr/>
          </a:p>
          <a:p>
            <a:pPr indent="-342900" lvl="0" marL="457200" rtl="0" algn="l">
              <a:spcBef>
                <a:spcPts val="0"/>
              </a:spcBef>
              <a:spcAft>
                <a:spcPts val="0"/>
              </a:spcAft>
              <a:buSzPts val="1800"/>
              <a:buChar char="●"/>
            </a:pPr>
            <a:r>
              <a:rPr lang="ja"/>
              <a:t>Linuxを例にするとディストロベンダーとか？</a:t>
            </a:r>
            <a:endParaRPr/>
          </a:p>
          <a:p>
            <a:pPr indent="-317500" lvl="1" marL="914400" rtl="0" algn="l">
              <a:spcBef>
                <a:spcPts val="0"/>
              </a:spcBef>
              <a:spcAft>
                <a:spcPts val="0"/>
              </a:spcAft>
              <a:buSzPts val="1400"/>
              <a:buAutoNum type="alphaLcPeriod"/>
            </a:pPr>
            <a:r>
              <a:t/>
            </a:r>
            <a:endParaRPr/>
          </a:p>
          <a:p>
            <a:pPr indent="-342900" lvl="0" marL="457200" rtl="0" algn="l">
              <a:spcBef>
                <a:spcPts val="0"/>
              </a:spcBef>
              <a:spcAft>
                <a:spcPts val="0"/>
              </a:spcAft>
              <a:buSzPts val="1800"/>
              <a:buChar char="●"/>
            </a:pPr>
            <a:r>
              <a:rPr lang="ja"/>
              <a:t>OSSコミュニティとの関係</a:t>
            </a:r>
            <a:endParaRPr/>
          </a:p>
          <a:p>
            <a:pPr indent="-317500" lvl="1" marL="914400" rtl="0" algn="l">
              <a:spcBef>
                <a:spcPts val="0"/>
              </a:spcBef>
              <a:spcAft>
                <a:spcPts val="0"/>
              </a:spcAft>
              <a:buSzPts val="1400"/>
              <a:buAutoNum type="alphaLcPeriod"/>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ja"/>
              <a:t>ｘ次：</a:t>
            </a:r>
            <a:endParaRPr/>
          </a:p>
        </p:txBody>
      </p:sp>
      <p:sp>
        <p:nvSpPr>
          <p:cNvPr id="194" name="Google Shape;194;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ビジネス上の課題</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42900" lvl="0" marL="457200" rtl="0" algn="l">
              <a:spcBef>
                <a:spcPts val="0"/>
              </a:spcBef>
              <a:spcAft>
                <a:spcPts val="0"/>
              </a:spcAft>
              <a:buSzPts val="1800"/>
              <a:buChar char="●"/>
            </a:pPr>
            <a:r>
              <a:rPr lang="ja"/>
              <a:t>ビジネス価値</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ja"/>
              <a:t>ｘ次：</a:t>
            </a:r>
            <a:endParaRPr/>
          </a:p>
        </p:txBody>
      </p:sp>
      <p:sp>
        <p:nvSpPr>
          <p:cNvPr id="200" name="Google Shape;200;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OSS戦略とアクション</a:t>
            </a:r>
            <a:endParaRPr/>
          </a:p>
          <a:p>
            <a:pPr indent="-317500" lvl="1" marL="914400" rtl="0" algn="l">
              <a:spcBef>
                <a:spcPts val="0"/>
              </a:spcBef>
              <a:spcAft>
                <a:spcPts val="0"/>
              </a:spcAft>
              <a:buSzPts val="1400"/>
              <a:buAutoNum type="alphaLcPeriod"/>
            </a:pPr>
            <a:r>
              <a:t/>
            </a:r>
            <a:endParaRPr/>
          </a:p>
          <a:p>
            <a:pPr indent="-317500" lvl="2" marL="1371600" rtl="0" algn="l">
              <a:spcBef>
                <a:spcPts val="0"/>
              </a:spcBef>
              <a:spcAft>
                <a:spcPts val="0"/>
              </a:spcAft>
              <a:buSzPts val="1400"/>
              <a:buAutoNum type="romanLcPeriod"/>
            </a:pPr>
            <a:r>
              <a:t/>
            </a:r>
            <a:endParaRPr/>
          </a:p>
          <a:p>
            <a:pPr indent="-317500" lvl="2" marL="1371600" rtl="0" algn="l">
              <a:spcBef>
                <a:spcPts val="0"/>
              </a:spcBef>
              <a:spcAft>
                <a:spcPts val="0"/>
              </a:spcAft>
              <a:buSzPts val="1400"/>
              <a:buAutoNum type="romanLcPeriod"/>
            </a:pPr>
            <a:r>
              <a:t/>
            </a:r>
            <a:endParaRPr/>
          </a:p>
          <a:p>
            <a:pPr indent="-317500" lvl="2" marL="1371600" rtl="0" algn="l">
              <a:spcBef>
                <a:spcPts val="0"/>
              </a:spcBef>
              <a:spcAft>
                <a:spcPts val="0"/>
              </a:spcAft>
              <a:buSzPts val="1400"/>
              <a:buAutoNum type="romanLcPeriod"/>
            </a:pPr>
            <a:r>
              <a:t/>
            </a:r>
            <a:endParaRPr/>
          </a:p>
          <a:p>
            <a:pPr indent="-317500" lvl="1" marL="914400" rtl="0" algn="l">
              <a:spcBef>
                <a:spcPts val="0"/>
              </a:spcBef>
              <a:spcAft>
                <a:spcPts val="0"/>
              </a:spcAft>
              <a:buSzPts val="1400"/>
              <a:buAutoNum type="alphaLcPeriod"/>
            </a:pPr>
            <a:r>
              <a:t/>
            </a:r>
            <a:endParaRPr/>
          </a:p>
          <a:p>
            <a:pPr indent="-317500" lvl="2" marL="1371600" rtl="0" algn="l">
              <a:spcBef>
                <a:spcPts val="0"/>
              </a:spcBef>
              <a:spcAft>
                <a:spcPts val="0"/>
              </a:spcAft>
              <a:buSzPts val="1400"/>
              <a:buAutoNum type="romanLcPeriod"/>
            </a:pPr>
            <a:r>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OSSを</a:t>
            </a:r>
            <a:r>
              <a:rPr lang="ja"/>
              <a:t>使ってサービス</a:t>
            </a:r>
            <a:r>
              <a:rPr lang="ja"/>
              <a:t>販売</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ｘ次：</a:t>
            </a:r>
            <a:endParaRPr/>
          </a:p>
        </p:txBody>
      </p:sp>
      <p:sp>
        <p:nvSpPr>
          <p:cNvPr id="211" name="Google Shape;211;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ビジネスで提供するメインの価値の場所</a:t>
            </a:r>
            <a:endParaRPr/>
          </a:p>
          <a:p>
            <a:pPr indent="-317500" lvl="1" marL="914400" rtl="0" algn="l">
              <a:spcBef>
                <a:spcPts val="0"/>
              </a:spcBef>
              <a:spcAft>
                <a:spcPts val="0"/>
              </a:spcAft>
              <a:buSzPts val="1400"/>
              <a:buAutoNum type="alphaLcPeriod"/>
            </a:pPr>
            <a:r>
              <a:t/>
            </a:r>
            <a:endParaRPr/>
          </a:p>
          <a:p>
            <a:pPr indent="-342900" lvl="0" marL="457200" rtl="0" algn="l">
              <a:spcBef>
                <a:spcPts val="0"/>
              </a:spcBef>
              <a:spcAft>
                <a:spcPts val="0"/>
              </a:spcAft>
              <a:buSzPts val="1800"/>
              <a:buChar char="●"/>
            </a:pPr>
            <a:r>
              <a:rPr lang="ja"/>
              <a:t>Linuxを例にするとディストロベンダーとか？</a:t>
            </a:r>
            <a:endParaRPr/>
          </a:p>
          <a:p>
            <a:pPr indent="-317500" lvl="1" marL="914400" rtl="0" algn="l">
              <a:spcBef>
                <a:spcPts val="0"/>
              </a:spcBef>
              <a:spcAft>
                <a:spcPts val="0"/>
              </a:spcAft>
              <a:buSzPts val="1400"/>
              <a:buAutoNum type="alphaLcPeriod"/>
            </a:pPr>
            <a:r>
              <a:t/>
            </a:r>
            <a:endParaRPr/>
          </a:p>
          <a:p>
            <a:pPr indent="-342900" lvl="0" marL="457200" rtl="0" algn="l">
              <a:spcBef>
                <a:spcPts val="0"/>
              </a:spcBef>
              <a:spcAft>
                <a:spcPts val="0"/>
              </a:spcAft>
              <a:buSzPts val="1800"/>
              <a:buChar char="●"/>
            </a:pPr>
            <a:r>
              <a:rPr lang="ja"/>
              <a:t>OSSコミュニティとの関係</a:t>
            </a:r>
            <a:endParaRPr/>
          </a:p>
          <a:p>
            <a:pPr indent="-317500" lvl="1" marL="914400" rtl="0" algn="l">
              <a:spcBef>
                <a:spcPts val="0"/>
              </a:spcBef>
              <a:spcAft>
                <a:spcPts val="0"/>
              </a:spcAft>
              <a:buSzPts val="1400"/>
              <a:buAutoNum type="alphaLcPeriod"/>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ｘ次：</a:t>
            </a:r>
            <a:endParaRPr/>
          </a:p>
        </p:txBody>
      </p:sp>
      <p:sp>
        <p:nvSpPr>
          <p:cNvPr id="217" name="Google Shape;217;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ビジネス上の課題</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42900" lvl="0" marL="457200" rtl="0" algn="l">
              <a:spcBef>
                <a:spcPts val="0"/>
              </a:spcBef>
              <a:spcAft>
                <a:spcPts val="0"/>
              </a:spcAft>
              <a:buSzPts val="1800"/>
              <a:buChar char="●"/>
            </a:pPr>
            <a:r>
              <a:rPr lang="ja"/>
              <a:t>ビジネス価値</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17500" lvl="1" marL="914400" rtl="0" algn="l">
              <a:spcBef>
                <a:spcPts val="0"/>
              </a:spcBef>
              <a:spcAft>
                <a:spcPts val="0"/>
              </a:spcAft>
              <a:buSzPts val="1400"/>
              <a:buAutoNum type="alphaLcPeriod"/>
            </a:pPr>
            <a:r>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t>Anti-Trust Policy Notice</a:t>
            </a:r>
            <a:endParaRPr/>
          </a:p>
        </p:txBody>
      </p:sp>
      <p:sp>
        <p:nvSpPr>
          <p:cNvPr id="101" name="Google Shape;101;p18"/>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fontScale="77500" lnSpcReduction="20000"/>
          </a:bodyPr>
          <a:lstStyle/>
          <a:p>
            <a:pPr indent="-275664" lvl="0" marL="285750" rtl="0" algn="l">
              <a:lnSpc>
                <a:spcPct val="115000"/>
              </a:lnSpc>
              <a:spcBef>
                <a:spcPts val="0"/>
              </a:spcBef>
              <a:spcAft>
                <a:spcPts val="0"/>
              </a:spcAft>
              <a:buSzPct val="117647"/>
              <a:buChar char="●"/>
            </a:pPr>
            <a:r>
              <a:rPr lang="ja"/>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p>
          <a:p>
            <a:pPr indent="-275664" lvl="0" marL="285750" rtl="0" algn="l">
              <a:lnSpc>
                <a:spcPct val="115000"/>
              </a:lnSpc>
              <a:spcBef>
                <a:spcPts val="1200"/>
              </a:spcBef>
              <a:spcAft>
                <a:spcPts val="0"/>
              </a:spcAft>
              <a:buSzPct val="117647"/>
              <a:buChar char="●"/>
            </a:pPr>
            <a:r>
              <a:rPr lang="ja"/>
              <a:t> 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a:p>
          <a:p>
            <a:pPr indent="0" lvl="0" marL="0" rtl="0" algn="l">
              <a:lnSpc>
                <a:spcPct val="115000"/>
              </a:lnSpc>
              <a:spcBef>
                <a:spcPts val="1200"/>
              </a:spcBef>
              <a:spcAft>
                <a:spcPts val="0"/>
              </a:spcAft>
              <a:buSzPct val="117647"/>
              <a:buNone/>
            </a:pPr>
            <a:r>
              <a:t/>
            </a:r>
            <a:endParaRPr/>
          </a:p>
          <a:p>
            <a:pPr indent="0" lvl="0" marL="0" rtl="0" algn="l">
              <a:lnSpc>
                <a:spcPct val="115000"/>
              </a:lnSpc>
              <a:spcBef>
                <a:spcPts val="1200"/>
              </a:spcBef>
              <a:spcAft>
                <a:spcPts val="1200"/>
              </a:spcAft>
              <a:buSzPct val="117647"/>
              <a:buNone/>
            </a:pPr>
            <a:r>
              <a:t/>
            </a:r>
            <a:endParaRPr/>
          </a:p>
        </p:txBody>
      </p:sp>
      <p:sp>
        <p:nvSpPr>
          <p:cNvPr descr="TODO" id="102" name="Google Shape;102;p18"/>
          <p:cNvSpPr/>
          <p:nvPr/>
        </p:nvSpPr>
        <p:spPr>
          <a:xfrm>
            <a:off x="3213100" y="47017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ｘ次：</a:t>
            </a:r>
            <a:endParaRPr/>
          </a:p>
        </p:txBody>
      </p:sp>
      <p:sp>
        <p:nvSpPr>
          <p:cNvPr id="223" name="Google Shape;223;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OSS戦略とアクション</a:t>
            </a:r>
            <a:endParaRPr/>
          </a:p>
          <a:p>
            <a:pPr indent="-317500" lvl="1" marL="914400" rtl="0" algn="l">
              <a:spcBef>
                <a:spcPts val="0"/>
              </a:spcBef>
              <a:spcAft>
                <a:spcPts val="0"/>
              </a:spcAft>
              <a:buSzPts val="1400"/>
              <a:buAutoNum type="alphaLcPeriod"/>
            </a:pPr>
            <a:r>
              <a:t/>
            </a:r>
            <a:endParaRPr/>
          </a:p>
          <a:p>
            <a:pPr indent="-317500" lvl="2" marL="1371600" rtl="0" algn="l">
              <a:spcBef>
                <a:spcPts val="0"/>
              </a:spcBef>
              <a:spcAft>
                <a:spcPts val="0"/>
              </a:spcAft>
              <a:buSzPts val="1400"/>
              <a:buAutoNum type="romanLcPeriod"/>
            </a:pPr>
            <a:r>
              <a:t/>
            </a:r>
            <a:endParaRPr/>
          </a:p>
          <a:p>
            <a:pPr indent="-317500" lvl="2" marL="1371600" rtl="0" algn="l">
              <a:spcBef>
                <a:spcPts val="0"/>
              </a:spcBef>
              <a:spcAft>
                <a:spcPts val="0"/>
              </a:spcAft>
              <a:buSzPts val="1400"/>
              <a:buAutoNum type="romanLcPeriod"/>
            </a:pPr>
            <a:r>
              <a:t/>
            </a:r>
            <a:endParaRPr/>
          </a:p>
          <a:p>
            <a:pPr indent="-317500" lvl="2" marL="1371600" rtl="0" algn="l">
              <a:spcBef>
                <a:spcPts val="0"/>
              </a:spcBef>
              <a:spcAft>
                <a:spcPts val="0"/>
              </a:spcAft>
              <a:buSzPts val="1400"/>
              <a:buAutoNum type="romanLcPeriod"/>
            </a:pPr>
            <a:r>
              <a:t/>
            </a:r>
            <a:endParaRPr/>
          </a:p>
          <a:p>
            <a:pPr indent="-317500" lvl="1" marL="914400" rtl="0" algn="l">
              <a:spcBef>
                <a:spcPts val="0"/>
              </a:spcBef>
              <a:spcAft>
                <a:spcPts val="0"/>
              </a:spcAft>
              <a:buSzPts val="1400"/>
              <a:buAutoNum type="alphaLcPeriod"/>
            </a:pPr>
            <a:r>
              <a:t/>
            </a:r>
            <a:endParaRPr/>
          </a:p>
          <a:p>
            <a:pPr indent="-317500" lvl="2" marL="1371600" rtl="0" algn="l">
              <a:spcBef>
                <a:spcPts val="0"/>
              </a:spcBef>
              <a:spcAft>
                <a:spcPts val="0"/>
              </a:spcAft>
              <a:buSzPts val="1400"/>
              <a:buAutoNum type="romanLcPeriod"/>
            </a:pPr>
            <a:r>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メモ</a:t>
            </a:r>
            <a:endParaRPr/>
          </a:p>
        </p:txBody>
      </p:sp>
      <p:sp>
        <p:nvSpPr>
          <p:cNvPr id="229" name="Google Shape;229;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通信事業（事業体）で分けて記載</a:t>
            </a:r>
            <a:endParaRPr/>
          </a:p>
          <a:p>
            <a:pPr indent="-342900" lvl="0" marL="457200" rtl="0" algn="l">
              <a:spcBef>
                <a:spcPts val="0"/>
              </a:spcBef>
              <a:spcAft>
                <a:spcPts val="0"/>
              </a:spcAft>
              <a:buSzPts val="1800"/>
              <a:buChar char="●"/>
            </a:pPr>
            <a:r>
              <a:rPr lang="ja"/>
              <a:t>スライドとSpreadsheetのURLを展開（もたい宿題）</a:t>
            </a:r>
            <a:endParaRPr/>
          </a:p>
          <a:p>
            <a:pPr indent="-342900" lvl="0" marL="457200" rtl="0" algn="l">
              <a:spcBef>
                <a:spcPts val="0"/>
              </a:spcBef>
              <a:spcAft>
                <a:spcPts val="0"/>
              </a:spcAft>
              <a:buSzPts val="1800"/>
              <a:buChar char="●"/>
            </a:pPr>
            <a:r>
              <a:rPr lang="ja"/>
              <a:t>4/12 15時から。</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ja">
                <a:latin typeface="Arial"/>
                <a:ea typeface="Arial"/>
                <a:cs typeface="Arial"/>
                <a:sym typeface="Arial"/>
              </a:rPr>
              <a:t>独占禁止法順守ポリシー </a:t>
            </a:r>
            <a:r>
              <a:rPr b="1" lang="ja"/>
              <a:t>(Antitrust Policy)</a:t>
            </a:r>
            <a:endParaRPr b="1"/>
          </a:p>
        </p:txBody>
      </p:sp>
      <p:sp>
        <p:nvSpPr>
          <p:cNvPr id="108" name="Google Shape;108;p19"/>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fontScale="85000" lnSpcReduction="10000"/>
          </a:bodyPr>
          <a:lstStyle/>
          <a:p>
            <a:pPr indent="-276482" lvl="0" marL="285750" rtl="0" algn="l">
              <a:lnSpc>
                <a:spcPct val="115000"/>
              </a:lnSpc>
              <a:spcBef>
                <a:spcPts val="0"/>
              </a:spcBef>
              <a:spcAft>
                <a:spcPts val="0"/>
              </a:spcAft>
              <a:buSzPct val="114467"/>
              <a:buChar char="●"/>
            </a:pPr>
            <a:r>
              <a:rPr lang="ja" sz="1700">
                <a:latin typeface="Arial"/>
                <a:ea typeface="Arial"/>
                <a:cs typeface="Arial"/>
                <a:sym typeface="Arial"/>
              </a:rPr>
              <a:t>Linux Foundation (以下LFと略す) の会議は、産業界で競合関係にある企業同士の参加が不可欠です。LFは、すべての活動を、適用されるべきすべての独占禁止法/競争法に則って運営します。従って、会議の出席者は、アジェンダに沿って会議を進め、国内外の独占禁止法/競争法の下で禁止されているいかなる活動にも参加しないよう、注意を払うことが非常に重要です。</a:t>
            </a:r>
            <a:endParaRPr sz="1700">
              <a:latin typeface="Arial"/>
              <a:ea typeface="Arial"/>
              <a:cs typeface="Arial"/>
              <a:sym typeface="Arial"/>
            </a:endParaRPr>
          </a:p>
          <a:p>
            <a:pPr indent="-276482" lvl="0" marL="285750" rtl="0" algn="l">
              <a:lnSpc>
                <a:spcPct val="115000"/>
              </a:lnSpc>
              <a:spcBef>
                <a:spcPts val="1200"/>
              </a:spcBef>
              <a:spcAft>
                <a:spcPts val="0"/>
              </a:spcAft>
              <a:buSzPct val="114467"/>
              <a:buChar char="●"/>
            </a:pPr>
            <a:r>
              <a:rPr lang="ja" sz="1700">
                <a:latin typeface="Arial"/>
                <a:ea typeface="Arial"/>
                <a:cs typeface="Arial"/>
                <a:sym typeface="Arial"/>
              </a:rPr>
              <a:t>LFの会議において、またLFの活動に関連して、禁止されている行動の例は、https://www.linuxfoundation.jp/antitrust-policy/ から入手できるLF独占禁止法順守ポリシーに記載されています。これらの事項について質問がある場合は、あなたの会社の法律顧問に問い合わせるか、もしあなたがLFのメンバーであるならば、LFの法律顧問である Gesmer Updegrove LLP の Andrew Updegrove にお問い合わせください。</a:t>
            </a:r>
            <a:endParaRPr sz="1700">
              <a:latin typeface="Arial"/>
              <a:ea typeface="Arial"/>
              <a:cs typeface="Arial"/>
              <a:sym typeface="Arial"/>
            </a:endParaRPr>
          </a:p>
          <a:p>
            <a:pPr indent="0" lvl="0" marL="0" rtl="0" algn="l">
              <a:lnSpc>
                <a:spcPct val="115000"/>
              </a:lnSpc>
              <a:spcBef>
                <a:spcPts val="1200"/>
              </a:spcBef>
              <a:spcAft>
                <a:spcPts val="0"/>
              </a:spcAft>
              <a:buSzPct val="108108"/>
              <a:buNone/>
            </a:pPr>
            <a:r>
              <a:t/>
            </a:r>
            <a:endParaRPr>
              <a:latin typeface="Arial"/>
              <a:ea typeface="Arial"/>
              <a:cs typeface="Arial"/>
              <a:sym typeface="Arial"/>
            </a:endParaRPr>
          </a:p>
          <a:p>
            <a:pPr indent="0" lvl="0" marL="0" rtl="0" algn="l">
              <a:lnSpc>
                <a:spcPct val="115000"/>
              </a:lnSpc>
              <a:spcBef>
                <a:spcPts val="1200"/>
              </a:spcBef>
              <a:spcAft>
                <a:spcPts val="1200"/>
              </a:spcAft>
              <a:buSzPct val="108108"/>
              <a:buNone/>
            </a:pPr>
            <a:r>
              <a:t/>
            </a:r>
            <a:endParaRPr>
              <a:latin typeface="Arial"/>
              <a:ea typeface="Arial"/>
              <a:cs typeface="Arial"/>
              <a:sym typeface="Arial"/>
            </a:endParaRPr>
          </a:p>
        </p:txBody>
      </p:sp>
      <p:sp>
        <p:nvSpPr>
          <p:cNvPr id="109" name="Google Shape;109;p19"/>
          <p:cNvSpPr txBox="1"/>
          <p:nvPr/>
        </p:nvSpPr>
        <p:spPr>
          <a:xfrm>
            <a:off x="0" y="101009"/>
            <a:ext cx="1107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ja" sz="1800" u="none" cap="none" strike="noStrike">
                <a:solidFill>
                  <a:srgbClr val="000000"/>
                </a:solidFill>
                <a:latin typeface="Arial"/>
                <a:ea typeface="Arial"/>
                <a:cs typeface="Arial"/>
                <a:sym typeface="Arial"/>
              </a:rPr>
              <a:t>【参考】</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ja">
                <a:latin typeface="Arial"/>
                <a:ea typeface="Arial"/>
                <a:cs typeface="Arial"/>
                <a:sym typeface="Arial"/>
              </a:rPr>
              <a:t>チャタムハウスルール</a:t>
            </a:r>
            <a:endParaRPr/>
          </a:p>
        </p:txBody>
      </p:sp>
      <p:sp>
        <p:nvSpPr>
          <p:cNvPr id="115" name="Google Shape;115;p20"/>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0" i="0" lang="ja" sz="2800">
                <a:solidFill>
                  <a:schemeClr val="dk1"/>
                </a:solidFill>
                <a:latin typeface="Arial"/>
                <a:ea typeface="Arial"/>
                <a:cs typeface="Arial"/>
                <a:sym typeface="Arial"/>
              </a:rPr>
              <a:t>チャタムハウスのルールに従う</a:t>
            </a:r>
            <a:endParaRPr/>
          </a:p>
          <a:p>
            <a:pPr indent="-317500" lvl="1" marL="914400" rtl="0" algn="l">
              <a:lnSpc>
                <a:spcPct val="115000"/>
              </a:lnSpc>
              <a:spcBef>
                <a:spcPts val="0"/>
              </a:spcBef>
              <a:spcAft>
                <a:spcPts val="0"/>
              </a:spcAft>
              <a:buSzPts val="1400"/>
              <a:buChar char="○"/>
            </a:pPr>
            <a:r>
              <a:rPr b="0" i="0" lang="ja" sz="2000">
                <a:solidFill>
                  <a:schemeClr val="dk1"/>
                </a:solidFill>
                <a:latin typeface="Arial"/>
                <a:ea typeface="Arial"/>
                <a:cs typeface="Arial"/>
                <a:sym typeface="Arial"/>
              </a:rPr>
              <a:t>録音は許可されていない</a:t>
            </a:r>
            <a:endParaRPr/>
          </a:p>
          <a:p>
            <a:pPr indent="-317500" lvl="1" marL="914400" rtl="0" algn="l">
              <a:lnSpc>
                <a:spcPct val="115000"/>
              </a:lnSpc>
              <a:spcBef>
                <a:spcPts val="0"/>
              </a:spcBef>
              <a:spcAft>
                <a:spcPts val="0"/>
              </a:spcAft>
              <a:buSzPts val="1400"/>
              <a:buChar char="○"/>
            </a:pPr>
            <a:r>
              <a:rPr b="0" i="0" lang="ja" sz="2000">
                <a:solidFill>
                  <a:schemeClr val="dk1"/>
                </a:solidFill>
                <a:latin typeface="Arial"/>
                <a:ea typeface="Arial"/>
                <a:cs typeface="Arial"/>
                <a:sym typeface="Arial"/>
              </a:rPr>
              <a:t>受信した情報は、会議ノートとして共有できますが、</a:t>
            </a:r>
            <a:endParaRPr b="0" i="0" sz="2000">
              <a:solidFill>
                <a:schemeClr val="dk1"/>
              </a:solidFill>
              <a:latin typeface="Arial"/>
              <a:ea typeface="Arial"/>
              <a:cs typeface="Arial"/>
              <a:sym typeface="Arial"/>
            </a:endParaRPr>
          </a:p>
          <a:p>
            <a:pPr indent="0" lvl="1" marL="596900" rtl="0" algn="l">
              <a:lnSpc>
                <a:spcPct val="115000"/>
              </a:lnSpc>
              <a:spcBef>
                <a:spcPts val="0"/>
              </a:spcBef>
              <a:spcAft>
                <a:spcPts val="0"/>
              </a:spcAft>
              <a:buSzPts val="1400"/>
              <a:buNone/>
            </a:pPr>
            <a:r>
              <a:rPr lang="ja" sz="2000">
                <a:solidFill>
                  <a:schemeClr val="dk1"/>
                </a:solidFill>
                <a:latin typeface="Arial"/>
                <a:ea typeface="Arial"/>
                <a:cs typeface="Arial"/>
                <a:sym typeface="Arial"/>
              </a:rPr>
              <a:t>　</a:t>
            </a:r>
            <a:r>
              <a:rPr b="0" i="0" lang="ja" sz="2000">
                <a:solidFill>
                  <a:schemeClr val="dk1"/>
                </a:solidFill>
                <a:latin typeface="Arial"/>
                <a:ea typeface="Arial"/>
                <a:cs typeface="Arial"/>
                <a:sym typeface="Arial"/>
              </a:rPr>
              <a:t>誰がそれを言ったかは明らかにしない</a:t>
            </a:r>
            <a:endParaRPr/>
          </a:p>
          <a:p>
            <a:pPr indent="-342900" lvl="0" marL="457200" rtl="0" algn="l">
              <a:lnSpc>
                <a:spcPct val="115000"/>
              </a:lnSpc>
              <a:spcBef>
                <a:spcPts val="0"/>
              </a:spcBef>
              <a:spcAft>
                <a:spcPts val="0"/>
              </a:spcAft>
              <a:buSzPts val="1800"/>
              <a:buChar char="●"/>
            </a:pPr>
            <a:r>
              <a:rPr b="0" i="0" lang="ja" sz="2800" u="sng" strike="noStrike">
                <a:solidFill>
                  <a:srgbClr val="24292F"/>
                </a:solidFill>
                <a:latin typeface="Arial"/>
                <a:ea typeface="Arial"/>
                <a:cs typeface="Arial"/>
                <a:sym typeface="Arial"/>
                <a:hlinkClick r:id="rId3">
                  <a:extLst>
                    <a:ext uri="{A12FA001-AC4F-418D-AE19-62706E023703}">
                      <ahyp:hlinkClr val="tx"/>
                    </a:ext>
                  </a:extLst>
                </a:hlinkClick>
              </a:rPr>
              <a:t>Chatham House Rules</a:t>
            </a:r>
            <a:endParaRPr b="0" i="0" sz="2800">
              <a:solidFill>
                <a:srgbClr val="24292F"/>
              </a:solidFill>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sz="2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前回の</a:t>
            </a:r>
            <a:br>
              <a:rPr lang="ja"/>
            </a:br>
            <a:r>
              <a:rPr lang="ja"/>
              <a:t>おさらい</a:t>
            </a:r>
            <a:endParaRPr/>
          </a:p>
        </p:txBody>
      </p:sp>
      <p:sp>
        <p:nvSpPr>
          <p:cNvPr id="121" name="Google Shape;121;p21"/>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OSPO導入StrategyとOSS Strategy</a:t>
            </a:r>
            <a:endParaRPr/>
          </a:p>
        </p:txBody>
      </p:sp>
      <p:sp>
        <p:nvSpPr>
          <p:cNvPr id="127" name="Google Shape;127;p22"/>
          <p:cNvSpPr txBox="1"/>
          <p:nvPr>
            <p:ph idx="1" type="body"/>
          </p:nvPr>
        </p:nvSpPr>
        <p:spPr>
          <a:xfrm>
            <a:off x="311700" y="1152475"/>
            <a:ext cx="4790400" cy="34164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ja"/>
              <a:t>ビジネスにとって大事なOSSを認識する</a:t>
            </a:r>
            <a:endParaRPr/>
          </a:p>
          <a:p>
            <a:pPr indent="-342900" lvl="0" marL="457200" rtl="0" algn="l">
              <a:spcBef>
                <a:spcPts val="0"/>
              </a:spcBef>
              <a:spcAft>
                <a:spcPts val="0"/>
              </a:spcAft>
              <a:buSzPts val="1800"/>
              <a:buAutoNum type="arabicPeriod"/>
            </a:pPr>
            <a:r>
              <a:rPr lang="ja"/>
              <a:t>どう関与していくか</a:t>
            </a:r>
            <a:endParaRPr/>
          </a:p>
          <a:p>
            <a:pPr indent="-317500" lvl="1" marL="914400" rtl="0" algn="l">
              <a:spcBef>
                <a:spcPts val="0"/>
              </a:spcBef>
              <a:spcAft>
                <a:spcPts val="0"/>
              </a:spcAft>
              <a:buSzPts val="1400"/>
              <a:buAutoNum type="alphaLcPeriod"/>
            </a:pPr>
            <a:r>
              <a:rPr lang="ja"/>
              <a:t>コントリビューション</a:t>
            </a:r>
            <a:endParaRPr/>
          </a:p>
          <a:p>
            <a:pPr indent="-317500" lvl="1" marL="914400" rtl="0" algn="l">
              <a:spcBef>
                <a:spcPts val="0"/>
              </a:spcBef>
              <a:spcAft>
                <a:spcPts val="0"/>
              </a:spcAft>
              <a:buSzPts val="1400"/>
              <a:buAutoNum type="alphaLcPeriod"/>
            </a:pPr>
            <a:r>
              <a:rPr lang="ja"/>
              <a:t>ファウンデーション・スポンサー</a:t>
            </a:r>
            <a:endParaRPr/>
          </a:p>
          <a:p>
            <a:pPr indent="-317500" lvl="1" marL="914400" rtl="0" algn="l">
              <a:spcBef>
                <a:spcPts val="0"/>
              </a:spcBef>
              <a:spcAft>
                <a:spcPts val="0"/>
              </a:spcAft>
              <a:buSzPts val="1400"/>
              <a:buAutoNum type="alphaLcPeriod"/>
            </a:pPr>
            <a:r>
              <a:rPr lang="ja"/>
              <a:t>メンテナー・・・</a:t>
            </a:r>
            <a:endParaRPr/>
          </a:p>
          <a:p>
            <a:pPr indent="-342900" lvl="0" marL="457200" rtl="0" algn="l">
              <a:spcBef>
                <a:spcPts val="0"/>
              </a:spcBef>
              <a:spcAft>
                <a:spcPts val="0"/>
              </a:spcAft>
              <a:buSzPts val="1800"/>
              <a:buAutoNum type="arabicPeriod"/>
            </a:pPr>
            <a:r>
              <a:rPr lang="ja"/>
              <a:t>関与に向けて企業の中で何をしていくか</a:t>
            </a:r>
            <a:endParaRPr/>
          </a:p>
          <a:p>
            <a:pPr indent="-317500" lvl="1" marL="914400" rtl="0" algn="l">
              <a:spcBef>
                <a:spcPts val="0"/>
              </a:spcBef>
              <a:spcAft>
                <a:spcPts val="0"/>
              </a:spcAft>
              <a:buSzPts val="1400"/>
              <a:buAutoNum type="alphaLcPeriod"/>
            </a:pPr>
            <a:r>
              <a:rPr lang="ja"/>
              <a:t>ルール・プロセス</a:t>
            </a:r>
            <a:endParaRPr/>
          </a:p>
          <a:p>
            <a:pPr indent="-317500" lvl="1" marL="914400" rtl="0" algn="l">
              <a:spcBef>
                <a:spcPts val="0"/>
              </a:spcBef>
              <a:spcAft>
                <a:spcPts val="0"/>
              </a:spcAft>
              <a:buSzPts val="1400"/>
              <a:buAutoNum type="alphaLcPeriod"/>
            </a:pPr>
            <a:r>
              <a:rPr lang="ja"/>
              <a:t>KPI</a:t>
            </a:r>
            <a:endParaRPr/>
          </a:p>
          <a:p>
            <a:pPr indent="-317500" lvl="1" marL="914400" rtl="0" algn="l">
              <a:spcBef>
                <a:spcPts val="0"/>
              </a:spcBef>
              <a:spcAft>
                <a:spcPts val="0"/>
              </a:spcAft>
              <a:buSzPts val="1400"/>
              <a:buAutoNum type="alphaLcPeriod"/>
            </a:pPr>
            <a:r>
              <a:rPr lang="ja"/>
              <a:t>組織・社内体制</a:t>
            </a:r>
            <a:r>
              <a:rPr lang="ja"/>
              <a:t>・社内連携</a:t>
            </a:r>
            <a:endParaRPr/>
          </a:p>
          <a:p>
            <a:pPr indent="-317500" lvl="1" marL="914400" rtl="0" algn="l">
              <a:spcBef>
                <a:spcPts val="0"/>
              </a:spcBef>
              <a:spcAft>
                <a:spcPts val="0"/>
              </a:spcAft>
              <a:buSzPts val="1400"/>
              <a:buAutoNum type="alphaLcPeriod"/>
            </a:pPr>
            <a:r>
              <a:rPr lang="ja"/>
              <a:t>コンプライアンス</a:t>
            </a:r>
            <a:endParaRPr/>
          </a:p>
          <a:p>
            <a:pPr indent="-342900" lvl="0" marL="457200" rtl="0" algn="l">
              <a:spcBef>
                <a:spcPts val="0"/>
              </a:spcBef>
              <a:spcAft>
                <a:spcPts val="0"/>
              </a:spcAft>
              <a:buSzPts val="1800"/>
              <a:buAutoNum type="arabicPeriod"/>
            </a:pPr>
            <a:r>
              <a:rPr lang="ja"/>
              <a:t>何をするOSPOが必要か？</a:t>
            </a:r>
            <a:endParaRPr/>
          </a:p>
        </p:txBody>
      </p:sp>
      <p:sp>
        <p:nvSpPr>
          <p:cNvPr id="128" name="Google Shape;128;p22"/>
          <p:cNvSpPr txBox="1"/>
          <p:nvPr>
            <p:ph idx="1" type="body"/>
          </p:nvPr>
        </p:nvSpPr>
        <p:spPr>
          <a:xfrm>
            <a:off x="5211300" y="1152475"/>
            <a:ext cx="3474000" cy="19470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ja"/>
              <a:t>製品・サービスとOSS戦略を議論すべきか？</a:t>
            </a:r>
            <a:endParaRPr/>
          </a:p>
          <a:p>
            <a:pPr indent="-317500" lvl="1" marL="914400" rtl="0" algn="l">
              <a:spcBef>
                <a:spcPts val="0"/>
              </a:spcBef>
              <a:spcAft>
                <a:spcPts val="0"/>
              </a:spcAft>
              <a:buSzPts val="1400"/>
              <a:buAutoNum type="alphaLcPeriod"/>
            </a:pPr>
            <a:r>
              <a:rPr lang="ja"/>
              <a:t>次回はOSS strategyとしてどうまとめていくか。</a:t>
            </a:r>
            <a:endParaRPr/>
          </a:p>
          <a:p>
            <a:pPr indent="-317500" lvl="1" marL="914400" rtl="0" algn="l">
              <a:spcBef>
                <a:spcPts val="0"/>
              </a:spcBef>
              <a:spcAft>
                <a:spcPts val="0"/>
              </a:spcAft>
              <a:buSzPts val="1400"/>
              <a:buAutoNum type="alphaLcPeriod"/>
            </a:pPr>
            <a:r>
              <a:rPr lang="ja"/>
              <a:t>OSPO StrategyはQAの方で勧めていく。</a:t>
            </a:r>
            <a:endParaRPr/>
          </a:p>
        </p:txBody>
      </p:sp>
      <p:sp>
        <p:nvSpPr>
          <p:cNvPr id="129" name="Google Shape;129;p22"/>
          <p:cNvSpPr txBox="1"/>
          <p:nvPr/>
        </p:nvSpPr>
        <p:spPr>
          <a:xfrm>
            <a:off x="5201850" y="3615925"/>
            <a:ext cx="3724800" cy="9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1"/>
                </a:solidFill>
                <a:latin typeface="Open Sans"/>
                <a:ea typeface="Open Sans"/>
                <a:cs typeface="Open Sans"/>
                <a:sym typeface="Open Sans"/>
              </a:rPr>
              <a:t>OSS Strategyの課題を議論します</a:t>
            </a:r>
            <a:br>
              <a:rPr lang="ja" sz="1800">
                <a:solidFill>
                  <a:schemeClr val="dk1"/>
                </a:solidFill>
                <a:latin typeface="Open Sans"/>
                <a:ea typeface="Open Sans"/>
                <a:cs typeface="Open Sans"/>
                <a:sym typeface="Open Sans"/>
              </a:rPr>
            </a:br>
            <a:r>
              <a:rPr lang="ja" sz="1800">
                <a:solidFill>
                  <a:schemeClr val="dk1"/>
                </a:solidFill>
                <a:latin typeface="Open Sans"/>
                <a:ea typeface="Open Sans"/>
                <a:cs typeface="Open Sans"/>
                <a:sym typeface="Open Sans"/>
              </a:rPr>
              <a:t>OSPO組織設立や活動の課題は</a:t>
            </a:r>
            <a:br>
              <a:rPr lang="ja" sz="1800">
                <a:solidFill>
                  <a:schemeClr val="dk1"/>
                </a:solidFill>
                <a:latin typeface="Open Sans"/>
                <a:ea typeface="Open Sans"/>
                <a:cs typeface="Open Sans"/>
                <a:sym typeface="Open Sans"/>
              </a:rPr>
            </a:br>
            <a:r>
              <a:rPr lang="ja" sz="1800">
                <a:solidFill>
                  <a:schemeClr val="dk1"/>
                </a:solidFill>
                <a:latin typeface="Open Sans"/>
                <a:ea typeface="Open Sans"/>
                <a:cs typeface="Open Sans"/>
                <a:sym typeface="Open Sans"/>
              </a:rPr>
              <a:t>議論いたしません（今はね）</a:t>
            </a:r>
            <a:endParaRPr sz="18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成果のまとめ方</a:t>
            </a:r>
            <a:endParaRPr/>
          </a:p>
        </p:txBody>
      </p:sp>
      <p:sp>
        <p:nvSpPr>
          <p:cNvPr id="135" name="Google Shape;135;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u="sng">
                <a:solidFill>
                  <a:schemeClr val="hlink"/>
                </a:solidFill>
                <a:hlinkClick r:id="rId3"/>
              </a:rPr>
              <a:t>Spreadsheet</a:t>
            </a:r>
            <a:r>
              <a:rPr lang="ja"/>
              <a:t> </a:t>
            </a:r>
            <a:r>
              <a:rPr lang="ja"/>
              <a:t>からスライドを作成</a:t>
            </a:r>
            <a:endParaRPr/>
          </a:p>
          <a:p>
            <a:pPr indent="-342900" lvl="0" marL="457200" rtl="0" algn="l">
              <a:spcBef>
                <a:spcPts val="0"/>
              </a:spcBef>
              <a:spcAft>
                <a:spcPts val="0"/>
              </a:spcAft>
              <a:buSzPts val="1800"/>
              <a:buChar char="●"/>
            </a:pPr>
            <a:r>
              <a:rPr lang="ja"/>
              <a:t>簡単に作成してみました</a:t>
            </a:r>
            <a:endParaRPr/>
          </a:p>
          <a:p>
            <a:pPr indent="-342900" lvl="0" marL="457200" rtl="0" algn="l">
              <a:spcBef>
                <a:spcPts val="0"/>
              </a:spcBef>
              <a:spcAft>
                <a:spcPts val="0"/>
              </a:spcAft>
              <a:buSzPts val="1800"/>
              <a:buChar char="●"/>
            </a:pPr>
            <a:r>
              <a:rPr lang="ja"/>
              <a:t>ブラッシュアップしていきたく</a:t>
            </a:r>
            <a:endParaRPr/>
          </a:p>
        </p:txBody>
      </p:sp>
      <p:sp>
        <p:nvSpPr>
          <p:cNvPr id="136" name="Google Shape;136;p23"/>
          <p:cNvSpPr/>
          <p:nvPr/>
        </p:nvSpPr>
        <p:spPr>
          <a:xfrm>
            <a:off x="4540050" y="2862900"/>
            <a:ext cx="2280600" cy="228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Open Sans"/>
                <a:ea typeface="Open Sans"/>
                <a:cs typeface="Open Sans"/>
                <a:sym typeface="Open Sans"/>
              </a:rPr>
              <a:t>ビジネス</a:t>
            </a:r>
            <a:endParaRPr>
              <a:latin typeface="Open Sans"/>
              <a:ea typeface="Open Sans"/>
              <a:cs typeface="Open Sans"/>
              <a:sym typeface="Open Sans"/>
            </a:endParaRPr>
          </a:p>
          <a:p>
            <a:pPr indent="0" lvl="0" marL="0" rtl="0" algn="ctr">
              <a:spcBef>
                <a:spcPts val="0"/>
              </a:spcBef>
              <a:spcAft>
                <a:spcPts val="0"/>
              </a:spcAft>
              <a:buNone/>
            </a:pPr>
            <a:r>
              <a:rPr lang="ja">
                <a:latin typeface="Open Sans"/>
                <a:ea typeface="Open Sans"/>
                <a:cs typeface="Open Sans"/>
                <a:sym typeface="Open Sans"/>
              </a:rPr>
              <a:t>2次</a:t>
            </a:r>
            <a:endParaRPr>
              <a:latin typeface="Open Sans"/>
              <a:ea typeface="Open Sans"/>
              <a:cs typeface="Open Sans"/>
              <a:sym typeface="Open Sans"/>
            </a:endParaRPr>
          </a:p>
        </p:txBody>
      </p:sp>
      <p:sp>
        <p:nvSpPr>
          <p:cNvPr id="137" name="Google Shape;137;p23"/>
          <p:cNvSpPr/>
          <p:nvPr/>
        </p:nvSpPr>
        <p:spPr>
          <a:xfrm>
            <a:off x="8051100" y="3611150"/>
            <a:ext cx="1092900" cy="10929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Open Sans"/>
                <a:ea typeface="Open Sans"/>
                <a:cs typeface="Open Sans"/>
                <a:sym typeface="Open Sans"/>
              </a:rPr>
              <a:t>OSS</a:t>
            </a:r>
            <a:endParaRPr>
              <a:latin typeface="Open Sans"/>
              <a:ea typeface="Open Sans"/>
              <a:cs typeface="Open Sans"/>
              <a:sym typeface="Open Sans"/>
            </a:endParaRPr>
          </a:p>
        </p:txBody>
      </p:sp>
      <p:sp>
        <p:nvSpPr>
          <p:cNvPr id="138" name="Google Shape;138;p23"/>
          <p:cNvSpPr/>
          <p:nvPr/>
        </p:nvSpPr>
        <p:spPr>
          <a:xfrm>
            <a:off x="6072400" y="2862900"/>
            <a:ext cx="2280600" cy="228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Open Sans"/>
                <a:ea typeface="Open Sans"/>
                <a:cs typeface="Open Sans"/>
                <a:sym typeface="Open Sans"/>
              </a:rPr>
              <a:t>ビジネス</a:t>
            </a:r>
            <a:br>
              <a:rPr lang="ja">
                <a:latin typeface="Open Sans"/>
                <a:ea typeface="Open Sans"/>
                <a:cs typeface="Open Sans"/>
                <a:sym typeface="Open Sans"/>
              </a:rPr>
            </a:br>
            <a:r>
              <a:rPr lang="ja">
                <a:latin typeface="Open Sans"/>
                <a:ea typeface="Open Sans"/>
                <a:cs typeface="Open Sans"/>
                <a:sym typeface="Open Sans"/>
              </a:rPr>
              <a:t>1次</a:t>
            </a:r>
            <a:endParaRPr>
              <a:latin typeface="Open Sans"/>
              <a:ea typeface="Open Sans"/>
              <a:cs typeface="Open Sans"/>
              <a:sym typeface="Open Sans"/>
            </a:endParaRPr>
          </a:p>
        </p:txBody>
      </p:sp>
      <p:sp>
        <p:nvSpPr>
          <p:cNvPr id="139" name="Google Shape;139;p23"/>
          <p:cNvSpPr/>
          <p:nvPr/>
        </p:nvSpPr>
        <p:spPr>
          <a:xfrm>
            <a:off x="2746350" y="2862900"/>
            <a:ext cx="2280600" cy="228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Open Sans"/>
                <a:ea typeface="Open Sans"/>
                <a:cs typeface="Open Sans"/>
                <a:sym typeface="Open Sans"/>
              </a:rPr>
              <a:t>ビジネス</a:t>
            </a:r>
            <a:endParaRPr>
              <a:latin typeface="Open Sans"/>
              <a:ea typeface="Open Sans"/>
              <a:cs typeface="Open Sans"/>
              <a:sym typeface="Open Sans"/>
            </a:endParaRPr>
          </a:p>
          <a:p>
            <a:pPr indent="0" lvl="0" marL="0" rtl="0" algn="ctr">
              <a:spcBef>
                <a:spcPts val="0"/>
              </a:spcBef>
              <a:spcAft>
                <a:spcPts val="0"/>
              </a:spcAft>
              <a:buNone/>
            </a:pPr>
            <a:r>
              <a:rPr lang="ja">
                <a:latin typeface="Open Sans"/>
                <a:ea typeface="Open Sans"/>
                <a:cs typeface="Open Sans"/>
                <a:sym typeface="Open Sans"/>
              </a:rPr>
              <a:t>3次</a:t>
            </a:r>
            <a:endParaRPr>
              <a:latin typeface="Open Sans"/>
              <a:ea typeface="Open Sans"/>
              <a:cs typeface="Open Sans"/>
              <a:sym typeface="Open Sans"/>
            </a:endParaRPr>
          </a:p>
        </p:txBody>
      </p:sp>
      <p:sp>
        <p:nvSpPr>
          <p:cNvPr id="140" name="Google Shape;140;p23"/>
          <p:cNvSpPr/>
          <p:nvPr/>
        </p:nvSpPr>
        <p:spPr>
          <a:xfrm>
            <a:off x="5157750" y="1176125"/>
            <a:ext cx="2280600" cy="228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Open Sans"/>
                <a:ea typeface="Open Sans"/>
                <a:cs typeface="Open Sans"/>
                <a:sym typeface="Open Sans"/>
              </a:rPr>
              <a:t>ビジネス</a:t>
            </a:r>
            <a:endParaRPr>
              <a:latin typeface="Open Sans"/>
              <a:ea typeface="Open Sans"/>
              <a:cs typeface="Open Sans"/>
              <a:sym typeface="Open Sans"/>
            </a:endParaRPr>
          </a:p>
          <a:p>
            <a:pPr indent="0" lvl="0" marL="0" rtl="0" algn="ctr">
              <a:spcBef>
                <a:spcPts val="0"/>
              </a:spcBef>
              <a:spcAft>
                <a:spcPts val="0"/>
              </a:spcAft>
              <a:buNone/>
            </a:pPr>
            <a:r>
              <a:rPr lang="ja">
                <a:latin typeface="Open Sans"/>
                <a:ea typeface="Open Sans"/>
                <a:cs typeface="Open Sans"/>
                <a:sym typeface="Open Sans"/>
              </a:rPr>
              <a:t>2次</a:t>
            </a:r>
            <a:endParaRPr>
              <a:latin typeface="Open Sans"/>
              <a:ea typeface="Open Sans"/>
              <a:cs typeface="Open Sans"/>
              <a:sym typeface="Open Sans"/>
            </a:endParaRPr>
          </a:p>
        </p:txBody>
      </p:sp>
      <p:sp>
        <p:nvSpPr>
          <p:cNvPr id="141" name="Google Shape;141;p23"/>
          <p:cNvSpPr/>
          <p:nvPr/>
        </p:nvSpPr>
        <p:spPr>
          <a:xfrm>
            <a:off x="6336400" y="0"/>
            <a:ext cx="2280600" cy="2280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Open Sans"/>
                <a:ea typeface="Open Sans"/>
                <a:cs typeface="Open Sans"/>
                <a:sym typeface="Open Sans"/>
              </a:rPr>
              <a:t>ビジネス</a:t>
            </a:r>
            <a:endParaRPr>
              <a:latin typeface="Open Sans"/>
              <a:ea typeface="Open Sans"/>
              <a:cs typeface="Open Sans"/>
              <a:sym typeface="Open Sans"/>
            </a:endParaRPr>
          </a:p>
          <a:p>
            <a:pPr indent="0" lvl="0" marL="0" rtl="0" algn="ctr">
              <a:spcBef>
                <a:spcPts val="0"/>
              </a:spcBef>
              <a:spcAft>
                <a:spcPts val="0"/>
              </a:spcAft>
              <a:buNone/>
            </a:pPr>
            <a:r>
              <a:rPr lang="ja">
                <a:latin typeface="Open Sans"/>
                <a:ea typeface="Open Sans"/>
                <a:cs typeface="Open Sans"/>
                <a:sym typeface="Open Sans"/>
              </a:rPr>
              <a:t>3次</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OSSに関連するサービス販売</a:t>
            </a:r>
            <a:br>
              <a:rPr lang="ja"/>
            </a:br>
            <a:r>
              <a:rPr lang="ja"/>
              <a:t>（1次）</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ja"/>
              <a:t>１次：</a:t>
            </a:r>
            <a:r>
              <a:rPr lang="ja"/>
              <a:t>OSSとしてサービスを行う企業</a:t>
            </a:r>
            <a:endParaRPr/>
          </a:p>
        </p:txBody>
      </p:sp>
      <p:sp>
        <p:nvSpPr>
          <p:cNvPr id="152" name="Google Shape;152;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ビジネスで提供するメインの価値の場所</a:t>
            </a:r>
            <a:endParaRPr/>
          </a:p>
          <a:p>
            <a:pPr indent="-317500" lvl="1" marL="914400" rtl="0" algn="l">
              <a:spcBef>
                <a:spcPts val="0"/>
              </a:spcBef>
              <a:spcAft>
                <a:spcPts val="0"/>
              </a:spcAft>
              <a:buSzPts val="1400"/>
              <a:buAutoNum type="alphaLcPeriod"/>
            </a:pPr>
            <a:r>
              <a:rPr lang="ja"/>
              <a:t>主にOSSを提供することで価値を提供</a:t>
            </a:r>
            <a:endParaRPr/>
          </a:p>
          <a:p>
            <a:pPr indent="-342900" lvl="0" marL="457200" rtl="0" algn="l">
              <a:spcBef>
                <a:spcPts val="0"/>
              </a:spcBef>
              <a:spcAft>
                <a:spcPts val="0"/>
              </a:spcAft>
              <a:buSzPts val="1800"/>
              <a:buChar char="●"/>
            </a:pPr>
            <a:r>
              <a:rPr lang="ja"/>
              <a:t>Linuxを</a:t>
            </a:r>
            <a:r>
              <a:rPr lang="ja"/>
              <a:t>例にするとディストロベンダーとか？</a:t>
            </a:r>
            <a:endParaRPr/>
          </a:p>
          <a:p>
            <a:pPr indent="-317500" lvl="1" marL="914400" rtl="0" algn="l">
              <a:spcBef>
                <a:spcPts val="0"/>
              </a:spcBef>
              <a:spcAft>
                <a:spcPts val="0"/>
              </a:spcAft>
              <a:buSzPts val="1400"/>
              <a:buAutoNum type="alphaLcPeriod"/>
            </a:pPr>
            <a:r>
              <a:rPr lang="ja"/>
              <a:t>Redhat Linux</a:t>
            </a:r>
            <a:endParaRPr/>
          </a:p>
          <a:p>
            <a:pPr indent="-317500" lvl="1" marL="914400" rtl="0" algn="l">
              <a:spcBef>
                <a:spcPts val="0"/>
              </a:spcBef>
              <a:spcAft>
                <a:spcPts val="0"/>
              </a:spcAft>
              <a:buSzPts val="1400"/>
              <a:buAutoNum type="alphaLcPeriod"/>
            </a:pPr>
            <a:r>
              <a:rPr lang="ja"/>
              <a:t>Cannonical</a:t>
            </a:r>
            <a:endParaRPr/>
          </a:p>
          <a:p>
            <a:pPr indent="-317500" lvl="1" marL="914400" rtl="0" algn="l">
              <a:spcBef>
                <a:spcPts val="0"/>
              </a:spcBef>
              <a:spcAft>
                <a:spcPts val="0"/>
              </a:spcAft>
              <a:buSzPts val="1400"/>
              <a:buAutoNum type="alphaLcPeriod"/>
            </a:pPr>
            <a:r>
              <a:rPr lang="ja"/>
              <a:t>Windriver</a:t>
            </a:r>
            <a:endParaRPr/>
          </a:p>
          <a:p>
            <a:pPr indent="-317500" lvl="1" marL="914400" rtl="0" algn="l">
              <a:spcBef>
                <a:spcPts val="0"/>
              </a:spcBef>
              <a:spcAft>
                <a:spcPts val="0"/>
              </a:spcAft>
              <a:buSzPts val="1400"/>
              <a:buAutoNum type="alphaLcPeriod"/>
            </a:pPr>
            <a:r>
              <a:rPr lang="ja"/>
              <a:t>MIRACLE LINUX</a:t>
            </a:r>
            <a:endParaRPr/>
          </a:p>
          <a:p>
            <a:pPr indent="-342900" lvl="0" marL="457200" rtl="0" algn="l">
              <a:spcBef>
                <a:spcPts val="0"/>
              </a:spcBef>
              <a:spcAft>
                <a:spcPts val="0"/>
              </a:spcAft>
              <a:buSzPts val="1800"/>
              <a:buChar char="●"/>
            </a:pPr>
            <a:r>
              <a:rPr lang="ja"/>
              <a:t>OSS</a:t>
            </a:r>
            <a:r>
              <a:rPr lang="ja"/>
              <a:t>コミュニティとの関係</a:t>
            </a:r>
            <a:endParaRPr/>
          </a:p>
          <a:p>
            <a:pPr indent="-317500" lvl="1" marL="914400" rtl="0" algn="l">
              <a:spcBef>
                <a:spcPts val="0"/>
              </a:spcBef>
              <a:spcAft>
                <a:spcPts val="0"/>
              </a:spcAft>
              <a:buSzPts val="1400"/>
              <a:buAutoNum type="alphaLcPeriod"/>
            </a:pPr>
            <a:r>
              <a:rPr lang="ja"/>
              <a:t>Linuxコミュニティのメンテナー、運営あるいは中心メンバー</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