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embeddedFontLst>
    <p:embeddedFont>
      <p:font typeface="Open Sans" panose="020B0606030504020204" pitchFamily="34" charset="0"/>
      <p:regular r:id="rId46"/>
      <p:bold r:id="rId47"/>
      <p:italic r:id="rId48"/>
      <p:boldItalic r:id="rId49"/>
    </p:embeddedFont>
    <p:embeddedFont>
      <p:font typeface="Quattrocento Sans" panose="020B0502050000020003" pitchFamily="34" charset="0"/>
      <p:regular r:id="rId50"/>
      <p:bold r:id="rId51"/>
      <p:italic r:id="rId52"/>
      <p:boldItalic r:id="rId53"/>
    </p:embeddedFont>
    <p:embeddedFont>
      <p:font typeface="Tahoma" panose="020B0604030504040204" pitchFamily="3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ayuki Kuwata" initials="" lastIdx="1" clrIdx="0"/>
  <p:cmAuthor id="1" name="小泉悟"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579327-388C-4E5E-AB71-DB5D55E7E1B9}">
  <a:tblStyle styleId="{72579327-388C-4E5E-AB71-DB5D55E7E1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3-24T07:47:05.858" idx="1">
    <p:pos x="6000" y="0"/>
    <p:text>The order of "Creating Open Source Programs" has been changed so that English and Japanese are aligned.</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24T07:04:51.618" idx="1">
    <p:pos x="272" y="578"/>
    <p:text>I thought that this is also a question that comes a long time ago.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880"/>
            </a:lvl1pPr>
            <a:lvl2pPr marL="914400" lvl="1" indent="-298450">
              <a:spcBef>
                <a:spcPts val="0"/>
              </a:spcBef>
              <a:spcAft>
                <a:spcPts val="0"/>
              </a:spcAft>
              <a:buSzPts val="1100"/>
              <a:buChar char="○"/>
              <a:defRPr sz="880"/>
            </a:lvl2pPr>
            <a:lvl3pPr marL="1371600" lvl="2" indent="-298450">
              <a:spcBef>
                <a:spcPts val="0"/>
              </a:spcBef>
              <a:spcAft>
                <a:spcPts val="0"/>
              </a:spcAft>
              <a:buSzPts val="1100"/>
              <a:buChar char="■"/>
              <a:defRPr sz="880"/>
            </a:lvl3pPr>
            <a:lvl4pPr marL="1828800" lvl="3" indent="-298450">
              <a:spcBef>
                <a:spcPts val="0"/>
              </a:spcBef>
              <a:spcAft>
                <a:spcPts val="0"/>
              </a:spcAft>
              <a:buSzPts val="1100"/>
              <a:buChar char="●"/>
              <a:defRPr sz="880"/>
            </a:lvl4pPr>
            <a:lvl5pPr marL="2286000" lvl="4" indent="-298450">
              <a:spcBef>
                <a:spcPts val="0"/>
              </a:spcBef>
              <a:spcAft>
                <a:spcPts val="0"/>
              </a:spcAft>
              <a:buSzPts val="1100"/>
              <a:buChar char="○"/>
              <a:defRPr sz="880"/>
            </a:lvl5pPr>
            <a:lvl6pPr marL="2743200" lvl="5" indent="-298450">
              <a:spcBef>
                <a:spcPts val="0"/>
              </a:spcBef>
              <a:spcAft>
                <a:spcPts val="0"/>
              </a:spcAft>
              <a:buSzPts val="1100"/>
              <a:buChar char="■"/>
              <a:defRPr sz="880"/>
            </a:lvl6pPr>
            <a:lvl7pPr marL="3200400" lvl="6" indent="-298450">
              <a:spcBef>
                <a:spcPts val="0"/>
              </a:spcBef>
              <a:spcAft>
                <a:spcPts val="0"/>
              </a:spcAft>
              <a:buSzPts val="1100"/>
              <a:buChar char="●"/>
              <a:defRPr sz="880"/>
            </a:lvl7pPr>
            <a:lvl8pPr marL="3657600" lvl="7" indent="-298450">
              <a:spcBef>
                <a:spcPts val="0"/>
              </a:spcBef>
              <a:spcAft>
                <a:spcPts val="0"/>
              </a:spcAft>
              <a:buSzPts val="1100"/>
              <a:buChar char="○"/>
              <a:defRPr sz="880"/>
            </a:lvl8pPr>
            <a:lvl9pPr marL="4114800" lvl="8" indent="-298450">
              <a:spcBef>
                <a:spcPts val="0"/>
              </a:spcBef>
              <a:spcAft>
                <a:spcPts val="0"/>
              </a:spcAft>
              <a:buSzPts val="1100"/>
              <a:buChar char="■"/>
              <a:defRPr sz="88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2236ade486f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2236ade486f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c577ff357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c577ff357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c577ff357d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c577ff357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fc935c5a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cfc935c5a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fcfbf3a3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fcfbf3a3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7a2174cf6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7a2174cf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77a2174cf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77a2174cf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476228fa9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476228fa9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7522eb0a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7522eb0a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0a898e1ef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0a898e1ef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54956648f7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54956648f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a015e462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a015e462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5c549a864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5c549a864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c549a86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c549a86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4956648f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4956648f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7522eb0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37522eb0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236ade486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236ade486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236ade486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236ade486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236ade486f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236ade486f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236ade486f_1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236ade486f_1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18c359eb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18c359eb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4956648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4956648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236ade486f_2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236ade486f_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bee1ff5b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bee1ff5b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bee1ff5b5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bee1ff5b5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bee1ff5b57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bee1ff5b5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bee1ff5b5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bee1ff5b5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bee1ff5b57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bee1ff5b5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2bee1ff5b57_0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2bee1ff5b57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bee1ff5b57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bee1ff5b57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bee1ff5b57_0_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bee1ff5b57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bee1ff5b57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bee1ff5b57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4956648f7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54956648f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bee1ff5b57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2bee1ff5b57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dac87962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dac87962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e8c9ccb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e8c9ccb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e8c9ccba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e8c9ccbaa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9401e88956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9401e8895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92ebe1b9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92ebe1b9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92ebe1b9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92ebe1b9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b3737c28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b3737c28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b9b95d1ac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b9b95d1a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page">
  <p:cSld name="Titlepage">
    <p:spTree>
      <p:nvGrpSpPr>
        <p:cNvPr id="1" name="Shape 6"/>
        <p:cNvGrpSpPr/>
        <p:nvPr/>
      </p:nvGrpSpPr>
      <p:grpSpPr>
        <a:xfrm>
          <a:off x="0" y="0"/>
          <a:ext cx="0" cy="0"/>
          <a:chOff x="0" y="0"/>
          <a:chExt cx="0" cy="0"/>
        </a:xfrm>
      </p:grpSpPr>
      <p:sp>
        <p:nvSpPr>
          <p:cNvPr id="7" name="Google Shape;7;p2"/>
          <p:cNvSpPr txBox="1">
            <a:spLocks noGrp="1"/>
          </p:cNvSpPr>
          <p:nvPr>
            <p:ph type="ctrTitle"/>
          </p:nvPr>
        </p:nvSpPr>
        <p:spPr>
          <a:xfrm>
            <a:off x="524140" y="1352038"/>
            <a:ext cx="8095800" cy="1080300"/>
          </a:xfrm>
          <a:prstGeom prst="rect">
            <a:avLst/>
          </a:prstGeom>
          <a:noFill/>
          <a:ln>
            <a:noFill/>
          </a:ln>
        </p:spPr>
        <p:txBody>
          <a:bodyPr spcFirstLastPara="1" wrap="square" lIns="19625" tIns="0" rIns="19625" bIns="0" anchor="b" anchorCtr="0">
            <a:noAutofit/>
          </a:bodyPr>
          <a:lstStyle>
            <a:lvl1pPr marR="0" lvl="0" algn="l" rtl="0">
              <a:spcBef>
                <a:spcPts val="0"/>
              </a:spcBef>
              <a:spcAft>
                <a:spcPts val="0"/>
              </a:spcAft>
              <a:buSzPts val="1100"/>
              <a:buNone/>
              <a:defRPr sz="16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ubTitle" idx="1"/>
          </p:nvPr>
        </p:nvSpPr>
        <p:spPr>
          <a:xfrm>
            <a:off x="524140" y="2696740"/>
            <a:ext cx="8095800" cy="810300"/>
          </a:xfrm>
          <a:prstGeom prst="rect">
            <a:avLst/>
          </a:prstGeom>
          <a:noFill/>
          <a:ln>
            <a:noFill/>
          </a:ln>
        </p:spPr>
        <p:txBody>
          <a:bodyPr spcFirstLastPara="1" wrap="square" lIns="19625" tIns="0" rIns="19625" bIns="0" anchor="t" anchorCtr="0">
            <a:noAutofit/>
          </a:bodyPr>
          <a:lstStyle>
            <a:lvl1pPr marR="0" lvl="0" algn="l" rtl="0">
              <a:spcBef>
                <a:spcPts val="300"/>
              </a:spcBef>
              <a:spcAft>
                <a:spcPts val="0"/>
              </a:spcAft>
              <a:buSzPts val="1100"/>
              <a:buNone/>
              <a:defRPr sz="1120" b="0" i="0" u="none" strike="noStrike" cap="none">
                <a:solidFill>
                  <a:schemeClr val="dk1"/>
                </a:solidFill>
                <a:latin typeface="Quattrocento Sans"/>
                <a:ea typeface="Quattrocento Sans"/>
                <a:cs typeface="Quattrocento Sans"/>
                <a:sym typeface="Quattrocento Sans"/>
              </a:defRPr>
            </a:lvl1pPr>
            <a:lvl2pPr marR="0" lvl="1" algn="l" rtl="0">
              <a:spcBef>
                <a:spcPts val="300"/>
              </a:spcBef>
              <a:spcAft>
                <a:spcPts val="0"/>
              </a:spcAft>
              <a:buClr>
                <a:schemeClr val="dk1"/>
              </a:buClr>
              <a:buSzPts val="1400"/>
              <a:buFont typeface="Quattrocento Sans"/>
              <a:buChar char="–"/>
              <a:defRPr sz="1120" b="0" i="0" u="none" strike="noStrike" cap="none">
                <a:solidFill>
                  <a:schemeClr val="dk1"/>
                </a:solidFill>
                <a:latin typeface="Quattrocento Sans"/>
                <a:ea typeface="Quattrocento Sans"/>
                <a:cs typeface="Quattrocento Sans"/>
                <a:sym typeface="Quattrocento Sans"/>
              </a:defRPr>
            </a:lvl2pPr>
            <a:lvl3pPr marR="0" lvl="2" algn="l" rtl="0">
              <a:spcBef>
                <a:spcPts val="300"/>
              </a:spcBef>
              <a:spcAft>
                <a:spcPts val="0"/>
              </a:spcAft>
              <a:buClr>
                <a:schemeClr val="dk1"/>
              </a:buClr>
              <a:buSzPts val="1400"/>
              <a:buFont typeface="Quattrocento Sans"/>
              <a:buChar char="•"/>
              <a:defRPr sz="1120" b="0" i="0" u="none" strike="noStrike" cap="none">
                <a:solidFill>
                  <a:schemeClr val="dk1"/>
                </a:solidFill>
                <a:latin typeface="Quattrocento Sans"/>
                <a:ea typeface="Quattrocento Sans"/>
                <a:cs typeface="Quattrocento Sans"/>
                <a:sym typeface="Quattrocento Sans"/>
              </a:defRPr>
            </a:lvl3pPr>
            <a:lvl4pPr marR="0" lvl="3" algn="l" rtl="0">
              <a:spcBef>
                <a:spcPts val="200"/>
              </a:spcBef>
              <a:spcAft>
                <a:spcPts val="0"/>
              </a:spcAft>
              <a:buSzPts val="1100"/>
              <a:buNone/>
              <a:defRPr sz="880" b="0" i="0" u="none" strike="noStrike" cap="none">
                <a:solidFill>
                  <a:schemeClr val="dk1"/>
                </a:solidFill>
                <a:latin typeface="Quattrocento Sans"/>
                <a:ea typeface="Quattrocento Sans"/>
                <a:cs typeface="Quattrocento Sans"/>
                <a:sym typeface="Quattrocento Sans"/>
              </a:defRPr>
            </a:lvl4pPr>
            <a:lvl5pPr marR="0" lvl="4" algn="l" rtl="0">
              <a:spcBef>
                <a:spcPts val="200"/>
              </a:spcBef>
              <a:spcAft>
                <a:spcPts val="0"/>
              </a:spcAft>
              <a:buSzPts val="1100"/>
              <a:buNone/>
              <a:defRPr sz="880" b="0" i="0" u="none" strike="noStrike" cap="none">
                <a:solidFill>
                  <a:schemeClr val="dk1"/>
                </a:solidFill>
                <a:latin typeface="Quattrocento Sans"/>
                <a:ea typeface="Quattrocento Sans"/>
                <a:cs typeface="Quattrocento Sans"/>
                <a:sym typeface="Quattrocento Sans"/>
              </a:defRPr>
            </a:lvl5pPr>
            <a:lvl6pPr marR="0" lvl="5"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6pPr>
            <a:lvl7pPr marR="0" lvl="6"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7pPr>
            <a:lvl8pPr marR="0" lvl="7"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8pPr>
            <a:lvl9pPr marR="0" lvl="8"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9" name="Google Shape;9;p2"/>
          <p:cNvCxnSpPr/>
          <p:nvPr/>
        </p:nvCxnSpPr>
        <p:spPr>
          <a:xfrm>
            <a:off x="269860" y="2572346"/>
            <a:ext cx="8635500" cy="0"/>
          </a:xfrm>
          <a:prstGeom prst="straightConnector1">
            <a:avLst/>
          </a:prstGeom>
          <a:noFill/>
          <a:ln w="9525" cap="flat" cmpd="sng">
            <a:solidFill>
              <a:srgbClr val="333333"/>
            </a:solidFill>
            <a:prstDash val="solid"/>
            <a:round/>
            <a:headEnd type="none" w="sm" len="sm"/>
            <a:tailEnd type="none" w="sm" len="sm"/>
          </a:ln>
        </p:spPr>
      </p:cxnSp>
      <p:sp>
        <p:nvSpPr>
          <p:cNvPr id="10" name="Google Shape;10;p2"/>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200" b="1" i="0" u="none" strike="noStrike" cap="none">
                <a:solidFill>
                  <a:srgbClr val="7F7F7F"/>
                </a:solidFill>
                <a:latin typeface="Quattrocento Sans"/>
                <a:ea typeface="Quattrocento Sans"/>
                <a:cs typeface="Quattrocento Sans"/>
                <a:sym typeface="Quattrocento Sans"/>
              </a:rPr>
              <a:t>‹#›</a:t>
            </a:fld>
            <a:r>
              <a:rPr lang="ja" sz="1200" b="1" i="0" u="none" strike="noStrike" cap="none">
                <a:solidFill>
                  <a:srgbClr val="7F7F7F"/>
                </a:solidFill>
                <a:latin typeface="Quattrocento Sans"/>
                <a:ea typeface="Quattrocento Sans"/>
                <a:cs typeface="Quattrocento Sans"/>
                <a:sym typeface="Quattrocento Sans"/>
              </a:rPr>
              <a:t>  </a:t>
            </a:r>
            <a:r>
              <a:rPr lang="ja" sz="1200" b="0" i="0" u="none" strike="noStrike" cap="none">
                <a:solidFill>
                  <a:srgbClr val="7FD13B"/>
                </a:solidFill>
                <a:latin typeface="Open Sans"/>
                <a:ea typeface="Open Sans"/>
                <a:cs typeface="Open Sans"/>
                <a:sym typeface="Open Sans"/>
              </a:rPr>
              <a:t>▇</a:t>
            </a:r>
            <a:r>
              <a:rPr lang="ja" sz="1200" b="0" i="0" u="none" strike="noStrike" cap="none">
                <a:solidFill>
                  <a:srgbClr val="EA157A"/>
                </a:solidFill>
                <a:latin typeface="Open Sans"/>
                <a:ea typeface="Open Sans"/>
                <a:cs typeface="Open Sans"/>
                <a:sym typeface="Open Sans"/>
              </a:rPr>
              <a:t>▇</a:t>
            </a:r>
            <a:r>
              <a:rPr lang="ja" sz="1200" b="0" i="0" u="none" strike="noStrike" cap="none">
                <a:solidFill>
                  <a:srgbClr val="007DEA"/>
                </a:solidFill>
                <a:latin typeface="Open Sans"/>
                <a:ea typeface="Open Sans"/>
                <a:cs typeface="Open Sans"/>
                <a:sym typeface="Open Sans"/>
              </a:rPr>
              <a:t>▇</a:t>
            </a:r>
            <a:r>
              <a:rPr lang="ja" sz="1200" b="0" i="0" u="none" strike="noStrike" cap="none">
                <a:solidFill>
                  <a:srgbClr val="7FD13B"/>
                </a:solidFill>
                <a:latin typeface="Open Sans"/>
                <a:ea typeface="Open Sans"/>
                <a:cs typeface="Open Sans"/>
                <a:sym typeface="Open Sans"/>
              </a:rPr>
              <a:t> </a:t>
            </a:r>
            <a:r>
              <a:rPr lang="ja" sz="1200" b="0" i="0" u="none" strike="noStrike" cap="none">
                <a:solidFill>
                  <a:schemeClr val="dk1"/>
                </a:solidFill>
                <a:latin typeface="Open Sans"/>
                <a:ea typeface="Open Sans"/>
                <a:cs typeface="Open Sans"/>
                <a:sym typeface="Open Sans"/>
              </a:rPr>
              <a:t>The OpenChain project Japan work group / CC BY 4.0</a:t>
            </a:r>
            <a:endParaRPr sz="12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_MiddlePage_1_white">
  <p:cSld name="7_MiddlePage_1_white">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2000" y="34524"/>
            <a:ext cx="8280000" cy="59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1440" b="0" i="0" u="none" strike="noStrike" cap="none">
                <a:solidFill>
                  <a:schemeClr val="dk1"/>
                </a:solidFill>
                <a:latin typeface="Tahoma"/>
                <a:ea typeface="Tahoma"/>
                <a:cs typeface="Tahoma"/>
                <a:sym typeface="Tahoma"/>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cxnSp>
        <p:nvCxnSpPr>
          <p:cNvPr id="13" name="Google Shape;13;p3"/>
          <p:cNvCxnSpPr/>
          <p:nvPr/>
        </p:nvCxnSpPr>
        <p:spPr>
          <a:xfrm>
            <a:off x="269860" y="681698"/>
            <a:ext cx="8635500" cy="0"/>
          </a:xfrm>
          <a:prstGeom prst="straightConnector1">
            <a:avLst/>
          </a:prstGeom>
          <a:noFill/>
          <a:ln w="9525" cap="flat" cmpd="sng">
            <a:solidFill>
              <a:srgbClr val="333333"/>
            </a:solidFill>
            <a:prstDash val="solid"/>
            <a:round/>
            <a:headEnd type="none" w="sm" len="sm"/>
            <a:tailEnd type="none" w="sm" len="sm"/>
          </a:ln>
        </p:spPr>
      </p:cxnSp>
      <p:sp>
        <p:nvSpPr>
          <p:cNvPr id="14" name="Google Shape;14;p3"/>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200" b="1" i="0" u="none" strike="noStrike" cap="none">
                <a:solidFill>
                  <a:srgbClr val="7F7F7F"/>
                </a:solidFill>
                <a:latin typeface="Quattrocento Sans"/>
                <a:ea typeface="Quattrocento Sans"/>
                <a:cs typeface="Quattrocento Sans"/>
                <a:sym typeface="Quattrocento Sans"/>
              </a:rPr>
              <a:t>‹#›</a:t>
            </a:fld>
            <a:r>
              <a:rPr lang="ja" sz="1200" b="1" i="0" u="none" strike="noStrike" cap="none">
                <a:solidFill>
                  <a:srgbClr val="7F7F7F"/>
                </a:solidFill>
                <a:latin typeface="Quattrocento Sans"/>
                <a:ea typeface="Quattrocento Sans"/>
                <a:cs typeface="Quattrocento Sans"/>
                <a:sym typeface="Quattrocento Sans"/>
              </a:rPr>
              <a:t>  </a:t>
            </a:r>
            <a:r>
              <a:rPr lang="ja" sz="1200" b="0" i="0" u="none" strike="noStrike" cap="none">
                <a:solidFill>
                  <a:srgbClr val="7FD13B"/>
                </a:solidFill>
                <a:latin typeface="Open Sans"/>
                <a:ea typeface="Open Sans"/>
                <a:cs typeface="Open Sans"/>
                <a:sym typeface="Open Sans"/>
              </a:rPr>
              <a:t>▇</a:t>
            </a:r>
            <a:r>
              <a:rPr lang="ja" sz="1200" b="0" i="0" u="none" strike="noStrike" cap="none">
                <a:solidFill>
                  <a:srgbClr val="EA157A"/>
                </a:solidFill>
                <a:latin typeface="Open Sans"/>
                <a:ea typeface="Open Sans"/>
                <a:cs typeface="Open Sans"/>
                <a:sym typeface="Open Sans"/>
              </a:rPr>
              <a:t>▇</a:t>
            </a:r>
            <a:r>
              <a:rPr lang="ja" sz="1200" b="0" i="0" u="none" strike="noStrike" cap="none">
                <a:solidFill>
                  <a:srgbClr val="007DEA"/>
                </a:solidFill>
                <a:latin typeface="Open Sans"/>
                <a:ea typeface="Open Sans"/>
                <a:cs typeface="Open Sans"/>
                <a:sym typeface="Open Sans"/>
              </a:rPr>
              <a:t>▇</a:t>
            </a:r>
            <a:r>
              <a:rPr lang="ja" sz="1200" b="0" i="0" u="none" strike="noStrike" cap="none">
                <a:solidFill>
                  <a:srgbClr val="7FD13B"/>
                </a:solidFill>
                <a:latin typeface="Open Sans"/>
                <a:ea typeface="Open Sans"/>
                <a:cs typeface="Open Sans"/>
                <a:sym typeface="Open Sans"/>
              </a:rPr>
              <a:t> </a:t>
            </a:r>
            <a:r>
              <a:rPr lang="ja" sz="1200" b="0" i="0" u="none" strike="noStrike" cap="none">
                <a:solidFill>
                  <a:schemeClr val="dk1"/>
                </a:solidFill>
                <a:latin typeface="Open Sans"/>
                <a:ea typeface="Open Sans"/>
                <a:cs typeface="Open Sans"/>
                <a:sym typeface="Open Sans"/>
              </a:rPr>
              <a:t>The OpenChain project Japan work group / CC BY 4.0</a:t>
            </a:r>
            <a:endParaRPr sz="1200" b="0" i="0" u="none" strike="noStrike" cap="non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ja" sz="1400" b="0" i="0" u="none" strike="noStrike" cap="non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lang="ja" sz="1400" b="0" i="0" u="none" strike="noStrike" cap="non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MiddlePage_1_white">
  <p:cSld name="6_MiddlePage_1_white">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32000" y="34524"/>
            <a:ext cx="8280000" cy="59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1440" b="0" i="0" u="none" strike="noStrike" cap="none">
                <a:solidFill>
                  <a:schemeClr val="dk1"/>
                </a:solidFill>
                <a:latin typeface="Tahoma"/>
                <a:ea typeface="Tahoma"/>
                <a:cs typeface="Tahoma"/>
                <a:sym typeface="Tahoma"/>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sp>
        <p:nvSpPr>
          <p:cNvPr id="18" name="Google Shape;18;p4"/>
          <p:cNvSpPr txBox="1">
            <a:spLocks noGrp="1"/>
          </p:cNvSpPr>
          <p:nvPr>
            <p:ph type="body" idx="1"/>
          </p:nvPr>
        </p:nvSpPr>
        <p:spPr>
          <a:xfrm>
            <a:off x="432000" y="792368"/>
            <a:ext cx="8280000" cy="3835800"/>
          </a:xfrm>
          <a:prstGeom prst="rect">
            <a:avLst/>
          </a:prstGeom>
          <a:noFill/>
          <a:ln>
            <a:noFill/>
          </a:ln>
        </p:spPr>
        <p:txBody>
          <a:bodyPr spcFirstLastPara="1" wrap="square" lIns="49625" tIns="24875" rIns="49625" bIns="24875" anchor="t" anchorCtr="0">
            <a:noAutofit/>
          </a:bodyPr>
          <a:lstStyle>
            <a:lvl1pPr marL="457200" marR="0" lvl="0" indent="-342900" algn="l" rtl="0">
              <a:spcBef>
                <a:spcPts val="0"/>
              </a:spcBef>
              <a:spcAft>
                <a:spcPts val="0"/>
              </a:spcAft>
              <a:buClr>
                <a:schemeClr val="dk1"/>
              </a:buClr>
              <a:buSzPts val="1800"/>
              <a:buFont typeface="Arial"/>
              <a:buChar char="•"/>
              <a:defRPr sz="1440" b="0" i="0" u="none" strike="noStrike" cap="none">
                <a:solidFill>
                  <a:schemeClr val="dk1"/>
                </a:solidFill>
                <a:latin typeface="Quattrocento Sans"/>
                <a:ea typeface="Quattrocento Sans"/>
                <a:cs typeface="Quattrocento Sans"/>
                <a:sym typeface="Quattrocento Sans"/>
              </a:defRPr>
            </a:lvl1pPr>
            <a:lvl2pPr marL="914400" marR="0" lvl="1" indent="-323850" algn="l" rtl="0">
              <a:spcBef>
                <a:spcPts val="0"/>
              </a:spcBef>
              <a:spcAft>
                <a:spcPts val="0"/>
              </a:spcAft>
              <a:buClr>
                <a:schemeClr val="dk1"/>
              </a:buClr>
              <a:buSzPts val="1500"/>
              <a:buFont typeface="Arial"/>
              <a:buChar char="•"/>
              <a:defRPr sz="1200" b="0" i="0" u="none" strike="noStrike" cap="none">
                <a:solidFill>
                  <a:schemeClr val="dk1"/>
                </a:solidFill>
                <a:latin typeface="Quattrocento Sans"/>
                <a:ea typeface="Quattrocento Sans"/>
                <a:cs typeface="Quattrocento Sans"/>
                <a:sym typeface="Quattrocento Sans"/>
              </a:defRPr>
            </a:lvl2pPr>
            <a:lvl3pPr marL="1371600" marR="0" lvl="2" indent="-304800" algn="l" rtl="0">
              <a:spcBef>
                <a:spcPts val="0"/>
              </a:spcBef>
              <a:spcAft>
                <a:spcPts val="0"/>
              </a:spcAft>
              <a:buClr>
                <a:schemeClr val="dk1"/>
              </a:buClr>
              <a:buSzPts val="1200"/>
              <a:buFont typeface="Arial"/>
              <a:buChar char="•"/>
              <a:defRPr sz="960" b="0" i="0" u="none" strike="noStrike" cap="none">
                <a:solidFill>
                  <a:schemeClr val="dk1"/>
                </a:solidFill>
                <a:latin typeface="Quattrocento Sans"/>
                <a:ea typeface="Quattrocento Sans"/>
                <a:cs typeface="Quattrocento Sans"/>
                <a:sym typeface="Quattrocento Sans"/>
              </a:defRPr>
            </a:lvl3pPr>
            <a:lvl4pPr marL="1828800" marR="0" lvl="3" indent="-298450" algn="l" rtl="0">
              <a:spcBef>
                <a:spcPts val="0"/>
              </a:spcBef>
              <a:spcAft>
                <a:spcPts val="0"/>
              </a:spcAft>
              <a:buClr>
                <a:schemeClr val="dk1"/>
              </a:buClr>
              <a:buSzPts val="1100"/>
              <a:buFont typeface="Arial"/>
              <a:buChar char="•"/>
              <a:defRPr sz="880" b="0" i="0" u="none" strike="noStrike" cap="none">
                <a:solidFill>
                  <a:schemeClr val="dk1"/>
                </a:solidFill>
                <a:latin typeface="Quattrocento Sans"/>
                <a:ea typeface="Quattrocento Sans"/>
                <a:cs typeface="Quattrocento Sans"/>
                <a:sym typeface="Quattrocento Sans"/>
              </a:defRPr>
            </a:lvl4pPr>
            <a:lvl5pPr marL="2286000" marR="0" lvl="4" indent="-298450" algn="l" rtl="0">
              <a:spcBef>
                <a:spcPts val="0"/>
              </a:spcBef>
              <a:spcAft>
                <a:spcPts val="0"/>
              </a:spcAft>
              <a:buClr>
                <a:schemeClr val="dk1"/>
              </a:buClr>
              <a:buSzPts val="1100"/>
              <a:buFont typeface="Arial"/>
              <a:buChar char="•"/>
              <a:defRPr sz="880" b="0" i="0" u="none" strike="noStrike" cap="none">
                <a:solidFill>
                  <a:schemeClr val="dk1"/>
                </a:solidFill>
                <a:latin typeface="Quattrocento Sans"/>
                <a:ea typeface="Quattrocento Sans"/>
                <a:cs typeface="Quattrocento Sans"/>
                <a:sym typeface="Quattrocento Sans"/>
              </a:defRPr>
            </a:lvl5pPr>
            <a:lvl6pPr marL="2743200" marR="0" lvl="5" indent="-298450"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6pPr>
            <a:lvl7pPr marL="3200400" marR="0" lvl="6" indent="-298450"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7pPr>
            <a:lvl8pPr marL="3657600" marR="0" lvl="7" indent="-298450"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8pPr>
            <a:lvl9pPr marL="4114800" marR="0" lvl="8" indent="-298450"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19" name="Google Shape;19;p4"/>
          <p:cNvCxnSpPr/>
          <p:nvPr/>
        </p:nvCxnSpPr>
        <p:spPr>
          <a:xfrm>
            <a:off x="269860" y="681698"/>
            <a:ext cx="8635500" cy="0"/>
          </a:xfrm>
          <a:prstGeom prst="straightConnector1">
            <a:avLst/>
          </a:prstGeom>
          <a:noFill/>
          <a:ln w="9525" cap="flat" cmpd="sng">
            <a:solidFill>
              <a:srgbClr val="333333"/>
            </a:solidFill>
            <a:prstDash val="solid"/>
            <a:round/>
            <a:headEnd type="none" w="sm" len="sm"/>
            <a:tailEnd type="none" w="sm" len="sm"/>
          </a:ln>
        </p:spPr>
      </p:cxnSp>
      <p:sp>
        <p:nvSpPr>
          <p:cNvPr id="20" name="Google Shape;20;p4"/>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200" b="1">
                <a:solidFill>
                  <a:srgbClr val="7F7F7F"/>
                </a:solidFill>
                <a:latin typeface="Quattrocento Sans"/>
                <a:ea typeface="Quattrocento Sans"/>
                <a:cs typeface="Quattrocento Sans"/>
                <a:sym typeface="Quattrocento Sans"/>
              </a:rPr>
              <a:t>‹#›</a:t>
            </a:fld>
            <a:r>
              <a:rPr lang="ja" sz="1200" b="1">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8_MiddlePage_1_white">
  <p:cSld name="8_MiddlePage_1_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32000" y="34524"/>
            <a:ext cx="8280000" cy="59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1440" b="0" i="0" u="none" strike="noStrike" cap="none">
                <a:solidFill>
                  <a:schemeClr val="dk1"/>
                </a:solidFill>
                <a:latin typeface="Tahoma"/>
                <a:ea typeface="Tahoma"/>
                <a:cs typeface="Tahoma"/>
                <a:sym typeface="Tahoma"/>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cxnSp>
        <p:nvCxnSpPr>
          <p:cNvPr id="24" name="Google Shape;24;p6"/>
          <p:cNvCxnSpPr/>
          <p:nvPr/>
        </p:nvCxnSpPr>
        <p:spPr>
          <a:xfrm>
            <a:off x="269860" y="681698"/>
            <a:ext cx="8635500" cy="0"/>
          </a:xfrm>
          <a:prstGeom prst="straightConnector1">
            <a:avLst/>
          </a:prstGeom>
          <a:noFill/>
          <a:ln w="9525" cap="flat" cmpd="sng">
            <a:solidFill>
              <a:srgbClr val="333333"/>
            </a:solidFill>
            <a:prstDash val="solid"/>
            <a:round/>
            <a:headEnd type="none" w="sm" len="sm"/>
            <a:tailEnd type="none" w="sm" len="sm"/>
          </a:ln>
        </p:spPr>
      </p:cxnSp>
      <p:sp>
        <p:nvSpPr>
          <p:cNvPr id="25" name="Google Shape;25;p6"/>
          <p:cNvSpPr/>
          <p:nvPr/>
        </p:nvSpPr>
        <p:spPr>
          <a:xfrm>
            <a:off x="8382000" y="4883214"/>
            <a:ext cx="108300" cy="10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300" b="1">
                <a:solidFill>
                  <a:srgbClr val="7F7F7F"/>
                </a:solidFill>
                <a:latin typeface="Quattrocento Sans"/>
                <a:ea typeface="Quattrocento Sans"/>
                <a:cs typeface="Quattrocento Sans"/>
                <a:sym typeface="Quattrocento Sans"/>
              </a:rPr>
              <a:t>‹#›</a:t>
            </a:fld>
            <a:r>
              <a:rPr lang="ja" sz="1300" b="1">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4160"/>
            </a:lvl1pPr>
            <a:lvl2pPr lvl="1" algn="ctr" rtl="0">
              <a:spcBef>
                <a:spcPts val="0"/>
              </a:spcBef>
              <a:spcAft>
                <a:spcPts val="0"/>
              </a:spcAft>
              <a:buSzPts val="5200"/>
              <a:buChar char="○"/>
              <a:defRPr sz="4160"/>
            </a:lvl2pPr>
            <a:lvl3pPr lvl="2" algn="ctr" rtl="0">
              <a:spcBef>
                <a:spcPts val="0"/>
              </a:spcBef>
              <a:spcAft>
                <a:spcPts val="0"/>
              </a:spcAft>
              <a:buSzPts val="5200"/>
              <a:buChar char="■"/>
              <a:defRPr sz="4160"/>
            </a:lvl3pPr>
            <a:lvl4pPr lvl="3" algn="ctr" rtl="0">
              <a:spcBef>
                <a:spcPts val="0"/>
              </a:spcBef>
              <a:spcAft>
                <a:spcPts val="0"/>
              </a:spcAft>
              <a:buSzPts val="5200"/>
              <a:buChar char="●"/>
              <a:defRPr sz="4160"/>
            </a:lvl4pPr>
            <a:lvl5pPr lvl="4" algn="ctr" rtl="0">
              <a:spcBef>
                <a:spcPts val="0"/>
              </a:spcBef>
              <a:spcAft>
                <a:spcPts val="0"/>
              </a:spcAft>
              <a:buSzPts val="5200"/>
              <a:buChar char="○"/>
              <a:defRPr sz="4160"/>
            </a:lvl5pPr>
            <a:lvl6pPr lvl="5" algn="ctr" rtl="0">
              <a:spcBef>
                <a:spcPts val="0"/>
              </a:spcBef>
              <a:spcAft>
                <a:spcPts val="0"/>
              </a:spcAft>
              <a:buSzPts val="5200"/>
              <a:buChar char="■"/>
              <a:defRPr sz="4160"/>
            </a:lvl6pPr>
            <a:lvl7pPr lvl="6" algn="ctr" rtl="0">
              <a:spcBef>
                <a:spcPts val="0"/>
              </a:spcBef>
              <a:spcAft>
                <a:spcPts val="0"/>
              </a:spcAft>
              <a:buSzPts val="5200"/>
              <a:buChar char="●"/>
              <a:defRPr sz="4160"/>
            </a:lvl7pPr>
            <a:lvl8pPr lvl="7" algn="ctr" rtl="0">
              <a:spcBef>
                <a:spcPts val="0"/>
              </a:spcBef>
              <a:spcAft>
                <a:spcPts val="0"/>
              </a:spcAft>
              <a:buSzPts val="5200"/>
              <a:buChar char="○"/>
              <a:defRPr sz="4160"/>
            </a:lvl8pPr>
            <a:lvl9pPr lvl="8" algn="ctr" rtl="0">
              <a:spcBef>
                <a:spcPts val="0"/>
              </a:spcBef>
              <a:spcAft>
                <a:spcPts val="0"/>
              </a:spcAft>
              <a:buSzPts val="5200"/>
              <a:buChar char="■"/>
              <a:defRPr sz="4160"/>
            </a:lvl9pPr>
          </a:lstStyle>
          <a:p>
            <a:endParaRPr/>
          </a:p>
        </p:txBody>
      </p:sp>
      <p:sp>
        <p:nvSpPr>
          <p:cNvPr id="29" name="Google Shape;29;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240"/>
            </a:lvl1pPr>
            <a:lvl2pPr lvl="1" algn="ctr" rtl="0">
              <a:lnSpc>
                <a:spcPct val="100000"/>
              </a:lnSpc>
              <a:spcBef>
                <a:spcPts val="0"/>
              </a:spcBef>
              <a:spcAft>
                <a:spcPts val="0"/>
              </a:spcAft>
              <a:buSzPts val="2800"/>
              <a:buNone/>
              <a:defRPr sz="2240"/>
            </a:lvl2pPr>
            <a:lvl3pPr lvl="2" algn="ctr" rtl="0">
              <a:lnSpc>
                <a:spcPct val="100000"/>
              </a:lnSpc>
              <a:spcBef>
                <a:spcPts val="0"/>
              </a:spcBef>
              <a:spcAft>
                <a:spcPts val="0"/>
              </a:spcAft>
              <a:buSzPts val="2800"/>
              <a:buNone/>
              <a:defRPr sz="2240"/>
            </a:lvl3pPr>
            <a:lvl4pPr lvl="3" algn="ctr" rtl="0">
              <a:lnSpc>
                <a:spcPct val="100000"/>
              </a:lnSpc>
              <a:spcBef>
                <a:spcPts val="0"/>
              </a:spcBef>
              <a:spcAft>
                <a:spcPts val="0"/>
              </a:spcAft>
              <a:buSzPts val="2800"/>
              <a:buNone/>
              <a:defRPr sz="2240"/>
            </a:lvl4pPr>
            <a:lvl5pPr lvl="4" algn="ctr" rtl="0">
              <a:lnSpc>
                <a:spcPct val="100000"/>
              </a:lnSpc>
              <a:spcBef>
                <a:spcPts val="0"/>
              </a:spcBef>
              <a:spcAft>
                <a:spcPts val="0"/>
              </a:spcAft>
              <a:buSzPts val="2800"/>
              <a:buNone/>
              <a:defRPr sz="2240"/>
            </a:lvl5pPr>
            <a:lvl6pPr lvl="5" algn="ctr" rtl="0">
              <a:lnSpc>
                <a:spcPct val="100000"/>
              </a:lnSpc>
              <a:spcBef>
                <a:spcPts val="0"/>
              </a:spcBef>
              <a:spcAft>
                <a:spcPts val="0"/>
              </a:spcAft>
              <a:buSzPts val="2800"/>
              <a:buNone/>
              <a:defRPr sz="2240"/>
            </a:lvl6pPr>
            <a:lvl7pPr lvl="6" algn="ctr" rtl="0">
              <a:lnSpc>
                <a:spcPct val="100000"/>
              </a:lnSpc>
              <a:spcBef>
                <a:spcPts val="0"/>
              </a:spcBef>
              <a:spcAft>
                <a:spcPts val="0"/>
              </a:spcAft>
              <a:buSzPts val="2800"/>
              <a:buNone/>
              <a:defRPr sz="2240"/>
            </a:lvl7pPr>
            <a:lvl8pPr lvl="7" algn="ctr" rtl="0">
              <a:lnSpc>
                <a:spcPct val="100000"/>
              </a:lnSpc>
              <a:spcBef>
                <a:spcPts val="0"/>
              </a:spcBef>
              <a:spcAft>
                <a:spcPts val="0"/>
              </a:spcAft>
              <a:buSzPts val="2800"/>
              <a:buNone/>
              <a:defRPr sz="2240"/>
            </a:lvl8pPr>
            <a:lvl9pPr lvl="8" algn="ctr" rtl="0">
              <a:lnSpc>
                <a:spcPct val="100000"/>
              </a:lnSpc>
              <a:spcBef>
                <a:spcPts val="0"/>
              </a:spcBef>
              <a:spcAft>
                <a:spcPts val="0"/>
              </a:spcAft>
              <a:buSzPts val="2800"/>
              <a:buNone/>
              <a:defRPr sz="224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ched.co/1OZJh"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linuxfoundation.jp/publications/2022/11/a-deep-dive-into-open-source-program-office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linuxfoundation.jp/publications/2022/11/a-deep-dive-into-open-source-program-offic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linuxfoundation.jp/publications/2022/11/a-deep-dive-into-open-source-program-offices/"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linuxfoundation.jp/publications/2022/11/a-deep-dive-into-open-source-program-offices/"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linuxfoundation.jp/publications/2022/11/a-deep-dive-into-open-source-program-offices/"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www.linuxfoundation.jp/wp-content/uploads/2022/08/LFResearch_OSPO_Report-jp.pdf" TargetMode="External"/><Relationship Id="rId3" Type="http://schemas.openxmlformats.org/officeDocument/2006/relationships/hyperlink" Target="https://www.linuxfoundation.org/research/a-deep-dive-into-open-source-program-offices" TargetMode="External"/><Relationship Id="rId7" Type="http://schemas.openxmlformats.org/officeDocument/2006/relationships/hyperlink" Target="https://github.com/todogroup/ospo-career-path/tree/main/OSPO-101"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hyperlink" Target="https://www.linuxfoundation.jp/resources/open-source-guides/creating-an-open-source-program/" TargetMode="External"/><Relationship Id="rId5" Type="http://schemas.openxmlformats.org/officeDocument/2006/relationships/hyperlink" Target="https://www.linuxfoundation.org/resources/open-source-guides/creating-an-open-source-program?hsLang=en" TargetMode="External"/><Relationship Id="rId4" Type="http://schemas.openxmlformats.org/officeDocument/2006/relationships/hyperlink" Target="https://www.linuxfoundation.jp/blog/2022/11/japanese-version-of-a-deep-dive-into-open-source-program-offices-launch/" TargetMode="External"/><Relationship Id="rId9" Type="http://schemas.openxmlformats.org/officeDocument/2006/relationships/comments" Target="../comments/comment1.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hyperlink" Target="https://www.linuxfoundation.jp/wp-content/uploads/2022/11/ja_LFR_LFAID_Deep_Dive_Open_Source_Program_Offices_0830.pdf"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www.linuxfoundation.jp/resources/open-source-guides/"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hyperlink" Target="https://www.intel.com/content/www/us/en/developer/articles/community/how-intel-supports-open-source-from-the-inside-out.html" TargetMode="External"/><Relationship Id="rId4" Type="http://schemas.openxmlformats.org/officeDocument/2006/relationships/hyperlink" Target="https://static.sched.com/hosted_files/ossna2024/05/QuantitativeMethodContributionValue-KS_MK_202404.pdf"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ospomindmap.todogroup.org/jp"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ssaits.jp/promapedia/concepts/project-program-portfolio.html"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s://ospoglossary.todogroup.org/ospo-definition/" TargetMode="External"/><Relationship Id="rId4" Type="http://schemas.openxmlformats.org/officeDocument/2006/relationships/hyperlink" Target="https://dictionary.cambridge.org/ja/dictionary/english/pro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40" name="Google Shape;40;p9"/>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Why should I care about OSS?</a:t>
            </a:r>
            <a:endParaRPr/>
          </a:p>
        </p:txBody>
      </p:sp>
      <p:sp>
        <p:nvSpPr>
          <p:cNvPr id="41" name="Google Shape;41;p9"/>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ja" noProof="1"/>
              <a:t>A:</a:t>
            </a:r>
            <a:r>
              <a:rPr lang="ja"/>
              <a:t>  </a:t>
            </a:r>
            <a:endParaRPr/>
          </a:p>
          <a:p>
            <a:pPr marL="457200" lvl="0" indent="-290830" algn="l" rtl="0">
              <a:spcBef>
                <a:spcPts val="0"/>
              </a:spcBef>
              <a:spcAft>
                <a:spcPts val="0"/>
              </a:spcAft>
              <a:buSzPct val="100000"/>
              <a:buChar char="●"/>
            </a:pPr>
            <a:r>
              <a:rPr lang="ja" noProof="1"/>
              <a:t>Licensing</a:t>
            </a:r>
            <a:endParaRPr/>
          </a:p>
          <a:p>
            <a:pPr marL="914400" lvl="1" indent="-290830" algn="l" rtl="0">
              <a:spcBef>
                <a:spcPts val="0"/>
              </a:spcBef>
              <a:spcAft>
                <a:spcPts val="0"/>
              </a:spcAft>
              <a:buSzPct val="100000"/>
              <a:buChar char="○"/>
            </a:pPr>
            <a:r>
              <a:rPr lang="ja" noProof="1"/>
              <a:t>Software is protected by copyright, license</a:t>
            </a:r>
            <a:endParaRPr/>
          </a:p>
          <a:p>
            <a:pPr marL="1371600" lvl="2" indent="-290830" algn="l" rtl="0">
              <a:spcBef>
                <a:spcPts val="0"/>
              </a:spcBef>
              <a:spcAft>
                <a:spcPts val="0"/>
              </a:spcAft>
              <a:buSzPct val="100000"/>
              <a:buChar char="■"/>
            </a:pPr>
            <a:r>
              <a:rPr lang="ja" noProof="1"/>
              <a:t>You have to follow the license</a:t>
            </a:r>
            <a:endParaRPr/>
          </a:p>
          <a:p>
            <a:pPr marL="1828800" lvl="3" indent="-290830" algn="l" rtl="0">
              <a:spcBef>
                <a:spcPts val="0"/>
              </a:spcBef>
              <a:spcAft>
                <a:spcPts val="0"/>
              </a:spcAft>
              <a:buSzPct val="100000"/>
              <a:buChar char="●"/>
            </a:pPr>
            <a:r>
              <a:rPr lang="ja" noProof="1"/>
              <a:t>You have to respect the author</a:t>
            </a:r>
            <a:endParaRPr/>
          </a:p>
          <a:p>
            <a:pPr marL="1371600" lvl="2" indent="-290830" algn="l" rtl="0">
              <a:spcBef>
                <a:spcPts val="0"/>
              </a:spcBef>
              <a:spcAft>
                <a:spcPts val="0"/>
              </a:spcAft>
              <a:buSzPct val="100000"/>
              <a:buChar char="■"/>
            </a:pPr>
            <a:r>
              <a:rPr lang="ja" noProof="1"/>
              <a:t>There are court cases for license violation</a:t>
            </a:r>
            <a:endParaRPr/>
          </a:p>
          <a:p>
            <a:pPr marL="914400" lvl="1" indent="-290830" algn="l" rtl="0">
              <a:spcBef>
                <a:spcPts val="0"/>
              </a:spcBef>
              <a:spcAft>
                <a:spcPts val="0"/>
              </a:spcAft>
              <a:buSzPct val="100000"/>
              <a:buChar char="○"/>
            </a:pPr>
            <a:r>
              <a:rPr lang="ja" noProof="1"/>
              <a:t>OSS can be obtained and used without following the procedures such as contract</a:t>
            </a:r>
            <a:endParaRPr/>
          </a:p>
          <a:p>
            <a:pPr marL="1371600" lvl="2" indent="-290830" algn="l" rtl="0">
              <a:spcBef>
                <a:spcPts val="0"/>
              </a:spcBef>
              <a:spcAft>
                <a:spcPts val="0"/>
              </a:spcAft>
              <a:buSzPct val="100000"/>
              <a:buChar char="■"/>
            </a:pPr>
            <a:r>
              <a:rPr lang="ja" noProof="1"/>
              <a:t>Normally, the license conditions are checked in the procedures such as contract, but OSS can be used without doing that</a:t>
            </a:r>
            <a:endParaRPr/>
          </a:p>
          <a:p>
            <a:pPr marL="1371600" lvl="2" indent="-290830" algn="l" rtl="0">
              <a:spcBef>
                <a:spcPts val="0"/>
              </a:spcBef>
              <a:spcAft>
                <a:spcPts val="0"/>
              </a:spcAft>
              <a:buSzPct val="100000"/>
              <a:buChar char="■"/>
            </a:pPr>
            <a:r>
              <a:rPr lang="ja" noProof="1"/>
              <a:t>Introduced at the grassroots, it becomes unmanageable</a:t>
            </a:r>
            <a:endParaRPr/>
          </a:p>
          <a:p>
            <a:pPr marL="914400" lvl="1" indent="-290830" algn="l" rtl="0">
              <a:spcBef>
                <a:spcPts val="0"/>
              </a:spcBef>
              <a:spcAft>
                <a:spcPts val="0"/>
              </a:spcAft>
              <a:buSzPct val="100000"/>
              <a:buChar char="○"/>
            </a:pPr>
            <a:r>
              <a:rPr lang="ja" noProof="1"/>
              <a:t>OSS comes in as a dependency</a:t>
            </a:r>
            <a:endParaRPr/>
          </a:p>
          <a:p>
            <a:pPr marL="1371600" lvl="2" indent="-290830" algn="l" rtl="0">
              <a:spcBef>
                <a:spcPts val="0"/>
              </a:spcBef>
              <a:spcAft>
                <a:spcPts val="0"/>
              </a:spcAft>
              <a:buSzPct val="100000"/>
              <a:buChar char="■"/>
            </a:pPr>
            <a:r>
              <a:rPr lang="ja" noProof="1"/>
              <a:t>Some things are not recognized that they are being used</a:t>
            </a:r>
            <a:endParaRPr/>
          </a:p>
          <a:p>
            <a:pPr marL="914400" lvl="1" indent="-290830" algn="l" rtl="0">
              <a:spcBef>
                <a:spcPts val="0"/>
              </a:spcBef>
              <a:spcAft>
                <a:spcPts val="0"/>
              </a:spcAft>
              <a:buSzPct val="100000"/>
              <a:buChar char="○"/>
            </a:pPr>
            <a:r>
              <a:rPr lang="ja" noProof="1"/>
              <a:t>You have to understand the difference between Freeware and OSS (free software) and handle it according to the terms of use</a:t>
            </a:r>
            <a:endParaRPr/>
          </a:p>
          <a:p>
            <a:pPr marL="1371600" lvl="2" indent="-290830" algn="l" rtl="0">
              <a:spcBef>
                <a:spcPts val="0"/>
              </a:spcBef>
              <a:spcAft>
                <a:spcPts val="0"/>
              </a:spcAft>
              <a:buSzPct val="100000"/>
              <a:buChar char="■"/>
            </a:pPr>
            <a:r>
              <a:rPr lang="ja" noProof="1"/>
              <a:t>There are many cases where it is difficult to make a decision → This is where OSPO becomes necessary</a:t>
            </a:r>
            <a:endParaRPr/>
          </a:p>
          <a:p>
            <a:pPr marL="457200" lvl="0" indent="-290830" algn="l" rtl="0">
              <a:spcBef>
                <a:spcPts val="0"/>
              </a:spcBef>
              <a:spcAft>
                <a:spcPts val="0"/>
              </a:spcAft>
              <a:buSzPct val="100000"/>
              <a:buChar char="●"/>
            </a:pPr>
            <a:r>
              <a:rPr lang="ja" noProof="1"/>
              <a:t>Use with peace of mind</a:t>
            </a:r>
            <a:endParaRPr/>
          </a:p>
          <a:p>
            <a:pPr marL="914400" lvl="1" indent="-290830" algn="l" rtl="0">
              <a:spcBef>
                <a:spcPts val="0"/>
              </a:spcBef>
              <a:spcAft>
                <a:spcPts val="0"/>
              </a:spcAft>
              <a:buSzPct val="100000"/>
              <a:buChar char="○"/>
            </a:pPr>
            <a:r>
              <a:rPr lang="ja" noProof="1"/>
              <a:t>Security (vulnerability)</a:t>
            </a:r>
            <a:endParaRPr/>
          </a:p>
          <a:p>
            <a:pPr marL="1371600" lvl="2" indent="-290830" algn="l" rtl="0">
              <a:spcBef>
                <a:spcPts val="0"/>
              </a:spcBef>
              <a:spcAft>
                <a:spcPts val="0"/>
              </a:spcAft>
              <a:buSzPct val="100000"/>
              <a:buChar char="■"/>
            </a:pPr>
            <a:r>
              <a:rPr lang="ja" noProof="1"/>
              <a:t>A problem is discovered after introduction and a response is required. If you do not know what you are using at that time, the response will be delayed or impossible.</a:t>
            </a:r>
            <a:endParaRPr/>
          </a:p>
          <a:p>
            <a:pPr marL="1371600" lvl="2" indent="-290830" algn="l" rtl="0">
              <a:spcBef>
                <a:spcPts val="0"/>
              </a:spcBef>
              <a:spcAft>
                <a:spcPts val="0"/>
              </a:spcAft>
              <a:buSzPct val="100000"/>
              <a:buChar char="■"/>
            </a:pPr>
            <a:r>
              <a:rPr lang="ja" noProof="1"/>
              <a:t>Widely used/open source makes it easy for attackers</a:t>
            </a:r>
            <a:endParaRPr/>
          </a:p>
          <a:p>
            <a:pPr marL="1828800" lvl="3" indent="-290830" algn="l" rtl="0">
              <a:spcBef>
                <a:spcPts val="0"/>
              </a:spcBef>
              <a:spcAft>
                <a:spcPts val="0"/>
              </a:spcAft>
              <a:buSzPct val="100000"/>
              <a:buChar char="●"/>
            </a:pPr>
            <a:r>
              <a:rPr lang="ja" noProof="1"/>
              <a:t>On the other hand, since there are many developers and users, countermeasures are quick</a:t>
            </a:r>
            <a:endParaRPr/>
          </a:p>
          <a:p>
            <a:pPr marL="914400" lvl="1" indent="-290830" algn="l" rtl="0">
              <a:spcBef>
                <a:spcPts val="0"/>
              </a:spcBef>
              <a:spcAft>
                <a:spcPts val="0"/>
              </a:spcAft>
              <a:buSzPct val="100000"/>
              <a:buChar char="○"/>
            </a:pPr>
            <a:r>
              <a:rPr lang="ja" noProof="1"/>
              <a:t>Using OSS with peace of mind</a:t>
            </a:r>
            <a:endParaRPr/>
          </a:p>
          <a:p>
            <a:pPr marL="1371600" lvl="2" indent="-290830" algn="l" rtl="0">
              <a:spcBef>
                <a:spcPts val="0"/>
              </a:spcBef>
              <a:spcAft>
                <a:spcPts val="0"/>
              </a:spcAft>
              <a:buSzPct val="100000"/>
              <a:buChar char="■"/>
            </a:pPr>
            <a:r>
              <a:rPr lang="ja" noProof="1"/>
              <a:t>Depends on the state of the community</a:t>
            </a:r>
            <a:endParaRPr/>
          </a:p>
          <a:p>
            <a:pPr marL="1371600" lvl="2" indent="-290830" algn="l" rtl="0">
              <a:spcBef>
                <a:spcPts val="0"/>
              </a:spcBef>
              <a:spcAft>
                <a:spcPts val="0"/>
              </a:spcAft>
              <a:buSzPct val="100000"/>
              <a:buChar char="■"/>
            </a:pPr>
            <a:r>
              <a:rPr lang="ja" noProof="1"/>
              <a:t>Maintaining a state of peace of mind by contributing and participating in the community</a:t>
            </a:r>
            <a:endParaRPr/>
          </a:p>
          <a:p>
            <a:pPr marL="457200" lvl="0" indent="-290830" algn="l" rtl="0">
              <a:spcBef>
                <a:spcPts val="0"/>
              </a:spcBef>
              <a:spcAft>
                <a:spcPts val="0"/>
              </a:spcAft>
              <a:buSzPct val="100000"/>
              <a:buChar char="●"/>
            </a:pPr>
            <a:r>
              <a:rPr lang="ja"/>
              <a:t>　</a:t>
            </a:r>
            <a:endParaRPr/>
          </a:p>
          <a:p>
            <a:pPr marL="457200" lvl="0" indent="-290830" algn="l" rtl="0">
              <a:spcBef>
                <a:spcPts val="0"/>
              </a:spcBef>
              <a:spcAft>
                <a:spcPts val="0"/>
              </a:spcAft>
              <a:buSzPct val="100000"/>
              <a:buChar char="●"/>
            </a:pPr>
            <a:r>
              <a:rPr lang="ja" noProof="1"/>
              <a:t>Note)Assumes initial questions</a:t>
            </a:r>
            <a:endParaRPr/>
          </a:p>
        </p:txBody>
      </p:sp>
      <p:sp>
        <p:nvSpPr>
          <p:cNvPr id="42" name="Google Shape;42;p9"/>
          <p:cNvSpPr/>
          <p:nvPr/>
        </p:nvSpPr>
        <p:spPr>
          <a:xfrm>
            <a:off x="7307150" y="34587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Done for now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a:t>
            </a:r>
            <a:endParaRPr/>
          </a:p>
        </p:txBody>
      </p:sp>
      <p:sp>
        <p:nvSpPr>
          <p:cNvPr id="116" name="Google Shape;116;p18"/>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ja" noProof="1">
                <a:solidFill>
                  <a:schemeClr val="dk1"/>
                </a:solidFill>
              </a:rPr>
              <a:t>and say, "</a:t>
            </a:r>
            <a:r>
              <a:rPr lang="ja" noProof="1">
                <a:solidFill>
                  <a:schemeClr val="dk1"/>
                </a:solidFill>
                <a:highlight>
                  <a:srgbClr val="FFFF00"/>
                </a:highlight>
              </a:rPr>
              <a:t>The role of OSPO is to understand the changes in the business environment caused by OSS and to encourage the company to adapt to this changing environment</a:t>
            </a:r>
            <a:r>
              <a:rPr lang="ja" noProof="1">
                <a:solidFill>
                  <a:schemeClr val="dk1"/>
                </a:solidFill>
              </a:rPr>
              <a:t>."</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Conformity has stages: →"conform to and coexist with"</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① Reacting to directly related changes,</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② Understanding the background of change, anticipating and preparing for the next change,</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③ Thinking about a desired state and creating changes to achieve that state,</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etc.</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Beyond a certain stage, OSPO acts as a bridge between the community and the organization</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Getting HR involved in the OSS community helps bridge the success of activities such as hiring</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distributing business flyers in the community, sponsoring, etc.</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The distance between the OSS world and the company depends on how the company understands OSS.</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The distance decreases as the maturity stage increases.</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At first the company is separated, but gradually the company enters the OSS world.</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The degree of penetration and scale become the OSS strategy.</a:t>
            </a:r>
            <a:endParaRPr>
              <a:solidFill>
                <a:schemeClr val="dk1"/>
              </a:solidFill>
            </a:endParaRPr>
          </a:p>
          <a:p>
            <a:pPr marL="457200" lvl="0" indent="-317500" algn="l" rtl="0">
              <a:spcBef>
                <a:spcPts val="0"/>
              </a:spcBef>
              <a:spcAft>
                <a:spcPts val="0"/>
              </a:spcAft>
              <a:buClr>
                <a:schemeClr val="dk1"/>
              </a:buClr>
              <a:buSzPts val="1400"/>
              <a:buChar char="●"/>
            </a:pPr>
            <a:r>
              <a:rPr lang="ja">
                <a:solidFill>
                  <a:schemeClr val="dk1"/>
                </a:solidFill>
              </a:rPr>
              <a:t> </a:t>
            </a:r>
            <a:r>
              <a:rPr lang="ja" noProof="1">
                <a:solidFill>
                  <a:schemeClr val="dk1"/>
                </a:solidFill>
              </a:rPr>
              <a:t>2/29 points to: Discuss how to launch OSPO/strategy: OSPO Strategy</a:t>
            </a:r>
            <a:endParaRPr>
              <a:solidFill>
                <a:schemeClr val="dk1"/>
              </a:solidFill>
            </a:endParaRPr>
          </a:p>
        </p:txBody>
      </p:sp>
      <p:sp>
        <p:nvSpPr>
          <p:cNvPr id="117" name="Google Shape;117;p18"/>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2024/3/22 Continue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OSPO Strategy: </a:t>
            </a:r>
            <a:r>
              <a:rPr lang="ja" sz="1120" noProof="1">
                <a:latin typeface="Arial"/>
                <a:ea typeface="Arial"/>
                <a:cs typeface="Arial"/>
                <a:sym typeface="Arial"/>
              </a:rPr>
              <a:t>How to launch OSPO/Operation</a:t>
            </a:r>
            <a:endParaRPr/>
          </a:p>
        </p:txBody>
      </p:sp>
      <p:sp>
        <p:nvSpPr>
          <p:cNvPr id="123" name="Google Shape;123;p19"/>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ja" noProof="1">
                <a:solidFill>
                  <a:schemeClr val="dk1"/>
                </a:solidFill>
              </a:rPr>
              <a:t>Stage 0 → 1 Operation</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Tell about the case of the lawsuit</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Experience a painful experience and keenly realize the necessity</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Identify the issues related to OSS, and after seeing the overall experience, decide the priority of the efforts and work on it</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When you follow the issue in front of you, you are in a state of limbo and there is no end in sight</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It is easier to get the overall experience first</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When you want to create an OSPO, you need an OSS strategy</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But it is not easy to create a strategy</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For the example of an OSS strategy, what does OSPO do to realize it</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Strategy Consider what OSPO does to realize the OSS strategy of the second company (Development and sales company of products such as TVs and cameras) in the discussion</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What is the OSS strategy of this company?</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Contribute bug fixes</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Compliance</a:t>
            </a:r>
            <a:endParaRPr>
              <a:solidFill>
                <a:schemeClr val="dk1"/>
              </a:solidFill>
            </a:endParaRPr>
          </a:p>
          <a:p>
            <a:pPr marL="1371600" lvl="2" indent="-317500" algn="l" rtl="0">
              <a:spcBef>
                <a:spcPts val="0"/>
              </a:spcBef>
              <a:spcAft>
                <a:spcPts val="0"/>
              </a:spcAft>
              <a:buClr>
                <a:schemeClr val="dk1"/>
              </a:buClr>
              <a:buSzPts val="1400"/>
              <a:buChar char="■"/>
            </a:pPr>
            <a:r>
              <a:rPr lang="ja" noProof="1">
                <a:solidFill>
                  <a:schemeClr val="dk1"/>
                </a:solidFill>
              </a:rPr>
              <a:t>Keep up with version upgrades</a:t>
            </a:r>
            <a:endParaRPr>
              <a:solidFill>
                <a:schemeClr val="dk1"/>
              </a:solidFill>
            </a:endParaRPr>
          </a:p>
          <a:p>
            <a:pPr marL="1371600" lvl="2" indent="-317500" algn="l" rtl="0">
              <a:spcBef>
                <a:spcPts val="0"/>
              </a:spcBef>
              <a:spcAft>
                <a:spcPts val="0"/>
              </a:spcAft>
              <a:buClr>
                <a:schemeClr val="dk1"/>
              </a:buClr>
              <a:buSzPts val="1400"/>
              <a:buChar char="■"/>
            </a:pPr>
            <a:r>
              <a:t> </a:t>
            </a:r>
            <a:endParaRPr>
              <a:solidFill>
                <a:schemeClr val="dk1"/>
              </a:solidFill>
            </a:endParaRPr>
          </a:p>
        </p:txBody>
      </p:sp>
      <p:sp>
        <p:nvSpPr>
          <p:cNvPr id="124" name="Google Shape;124;p19"/>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2024/3/22 Continue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Open Source Program What is an Office Program?</a:t>
            </a:r>
            <a:endParaRPr/>
          </a:p>
        </p:txBody>
      </p:sp>
      <p:sp>
        <p:nvSpPr>
          <p:cNvPr id="130" name="Google Shape;130;p20"/>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2024/4/26</a:t>
            </a:r>
            <a:endParaRPr/>
          </a:p>
        </p:txBody>
      </p:sp>
      <p:sp>
        <p:nvSpPr>
          <p:cNvPr id="131" name="Google Shape;131;p20"/>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ja" noProof="1">
                <a:solidFill>
                  <a:schemeClr val="dk1"/>
                </a:solidFill>
              </a:rPr>
              <a:t>Participants: 7</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Portfolio, Program, Project</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Project-Product</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Project is where Output comes from, Program is where Outcome comes comes from</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The scope of OSPO is different for each company</a:t>
            </a:r>
            <a:endParaRPr>
              <a:solidFill>
                <a:schemeClr val="dk1"/>
              </a:solidFill>
            </a:endParaRPr>
          </a:p>
          <a:p>
            <a:pPr marL="914400" lvl="1" indent="-317500" algn="l" rtl="0">
              <a:spcBef>
                <a:spcPts val="0"/>
              </a:spcBef>
              <a:spcAft>
                <a:spcPts val="0"/>
              </a:spcAft>
              <a:buClr>
                <a:schemeClr val="dk1"/>
              </a:buClr>
              <a:buSzPts val="1400"/>
              <a:buChar char="○"/>
            </a:pPr>
            <a:r>
              <a:rPr lang="ja" noProof="1">
                <a:solidFill>
                  <a:schemeClr val="dk1"/>
                </a:solidFill>
              </a:rPr>
              <a:t>Project level, Program level, Portfolio level</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Maybe it's better not to stick to the word Program</a:t>
            </a:r>
            <a:br>
              <a:rPr lang="ja">
                <a:solidFill>
                  <a:schemeClr val="dk1"/>
                </a:solidFill>
              </a:rPr>
            </a:br>
            <a:r>
              <a:rPr lang="ja" noProof="1">
                <a:solidFill>
                  <a:schemeClr val="dk1"/>
                </a:solidFill>
              </a:rPr>
              <a:t>Open Source Office</a:t>
            </a:r>
            <a:endParaRPr>
              <a:solidFill>
                <a:schemeClr val="dk1"/>
              </a:solidFill>
            </a:endParaRPr>
          </a:p>
          <a:p>
            <a:pPr marL="457200" lvl="0" indent="-317500" algn="l" rtl="0">
              <a:spcBef>
                <a:spcPts val="0"/>
              </a:spcBef>
              <a:spcAft>
                <a:spcPts val="0"/>
              </a:spcAft>
              <a:buClr>
                <a:schemeClr val="dk1"/>
              </a:buClr>
              <a:buSzPts val="1400"/>
              <a:buChar char="●"/>
            </a:pPr>
            <a:r>
              <a:rPr lang="ja" noProof="1">
                <a:solidFill>
                  <a:schemeClr val="dk1"/>
                </a:solidFill>
              </a:rPr>
              <a:t>After all, it's better to have Program in it.</a:t>
            </a:r>
            <a:br>
              <a:rPr lang="ja">
                <a:solidFill>
                  <a:schemeClr val="dk1"/>
                </a:solidFill>
              </a:rPr>
            </a:br>
            <a:r>
              <a:rPr lang="ja" noProof="1">
                <a:solidFill>
                  <a:schemeClr val="dk1"/>
                </a:solidFill>
              </a:rPr>
              <a:t>It's better because the management and promotion aspects are conveyed.</a:t>
            </a:r>
            <a:endParaRPr>
              <a:solidFill>
                <a:schemeClr val="dk1"/>
              </a:solidFill>
            </a:endParaRPr>
          </a:p>
          <a:p>
            <a:pPr marL="457200" lvl="0" indent="-317500" algn="l" rtl="0">
              <a:spcBef>
                <a:spcPts val="0"/>
              </a:spcBef>
              <a:spcAft>
                <a:spcPts val="0"/>
              </a:spcAft>
              <a:buClr>
                <a:schemeClr val="dk1"/>
              </a:buClr>
              <a:buSzPts val="1400"/>
              <a:buChar char="●"/>
            </a:pPr>
            <a:r>
              <a:t> </a:t>
            </a:r>
            <a:endParaRPr>
              <a:solidFill>
                <a:schemeClr val="dk1"/>
              </a:solidFill>
            </a:endParaRPr>
          </a:p>
        </p:txBody>
      </p:sp>
      <p:pic>
        <p:nvPicPr>
          <p:cNvPr id="132" name="Google Shape;132;p20"/>
          <p:cNvPicPr preferRelativeResize="0"/>
          <p:nvPr/>
        </p:nvPicPr>
        <p:blipFill>
          <a:blip r:embed="rId3">
            <a:alphaModFix/>
          </a:blip>
          <a:stretch>
            <a:fillRect/>
          </a:stretch>
        </p:blipFill>
        <p:spPr>
          <a:xfrm>
            <a:off x="4189725" y="2098153"/>
            <a:ext cx="4928451" cy="2735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t> </a:t>
            </a:r>
          </a:p>
        </p:txBody>
      </p:sp>
      <p:sp>
        <p:nvSpPr>
          <p:cNvPr id="138" name="Google Shape;138;p21"/>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Autofit/>
          </a:bodyPr>
          <a:lstStyle/>
          <a:p>
            <a:pPr marL="457200" lvl="0" indent="-342900" algn="l" rtl="0">
              <a:spcBef>
                <a:spcPts val="0"/>
              </a:spcBef>
              <a:spcAft>
                <a:spcPts val="0"/>
              </a:spcAft>
              <a:buSzPts val="1800"/>
              <a:buChar char="•"/>
            </a:pPr>
            <a:r>
              <a:rPr lang="ja" noProof="1"/>
              <a:t>At first, the contribution was persuading the boss at the grassroots.</a:t>
            </a:r>
            <a:endParaRPr/>
          </a:p>
          <a:p>
            <a:pPr marL="457200" lvl="0" indent="-342900" algn="l" rtl="0">
              <a:spcBef>
                <a:spcPts val="0"/>
              </a:spcBef>
              <a:spcAft>
                <a:spcPts val="0"/>
              </a:spcAft>
              <a:buSzPts val="1800"/>
              <a:buChar char="•"/>
            </a:pPr>
            <a:r>
              <a:rPr lang="ja" noProof="1"/>
              <a:t>OSPO was born trying to do it collectively as a company.</a:t>
            </a:r>
            <a:endParaRPr/>
          </a:p>
          <a:p>
            <a:pPr marL="457200" lvl="0" indent="-342900" algn="l" rtl="0">
              <a:spcBef>
                <a:spcPts val="0"/>
              </a:spcBef>
              <a:spcAft>
                <a:spcPts val="0"/>
              </a:spcAft>
              <a:buSzPts val="1800"/>
              <a:buChar char="•"/>
            </a:pPr>
            <a:r>
              <a:rPr lang="ja" noProof="1"/>
              <a:t>OSPO is difficult only through grassroots activities, and it also requires an approach from the top.</a:t>
            </a:r>
            <a:endParaRPr/>
          </a:p>
          <a:p>
            <a:pPr marL="914400" lvl="1" indent="-323850" algn="l" rtl="0">
              <a:spcBef>
                <a:spcPts val="0"/>
              </a:spcBef>
              <a:spcAft>
                <a:spcPts val="0"/>
              </a:spcAft>
              <a:buSzPts val="1500"/>
              <a:buChar char="•"/>
            </a:pPr>
            <a:r>
              <a:rPr lang="ja" noProof="1"/>
              <a:t>How to create a top approach? I want best practices...</a:t>
            </a:r>
            <a:endParaRPr/>
          </a:p>
          <a:p>
            <a:pPr marL="914400" lvl="1" indent="-323850" algn="l" rtl="0">
              <a:spcBef>
                <a:spcPts val="0"/>
              </a:spcBef>
              <a:spcAft>
                <a:spcPts val="0"/>
              </a:spcAft>
              <a:buSzPts val="1500"/>
              <a:buChar char="•"/>
            </a:pPr>
            <a:r>
              <a:rPr lang="ja" noProof="1"/>
              <a:t>It would be good to have a document called "The Road to COSO (Chief Open Source Officer)"</a:t>
            </a:r>
            <a:endParaRPr/>
          </a:p>
          <a:p>
            <a:pPr marL="457200" lvl="0" indent="-342900" algn="l" rtl="0">
              <a:spcBef>
                <a:spcPts val="0"/>
              </a:spcBef>
              <a:spcAft>
                <a:spcPts val="0"/>
              </a:spcAft>
              <a:buSzPts val="1800"/>
              <a:buChar char="•"/>
            </a:pPr>
            <a:r>
              <a:rPr lang="ja" noProof="1"/>
              <a:t>In order for OSS from a business perspective to be recognized as a company, it would be easier to move to the C level</a:t>
            </a:r>
            <a:endParaRPr/>
          </a:p>
          <a:p>
            <a:pPr marL="457200" lvl="0" indent="-342900" algn="l" rtl="0">
              <a:spcBef>
                <a:spcPts val="0"/>
              </a:spcBef>
              <a:spcAft>
                <a:spcPts val="0"/>
              </a:spcAft>
              <a:buSzPts val="1800"/>
              <a:buChar char="•"/>
            </a:pPr>
            <a:r>
              <a:rPr lang="ja" noProof="1"/>
              <a:t>Comments from sales</a:t>
            </a:r>
            <a:endParaRPr/>
          </a:p>
          <a:p>
            <a:pPr marL="914400" lvl="1" indent="-323850" algn="l" rtl="0">
              <a:spcBef>
                <a:spcPts val="0"/>
              </a:spcBef>
              <a:spcAft>
                <a:spcPts val="0"/>
              </a:spcAft>
              <a:buSzPts val="1500"/>
              <a:buChar char="•"/>
            </a:pPr>
            <a:r>
              <a:rPr lang="ja" noProof="1"/>
              <a:t>In the case of the software business, there is a growing recognition that it is advantageous to understand OSS and the community in order to sell.</a:t>
            </a:r>
            <a:endParaRPr/>
          </a:p>
          <a:p>
            <a:pPr marL="457200" lvl="0" indent="-342900" algn="l" rtl="0">
              <a:spcBef>
                <a:spcPts val="0"/>
              </a:spcBef>
              <a:spcAft>
                <a:spcPts val="0"/>
              </a:spcAft>
              <a:buSzPts val="1800"/>
              <a:buChar char="•"/>
            </a:pPr>
            <a:r>
              <a:rPr lang="ja" noProof="1"/>
              <a:t>With regard to SBOM, export regulations, etc., it would be better to convey clearly and correctly that understanding of OSS and the community + participation in the community to create standards are useful in businesses other than software.</a:t>
            </a:r>
            <a:endParaRPr/>
          </a:p>
          <a:p>
            <a:pPr marL="914400" lvl="1" indent="-323850" algn="l" rtl="0">
              <a:spcBef>
                <a:spcPts val="0"/>
              </a:spcBef>
              <a:spcAft>
                <a:spcPts val="0"/>
              </a:spcAft>
              <a:buSzPts val="1500"/>
              <a:buChar char="•"/>
            </a:pPr>
            <a:r>
              <a:rPr lang="ja" noProof="1"/>
              <a:t>There are places where customers see such things.</a:t>
            </a:r>
            <a:endParaRPr/>
          </a:p>
        </p:txBody>
      </p:sp>
      <p:sp>
        <p:nvSpPr>
          <p:cNvPr id="139" name="Google Shape;139;p21"/>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2024/5/24</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a:t>
            </a:r>
            <a:endParaRPr/>
          </a:p>
        </p:txBody>
      </p:sp>
      <p:sp>
        <p:nvSpPr>
          <p:cNvPr id="145" name="Google Shape;145;p22"/>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rmAutofit fontScale="62500" lnSpcReduction="20000"/>
          </a:bodyPr>
          <a:lstStyle/>
          <a:p>
            <a:pPr marL="457200" lvl="0" indent="-300037" algn="l" rtl="0">
              <a:spcBef>
                <a:spcPts val="0"/>
              </a:spcBef>
              <a:spcAft>
                <a:spcPts val="0"/>
              </a:spcAft>
              <a:buSzPct val="100000"/>
              <a:buChar char="•"/>
            </a:pPr>
            <a:r>
              <a:rPr lang="ja" noProof="1"/>
              <a:t>Where it is on the organizational chart depends on the company.</a:t>
            </a:r>
            <a:endParaRPr/>
          </a:p>
          <a:p>
            <a:pPr marL="914400" lvl="1" indent="-288131" algn="l" rtl="0">
              <a:spcBef>
                <a:spcPts val="0"/>
              </a:spcBef>
              <a:spcAft>
                <a:spcPts val="0"/>
              </a:spcAft>
              <a:buSzPct val="100000"/>
              <a:buChar char="•"/>
            </a:pPr>
            <a:r>
              <a:rPr lang="ja" noProof="1"/>
              <a:t>Roles also vary</a:t>
            </a:r>
            <a:endParaRPr/>
          </a:p>
          <a:p>
            <a:pPr marL="914400" lvl="1" indent="-288131" algn="l" rtl="0">
              <a:spcBef>
                <a:spcPts val="0"/>
              </a:spcBef>
              <a:spcAft>
                <a:spcPts val="0"/>
              </a:spcAft>
              <a:buSzPct val="100000"/>
              <a:buChar char="•"/>
            </a:pPr>
            <a:r>
              <a:rPr lang="ja" noProof="1"/>
              <a:t>Within R &amp; D, CTO Office, Security Office, Risk Compliance, Certificate of Authenticity, Legal Intellectual Property</a:t>
            </a:r>
            <a:endParaRPr/>
          </a:p>
          <a:p>
            <a:pPr marL="914400" lvl="1" indent="-288131" algn="l" rtl="0">
              <a:spcBef>
                <a:spcPts val="0"/>
              </a:spcBef>
              <a:spcAft>
                <a:spcPts val="0"/>
              </a:spcAft>
              <a:buSzPct val="100000"/>
              <a:buChar char="•"/>
            </a:pPr>
            <a:r>
              <a:rPr lang="ja" noProof="1"/>
              <a:t>Where it should be placed varies depending on the company's stage</a:t>
            </a:r>
            <a:endParaRPr/>
          </a:p>
          <a:p>
            <a:pPr marL="914400" lvl="1" indent="-288131" algn="l" rtl="0">
              <a:spcBef>
                <a:spcPts val="0"/>
              </a:spcBef>
              <a:spcAft>
                <a:spcPts val="0"/>
              </a:spcAft>
              <a:buSzPct val="100000"/>
              <a:buChar char="•"/>
            </a:pPr>
            <a:r>
              <a:rPr lang="ja" noProof="1"/>
              <a:t>The fact that it cannot fit into the role of one place above is the reason why there is a debate about where it should be placed</a:t>
            </a:r>
            <a:endParaRPr/>
          </a:p>
          <a:p>
            <a:pPr marL="914400" lvl="1" indent="-288131" algn="l" rtl="0">
              <a:spcBef>
                <a:spcPts val="0"/>
              </a:spcBef>
              <a:spcAft>
                <a:spcPts val="0"/>
              </a:spcAft>
              <a:buSzPct val="100000"/>
              <a:buChar char="•"/>
            </a:pPr>
            <a:r>
              <a:rPr lang="ja" noProof="1"/>
              <a:t>It also varies depending on which role of OSPO the company focuses on</a:t>
            </a:r>
            <a:endParaRPr/>
          </a:p>
          <a:p>
            <a:pPr marL="457200" lvl="0" indent="-300037" algn="l" rtl="0">
              <a:spcBef>
                <a:spcPts val="0"/>
              </a:spcBef>
              <a:spcAft>
                <a:spcPts val="0"/>
              </a:spcAft>
              <a:buClr>
                <a:schemeClr val="accent1"/>
              </a:buClr>
              <a:buSzPct val="100000"/>
              <a:buChar char="•"/>
            </a:pPr>
            <a:r>
              <a:rPr lang="ja" noProof="1">
                <a:solidFill>
                  <a:schemeClr val="accent1"/>
                </a:solidFill>
              </a:rPr>
              <a:t>OSPO is a framework that acts as a bridge for the company to cooperate with Open Source, which is a different culture, and smoothly utilizes it</a:t>
            </a:r>
            <a:endParaRPr>
              <a:solidFill>
                <a:schemeClr val="accent1"/>
              </a:solidFill>
            </a:endParaRPr>
          </a:p>
          <a:p>
            <a:pPr marL="457200" lvl="0" indent="-300037" algn="l" rtl="0">
              <a:spcBef>
                <a:spcPts val="0"/>
              </a:spcBef>
              <a:spcAft>
                <a:spcPts val="0"/>
              </a:spcAft>
              <a:buClr>
                <a:schemeClr val="accent1"/>
              </a:buClr>
              <a:buSzPct val="100000"/>
              <a:buChar char="•"/>
            </a:pPr>
            <a:r>
              <a:rPr lang="ja" noProof="1">
                <a:solidFill>
                  <a:schemeClr val="accent1"/>
                </a:solidFill>
              </a:rPr>
              <a:t>OSPO is an organization that aims to realize cooperation between Open Source, which is an OSS community with a different culture, and groups and organizations, so that their activities are naturally incorporated into the movement of the community</a:t>
            </a:r>
            <a:endParaRPr>
              <a:solidFill>
                <a:schemeClr val="accent1"/>
              </a:solidFill>
            </a:endParaRPr>
          </a:p>
          <a:p>
            <a:pPr marL="457200" lvl="0" indent="-300037" algn="l" rtl="0">
              <a:spcBef>
                <a:spcPts val="0"/>
              </a:spcBef>
              <a:spcAft>
                <a:spcPts val="0"/>
              </a:spcAft>
              <a:buClr>
                <a:schemeClr val="accent1"/>
              </a:buClr>
              <a:buSzPct val="100000"/>
              <a:buChar char="•"/>
            </a:pPr>
            <a:r>
              <a:rPr lang="ja" noProof="1">
                <a:solidFill>
                  <a:schemeClr val="accent1"/>
                </a:solidFill>
              </a:rPr>
              <a:t>In order to utilize the OSS community, it is a preparation room to understand the culture and be able to act appropriately within the company (this is the definition around stage 0 and 1)</a:t>
            </a:r>
            <a:endParaRPr>
              <a:solidFill>
                <a:schemeClr val="accent1"/>
              </a:solidFill>
            </a:endParaRPr>
          </a:p>
          <a:p>
            <a:pPr marL="914400" lvl="1" indent="-288131" algn="l" rtl="0">
              <a:spcBef>
                <a:spcPts val="0"/>
              </a:spcBef>
              <a:spcAft>
                <a:spcPts val="0"/>
              </a:spcAft>
              <a:buSzPct val="100000"/>
              <a:buChar char="•"/>
            </a:pPr>
            <a:r>
              <a:rPr lang="ja" noProof="1"/>
              <a:t>It will develop from here</a:t>
            </a:r>
            <a:endParaRPr/>
          </a:p>
          <a:p>
            <a:pPr marL="457200" lvl="0" indent="-300037" algn="l" rtl="0">
              <a:spcBef>
                <a:spcPts val="0"/>
              </a:spcBef>
              <a:spcAft>
                <a:spcPts val="0"/>
              </a:spcAft>
              <a:buSzPct val="100000"/>
              <a:buChar char="•"/>
            </a:pPr>
            <a:r>
              <a:rPr lang="ja" noProof="1"/>
              <a:t>There are also various ways of OSPO</a:t>
            </a:r>
            <a:endParaRPr/>
          </a:p>
          <a:p>
            <a:pPr marL="914400" lvl="1" indent="-288131" algn="l" rtl="0">
              <a:spcBef>
                <a:spcPts val="0"/>
              </a:spcBef>
              <a:spcAft>
                <a:spcPts val="0"/>
              </a:spcAft>
              <a:buSzPct val="100000"/>
              <a:buChar char="•"/>
            </a:pPr>
            <a:r>
              <a:rPr lang="ja" noProof="1"/>
              <a:t>Virtual-Real</a:t>
            </a:r>
            <a:endParaRPr/>
          </a:p>
          <a:p>
            <a:pPr marL="914400" lvl="1" indent="-288131" algn="l" rtl="0">
              <a:spcBef>
                <a:spcPts val="0"/>
              </a:spcBef>
              <a:spcAft>
                <a:spcPts val="0"/>
              </a:spcAft>
              <a:buSzPct val="100000"/>
              <a:buChar char="•"/>
            </a:pPr>
            <a:r>
              <a:rPr lang="ja" noProof="1"/>
              <a:t>Multiple locations - One centralized location</a:t>
            </a:r>
            <a:endParaRPr/>
          </a:p>
          <a:p>
            <a:pPr marL="1371600" lvl="2" indent="-276225" algn="l" rtl="0">
              <a:spcBef>
                <a:spcPts val="0"/>
              </a:spcBef>
              <a:spcAft>
                <a:spcPts val="0"/>
              </a:spcAft>
              <a:buSzPct val="100000"/>
              <a:buChar char="•"/>
            </a:pPr>
            <a:r>
              <a:rPr lang="ja" noProof="1"/>
              <a:t>There may be a trend in which multiple OSPOs are created separately within the company, and as they grow, they will merge into one.</a:t>
            </a:r>
            <a:endParaRPr/>
          </a:p>
          <a:p>
            <a:pPr marL="914400" lvl="1" indent="-288131" algn="l" rtl="0">
              <a:spcBef>
                <a:spcPts val="0"/>
              </a:spcBef>
              <a:spcAft>
                <a:spcPts val="0"/>
              </a:spcAft>
              <a:buSzPct val="100000"/>
              <a:buChar char="•"/>
            </a:pPr>
            <a:r>
              <a:rPr lang="ja" noProof="1"/>
              <a:t>If OSPOs are clustered in one place, they will not function.</a:t>
            </a:r>
            <a:endParaRPr/>
          </a:p>
          <a:p>
            <a:pPr marL="1371600" lvl="2" indent="-276225" algn="l" rtl="0">
              <a:spcBef>
                <a:spcPts val="0"/>
              </a:spcBef>
              <a:spcAft>
                <a:spcPts val="0"/>
              </a:spcAft>
              <a:buSzPct val="100000"/>
              <a:buChar char="•"/>
            </a:pPr>
            <a:r>
              <a:rPr lang="ja" noProof="1"/>
              <a:t>They will be left to their own devices, and it will not work.</a:t>
            </a:r>
            <a:endParaRPr/>
          </a:p>
          <a:p>
            <a:pPr marL="1828800" lvl="3" indent="-272256" algn="l" rtl="0">
              <a:spcBef>
                <a:spcPts val="0"/>
              </a:spcBef>
              <a:spcAft>
                <a:spcPts val="0"/>
              </a:spcAft>
              <a:buSzPct val="100000"/>
              <a:buChar char="•"/>
            </a:pPr>
            <a:r>
              <a:rPr lang="ja" noProof="1"/>
              <a:t>They will stop learning about OSS culture.</a:t>
            </a:r>
            <a:endParaRPr/>
          </a:p>
          <a:p>
            <a:pPr marL="457200" lvl="0" indent="-300037" algn="l" rtl="0">
              <a:spcBef>
                <a:spcPts val="0"/>
              </a:spcBef>
              <a:spcAft>
                <a:spcPts val="0"/>
              </a:spcAft>
              <a:buClr>
                <a:schemeClr val="accent1"/>
              </a:buClr>
              <a:buSzPct val="100000"/>
              <a:buChar char="•"/>
            </a:pPr>
            <a:r>
              <a:rPr lang="ja" noProof="1">
                <a:solidFill>
                  <a:schemeClr val="accent1"/>
                </a:solidFill>
              </a:rPr>
              <a:t>They will be responsible for educating and spreading the word.</a:t>
            </a:r>
            <a:endParaRPr>
              <a:solidFill>
                <a:schemeClr val="accent1"/>
              </a:solidFill>
            </a:endParaRPr>
          </a:p>
          <a:p>
            <a:pPr marL="457200" lvl="0" indent="-300037" algn="l" rtl="0">
              <a:spcBef>
                <a:spcPts val="0"/>
              </a:spcBef>
              <a:spcAft>
                <a:spcPts val="0"/>
              </a:spcAft>
              <a:buSzPct val="100000"/>
              <a:buChar char="•"/>
            </a:pPr>
            <a:r>
              <a:rPr lang="ja" noProof="1">
                <a:solidFill>
                  <a:schemeClr val="accent1"/>
                </a:solidFill>
              </a:rPr>
              <a:t>In the future, they will share OSS information internally so that they can contribute to the OSS community outside the company.</a:t>
            </a:r>
            <a:endParaRPr/>
          </a:p>
          <a:p>
            <a:pPr marL="457200" lvl="0" indent="-300037" algn="l" rtl="0">
              <a:spcBef>
                <a:spcPts val="0"/>
              </a:spcBef>
              <a:spcAft>
                <a:spcPts val="0"/>
              </a:spcAft>
              <a:buSzPct val="100000"/>
              <a:buChar char="•"/>
            </a:pPr>
            <a:r>
              <a:rPr lang="ja" noProof="1">
                <a:solidFill>
                  <a:schemeClr val="accent1"/>
                </a:solidFill>
              </a:rPr>
              <a:t>There is a life cycle: it grows and becomes smaller when it is penetrated.</a:t>
            </a:r>
            <a:endParaRPr/>
          </a:p>
          <a:p>
            <a:pPr marL="914400" lvl="1" indent="-288131" algn="l" rtl="0">
              <a:spcBef>
                <a:spcPts val="0"/>
              </a:spcBef>
              <a:spcAft>
                <a:spcPts val="0"/>
              </a:spcAft>
              <a:buSzPct val="100000"/>
              <a:buChar char="•"/>
            </a:pPr>
            <a:r>
              <a:rPr lang="ja" noProof="1"/>
              <a:t>Spread Culture → Utilize Business</a:t>
            </a:r>
            <a:endParaRPr/>
          </a:p>
          <a:p>
            <a:pPr marL="457200" lvl="0" indent="-300037" algn="l" rtl="0">
              <a:spcBef>
                <a:spcPts val="0"/>
              </a:spcBef>
              <a:spcAft>
                <a:spcPts val="0"/>
              </a:spcAft>
              <a:buClr>
                <a:schemeClr val="accent1"/>
              </a:buClr>
              <a:buSzPct val="100000"/>
              <a:buChar char="•"/>
            </a:pPr>
            <a:r>
              <a:rPr lang="ja" noProof="1">
                <a:solidFill>
                  <a:schemeClr val="accent1"/>
                </a:solidFill>
              </a:rPr>
              <a:t>One Vision of OSPO: "Contributing to the Community = Company Success"</a:t>
            </a:r>
            <a:endParaRPr>
              <a:solidFill>
                <a:schemeClr val="accent1"/>
              </a:solidFill>
            </a:endParaRPr>
          </a:p>
          <a:p>
            <a:pPr marL="457200" lvl="0" indent="-300037" algn="l" rtl="0">
              <a:spcBef>
                <a:spcPts val="0"/>
              </a:spcBef>
              <a:spcAft>
                <a:spcPts val="0"/>
              </a:spcAft>
              <a:buClr>
                <a:schemeClr val="accent1"/>
              </a:buClr>
              <a:buSzPct val="100000"/>
              <a:buChar char="•"/>
            </a:pPr>
            <a:r>
              <a:rPr lang="ja" noProof="1">
                <a:solidFill>
                  <a:schemeClr val="accent1"/>
                </a:solidFill>
              </a:rPr>
              <a:t>Is it the role of OSPO to update the culture within the company by catching changes in industry culture and trends?</a:t>
            </a:r>
            <a:endParaRPr>
              <a:solidFill>
                <a:schemeClr val="accent1"/>
              </a:solidFill>
            </a:endParaRPr>
          </a:p>
          <a:p>
            <a:pPr marL="457200" lvl="0" indent="-300037" algn="l" rtl="0">
              <a:spcBef>
                <a:spcPts val="0"/>
              </a:spcBef>
              <a:spcAft>
                <a:spcPts val="0"/>
              </a:spcAft>
              <a:buClr>
                <a:schemeClr val="accent1"/>
              </a:buClr>
              <a:buSzPct val="100000"/>
              <a:buChar char="•"/>
            </a:pPr>
            <a:r>
              <a:rPr lang="ja" noProof="1">
                <a:solidFill>
                  <a:schemeClr val="accent1"/>
                </a:solidFill>
              </a:rPr>
              <a:t>The role of OSPO is to grasp trends within the community and apply them to the business (culture is one of them) [Business planning activities?]</a:t>
            </a:r>
            <a:endParaRPr>
              <a:solidFill>
                <a:schemeClr val="accent1"/>
              </a:solidFill>
            </a:endParaRPr>
          </a:p>
        </p:txBody>
      </p:sp>
      <p:sp>
        <p:nvSpPr>
          <p:cNvPr id="146" name="Google Shape;146;p22"/>
          <p:cNvSpPr/>
          <p:nvPr/>
        </p:nvSpPr>
        <p:spPr>
          <a:xfrm>
            <a:off x="7307150" y="34587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2023/8/25 Discussion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152" name="Google Shape;152;p23"/>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153" name="Google Shape;153;p23"/>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Next time consider mapping with OSPO stages (2023/5/26)</a:t>
            </a:r>
            <a:endParaRPr/>
          </a:p>
          <a:p>
            <a:pPr marL="914400" lvl="0" indent="0" algn="l" rtl="0">
              <a:spcBef>
                <a:spcPts val="0"/>
              </a:spcBef>
              <a:spcAft>
                <a:spcPts val="0"/>
              </a:spcAft>
              <a:buNone/>
            </a:pPr>
            <a:r>
              <a:t> </a:t>
            </a:r>
          </a:p>
        </p:txBody>
      </p:sp>
      <p:pic>
        <p:nvPicPr>
          <p:cNvPr id="154" name="Google Shape;154;p23"/>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155" name="Google Shape;155;p23"/>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Has a role to enlighten and spread license</a:t>
            </a:r>
            <a:endParaRPr sz="800"/>
          </a:p>
          <a:p>
            <a:pPr marL="89999" lvl="0" indent="-149225" algn="l" rtl="0">
              <a:spcBef>
                <a:spcPts val="0"/>
              </a:spcBef>
              <a:spcAft>
                <a:spcPts val="0"/>
              </a:spcAft>
              <a:buSzPts val="1000"/>
              <a:buChar char="●"/>
            </a:pPr>
            <a:r>
              <a:rPr lang="ja" sz="800"/>
              <a:t>  </a:t>
            </a:r>
            <a:r>
              <a:rPr lang="ja" sz="800" noProof="1"/>
              <a:t>Activities to propagate that OSS is important and that licenses should be protected</a:t>
            </a:r>
            <a:endParaRPr sz="800"/>
          </a:p>
        </p:txBody>
      </p:sp>
      <p:sp>
        <p:nvSpPr>
          <p:cNvPr id="156" name="Google Shape;156;p23"/>
          <p:cNvSpPr/>
          <p:nvPr/>
        </p:nvSpPr>
        <p:spPr>
          <a:xfrm>
            <a:off x="4274375" y="668225"/>
            <a:ext cx="2476200" cy="1453500"/>
          </a:xfrm>
          <a:prstGeom prst="wedgeRectCallout">
            <a:avLst>
              <a:gd name="adj1" fmla="val -43620"/>
              <a:gd name="adj2" fmla="val 11407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OSPO is a framework that serves as a bridge for a company to cooperate with Open Source, a different culture, and smoothly utilizes it</a:t>
            </a:r>
            <a:endParaRPr sz="800"/>
          </a:p>
          <a:p>
            <a:pPr marL="89999" lvl="0" indent="-158750" algn="l" rtl="0">
              <a:spcBef>
                <a:spcPts val="0"/>
              </a:spcBef>
              <a:spcAft>
                <a:spcPts val="0"/>
              </a:spcAft>
              <a:buSzPts val="1000"/>
              <a:buChar char="●"/>
            </a:pPr>
            <a:r>
              <a:rPr lang="ja" sz="800" noProof="1"/>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id="157" name="Google Shape;157;p23"/>
          <p:cNvSpPr/>
          <p:nvPr/>
        </p:nvSpPr>
        <p:spPr>
          <a:xfrm>
            <a:off x="6868625" y="750125"/>
            <a:ext cx="2127600" cy="1074900"/>
          </a:xfrm>
          <a:prstGeom prst="wedgeRectCallout">
            <a:avLst>
              <a:gd name="adj1" fmla="val -55071"/>
              <a:gd name="adj2" fmla="val 81433"/>
            </a:avLst>
          </a:prstGeom>
          <a:solidFill>
            <a:schemeClr val="lt2"/>
          </a:solidFill>
          <a:ln w="9525" cap="flat" cmpd="sng">
            <a:solidFill>
              <a:schemeClr val="dk2"/>
            </a:solidFill>
            <a:prstDash val="solid"/>
            <a:round/>
            <a:headEnd type="none" w="sm" len="sm"/>
            <a:tailEnd type="none" w="sm" len="sm"/>
          </a:ln>
        </p:spPr>
        <p:txBody>
          <a:bodyPr spcFirstLastPara="1" wrap="square" lIns="270000" tIns="91425" rIns="91425" bIns="91425" anchor="ctr" anchorCtr="0">
            <a:noAutofit/>
          </a:bodyPr>
          <a:lstStyle/>
          <a:p>
            <a:pPr marL="89999" lvl="0" indent="-292100" algn="l" rtl="0">
              <a:spcBef>
                <a:spcPts val="0"/>
              </a:spcBef>
              <a:spcAft>
                <a:spcPts val="0"/>
              </a:spcAft>
              <a:buClr>
                <a:schemeClr val="dk1"/>
              </a:buClr>
              <a:buSzPts val="1000"/>
              <a:buChar char="●"/>
            </a:pPr>
            <a:r>
              <a:rPr lang="ja" sz="800" noProof="1"/>
              <a:t>The role of OSPO is to grasp trends in the community, further lead the community, create trends, and apply them to the business.</a:t>
            </a:r>
            <a:endParaRPr sz="800"/>
          </a:p>
          <a:p>
            <a:pPr marL="89999" lvl="0" indent="-292100" algn="l" rtl="0">
              <a:spcBef>
                <a:spcPts val="0"/>
              </a:spcBef>
              <a:spcAft>
                <a:spcPts val="0"/>
              </a:spcAft>
              <a:buSzPts val="1000"/>
              <a:buChar char="●"/>
            </a:pPr>
            <a:r>
              <a:rPr lang="ja" sz="800" noProof="1"/>
              <a:t>The role of working to ensure that the above is firmly established as a corporate culture</a:t>
            </a:r>
            <a:endParaRPr sz="800"/>
          </a:p>
        </p:txBody>
      </p:sp>
      <p:sp>
        <p:nvSpPr>
          <p:cNvPr id="158" name="Google Shape;158;p23"/>
          <p:cNvSpPr/>
          <p:nvPr/>
        </p:nvSpPr>
        <p:spPr>
          <a:xfrm>
            <a:off x="1283575" y="877325"/>
            <a:ext cx="2798700" cy="1453500"/>
          </a:xfrm>
          <a:prstGeom prst="wedgeRectCallout">
            <a:avLst>
              <a:gd name="adj1" fmla="val 6634"/>
              <a:gd name="adj2" fmla="val 131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The role of promoting license compliance throughout the company</a:t>
            </a:r>
            <a:endParaRPr sz="800"/>
          </a:p>
          <a:p>
            <a:pPr marL="89999" lvl="0" indent="-158750" algn="l" rtl="0">
              <a:spcBef>
                <a:spcPts val="0"/>
              </a:spcBef>
              <a:spcAft>
                <a:spcPts val="0"/>
              </a:spcAft>
              <a:buSzPts val="1000"/>
              <a:buChar char="●"/>
            </a:pPr>
            <a:r>
              <a:rPr lang="ja" sz="800" noProof="1"/>
              <a:t>The preparation room for understanding the culture and being able to act appropriately within the company in order to utilize the OSS community</a:t>
            </a:r>
            <a:endParaRPr sz="800"/>
          </a:p>
          <a:p>
            <a:pPr marL="89999" lvl="0" indent="-158750" algn="l" rtl="0">
              <a:spcBef>
                <a:spcPts val="0"/>
              </a:spcBef>
              <a:spcAft>
                <a:spcPts val="0"/>
              </a:spcAft>
              <a:buSzPts val="1000"/>
              <a:buChar char="●"/>
            </a:pPr>
            <a:r>
              <a:rPr lang="ja" sz="800" noProof="1"/>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id="159" name="Google Shape;159;p23"/>
          <p:cNvSpPr/>
          <p:nvPr/>
        </p:nvSpPr>
        <p:spPr>
          <a:xfrm>
            <a:off x="6868625" y="2245325"/>
            <a:ext cx="2127600" cy="1217700"/>
          </a:xfrm>
          <a:prstGeom prst="wedgeRectCallout">
            <a:avLst>
              <a:gd name="adj1" fmla="val -56599"/>
              <a:gd name="adj2" fmla="val -181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One aspect of OSPO is to realize "community contribution = company success"</a:t>
            </a:r>
            <a:endParaRPr sz="800"/>
          </a:p>
          <a:p>
            <a:pPr marL="89999" lvl="0" indent="-158750" algn="l" rtl="0">
              <a:spcBef>
                <a:spcPts val="0"/>
              </a:spcBef>
              <a:spcAft>
                <a:spcPts val="0"/>
              </a:spcAft>
              <a:buSzPts val="1000"/>
              <a:buChar char="●"/>
            </a:pPr>
            <a:r>
              <a:rPr lang="ja" sz="800" noProof="1"/>
              <a:t>The role of OSPO is to update the culture within the company by catching changes in industry culture and trends</a:t>
            </a:r>
            <a:endParaRPr sz="800"/>
          </a:p>
        </p:txBody>
      </p:sp>
      <p:sp>
        <p:nvSpPr>
          <p:cNvPr id="160" name="Google Shape;160;p23"/>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member of decision-making as a leader in the community</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161" name="Google Shape;161;p23"/>
          <p:cNvSpPr/>
          <p:nvPr/>
        </p:nvSpPr>
        <p:spPr>
          <a:xfrm>
            <a:off x="7553300" y="9842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2023/10/27</a:t>
            </a:r>
            <a:endParaRPr/>
          </a:p>
          <a:p>
            <a:pPr marL="0" lvl="0" indent="0" algn="l" rtl="0">
              <a:spcBef>
                <a:spcPts val="0"/>
              </a:spcBef>
              <a:spcAft>
                <a:spcPts val="0"/>
              </a:spcAft>
              <a:buNone/>
            </a:pPr>
            <a:r>
              <a:rPr lang="ja" noProof="1"/>
              <a:t>First of all, Fix</a:t>
            </a:r>
            <a:endParaRPr/>
          </a:p>
        </p:txBody>
      </p:sp>
      <p:sp>
        <p:nvSpPr>
          <p:cNvPr id="162" name="Google Shape;162;p23"/>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Here is a summary of what OSPO does in each stage of the company</a:t>
            </a:r>
            <a:endParaRPr/>
          </a:p>
        </p:txBody>
      </p:sp>
      <p:sp>
        <p:nvSpPr>
          <p:cNvPr id="163" name="Google Shape;163;p23"/>
          <p:cNvSpPr/>
          <p:nvPr/>
        </p:nvSpPr>
        <p:spPr>
          <a:xfrm>
            <a:off x="6971575" y="3575900"/>
            <a:ext cx="2127600" cy="921600"/>
          </a:xfrm>
          <a:prstGeom prst="wedgeRectCallout">
            <a:avLst>
              <a:gd name="adj1" fmla="val -56599"/>
              <a:gd name="adj2" fmla="val -1818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b="1" noProof="1"/>
              <a:t>Non-Stage Roles</a:t>
            </a:r>
            <a:endParaRPr sz="800" b="1"/>
          </a:p>
          <a:p>
            <a:pPr marL="89999" lvl="0" indent="-158750" algn="l" rtl="0">
              <a:spcBef>
                <a:spcPts val="0"/>
              </a:spcBef>
              <a:spcAft>
                <a:spcPts val="0"/>
              </a:spcAft>
              <a:buSzPts val="1000"/>
              <a:buChar char="●"/>
            </a:pPr>
            <a:r>
              <a:rPr lang="ja" sz="800" noProof="1"/>
              <a:t>Have the role of enlightening and spreading</a:t>
            </a:r>
            <a:endParaRPr sz="800"/>
          </a:p>
          <a:p>
            <a:pPr marL="89999" lvl="0" indent="-158750" algn="l" rtl="0">
              <a:spcBef>
                <a:spcPts val="0"/>
              </a:spcBef>
              <a:spcAft>
                <a:spcPts val="0"/>
              </a:spcAft>
              <a:buSzPts val="1000"/>
              <a:buChar char="●"/>
            </a:pPr>
            <a:r>
              <a:rPr lang="ja" sz="800" noProof="1"/>
              <a:t>There is a life cycle: it grows, and when it penetrates, it becomes smaller.</a:t>
            </a:r>
            <a:endParaRPr sz="800"/>
          </a:p>
        </p:txBody>
      </p:sp>
      <p:sp>
        <p:nvSpPr>
          <p:cNvPr id="164" name="Google Shape;164;p23"/>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Consideration of OSPO's organizational growth</a:t>
            </a:r>
            <a:endParaRPr/>
          </a:p>
        </p:txBody>
      </p:sp>
      <p:sp>
        <p:nvSpPr>
          <p:cNvPr id="170" name="Google Shape;170;p24"/>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rmAutofit fontScale="70000" lnSpcReduction="20000"/>
          </a:bodyPr>
          <a:lstStyle/>
          <a:p>
            <a:pPr marL="457200" lvl="0" indent="-308610" algn="l" rtl="0">
              <a:spcBef>
                <a:spcPts val="0"/>
              </a:spcBef>
              <a:spcAft>
                <a:spcPts val="0"/>
              </a:spcAft>
              <a:buSzPct val="100000"/>
              <a:buChar char="•"/>
            </a:pPr>
            <a:r>
              <a:rPr lang="ja" sz="1440" noProof="1"/>
              <a:t>Where it is on the organizational chart varies from company to company</a:t>
            </a:r>
            <a:endParaRPr sz="1440"/>
          </a:p>
          <a:p>
            <a:pPr marL="914400" lvl="1" indent="-295275" algn="l" rtl="0">
              <a:spcBef>
                <a:spcPts val="0"/>
              </a:spcBef>
              <a:spcAft>
                <a:spcPts val="0"/>
              </a:spcAft>
              <a:buSzPct val="100000"/>
              <a:buChar char="•"/>
            </a:pPr>
            <a:r>
              <a:rPr lang="ja" noProof="1"/>
              <a:t>Roles also vary</a:t>
            </a:r>
            <a:endParaRPr/>
          </a:p>
          <a:p>
            <a:pPr marL="914400" lvl="1" indent="-295275" algn="l" rtl="0">
              <a:spcBef>
                <a:spcPts val="0"/>
              </a:spcBef>
              <a:spcAft>
                <a:spcPts val="0"/>
              </a:spcAft>
              <a:buSzPct val="100000"/>
              <a:buChar char="•"/>
            </a:pPr>
            <a:r>
              <a:rPr lang="ja" noProof="1"/>
              <a:t>Within R &amp; D, CTO Office, Security Office, Risk Compliance, Certificate of Authenticity, Legal Intellectual Property</a:t>
            </a:r>
            <a:endParaRPr/>
          </a:p>
          <a:p>
            <a:pPr marL="914400" lvl="1" indent="-295275" algn="l" rtl="0">
              <a:spcBef>
                <a:spcPts val="0"/>
              </a:spcBef>
              <a:spcAft>
                <a:spcPts val="0"/>
              </a:spcAft>
              <a:buSzPct val="100000"/>
              <a:buChar char="•"/>
            </a:pPr>
            <a:r>
              <a:rPr lang="ja" noProof="1"/>
              <a:t>Different stages of a company change where it is placed above</a:t>
            </a:r>
            <a:endParaRPr/>
          </a:p>
          <a:p>
            <a:pPr marL="914400" lvl="1" indent="-295275" algn="l" rtl="0">
              <a:spcBef>
                <a:spcPts val="0"/>
              </a:spcBef>
              <a:spcAft>
                <a:spcPts val="0"/>
              </a:spcAft>
              <a:buSzPct val="100000"/>
              <a:buChar char="•"/>
            </a:pPr>
            <a:r>
              <a:rPr lang="ja" noProof="1"/>
              <a:t>The fact that it cannot fit into the role of one place above is the reason why people argue about where it should be placed</a:t>
            </a:r>
            <a:endParaRPr/>
          </a:p>
          <a:p>
            <a:pPr marL="914400" lvl="1" indent="-295275" algn="l" rtl="0">
              <a:spcBef>
                <a:spcPts val="0"/>
              </a:spcBef>
              <a:spcAft>
                <a:spcPts val="0"/>
              </a:spcAft>
              <a:buSzPct val="100000"/>
              <a:buChar char="•"/>
            </a:pPr>
            <a:r>
              <a:rPr lang="ja" noProof="1"/>
              <a:t>It also changes depending on which role of OSPO a company focuses on</a:t>
            </a:r>
            <a:endParaRPr/>
          </a:p>
          <a:p>
            <a:pPr marL="457200" lvl="0" indent="-308610" algn="l" rtl="0">
              <a:spcBef>
                <a:spcPts val="0"/>
              </a:spcBef>
              <a:spcAft>
                <a:spcPts val="0"/>
              </a:spcAft>
              <a:buSzPct val="100000"/>
              <a:buChar char="•"/>
            </a:pPr>
            <a:r>
              <a:rPr lang="ja" noProof="1"/>
              <a:t>OSPO is also different</a:t>
            </a:r>
            <a:endParaRPr/>
          </a:p>
          <a:p>
            <a:pPr marL="914400" lvl="1" indent="-295275" algn="l" rtl="0">
              <a:spcBef>
                <a:spcPts val="0"/>
              </a:spcBef>
              <a:spcAft>
                <a:spcPts val="0"/>
              </a:spcAft>
              <a:buSzPct val="100000"/>
              <a:buChar char="•"/>
            </a:pPr>
            <a:r>
              <a:rPr lang="ja" noProof="1"/>
              <a:t>Virtual-Real</a:t>
            </a:r>
            <a:endParaRPr/>
          </a:p>
          <a:p>
            <a:pPr marL="914400" lvl="1" indent="-295275" algn="l" rtl="0">
              <a:spcBef>
                <a:spcPts val="0"/>
              </a:spcBef>
              <a:spcAft>
                <a:spcPts val="0"/>
              </a:spcAft>
              <a:buSzPct val="100000"/>
              <a:buChar char="•"/>
            </a:pPr>
            <a:r>
              <a:rPr lang="ja" noProof="1"/>
              <a:t>In multiple locationsCentralized</a:t>
            </a:r>
            <a:endParaRPr/>
          </a:p>
          <a:p>
            <a:pPr marL="1371600" lvl="2" indent="-281939" algn="l" rtl="0">
              <a:spcBef>
                <a:spcPts val="0"/>
              </a:spcBef>
              <a:spcAft>
                <a:spcPts val="0"/>
              </a:spcAft>
              <a:buSzPct val="100000"/>
              <a:buChar char="•"/>
            </a:pPr>
            <a:r>
              <a:rPr lang="ja" noProof="1"/>
              <a:t>There is also a tendency for multiple OSPOs to break up within a company, and then merge as they grow.</a:t>
            </a:r>
            <a:endParaRPr/>
          </a:p>
          <a:p>
            <a:pPr marL="914400" lvl="1" indent="-295275" algn="l" rtl="0">
              <a:spcBef>
                <a:spcPts val="0"/>
              </a:spcBef>
              <a:spcAft>
                <a:spcPts val="0"/>
              </a:spcAft>
              <a:buSzPct val="100000"/>
              <a:buChar char="•"/>
            </a:pPr>
            <a:r>
              <a:rPr lang="ja" noProof="1"/>
              <a:t>OSPOs don't work if they're all in one place</a:t>
            </a:r>
            <a:endParaRPr/>
          </a:p>
          <a:p>
            <a:pPr marL="1371600" lvl="2" indent="-281939" algn="l" rtl="0">
              <a:spcBef>
                <a:spcPts val="0"/>
              </a:spcBef>
              <a:spcAft>
                <a:spcPts val="0"/>
              </a:spcAft>
              <a:buSzPct val="100000"/>
              <a:buChar char="•"/>
            </a:pPr>
            <a:r>
              <a:rPr lang="ja" noProof="1"/>
              <a:t>It doesn't work because people say, "We can just leave it to you."</a:t>
            </a:r>
            <a:endParaRPr/>
          </a:p>
          <a:p>
            <a:pPr marL="1828800" lvl="3" indent="-277494" algn="l" rtl="0">
              <a:spcBef>
                <a:spcPts val="0"/>
              </a:spcBef>
              <a:spcAft>
                <a:spcPts val="0"/>
              </a:spcAft>
              <a:buSzPct val="100000"/>
              <a:buChar char="•"/>
            </a:pPr>
            <a:r>
              <a:rPr lang="ja" noProof="1"/>
              <a:t>I'm afraid that people will stop learning about OSS culture.</a:t>
            </a:r>
            <a:endParaRPr/>
          </a:p>
          <a:p>
            <a:pPr marL="457200" lvl="0" indent="-308610" algn="l" rtl="0">
              <a:spcBef>
                <a:spcPts val="0"/>
              </a:spcBef>
              <a:spcAft>
                <a:spcPts val="0"/>
              </a:spcAft>
              <a:buSzPct val="100000"/>
              <a:buChar char="•"/>
            </a:pPr>
            <a:r>
              <a:rPr lang="ja" noProof="1"/>
              <a:t>Thinking about how OSPO started</a:t>
            </a:r>
            <a:endParaRPr/>
          </a:p>
          <a:p>
            <a:pPr marL="914400" lvl="1" indent="-295275" algn="l" rtl="0">
              <a:spcBef>
                <a:spcPts val="0"/>
              </a:spcBef>
              <a:spcAft>
                <a:spcPts val="0"/>
              </a:spcAft>
              <a:buSzPct val="100000"/>
              <a:buChar char="•"/>
            </a:pPr>
            <a:r>
              <a:rPr lang="ja" noProof="1"/>
              <a:t>In the beginning, there was no word for OSPO, and people were preaching that OSS was important and that we should protect our licenses</a:t>
            </a:r>
            <a:endParaRPr/>
          </a:p>
          <a:p>
            <a:pPr marL="914400" lvl="1" indent="-295275" algn="l" rtl="0">
              <a:spcBef>
                <a:spcPts val="0"/>
              </a:spcBef>
              <a:spcAft>
                <a:spcPts val="0"/>
              </a:spcAft>
              <a:buSzPct val="100000"/>
              <a:buChar char="•"/>
            </a:pPr>
            <a:r>
              <a:rPr lang="ja" noProof="1"/>
              <a:t>They started with a better understanding of GPL and other licenses</a:t>
            </a:r>
            <a:endParaRPr/>
          </a:p>
          <a:p>
            <a:pPr marL="914400" lvl="1" indent="-295275" algn="l" rtl="0">
              <a:spcBef>
                <a:spcPts val="0"/>
              </a:spcBef>
              <a:spcAft>
                <a:spcPts val="0"/>
              </a:spcAft>
              <a:buSzPct val="100000"/>
              <a:buChar char="•"/>
            </a:pPr>
            <a:r>
              <a:rPr lang="ja" noProof="1"/>
              <a:t>The life cycle of OSPO itself:</a:t>
            </a:r>
            <a:endParaRPr/>
          </a:p>
          <a:p>
            <a:pPr marL="1371600" lvl="2" indent="-281939" algn="l" rtl="0">
              <a:spcBef>
                <a:spcPts val="0"/>
              </a:spcBef>
              <a:spcAft>
                <a:spcPts val="0"/>
              </a:spcAft>
              <a:buSzPct val="100000"/>
              <a:buChar char="•"/>
            </a:pPr>
            <a:r>
              <a:rPr lang="ja" noProof="1"/>
              <a:t>Ibrahim's session at OSS EU: </a:t>
            </a:r>
            <a:r>
              <a:rPr lang="ja" u="sng" noProof="1">
                <a:solidFill>
                  <a:schemeClr val="hlink"/>
                </a:solidFill>
                <a:hlinkClick r:id="rId3"/>
              </a:rPr>
              <a:t>https://sched.co/1OZJh</a:t>
            </a:r>
            <a:r>
              <a:rPr lang="ja" noProof="1"/>
              <a:t> (around 1: 05)</a:t>
            </a:r>
            <a:endParaRPr/>
          </a:p>
          <a:p>
            <a:pPr marL="457200" lvl="0" indent="-308610" algn="l" rtl="0">
              <a:spcBef>
                <a:spcPts val="0"/>
              </a:spcBef>
              <a:spcAft>
                <a:spcPts val="0"/>
              </a:spcAft>
              <a:buSzPct val="100000"/>
              <a:buChar char="•"/>
            </a:pPr>
            <a:r>
              <a:rPr lang="ja" noProof="1"/>
              <a:t>In depth: The Open Source Program Office - The Linux Foundation</a:t>
            </a:r>
            <a:r>
              <a:rPr lang="ja" u="sng" noProof="1">
                <a:solidFill>
                  <a:schemeClr val="hlink"/>
                </a:solidFill>
                <a:hlinkClick r:id="rId4"/>
              </a:rPr>
              <a:t>https://www.linuxfoundation.jp/publications/2022/11/a-deep-dive-into-open-source-program-offices/</a:t>
            </a:r>
            <a:endParaRPr/>
          </a:p>
          <a:p>
            <a:pPr marL="914400" lvl="1" indent="-295275" algn="l" rtl="0">
              <a:spcBef>
                <a:spcPts val="0"/>
              </a:spcBef>
              <a:spcAft>
                <a:spcPts val="0"/>
              </a:spcAft>
              <a:buSzPct val="100000"/>
              <a:buChar char="•"/>
            </a:pPr>
            <a:r>
              <a:rPr lang="ja" noProof="1"/>
              <a:t>Ibrahim Haddad, “</a:t>
            </a:r>
            <a:r>
              <a:rPr lang="ja" b="1" noProof="1"/>
              <a:t>A Deep Dive Into Open Source Program Offices: Structure, Roles, Responsibilities, and Challenges</a:t>
            </a:r>
            <a:r>
              <a:rPr lang="ja" noProof="1"/>
              <a:t> “ foreword by Chris Aniszczyk, August, 2022</a:t>
            </a:r>
            <a:endParaRPr/>
          </a:p>
          <a:p>
            <a:pPr marL="914400" lvl="1" indent="-295275" algn="l" rtl="0">
              <a:spcBef>
                <a:spcPts val="0"/>
              </a:spcBef>
              <a:spcAft>
                <a:spcPts val="0"/>
              </a:spcAft>
              <a:buSzPct val="100000"/>
              <a:buChar char="•"/>
            </a:pPr>
            <a:r>
              <a:t> </a:t>
            </a:r>
          </a:p>
          <a:p>
            <a:pPr marL="457200" lvl="0" indent="-308610" algn="l" rtl="0">
              <a:spcBef>
                <a:spcPts val="0"/>
              </a:spcBef>
              <a:spcAft>
                <a:spcPts val="0"/>
              </a:spcAft>
              <a:buSzPct val="100000"/>
              <a:buChar char="•"/>
            </a:pPr>
            <a:r>
              <a:t> </a:t>
            </a:r>
          </a:p>
          <a:p>
            <a:pPr marL="0" lvl="0" indent="0" algn="l" rtl="0">
              <a:spcBef>
                <a:spcPts val="0"/>
              </a:spcBef>
              <a:spcAft>
                <a:spcPts val="0"/>
              </a:spcAft>
              <a:buNone/>
            </a:pPr>
            <a:r>
              <a:t> </a:t>
            </a:r>
          </a:p>
        </p:txBody>
      </p:sp>
      <p:sp>
        <p:nvSpPr>
          <p:cNvPr id="171" name="Google Shape;171;p24"/>
          <p:cNvSpPr/>
          <p:nvPr/>
        </p:nvSpPr>
        <p:spPr>
          <a:xfrm>
            <a:off x="7307150" y="34587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2023/9/22 DISCUSSION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Changes in awareness of OSS</a:t>
            </a:r>
            <a:endParaRPr/>
          </a:p>
        </p:txBody>
      </p:sp>
      <p:graphicFrame>
        <p:nvGraphicFramePr>
          <p:cNvPr id="177" name="Google Shape;177;p25"/>
          <p:cNvGraphicFramePr/>
          <p:nvPr/>
        </p:nvGraphicFramePr>
        <p:xfrm>
          <a:off x="276025" y="903900"/>
          <a:ext cx="3000000" cy="3000000"/>
        </p:xfrm>
        <a:graphic>
          <a:graphicData uri="http://schemas.openxmlformats.org/drawingml/2006/table">
            <a:tbl>
              <a:tblPr>
                <a:noFill/>
                <a:tableStyleId>{72579327-388C-4E5E-AB71-DB5D55E7E1B9}</a:tableStyleId>
              </a:tblPr>
              <a:tblGrid>
                <a:gridCol w="820325">
                  <a:extLst>
                    <a:ext uri="{9D8B030D-6E8A-4147-A177-3AD203B41FA5}">
                      <a16:colId xmlns:a16="http://schemas.microsoft.com/office/drawing/2014/main" val="20000"/>
                    </a:ext>
                  </a:extLst>
                </a:gridCol>
                <a:gridCol w="2317725">
                  <a:extLst>
                    <a:ext uri="{9D8B030D-6E8A-4147-A177-3AD203B41FA5}">
                      <a16:colId xmlns:a16="http://schemas.microsoft.com/office/drawing/2014/main" val="20001"/>
                    </a:ext>
                  </a:extLst>
                </a:gridCol>
                <a:gridCol w="2515850">
                  <a:extLst>
                    <a:ext uri="{9D8B030D-6E8A-4147-A177-3AD203B41FA5}">
                      <a16:colId xmlns:a16="http://schemas.microsoft.com/office/drawing/2014/main" val="20002"/>
                    </a:ext>
                  </a:extLst>
                </a:gridCol>
                <a:gridCol w="25599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t> </a:t>
                      </a:r>
                      <a:endParaRPr sz="960"/>
                    </a:p>
                  </a:txBody>
                  <a:tcPr marL="91425" marR="91425" marT="91425" marB="91425"/>
                </a:tc>
                <a:tc>
                  <a:txBody>
                    <a:bodyPr/>
                    <a:lstStyle/>
                    <a:p>
                      <a:pPr marL="0" lvl="0" indent="0" algn="l" rtl="0">
                        <a:spcBef>
                          <a:spcPts val="0"/>
                        </a:spcBef>
                        <a:spcAft>
                          <a:spcPts val="0"/>
                        </a:spcAft>
                        <a:buNone/>
                      </a:pPr>
                      <a:r>
                        <a:rPr lang="ja" sz="960" noProof="1"/>
                        <a:t>Use in business activities</a:t>
                      </a:r>
                      <a:endParaRPr sz="960"/>
                    </a:p>
                  </a:txBody>
                  <a:tcPr marL="91425" marR="91425" marT="91425" marB="91425"/>
                </a:tc>
                <a:tc>
                  <a:txBody>
                    <a:bodyPr/>
                    <a:lstStyle/>
                    <a:p>
                      <a:pPr marL="0" lvl="0" indent="0" algn="l" rtl="0">
                        <a:spcBef>
                          <a:spcPts val="0"/>
                        </a:spcBef>
                        <a:spcAft>
                          <a:spcPts val="0"/>
                        </a:spcAft>
                        <a:buNone/>
                      </a:pPr>
                      <a:r>
                        <a:rPr lang="ja" sz="960" noProof="1"/>
                        <a:t>Compliance</a:t>
                      </a:r>
                      <a:endParaRPr sz="960"/>
                    </a:p>
                  </a:txBody>
                  <a:tcPr marL="91425" marR="91425" marT="91425" marB="91425"/>
                </a:tc>
                <a:tc>
                  <a:txBody>
                    <a:bodyPr/>
                    <a:lstStyle/>
                    <a:p>
                      <a:pPr marL="0" lvl="0" indent="0" algn="l" rtl="0">
                        <a:spcBef>
                          <a:spcPts val="0"/>
                        </a:spcBef>
                        <a:spcAft>
                          <a:spcPts val="0"/>
                        </a:spcAft>
                        <a:buNone/>
                      </a:pPr>
                      <a:r>
                        <a:rPr lang="ja" sz="960" noProof="1"/>
                        <a:t>Contribution</a:t>
                      </a:r>
                      <a:endParaRPr sz="960"/>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ja" sz="960" noProof="1"/>
                        <a:t>Stage 4</a:t>
                      </a:r>
                      <a:endParaRPr sz="960"/>
                    </a:p>
                  </a:txBody>
                  <a:tcPr marL="91425" marR="91425" marT="91425" marB="91425"/>
                </a:tc>
                <a:tc>
                  <a:txBody>
                    <a:bodyPr/>
                    <a:lstStyle/>
                    <a:p>
                      <a:pPr marL="0" lvl="0" indent="0" algn="l" rtl="0">
                        <a:spcBef>
                          <a:spcPts val="0"/>
                        </a:spcBef>
                        <a:spcAft>
                          <a:spcPts val="0"/>
                        </a:spcAft>
                        <a:buNone/>
                      </a:pPr>
                      <a:r>
                        <a:rPr lang="ja" sz="960" noProof="1"/>
                        <a:t>Understanding that revitalizing the community is necessary for business stability</a:t>
                      </a:r>
                      <a:endParaRPr sz="960"/>
                    </a:p>
                  </a:txBody>
                  <a:tcPr marL="91425" marR="91425" marT="91425" marB="91425"/>
                </a:tc>
                <a:tc>
                  <a:txBody>
                    <a:bodyPr/>
                    <a:lstStyle/>
                    <a:p>
                      <a:pPr marL="0" lvl="0" indent="0" algn="l" rtl="0">
                        <a:spcBef>
                          <a:spcPts val="0"/>
                        </a:spcBef>
                        <a:spcAft>
                          <a:spcPts val="0"/>
                        </a:spcAft>
                        <a:buNone/>
                      </a:pPr>
                      <a:r>
                        <a:rPr lang="ja" sz="960" noProof="1"/>
                        <a:t>Proposing and promoting better licensing</a:t>
                      </a:r>
                      <a:endParaRPr sz="960"/>
                    </a:p>
                  </a:txBody>
                  <a:tcPr marL="91425" marR="91425" marT="91425" marB="91425"/>
                </a:tc>
                <a:tc>
                  <a:txBody>
                    <a:bodyPr/>
                    <a:lstStyle/>
                    <a:p>
                      <a:pPr marL="0" lvl="0" indent="0" algn="l" rtl="0">
                        <a:spcBef>
                          <a:spcPts val="0"/>
                        </a:spcBef>
                        <a:spcAft>
                          <a:spcPts val="0"/>
                        </a:spcAft>
                        <a:buNone/>
                      </a:pPr>
                      <a:r>
                        <a:rPr lang="ja" sz="960" noProof="1"/>
                        <a:t>Proposing and promoting the development of new functions and modules</a:t>
                      </a:r>
                      <a:endParaRPr sz="96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ja" sz="960" noProof="1"/>
                        <a:t>Stage 3</a:t>
                      </a:r>
                      <a:endParaRPr sz="960"/>
                    </a:p>
                  </a:txBody>
                  <a:tcPr marL="91425" marR="91425" marT="91425" marB="91425"/>
                </a:tc>
                <a:tc>
                  <a:txBody>
                    <a:bodyPr/>
                    <a:lstStyle/>
                    <a:p>
                      <a:pPr marL="0" lvl="0" indent="0" algn="l" rtl="0">
                        <a:spcBef>
                          <a:spcPts val="0"/>
                        </a:spcBef>
                        <a:spcAft>
                          <a:spcPts val="0"/>
                        </a:spcAft>
                        <a:buNone/>
                      </a:pPr>
                      <a:r>
                        <a:rPr lang="ja" sz="960" noProof="1"/>
                        <a:t>Understanding that good communication with the community leads to product improvement</a:t>
                      </a:r>
                      <a:endParaRPr sz="960"/>
                    </a:p>
                  </a:txBody>
                  <a:tcPr marL="91425" marR="91425" marT="91425" marB="91425"/>
                </a:tc>
                <a:tc>
                  <a:txBody>
                    <a:bodyPr/>
                    <a:lstStyle/>
                    <a:p>
                      <a:pPr marL="0" lvl="0" indent="0" algn="l" rtl="0">
                        <a:spcBef>
                          <a:spcPts val="0"/>
                        </a:spcBef>
                        <a:spcAft>
                          <a:spcPts val="0"/>
                        </a:spcAft>
                        <a:buNone/>
                      </a:pPr>
                      <a:r>
                        <a:rPr lang="ja" sz="960" noProof="1"/>
                        <a:t>Exchange opinions with the community about license handling and tools</a:t>
                      </a:r>
                      <a:endParaRPr sz="960"/>
                    </a:p>
                  </a:txBody>
                  <a:tcPr marL="91425" marR="91425" marT="91425" marB="91425"/>
                </a:tc>
                <a:tc>
                  <a:txBody>
                    <a:bodyPr/>
                    <a:lstStyle/>
                    <a:p>
                      <a:pPr marL="0" lvl="0" indent="0" algn="l" rtl="0">
                        <a:spcBef>
                          <a:spcPts val="0"/>
                        </a:spcBef>
                        <a:spcAft>
                          <a:spcPts val="0"/>
                        </a:spcAft>
                        <a:buNone/>
                      </a:pPr>
                      <a:r>
                        <a:rPr lang="ja" sz="960" noProof="1"/>
                        <a:t>Participate in community updates and bug fixes</a:t>
                      </a:r>
                      <a:endParaRPr sz="96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ja" sz="960" noProof="1"/>
                        <a:t>Stage 2</a:t>
                      </a:r>
                      <a:endParaRPr sz="960"/>
                    </a:p>
                  </a:txBody>
                  <a:tcPr marL="91425" marR="91425" marT="91425" marB="91425"/>
                </a:tc>
                <a:tc>
                  <a:txBody>
                    <a:bodyPr/>
                    <a:lstStyle/>
                    <a:p>
                      <a:pPr marL="0" lvl="0" indent="0" algn="l" rtl="0">
                        <a:spcBef>
                          <a:spcPts val="0"/>
                        </a:spcBef>
                        <a:spcAft>
                          <a:spcPts val="0"/>
                        </a:spcAft>
                        <a:buNone/>
                      </a:pPr>
                      <a:r>
                        <a:rPr lang="ja" sz="960" noProof="1"/>
                        <a:t>Realize that quality is substantially high.</a:t>
                      </a:r>
                      <a:endParaRPr sz="960"/>
                    </a:p>
                    <a:p>
                      <a:pPr marL="0" lvl="0" indent="0" algn="l" rtl="0">
                        <a:spcBef>
                          <a:spcPts val="0"/>
                        </a:spcBef>
                        <a:spcAft>
                          <a:spcPts val="0"/>
                        </a:spcAft>
                        <a:buNone/>
                      </a:pPr>
                      <a:r>
                        <a:rPr lang="ja" sz="960" noProof="1"/>
                        <a:t>Realize that even if there is a bug, it will be fixed</a:t>
                      </a:r>
                      <a:endParaRPr sz="960"/>
                    </a:p>
                  </a:txBody>
                  <a:tcPr marL="91425" marR="91425" marT="91425" marB="91425"/>
                </a:tc>
                <a:tc>
                  <a:txBody>
                    <a:bodyPr/>
                    <a:lstStyle/>
                    <a:p>
                      <a:pPr marL="0" lvl="0" indent="0" algn="l" rtl="0">
                        <a:spcBef>
                          <a:spcPts val="0"/>
                        </a:spcBef>
                        <a:spcAft>
                          <a:spcPts val="0"/>
                        </a:spcAft>
                        <a:buNone/>
                      </a:pPr>
                      <a:r>
                        <a:rPr lang="ja" sz="960" noProof="1"/>
                        <a:t>Respect community opinions and statements</a:t>
                      </a:r>
                      <a:endParaRPr sz="96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ja" sz="960" noProof="1">
                          <a:solidFill>
                            <a:schemeClr val="dk1"/>
                          </a:solidFill>
                        </a:rPr>
                        <a:t>Utilize community updates and bug information. Report of detected bugs and usage records</a:t>
                      </a:r>
                      <a:endParaRPr sz="960"/>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ja" sz="960" noProof="1"/>
                        <a:t>Stage 1</a:t>
                      </a:r>
                      <a:endParaRPr sz="960"/>
                    </a:p>
                  </a:txBody>
                  <a:tcPr marL="91425" marR="91425" marT="91425" marB="91425"/>
                </a:tc>
                <a:tc>
                  <a:txBody>
                    <a:bodyPr/>
                    <a:lstStyle/>
                    <a:p>
                      <a:pPr marL="0" lvl="0" indent="0" algn="l" rtl="0">
                        <a:spcBef>
                          <a:spcPts val="0"/>
                        </a:spcBef>
                        <a:spcAft>
                          <a:spcPts val="0"/>
                        </a:spcAft>
                        <a:buNone/>
                      </a:pPr>
                      <a:r>
                        <a:rPr lang="ja" sz="960" noProof="1"/>
                        <a:t>Minimum usage reports and information disclosure in accordance with license</a:t>
                      </a:r>
                      <a:endParaRPr sz="960"/>
                    </a:p>
                  </a:txBody>
                  <a:tcPr marL="91425" marR="91425" marT="91425" marB="91425"/>
                </a:tc>
                <a:tc>
                  <a:txBody>
                    <a:bodyPr/>
                    <a:lstStyle/>
                    <a:p>
                      <a:pPr marL="0" lvl="0" indent="0" algn="l" rtl="0">
                        <a:spcBef>
                          <a:spcPts val="0"/>
                        </a:spcBef>
                        <a:spcAft>
                          <a:spcPts val="0"/>
                        </a:spcAft>
                        <a:buNone/>
                      </a:pPr>
                      <a:r>
                        <a:rPr lang="ja" sz="960" noProof="1"/>
                        <a:t>Legal minimum</a:t>
                      </a:r>
                      <a:endParaRPr sz="960"/>
                    </a:p>
                  </a:txBody>
                  <a:tcPr marL="91425" marR="91425" marT="91425" marB="91425"/>
                </a:tc>
                <a:tc>
                  <a:txBody>
                    <a:bodyPr/>
                    <a:lstStyle/>
                    <a:p>
                      <a:pPr marL="0" lvl="0" indent="0" algn="l" rtl="0">
                        <a:spcBef>
                          <a:spcPts val="0"/>
                        </a:spcBef>
                        <a:spcAft>
                          <a:spcPts val="0"/>
                        </a:spcAft>
                        <a:buNone/>
                      </a:pPr>
                      <a:r>
                        <a:rPr lang="ja" sz="960" noProof="1"/>
                        <a:t>Minimum source disclosure per license</a:t>
                      </a:r>
                      <a:endParaRPr sz="960"/>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ja" sz="960" noProof="1"/>
                        <a:t>Stage 0</a:t>
                      </a:r>
                      <a:endParaRPr sz="960"/>
                    </a:p>
                  </a:txBody>
                  <a:tcPr marL="91425" marR="91425" marT="91425" marB="91425"/>
                </a:tc>
                <a:tc>
                  <a:txBody>
                    <a:bodyPr/>
                    <a:lstStyle/>
                    <a:p>
                      <a:pPr marL="0" lvl="0" indent="0" algn="l" rtl="0">
                        <a:spcBef>
                          <a:spcPts val="0"/>
                        </a:spcBef>
                        <a:spcAft>
                          <a:spcPts val="0"/>
                        </a:spcAft>
                        <a:buNone/>
                      </a:pPr>
                      <a:r>
                        <a:rPr lang="ja" sz="960" noProof="1"/>
                        <a:t>Use it because it's free</a:t>
                      </a:r>
                      <a:endParaRPr sz="960"/>
                    </a:p>
                  </a:txBody>
                  <a:tcPr marL="91425" marR="91425" marT="91425" marB="91425"/>
                </a:tc>
                <a:tc>
                  <a:txBody>
                    <a:bodyPr/>
                    <a:lstStyle/>
                    <a:p>
                      <a:pPr marL="0" lvl="0" indent="0" algn="l" rtl="0">
                        <a:spcBef>
                          <a:spcPts val="0"/>
                        </a:spcBef>
                        <a:spcAft>
                          <a:spcPts val="0"/>
                        </a:spcAft>
                        <a:buNone/>
                      </a:pPr>
                      <a:r>
                        <a:rPr lang="ja" sz="960" noProof="1"/>
                        <a:t>Not sure. If you can't find it.</a:t>
                      </a:r>
                      <a:endParaRPr sz="960"/>
                    </a:p>
                  </a:txBody>
                  <a:tcPr marL="91425" marR="91425" marT="91425" marB="91425"/>
                </a:tc>
                <a:tc>
                  <a:txBody>
                    <a:bodyPr/>
                    <a:lstStyle/>
                    <a:p>
                      <a:pPr marL="0" lvl="0" indent="0" algn="l" rtl="0">
                        <a:spcBef>
                          <a:spcPts val="0"/>
                        </a:spcBef>
                        <a:spcAft>
                          <a:spcPts val="0"/>
                        </a:spcAft>
                        <a:buNone/>
                      </a:pPr>
                      <a:r>
                        <a:rPr lang="ja" sz="960" noProof="1"/>
                        <a:t>It's a loss to hand over your code</a:t>
                      </a:r>
                      <a:endParaRPr sz="960"/>
                    </a:p>
                  </a:txBody>
                  <a:tcPr marL="91425" marR="91425" marT="91425" marB="91425"/>
                </a:tc>
                <a:extLst>
                  <a:ext uri="{0D108BD9-81ED-4DB2-BD59-A6C34878D82A}">
                    <a16:rowId xmlns:a16="http://schemas.microsoft.com/office/drawing/2014/main" val="10005"/>
                  </a:ext>
                </a:extLst>
              </a:tr>
            </a:tbl>
          </a:graphicData>
        </a:graphic>
      </p:graphicFrame>
      <p:sp>
        <p:nvSpPr>
          <p:cNvPr id="178" name="Google Shape;178;p25"/>
          <p:cNvSpPr/>
          <p:nvPr/>
        </p:nvSpPr>
        <p:spPr>
          <a:xfrm>
            <a:off x="7307150" y="345875"/>
            <a:ext cx="15330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2023/10/27 Discussion</a:t>
            </a:r>
            <a:endParaRPr/>
          </a:p>
        </p:txBody>
      </p:sp>
      <p:sp>
        <p:nvSpPr>
          <p:cNvPr id="179" name="Google Shape;179;p25"/>
          <p:cNvSpPr/>
          <p:nvPr/>
        </p:nvSpPr>
        <p:spPr>
          <a:xfrm rot="5400000">
            <a:off x="7054400" y="2772175"/>
            <a:ext cx="3105000" cy="466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Increased cost</a:t>
            </a:r>
            <a:endParaRPr/>
          </a:p>
        </p:txBody>
      </p:sp>
      <p:sp>
        <p:nvSpPr>
          <p:cNvPr id="180" name="Google Shape;180;p25"/>
          <p:cNvSpPr/>
          <p:nvPr/>
        </p:nvSpPr>
        <p:spPr>
          <a:xfrm rot="5400000">
            <a:off x="7358250" y="2598400"/>
            <a:ext cx="3105000" cy="466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Increased return</a:t>
            </a:r>
            <a:endParaRPr/>
          </a:p>
        </p:txBody>
      </p:sp>
      <p:sp>
        <p:nvSpPr>
          <p:cNvPr id="181" name="Google Shape;181;p25"/>
          <p:cNvSpPr/>
          <p:nvPr/>
        </p:nvSpPr>
        <p:spPr>
          <a:xfrm>
            <a:off x="7264650" y="4557925"/>
            <a:ext cx="1679700" cy="545400"/>
          </a:xfrm>
          <a:prstGeom prst="wedgeRoundRectCallout">
            <a:avLst>
              <a:gd name="adj1" fmla="val 38690"/>
              <a:gd name="adj2" fmla="val -169692"/>
              <a:gd name="adj3" fmla="val 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960" noProof="1"/>
              <a:t>Balancing point between cost and return varies from company to company</a:t>
            </a:r>
            <a:endParaRPr sz="96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7/11 Plenary Breakout Sessions</a:t>
            </a:r>
            <a:endParaRPr/>
          </a:p>
        </p:txBody>
      </p:sp>
      <p:sp>
        <p:nvSpPr>
          <p:cNvPr id="187" name="Google Shape;187;p26"/>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does OSPO need?</a:t>
            </a:r>
            <a:r>
              <a:rPr lang="ja" noProof="1"/>
              <a:t> </a:t>
            </a:r>
            <a:r>
              <a:rPr lang="ja" noProof="1">
                <a:solidFill>
                  <a:schemeClr val="dk1"/>
                </a:solidFill>
              </a:rPr>
              <a:t>How do I launch OSPO?</a:t>
            </a:r>
            <a:endParaRPr/>
          </a:p>
        </p:txBody>
      </p:sp>
      <p:sp>
        <p:nvSpPr>
          <p:cNvPr id="188" name="Google Shape;188;p26"/>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Resources (People, money)</a:t>
            </a:r>
            <a:endParaRPr/>
          </a:p>
          <a:p>
            <a:pPr marL="914400" lvl="1" indent="-317500" algn="l" rtl="0">
              <a:spcBef>
                <a:spcPts val="0"/>
              </a:spcBef>
              <a:spcAft>
                <a:spcPts val="0"/>
              </a:spcAft>
              <a:buSzPts val="1400"/>
              <a:buChar char="○"/>
            </a:pPr>
            <a:r>
              <a:rPr lang="ja" noProof="1"/>
              <a:t>Different scale depending on what you do in OSPO</a:t>
            </a:r>
            <a:endParaRPr/>
          </a:p>
          <a:p>
            <a:pPr marL="914400" lvl="1" indent="-317500" algn="l" rtl="0">
              <a:spcBef>
                <a:spcPts val="0"/>
              </a:spcBef>
              <a:spcAft>
                <a:spcPts val="0"/>
              </a:spcAft>
              <a:buSzPts val="1400"/>
              <a:buChar char="○"/>
            </a:pPr>
            <a:r>
              <a:rPr lang="ja" noProof="1"/>
              <a:t>Minimum: Enforce license compliance internally</a:t>
            </a:r>
            <a:endParaRPr/>
          </a:p>
          <a:p>
            <a:pPr marL="914400" lvl="1" indent="-317500" algn="l" rtl="0">
              <a:spcBef>
                <a:spcPts val="0"/>
              </a:spcBef>
              <a:spcAft>
                <a:spcPts val="0"/>
              </a:spcAft>
              <a:buSzPts val="1400"/>
              <a:buChar char="○"/>
            </a:pPr>
            <a:r>
              <a:rPr lang="ja" noProof="1"/>
              <a:t>Further: Increase scale as you expand into education, contributions and strategy</a:t>
            </a:r>
            <a:endParaRPr/>
          </a:p>
          <a:p>
            <a:pPr marL="914400" lvl="1" indent="-317500" algn="l" rtl="0">
              <a:spcBef>
                <a:spcPts val="0"/>
              </a:spcBef>
              <a:spcAft>
                <a:spcPts val="0"/>
              </a:spcAft>
              <a:buSzPts val="1400"/>
              <a:buChar char="○"/>
            </a:pPr>
            <a:r>
              <a:rPr lang="ja" noProof="1"/>
              <a:t>Minimum number of people required for organizational continuity</a:t>
            </a:r>
            <a:endParaRPr/>
          </a:p>
          <a:p>
            <a:pPr marL="457200" lvl="0" indent="-317500" algn="l" rtl="0">
              <a:spcBef>
                <a:spcPts val="0"/>
              </a:spcBef>
              <a:spcAft>
                <a:spcPts val="0"/>
              </a:spcAft>
              <a:buSzPts val="1400"/>
              <a:buChar char="●"/>
            </a:pPr>
            <a:r>
              <a:rPr lang="ja" noProof="1"/>
              <a:t>Mindset</a:t>
            </a:r>
            <a:endParaRPr/>
          </a:p>
          <a:p>
            <a:pPr marL="914400" lvl="1" indent="-317500" algn="l" rtl="0">
              <a:spcBef>
                <a:spcPts val="0"/>
              </a:spcBef>
              <a:spcAft>
                <a:spcPts val="0"/>
              </a:spcAft>
              <a:buSzPts val="1400"/>
              <a:buChar char="○"/>
            </a:pPr>
            <a:r>
              <a:t> </a:t>
            </a:r>
          </a:p>
          <a:p>
            <a:pPr marL="457200" lvl="0" indent="-317500" algn="l" rtl="0">
              <a:spcBef>
                <a:spcPts val="0"/>
              </a:spcBef>
              <a:spcAft>
                <a:spcPts val="0"/>
              </a:spcAft>
              <a:buSzPts val="1400"/>
              <a:buChar char="●"/>
            </a:pPr>
            <a:r>
              <a:rPr lang="ja" noProof="1"/>
              <a:t>The intention of the top management</a:t>
            </a:r>
            <a:endParaRPr/>
          </a:p>
          <a:p>
            <a:pPr marL="914400" lvl="1" indent="-317500" algn="l" rtl="0">
              <a:spcBef>
                <a:spcPts val="0"/>
              </a:spcBef>
              <a:spcAft>
                <a:spcPts val="0"/>
              </a:spcAft>
              <a:buSzPts val="1400"/>
              <a:buChar char="○"/>
            </a:pPr>
            <a:r>
              <a:rPr lang="ja" noProof="1"/>
              <a:t>The idea of the top management is important because it is accompanied by money.</a:t>
            </a:r>
            <a:endParaRPr/>
          </a:p>
          <a:p>
            <a:pPr marL="1371600" lvl="2" indent="-317500" algn="l" rtl="0">
              <a:spcBef>
                <a:spcPts val="0"/>
              </a:spcBef>
              <a:spcAft>
                <a:spcPts val="0"/>
              </a:spcAft>
              <a:buSzPts val="1400"/>
              <a:buChar char="■"/>
            </a:pPr>
            <a:r>
              <a:rPr lang="ja" noProof="1"/>
              <a:t>License compliance is considered essential, but how can we go beyond that?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Step to start using OSS</a:t>
            </a:r>
            <a:endParaRPr/>
          </a:p>
        </p:txBody>
      </p:sp>
      <p:sp>
        <p:nvSpPr>
          <p:cNvPr id="194" name="Google Shape;194;p27"/>
          <p:cNvSpPr/>
          <p:nvPr/>
        </p:nvSpPr>
        <p:spPr>
          <a:xfrm>
            <a:off x="432000" y="1747225"/>
            <a:ext cx="2022000" cy="713400"/>
          </a:xfrm>
          <a:prstGeom prst="wedgeRectCallout">
            <a:avLst>
              <a:gd name="adj1" fmla="val 15440"/>
              <a:gd name="adj2" fmla="val 5273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noProof="1"/>
              <a:t>Use existing software (ease of development)</a:t>
            </a:r>
            <a:endParaRPr sz="800"/>
          </a:p>
          <a:p>
            <a:pPr marL="0" lvl="0" indent="0" algn="l" rtl="0">
              <a:spcBef>
                <a:spcPts val="0"/>
              </a:spcBef>
              <a:spcAft>
                <a:spcPts val="0"/>
              </a:spcAft>
              <a:buNone/>
            </a:pPr>
            <a:r>
              <a:rPr lang="ja" sz="800" noProof="1"/>
              <a:t>(reduce in-house development effort)</a:t>
            </a:r>
            <a:endParaRPr sz="800"/>
          </a:p>
          <a:p>
            <a:pPr marL="0" lvl="0" indent="0" algn="l" rtl="0">
              <a:spcBef>
                <a:spcPts val="0"/>
              </a:spcBef>
              <a:spcAft>
                <a:spcPts val="0"/>
              </a:spcAft>
              <a:buNone/>
            </a:pPr>
            <a:r>
              <a:t> </a:t>
            </a:r>
            <a:endParaRPr sz="800"/>
          </a:p>
        </p:txBody>
      </p:sp>
      <p:sp>
        <p:nvSpPr>
          <p:cNvPr id="195" name="Google Shape;195;p27"/>
          <p:cNvSpPr/>
          <p:nvPr/>
        </p:nvSpPr>
        <p:spPr>
          <a:xfrm>
            <a:off x="2677025" y="1616275"/>
            <a:ext cx="2022000" cy="1744800"/>
          </a:xfrm>
          <a:prstGeom prst="wedgeRectCallout">
            <a:avLst>
              <a:gd name="adj1" fmla="val 83404"/>
              <a:gd name="adj2" fmla="val 8726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noProof="1"/>
              <a:t>Use cutting-edge software (technology)</a:t>
            </a:r>
            <a:endParaRPr sz="800"/>
          </a:p>
          <a:p>
            <a:pPr marL="0" lvl="0" indent="0" algn="l" rtl="0">
              <a:spcBef>
                <a:spcPts val="0"/>
              </a:spcBef>
              <a:spcAft>
                <a:spcPts val="0"/>
              </a:spcAft>
              <a:buNone/>
            </a:pPr>
            <a:r>
              <a:rPr lang="ja" sz="800" noProof="1"/>
              <a:t>Because the software was created by many people, the level is high</a:t>
            </a:r>
            <a:endParaRPr sz="800"/>
          </a:p>
          <a:p>
            <a:pPr marL="0" lvl="0" indent="0" algn="l" rtl="0">
              <a:spcBef>
                <a:spcPts val="0"/>
              </a:spcBef>
              <a:spcAft>
                <a:spcPts val="0"/>
              </a:spcAft>
              <a:buNone/>
            </a:pPr>
            <a:r>
              <a:t> </a:t>
            </a:r>
            <a:endParaRPr sz="800"/>
          </a:p>
          <a:p>
            <a:pPr marL="0" lvl="0" indent="0" algn="l" rtl="0">
              <a:spcBef>
                <a:spcPts val="0"/>
              </a:spcBef>
              <a:spcAft>
                <a:spcPts val="0"/>
              </a:spcAft>
              <a:buNone/>
            </a:pPr>
            <a:r>
              <a:t> </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t> </a:t>
            </a:r>
          </a:p>
        </p:txBody>
      </p:sp>
      <p:sp>
        <p:nvSpPr>
          <p:cNvPr id="48" name="Google Shape;48;p10"/>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Opportunity to acquire human resources (company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Next time consider mapping with OSPO stages (2023/5/26)</a:t>
            </a:r>
            <a:endParaRPr/>
          </a:p>
          <a:p>
            <a:pPr marL="914400" lvl="0" indent="0" algn="l" rtl="0">
              <a:spcBef>
                <a:spcPts val="0"/>
              </a:spcBef>
              <a:spcAft>
                <a:spcPts val="0"/>
              </a:spcAft>
              <a:buNone/>
            </a:pPr>
            <a:r>
              <a:t> </a:t>
            </a:r>
          </a:p>
        </p:txBody>
      </p:sp>
      <p:sp>
        <p:nvSpPr>
          <p:cNvPr id="49" name="Google Shape;49;p10"/>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are the advantages of OSS activities?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Clr>
                <a:schemeClr val="dk1"/>
              </a:buClr>
              <a:buSzPts val="1100"/>
              <a:buFont typeface="Arial"/>
              <a:buNone/>
            </a:pPr>
            <a:r>
              <a:rPr lang="ja" noProof="1"/>
              <a:t>Consumer-Leader Open Source Value Map</a:t>
            </a:r>
            <a:endParaRPr/>
          </a:p>
        </p:txBody>
      </p:sp>
      <p:pic>
        <p:nvPicPr>
          <p:cNvPr id="201" name="Google Shape;201;p28"/>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Consumer-Leader Open Source Value Map</a:t>
            </a:r>
            <a:endParaRPr/>
          </a:p>
        </p:txBody>
      </p:sp>
      <p:graphicFrame>
        <p:nvGraphicFramePr>
          <p:cNvPr id="207" name="Google Shape;207;p29"/>
          <p:cNvGraphicFramePr/>
          <p:nvPr/>
        </p:nvGraphicFramePr>
        <p:xfrm>
          <a:off x="74800" y="767525"/>
          <a:ext cx="3000000" cy="3000000"/>
        </p:xfrm>
        <a:graphic>
          <a:graphicData uri="http://schemas.openxmlformats.org/drawingml/2006/table">
            <a:tbl>
              <a:tblPr>
                <a:noFill/>
                <a:tableStyleId>{72579327-388C-4E5E-AB71-DB5D55E7E1B9}</a:tableStyleId>
              </a:tblPr>
              <a:tblGrid>
                <a:gridCol w="398725">
                  <a:extLst>
                    <a:ext uri="{9D8B030D-6E8A-4147-A177-3AD203B41FA5}">
                      <a16:colId xmlns:a16="http://schemas.microsoft.com/office/drawing/2014/main" val="20000"/>
                    </a:ext>
                  </a:extLst>
                </a:gridCol>
                <a:gridCol w="2145025">
                  <a:extLst>
                    <a:ext uri="{9D8B030D-6E8A-4147-A177-3AD203B41FA5}">
                      <a16:colId xmlns:a16="http://schemas.microsoft.com/office/drawing/2014/main" val="20001"/>
                    </a:ext>
                  </a:extLst>
                </a:gridCol>
                <a:gridCol w="929375">
                  <a:extLst>
                    <a:ext uri="{9D8B030D-6E8A-4147-A177-3AD203B41FA5}">
                      <a16:colId xmlns:a16="http://schemas.microsoft.com/office/drawing/2014/main" val="20002"/>
                    </a:ext>
                  </a:extLst>
                </a:gridCol>
                <a:gridCol w="1100600">
                  <a:extLst>
                    <a:ext uri="{9D8B030D-6E8A-4147-A177-3AD203B41FA5}">
                      <a16:colId xmlns:a16="http://schemas.microsoft.com/office/drawing/2014/main" val="20003"/>
                    </a:ext>
                  </a:extLst>
                </a:gridCol>
                <a:gridCol w="1100600">
                  <a:extLst>
                    <a:ext uri="{9D8B030D-6E8A-4147-A177-3AD203B41FA5}">
                      <a16:colId xmlns:a16="http://schemas.microsoft.com/office/drawing/2014/main" val="20004"/>
                    </a:ext>
                  </a:extLst>
                </a:gridCol>
                <a:gridCol w="1100600">
                  <a:extLst>
                    <a:ext uri="{9D8B030D-6E8A-4147-A177-3AD203B41FA5}">
                      <a16:colId xmlns:a16="http://schemas.microsoft.com/office/drawing/2014/main" val="20005"/>
                    </a:ext>
                  </a:extLst>
                </a:gridCol>
                <a:gridCol w="1100600">
                  <a:extLst>
                    <a:ext uri="{9D8B030D-6E8A-4147-A177-3AD203B41FA5}">
                      <a16:colId xmlns:a16="http://schemas.microsoft.com/office/drawing/2014/main" val="20006"/>
                    </a:ext>
                  </a:extLst>
                </a:gridCol>
                <a:gridCol w="1100600">
                  <a:extLst>
                    <a:ext uri="{9D8B030D-6E8A-4147-A177-3AD203B41FA5}">
                      <a16:colId xmlns:a16="http://schemas.microsoft.com/office/drawing/2014/main" val="20007"/>
                    </a:ext>
                  </a:extLst>
                </a:gridCol>
              </a:tblGrid>
              <a:tr h="405875">
                <a:tc>
                  <a:txBody>
                    <a:bodyPr/>
                    <a:lstStyle/>
                    <a:p>
                      <a:pPr marL="0" lvl="0" indent="0" algn="l" rtl="0">
                        <a:lnSpc>
                          <a:spcPct val="115000"/>
                        </a:lnSpc>
                        <a:spcBef>
                          <a:spcPts val="0"/>
                        </a:spcBef>
                        <a:spcAft>
                          <a:spcPts val="0"/>
                        </a:spcAft>
                        <a:buNone/>
                      </a:pPr>
                      <a:r>
                        <a:t> </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Human Resource Value (Individual)</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(Company)</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Technology Value</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Cost Value</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Creative Value</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Brand Value</a:t>
                      </a:r>
                      <a:endParaRPr sz="960" b="1">
                        <a:solidFill>
                          <a:srgbClr val="FFFFFF"/>
                        </a:solidFill>
                      </a:endParaRPr>
                    </a:p>
                  </a:txBody>
                  <a:tcPr marL="91425" marR="91425" marT="91425" marB="91425">
                    <a:solidFill>
                      <a:schemeClr val="accent5"/>
                    </a:solidFill>
                  </a:tcPr>
                </a:tc>
                <a:tc>
                  <a:txBody>
                    <a:bodyPr/>
                    <a:lstStyle/>
                    <a:p>
                      <a:pPr marL="0" lvl="0" indent="0" algn="l" rtl="0">
                        <a:lnSpc>
                          <a:spcPct val="115000"/>
                        </a:lnSpc>
                        <a:spcBef>
                          <a:spcPts val="0"/>
                        </a:spcBef>
                        <a:spcAft>
                          <a:spcPts val="0"/>
                        </a:spcAft>
                        <a:buNone/>
                      </a:pPr>
                      <a:r>
                        <a:rPr lang="ja" sz="960" b="1" noProof="1">
                          <a:solidFill>
                            <a:srgbClr val="FFFFFF"/>
                          </a:solidFill>
                        </a:rPr>
                        <a:t>Customer Value</a:t>
                      </a:r>
                      <a:endParaRPr sz="960" b="1">
                        <a:solidFill>
                          <a:srgbClr val="FFFFFF"/>
                        </a:solidFill>
                      </a:endParaRPr>
                    </a:p>
                  </a:txBody>
                  <a:tcPr marL="91425" marR="91425" marT="91425" marB="91425">
                    <a:solidFill>
                      <a:schemeClr val="accent5"/>
                    </a:solidFill>
                  </a:tcPr>
                </a:tc>
                <a:extLst>
                  <a:ext uri="{0D108BD9-81ED-4DB2-BD59-A6C34878D82A}">
                    <a16:rowId xmlns:a16="http://schemas.microsoft.com/office/drawing/2014/main" val="10000"/>
                  </a:ext>
                </a:extLst>
              </a:tr>
              <a:tr h="889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1"/>
                  </a:ext>
                </a:extLst>
              </a:tr>
              <a:tr h="889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2"/>
                  </a:ext>
                </a:extLst>
              </a:tr>
              <a:tr h="889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3"/>
                  </a:ext>
                </a:extLst>
              </a:tr>
              <a:tr h="889000">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tc>
                  <a:txBody>
                    <a:bodyPr/>
                    <a:lstStyle/>
                    <a:p>
                      <a:pPr marL="0" lvl="0" indent="0" algn="l" rtl="0">
                        <a:spcBef>
                          <a:spcPts val="0"/>
                        </a:spcBef>
                        <a:spcAft>
                          <a:spcPts val="0"/>
                        </a:spcAft>
                        <a:buNone/>
                      </a:pPr>
                      <a:r>
                        <a:t> </a:t>
                      </a:r>
                    </a:p>
                  </a:txBody>
                  <a:tcPr marL="91425" marR="91425" marT="91425" marB="91425"/>
                </a:tc>
                <a:extLst>
                  <a:ext uri="{0D108BD9-81ED-4DB2-BD59-A6C34878D82A}">
                    <a16:rowId xmlns:a16="http://schemas.microsoft.com/office/drawing/2014/main" val="10004"/>
                  </a:ext>
                </a:extLst>
              </a:tr>
            </a:tbl>
          </a:graphicData>
        </a:graphic>
      </p:graphicFrame>
      <p:sp>
        <p:nvSpPr>
          <p:cNvPr id="208" name="Google Shape;208;p29"/>
          <p:cNvSpPr txBox="1"/>
          <p:nvPr/>
        </p:nvSpPr>
        <p:spPr>
          <a:xfrm rot="-5400000">
            <a:off x="-183800" y="1432000"/>
            <a:ext cx="8907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040" noProof="1"/>
              <a:t>Leader</a:t>
            </a:r>
            <a:endParaRPr sz="1040"/>
          </a:p>
        </p:txBody>
      </p:sp>
      <p:sp>
        <p:nvSpPr>
          <p:cNvPr id="209" name="Google Shape;209;p29"/>
          <p:cNvSpPr txBox="1"/>
          <p:nvPr/>
        </p:nvSpPr>
        <p:spPr>
          <a:xfrm rot="-5400000">
            <a:off x="-183800" y="2321000"/>
            <a:ext cx="8907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80" noProof="1"/>
              <a:t>Contributor</a:t>
            </a:r>
            <a:endParaRPr sz="880"/>
          </a:p>
        </p:txBody>
      </p:sp>
      <p:sp>
        <p:nvSpPr>
          <p:cNvPr id="210" name="Google Shape;210;p29"/>
          <p:cNvSpPr txBox="1"/>
          <p:nvPr/>
        </p:nvSpPr>
        <p:spPr>
          <a:xfrm rot="-5400000">
            <a:off x="-183800" y="3211700"/>
            <a:ext cx="8907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80" noProof="1"/>
              <a:t>Participant</a:t>
            </a:r>
            <a:endParaRPr sz="880"/>
          </a:p>
        </p:txBody>
      </p:sp>
      <p:sp>
        <p:nvSpPr>
          <p:cNvPr id="211" name="Google Shape;211;p29"/>
          <p:cNvSpPr txBox="1"/>
          <p:nvPr/>
        </p:nvSpPr>
        <p:spPr>
          <a:xfrm rot="-5400000">
            <a:off x="-183800" y="4099000"/>
            <a:ext cx="8907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880" noProof="1"/>
              <a:t>Consumer</a:t>
            </a:r>
            <a:endParaRPr sz="880"/>
          </a:p>
        </p:txBody>
      </p:sp>
      <p:sp>
        <p:nvSpPr>
          <p:cNvPr id="212" name="Google Shape;212;p29"/>
          <p:cNvSpPr txBox="1"/>
          <p:nvPr/>
        </p:nvSpPr>
        <p:spPr>
          <a:xfrm>
            <a:off x="490400" y="1191525"/>
            <a:ext cx="8560500" cy="306600"/>
          </a:xfrm>
          <a:prstGeom prst="rect">
            <a:avLst/>
          </a:pr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ja" noProof="1"/>
              <a:t>the state of automatically gathering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218" name="Google Shape;218;p30"/>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Why is community leadership so difficult?</a:t>
            </a:r>
            <a:endParaRPr/>
          </a:p>
        </p:txBody>
      </p:sp>
      <p:sp>
        <p:nvSpPr>
          <p:cNvPr id="219" name="Google Shape;219;p30"/>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225" name="Google Shape;225;p31"/>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Why is unified management of OSS needed across the company?</a:t>
            </a:r>
            <a:r>
              <a:rPr lang="ja" noProof="1"/>
              <a:t> </a:t>
            </a:r>
            <a:r>
              <a:rPr lang="ja" noProof="1">
                <a:solidFill>
                  <a:schemeClr val="dk1"/>
                </a:solidFill>
              </a:rPr>
              <a:t>(Why is it that OSS is already being used so much?)</a:t>
            </a:r>
            <a:endParaRPr/>
          </a:p>
        </p:txBody>
      </p:sp>
      <p:sp>
        <p:nvSpPr>
          <p:cNvPr id="226" name="Google Shape;226;p31"/>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ja" noProof="1"/>
              <a:t>A:</a:t>
            </a:r>
            <a:r>
              <a:rPr lang="ja"/>
              <a:t>  </a:t>
            </a:r>
            <a:endParaRPr/>
          </a:p>
          <a:p>
            <a:pPr marL="457200" lvl="0" indent="-310832" algn="l" rtl="0">
              <a:spcBef>
                <a:spcPts val="0"/>
              </a:spcBef>
              <a:spcAft>
                <a:spcPts val="0"/>
              </a:spcAft>
              <a:buSzPct val="100000"/>
              <a:buChar char="●"/>
            </a:pPr>
            <a:r>
              <a:rPr lang="ja" noProof="1"/>
              <a:t>Importance</a:t>
            </a:r>
            <a:endParaRPr/>
          </a:p>
          <a:p>
            <a:pPr marL="914400" lvl="1" indent="-310832" algn="l" rtl="0">
              <a:spcBef>
                <a:spcPts val="0"/>
              </a:spcBef>
              <a:spcAft>
                <a:spcPts val="0"/>
              </a:spcAft>
              <a:buSzPct val="100000"/>
              <a:buChar char="○"/>
            </a:pPr>
            <a:r>
              <a:rPr lang="ja" noProof="1"/>
              <a:t>US Executive Order requiring supply chain management of OSS: It has become a procurement condition</a:t>
            </a:r>
            <a:endParaRPr/>
          </a:p>
          <a:p>
            <a:pPr marL="1371600" lvl="2" indent="-310832" algn="l" rtl="0">
              <a:spcBef>
                <a:spcPts val="0"/>
              </a:spcBef>
              <a:spcAft>
                <a:spcPts val="0"/>
              </a:spcAft>
              <a:buSzPct val="100000"/>
              <a:buChar char="■"/>
            </a:pPr>
            <a:r>
              <a:rPr lang="ja" noProof="1"/>
              <a:t>It is required to manage it firmly from a security perspective</a:t>
            </a:r>
            <a:endParaRPr/>
          </a:p>
          <a:p>
            <a:pPr marL="914400" lvl="1" indent="-310832" algn="l" rtl="0">
              <a:spcBef>
                <a:spcPts val="0"/>
              </a:spcBef>
              <a:spcAft>
                <a:spcPts val="0"/>
              </a:spcAft>
              <a:buSzPct val="100000"/>
              <a:buChar char="○"/>
            </a:pPr>
            <a:r>
              <a:rPr lang="ja" noProof="1"/>
              <a:t>OSS has become something that supports social infrastructure systems</a:t>
            </a:r>
            <a:endParaRPr/>
          </a:p>
          <a:p>
            <a:pPr marL="1371600" lvl="2" indent="-310832" algn="l" rtl="0">
              <a:spcBef>
                <a:spcPts val="0"/>
              </a:spcBef>
              <a:spcAft>
                <a:spcPts val="0"/>
              </a:spcAft>
              <a:buSzPct val="100000"/>
              <a:buChar char="■"/>
            </a:pPr>
            <a:r>
              <a:rPr lang="ja" noProof="1"/>
              <a:t>If there is a problem with the included OSS, it will have a big impact</a:t>
            </a:r>
            <a:endParaRPr/>
          </a:p>
          <a:p>
            <a:pPr marL="914400" lvl="1" indent="-310832" algn="l" rtl="0">
              <a:spcBef>
                <a:spcPts val="0"/>
              </a:spcBef>
              <a:spcAft>
                <a:spcPts val="0"/>
              </a:spcAft>
              <a:buSzPct val="100000"/>
              <a:buChar char="○"/>
            </a:pPr>
            <a:r>
              <a:rPr lang="ja" noProof="1"/>
              <a:t>ISO adoption, industry movement (Teleco WG, etc.)</a:t>
            </a:r>
            <a:endParaRPr/>
          </a:p>
          <a:p>
            <a:pPr marL="457200" lvl="0" indent="-310832" algn="l" rtl="0">
              <a:spcBef>
                <a:spcPts val="0"/>
              </a:spcBef>
              <a:spcAft>
                <a:spcPts val="0"/>
              </a:spcAft>
              <a:buSzPct val="100000"/>
              <a:buChar char="●"/>
            </a:pPr>
            <a:r>
              <a:rPr lang="ja" noProof="1"/>
              <a:t>Need for Company-Wide Unified Management</a:t>
            </a:r>
            <a:endParaRPr/>
          </a:p>
          <a:p>
            <a:pPr marL="914400" lvl="1" indent="-310832" algn="l" rtl="0">
              <a:spcBef>
                <a:spcPts val="0"/>
              </a:spcBef>
              <a:spcAft>
                <a:spcPts val="0"/>
              </a:spcAft>
              <a:buSzPct val="100000"/>
              <a:buChar char="○"/>
            </a:pPr>
            <a:r>
              <a:rPr lang="ja" noProof="1"/>
              <a:t>Mistakes made by some departments affect the entire company (Reputation due to mistakes made by other departments becomes the evaluation of the own department)</a:t>
            </a:r>
            <a:endParaRPr/>
          </a:p>
          <a:p>
            <a:pPr marL="914400" lvl="1" indent="-310832" algn="l" rtl="0">
              <a:spcBef>
                <a:spcPts val="0"/>
              </a:spcBef>
              <a:spcAft>
                <a:spcPts val="0"/>
              </a:spcAft>
              <a:buSzPct val="100000"/>
              <a:buChar char="○"/>
            </a:pPr>
            <a:r>
              <a:rPr lang="ja" noProof="1"/>
              <a:t>Improving the overall level of the internal supply chain</a:t>
            </a:r>
            <a:endParaRPr/>
          </a:p>
          <a:p>
            <a:pPr marL="914400" lvl="1" indent="-310832" algn="l" rtl="0">
              <a:spcBef>
                <a:spcPts val="0"/>
              </a:spcBef>
              <a:spcAft>
                <a:spcPts val="0"/>
              </a:spcAft>
              <a:buSzPct val="100000"/>
              <a:buChar char="○"/>
            </a:pPr>
            <a:r>
              <a:rPr lang="ja" noProof="1"/>
              <a:t>The number of cases handled by non-software engineers is increasing</a:t>
            </a:r>
            <a:endParaRPr/>
          </a:p>
          <a:p>
            <a:pPr marL="1371600" lvl="2" indent="-310832" algn="l" rtl="0">
              <a:spcBef>
                <a:spcPts val="0"/>
              </a:spcBef>
              <a:spcAft>
                <a:spcPts val="0"/>
              </a:spcAft>
              <a:buSzPct val="100000"/>
              <a:buChar char="■"/>
            </a:pPr>
            <a:r>
              <a:rPr lang="ja" noProof="1"/>
              <a:t>Outsourcing management, hardware managers manage the entire product including software, OSS compliance understanding of outsourcers varies, etc.</a:t>
            </a:r>
            <a:endParaRPr/>
          </a:p>
          <a:p>
            <a:pPr marL="457200" lvl="0" indent="-310832" algn="l" rtl="0">
              <a:spcBef>
                <a:spcPts val="0"/>
              </a:spcBef>
              <a:spcAft>
                <a:spcPts val="0"/>
              </a:spcAft>
              <a:buSzPct val="100000"/>
              <a:buChar char="●"/>
            </a:pPr>
            <a:r>
              <a:rPr lang="ja"/>
              <a:t>　</a:t>
            </a:r>
            <a:endParaRPr/>
          </a:p>
          <a:p>
            <a:pPr marL="457200" lvl="0" indent="-310832" algn="l" rtl="0">
              <a:spcBef>
                <a:spcPts val="0"/>
              </a:spcBef>
              <a:spcAft>
                <a:spcPts val="0"/>
              </a:spcAft>
              <a:buSzPct val="100000"/>
              <a:buChar char="●"/>
            </a:pPr>
            <a:r>
              <a:rPr lang="ja" noProof="1"/>
              <a:t>Q's background:</a:t>
            </a:r>
            <a:endParaRPr/>
          </a:p>
          <a:p>
            <a:pPr marL="914400" lvl="1" indent="-310832" algn="l" rtl="0">
              <a:spcBef>
                <a:spcPts val="0"/>
              </a:spcBef>
              <a:spcAft>
                <a:spcPts val="0"/>
              </a:spcAft>
              <a:buSzPct val="100000"/>
              <a:buChar char="○"/>
            </a:pPr>
            <a:r>
              <a:rPr lang="ja" noProof="1"/>
              <a:t>I am proud that I have been doing this because I thought it should be done in the field, but why is the whole company now trying to do this?</a:t>
            </a:r>
            <a:endParaRPr/>
          </a:p>
          <a:p>
            <a:pPr marL="914400" lvl="1" indent="-310832" algn="l" rtl="0">
              <a:spcBef>
                <a:spcPts val="0"/>
              </a:spcBef>
              <a:spcAft>
                <a:spcPts val="0"/>
              </a:spcAft>
              <a:buSzPct val="100000"/>
              <a:buChar char="○"/>
            </a:pPr>
            <a:r>
              <a:rPr lang="ja" noProof="1"/>
              <a:t>The move to create rules without any problems has caused a negative reaction.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2"/>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232" name="Google Shape;232;p32"/>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How should I proceed with OSPO?</a:t>
            </a:r>
            <a:endParaRPr/>
          </a:p>
        </p:txBody>
      </p:sp>
      <p:sp>
        <p:nvSpPr>
          <p:cNvPr id="233" name="Google Shape;233;p32"/>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ja" noProof="1"/>
              <a:t>A:</a:t>
            </a:r>
            <a:r>
              <a:rPr lang="ja"/>
              <a:t>  </a:t>
            </a:r>
            <a:endParaRPr/>
          </a:p>
          <a:p>
            <a:pPr marL="0" lvl="0" indent="0" algn="l" rtl="0">
              <a:spcBef>
                <a:spcPts val="0"/>
              </a:spcBef>
              <a:spcAft>
                <a:spcPts val="0"/>
              </a:spcAft>
              <a:buNone/>
            </a:pPr>
            <a:r>
              <a:t> </a:t>
            </a:r>
          </a:p>
          <a:p>
            <a:pPr marL="457200" lvl="0" indent="-310832" algn="l" rtl="0">
              <a:spcBef>
                <a:spcPts val="0"/>
              </a:spcBef>
              <a:spcAft>
                <a:spcPts val="0"/>
              </a:spcAft>
              <a:buSzPct val="100000"/>
              <a:buChar char="●"/>
            </a:pPr>
            <a:r>
              <a:rPr lang="ja" noProof="1"/>
              <a:t>Start by looking at examples from other companies and finding issues that your company is not aware of.</a:t>
            </a:r>
            <a:endParaRPr/>
          </a:p>
          <a:p>
            <a:pPr marL="457200" lvl="0" indent="-310832" algn="l" rtl="0">
              <a:spcBef>
                <a:spcPts val="0"/>
              </a:spcBef>
              <a:spcAft>
                <a:spcPts val="0"/>
              </a:spcAft>
              <a:buSzPct val="100000"/>
              <a:buChar char="●"/>
            </a:pPr>
            <a:r>
              <a:rPr lang="ja" noProof="1"/>
              <a:t>Tell them why you created OSPO.</a:t>
            </a:r>
            <a:endParaRPr/>
          </a:p>
          <a:p>
            <a:pPr marL="457200" lvl="0" indent="-310832" algn="l" rtl="0">
              <a:spcBef>
                <a:spcPts val="0"/>
              </a:spcBef>
              <a:spcAft>
                <a:spcPts val="0"/>
              </a:spcAft>
              <a:buSzPct val="100000"/>
              <a:buChar char="●"/>
            </a:pPr>
            <a:r>
              <a:rPr lang="ja" noProof="1"/>
              <a:t>I want to prepare answers for people who are thinking about creating OSPO for the first time.</a:t>
            </a:r>
            <a:endParaRPr/>
          </a:p>
          <a:p>
            <a:pPr marL="914400" lvl="1" indent="-310832" algn="l" rtl="0">
              <a:spcBef>
                <a:spcPts val="0"/>
              </a:spcBef>
              <a:spcAft>
                <a:spcPts val="0"/>
              </a:spcAft>
              <a:buSzPct val="100000"/>
              <a:buChar char="○"/>
            </a:pPr>
            <a:r>
              <a:rPr lang="ja" noProof="1"/>
              <a:t>(Example)When trying to create OSPO in your company, it is easier to educate your company if you have examples from other companies.</a:t>
            </a:r>
            <a:endParaRPr/>
          </a:p>
          <a:p>
            <a:pPr marL="457200" lvl="0" indent="-310832" algn="l" rtl="0">
              <a:spcBef>
                <a:spcPts val="0"/>
              </a:spcBef>
              <a:spcAft>
                <a:spcPts val="0"/>
              </a:spcAft>
              <a:buSzPct val="100000"/>
              <a:buChar char="●"/>
            </a:pPr>
            <a:r>
              <a:rPr lang="ja" noProof="1"/>
              <a:t>The form of OSPO should be different in each company.</a:t>
            </a:r>
            <a:endParaRPr/>
          </a:p>
          <a:p>
            <a:pPr marL="914400" lvl="1" indent="-310832" algn="l" rtl="0">
              <a:spcBef>
                <a:spcPts val="0"/>
              </a:spcBef>
              <a:spcAft>
                <a:spcPts val="0"/>
              </a:spcAft>
              <a:buSzPct val="100000"/>
              <a:buChar char="○"/>
            </a:pPr>
            <a:r>
              <a:rPr lang="ja" noProof="1"/>
              <a:t>It is good to start by clarifying why you want to create OSPO.</a:t>
            </a:r>
            <a:endParaRPr/>
          </a:p>
          <a:p>
            <a:pPr marL="457200" lvl="0" indent="-310832" algn="l" rtl="0">
              <a:spcBef>
                <a:spcPts val="0"/>
              </a:spcBef>
              <a:spcAft>
                <a:spcPts val="0"/>
              </a:spcAft>
              <a:buSzPct val="100000"/>
              <a:buChar char="●"/>
            </a:pPr>
            <a:r>
              <a:rPr lang="ja" noProof="1"/>
              <a:t>For example:</a:t>
            </a:r>
            <a:endParaRPr/>
          </a:p>
          <a:p>
            <a:pPr marL="914400" lvl="1" indent="-310832" algn="l" rtl="0">
              <a:spcBef>
                <a:spcPts val="0"/>
              </a:spcBef>
              <a:spcAft>
                <a:spcPts val="0"/>
              </a:spcAft>
              <a:buSzPct val="100000"/>
              <a:buChar char="○"/>
            </a:pPr>
            <a:r>
              <a:rPr lang="ja" noProof="1"/>
              <a:t>Software house type company A:</a:t>
            </a:r>
            <a:endParaRPr/>
          </a:p>
          <a:p>
            <a:pPr marL="1371600" lvl="2" indent="-310832" algn="l" rtl="0">
              <a:spcBef>
                <a:spcPts val="0"/>
              </a:spcBef>
              <a:spcAft>
                <a:spcPts val="0"/>
              </a:spcAft>
              <a:buSzPct val="100000"/>
              <a:buChar char="■"/>
            </a:pPr>
            <a:r>
              <a:rPr lang="ja" noProof="1"/>
              <a:t>The main body is each organization. OSPO supports this.</a:t>
            </a:r>
            <a:endParaRPr/>
          </a:p>
          <a:p>
            <a:pPr marL="1371600" lvl="2" indent="-310832" algn="l" rtl="0">
              <a:spcBef>
                <a:spcPts val="0"/>
              </a:spcBef>
              <a:spcAft>
                <a:spcPts val="0"/>
              </a:spcAft>
              <a:buSzPct val="100000"/>
              <a:buChar char="■"/>
            </a:pPr>
            <a:r>
              <a:rPr lang="ja" noProof="1"/>
              <a:t>There are OSPO members in each department, and OSPO is a virtual organization.</a:t>
            </a:r>
            <a:endParaRPr/>
          </a:p>
          <a:p>
            <a:pPr marL="457200" lvl="0" indent="-310832" algn="l" rtl="0">
              <a:spcBef>
                <a:spcPts val="0"/>
              </a:spcBef>
              <a:spcAft>
                <a:spcPts val="0"/>
              </a:spcAft>
              <a:buSzPct val="100000"/>
              <a:buChar char="●"/>
            </a:pPr>
            <a:r>
              <a:rPr lang="ja" noProof="1"/>
              <a:t>(In the case of software-housing companies and non-software-housing companies)</a:t>
            </a:r>
            <a:endParaRPr/>
          </a:p>
          <a:p>
            <a:pPr marL="457200" lvl="0" indent="-310832" algn="l" rtl="0">
              <a:spcBef>
                <a:spcPts val="0"/>
              </a:spcBef>
              <a:spcAft>
                <a:spcPts val="0"/>
              </a:spcAft>
              <a:buSzPct val="100000"/>
              <a:buChar char="●"/>
            </a:pPr>
            <a:r>
              <a:rPr lang="ja" noProof="1"/>
              <a:t>Reference</a:t>
            </a:r>
            <a:endParaRPr/>
          </a:p>
          <a:p>
            <a:pPr marL="914400" lvl="1" indent="-310832" algn="l" rtl="0">
              <a:spcBef>
                <a:spcPts val="0"/>
              </a:spcBef>
              <a:spcAft>
                <a:spcPts val="0"/>
              </a:spcAft>
              <a:buSzPct val="100000"/>
              <a:buChar char="○"/>
            </a:pPr>
            <a:r>
              <a:rPr lang="ja" u="sng" noProof="1">
                <a:solidFill>
                  <a:schemeClr val="hlink"/>
                </a:solidFill>
                <a:hlinkClick r:id="rId3"/>
              </a:rPr>
              <a:t>https://www.linuxfoundation.jp/publications/2022/11/a-deep-dive-into-open-source-program-offices/</a:t>
            </a:r>
            <a:endParaRPr/>
          </a:p>
          <a:p>
            <a:pPr marL="914400" lvl="1" indent="-310832" algn="l" rtl="0">
              <a:spcBef>
                <a:spcPts val="0"/>
              </a:spcBef>
              <a:spcAft>
                <a:spcPts val="0"/>
              </a:spcAft>
              <a:buSzPct val="100000"/>
              <a:buChar char="○"/>
            </a:pPr>
            <a:r>
              <a:rPr lang="ja" u="sng" noProof="1">
                <a:solidFill>
                  <a:schemeClr val="hlink"/>
                </a:solidFill>
                <a:hlinkClick r:id="rId4"/>
              </a:rPr>
              <a:t>https://www.linuxfoundation.jp/wp-content/uploads/2022/11/ja_LFR_LFAID_Deep_Dive_Open_Source_Program_Offices_0830.pdf</a:t>
            </a:r>
            <a:endParaRPr/>
          </a:p>
          <a:p>
            <a:pPr marL="914400" lvl="1" indent="-310832" algn="l" rtl="0">
              <a:spcBef>
                <a:spcPts val="0"/>
              </a:spcBef>
              <a:spcAft>
                <a:spcPts val="0"/>
              </a:spcAft>
              <a:buSzPct val="100000"/>
              <a:buChar char="○"/>
            </a:pPr>
            <a: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239" name="Google Shape;239;p33"/>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(TO: A company that </a:t>
            </a:r>
            <a:r>
              <a:rPr lang="ja" noProof="1">
                <a:solidFill>
                  <a:schemeClr val="dk1"/>
                </a:solidFill>
              </a:rPr>
              <a:t>already</a:t>
            </a:r>
            <a:r>
              <a:rPr lang="ja" noProof="1"/>
              <a:t> has an OSPO organization) </a:t>
            </a:r>
            <a:r>
              <a:rPr lang="ja" noProof="1">
                <a:solidFill>
                  <a:schemeClr val="dk1"/>
                </a:solidFill>
              </a:rPr>
              <a:t>Why did you create OSPO?</a:t>
            </a:r>
            <a:endParaRPr/>
          </a:p>
        </p:txBody>
      </p:sp>
      <p:sp>
        <p:nvSpPr>
          <p:cNvPr id="240" name="Google Shape;240;p33"/>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ja" noProof="1"/>
              <a:t>A:</a:t>
            </a:r>
            <a:r>
              <a:rPr lang="ja"/>
              <a:t>  </a:t>
            </a:r>
            <a:endParaRPr/>
          </a:p>
          <a:p>
            <a:pPr marL="0" lvl="0" indent="0" algn="l" rtl="0">
              <a:spcBef>
                <a:spcPts val="0"/>
              </a:spcBef>
              <a:spcAft>
                <a:spcPts val="0"/>
              </a:spcAft>
              <a:buNone/>
            </a:pPr>
            <a:r>
              <a:t> </a:t>
            </a:r>
          </a:p>
          <a:p>
            <a:pPr marL="457200" lvl="0" indent="-310832" algn="l" rtl="0">
              <a:spcBef>
                <a:spcPts val="0"/>
              </a:spcBef>
              <a:spcAft>
                <a:spcPts val="0"/>
              </a:spcAft>
              <a:buSzPct val="100000"/>
              <a:buChar char="●"/>
            </a:pPr>
            <a:r>
              <a:rPr lang="ja" noProof="1"/>
              <a:t>Start by looking at other companies' examples and finding issues that your company is not aware of.</a:t>
            </a:r>
            <a:endParaRPr/>
          </a:p>
          <a:p>
            <a:pPr marL="457200" lvl="0" indent="-310832" algn="l" rtl="0">
              <a:spcBef>
                <a:spcPts val="0"/>
              </a:spcBef>
              <a:spcAft>
                <a:spcPts val="0"/>
              </a:spcAft>
              <a:buSzPct val="100000"/>
              <a:buChar char="●"/>
            </a:pPr>
            <a:r>
              <a:rPr lang="ja" noProof="1"/>
              <a:t>Tell them why you created OSPO.</a:t>
            </a:r>
            <a:endParaRPr/>
          </a:p>
          <a:p>
            <a:pPr marL="457200" lvl="0" indent="-310832" algn="l" rtl="0">
              <a:spcBef>
                <a:spcPts val="0"/>
              </a:spcBef>
              <a:spcAft>
                <a:spcPts val="0"/>
              </a:spcAft>
              <a:buSzPct val="100000"/>
              <a:buChar char="●"/>
            </a:pPr>
            <a:r>
              <a:rPr lang="ja" noProof="1"/>
              <a:t>I want to prepare an answer for those who are thinking about creating OSPO for the first time.</a:t>
            </a:r>
            <a:endParaRPr/>
          </a:p>
          <a:p>
            <a:pPr marL="914400" lvl="1" indent="-310832" algn="l" rtl="0">
              <a:spcBef>
                <a:spcPts val="0"/>
              </a:spcBef>
              <a:spcAft>
                <a:spcPts val="0"/>
              </a:spcAft>
              <a:buSzPct val="100000"/>
              <a:buChar char="○"/>
            </a:pPr>
            <a:r>
              <a:rPr lang="ja" noProof="1"/>
              <a:t>(Example)When trying to create OSPO in your company, it is easier to educate your company if you have examples from other companies.</a:t>
            </a:r>
            <a:endParaRPr/>
          </a:p>
          <a:p>
            <a:pPr marL="457200" lvl="0" indent="-310832" algn="l" rtl="0">
              <a:spcBef>
                <a:spcPts val="0"/>
              </a:spcBef>
              <a:spcAft>
                <a:spcPts val="0"/>
              </a:spcAft>
              <a:buSzPct val="100000"/>
              <a:buChar char="●"/>
            </a:pPr>
            <a:r>
              <a:rPr lang="ja" noProof="1"/>
              <a:t>The form of OSPO should be different in each company.</a:t>
            </a:r>
            <a:endParaRPr/>
          </a:p>
          <a:p>
            <a:pPr marL="914400" lvl="1" indent="-310832" algn="l" rtl="0">
              <a:spcBef>
                <a:spcPts val="0"/>
              </a:spcBef>
              <a:spcAft>
                <a:spcPts val="0"/>
              </a:spcAft>
              <a:buSzPct val="100000"/>
              <a:buChar char="○"/>
            </a:pPr>
            <a:r>
              <a:rPr lang="ja" noProof="1"/>
              <a:t>It is good to start by clarifying why you want to create OSPO.</a:t>
            </a:r>
            <a:endParaRPr/>
          </a:p>
          <a:p>
            <a:pPr marL="457200" lvl="0" indent="-310832" algn="l" rtl="0">
              <a:spcBef>
                <a:spcPts val="0"/>
              </a:spcBef>
              <a:spcAft>
                <a:spcPts val="0"/>
              </a:spcAft>
              <a:buSzPct val="100000"/>
              <a:buChar char="●"/>
            </a:pPr>
            <a:r>
              <a:rPr lang="ja" noProof="1"/>
              <a:t>For example:</a:t>
            </a:r>
            <a:endParaRPr/>
          </a:p>
          <a:p>
            <a:pPr marL="914400" lvl="1" indent="-310832" algn="l" rtl="0">
              <a:spcBef>
                <a:spcPts val="0"/>
              </a:spcBef>
              <a:spcAft>
                <a:spcPts val="0"/>
              </a:spcAft>
              <a:buSzPct val="100000"/>
              <a:buChar char="○"/>
            </a:pPr>
            <a:r>
              <a:rPr lang="ja" noProof="1"/>
              <a:t>Software house type company A:</a:t>
            </a:r>
            <a:endParaRPr/>
          </a:p>
          <a:p>
            <a:pPr marL="1371600" lvl="2" indent="-310832" algn="l" rtl="0">
              <a:spcBef>
                <a:spcPts val="0"/>
              </a:spcBef>
              <a:spcAft>
                <a:spcPts val="0"/>
              </a:spcAft>
              <a:buSzPct val="100000"/>
              <a:buChar char="■"/>
            </a:pPr>
            <a:r>
              <a:rPr lang="ja" noProof="1"/>
              <a:t>The main body is each organization. OSPO supports this.</a:t>
            </a:r>
            <a:endParaRPr/>
          </a:p>
          <a:p>
            <a:pPr marL="1371600" lvl="2" indent="-310832" algn="l" rtl="0">
              <a:spcBef>
                <a:spcPts val="0"/>
              </a:spcBef>
              <a:spcAft>
                <a:spcPts val="0"/>
              </a:spcAft>
              <a:buSzPct val="100000"/>
              <a:buChar char="■"/>
            </a:pPr>
            <a:r>
              <a:rPr lang="ja" noProof="1"/>
              <a:t>There are OSPO members in each department, and OSPO is a virtual organization.</a:t>
            </a:r>
            <a:endParaRPr/>
          </a:p>
          <a:p>
            <a:pPr marL="457200" lvl="0" indent="-310832" algn="l" rtl="0">
              <a:spcBef>
                <a:spcPts val="0"/>
              </a:spcBef>
              <a:spcAft>
                <a:spcPts val="0"/>
              </a:spcAft>
              <a:buSzPct val="100000"/>
              <a:buChar char="●"/>
            </a:pPr>
            <a:r>
              <a:rPr lang="ja" noProof="1"/>
              <a:t>(In the case of software-housing companies and non-software-housing companies)</a:t>
            </a:r>
            <a:endParaRPr/>
          </a:p>
          <a:p>
            <a:pPr marL="457200" lvl="0" indent="-310832" algn="l" rtl="0">
              <a:spcBef>
                <a:spcPts val="0"/>
              </a:spcBef>
              <a:spcAft>
                <a:spcPts val="0"/>
              </a:spcAft>
              <a:buSzPct val="100000"/>
              <a:buChar char="●"/>
            </a:pPr>
            <a:r>
              <a:rPr lang="ja" noProof="1"/>
              <a:t>Reference</a:t>
            </a:r>
            <a:endParaRPr/>
          </a:p>
          <a:p>
            <a:pPr marL="914400" lvl="1" indent="-310832" algn="l" rtl="0">
              <a:spcBef>
                <a:spcPts val="0"/>
              </a:spcBef>
              <a:spcAft>
                <a:spcPts val="0"/>
              </a:spcAft>
              <a:buSzPct val="100000"/>
              <a:buChar char="○"/>
            </a:pPr>
            <a:r>
              <a:rPr lang="ja" u="sng" noProof="1">
                <a:solidFill>
                  <a:schemeClr val="hlink"/>
                </a:solidFill>
                <a:hlinkClick r:id="rId3"/>
              </a:rPr>
              <a:t>https://www.linuxfoundation.jp/publications/2022/11/a-deep-dive-into-open-source-program-offices/</a:t>
            </a:r>
            <a:endParaRPr/>
          </a:p>
          <a:p>
            <a:pPr marL="914400" lvl="1" indent="-310832" algn="l" rtl="0">
              <a:spcBef>
                <a:spcPts val="0"/>
              </a:spcBef>
              <a:spcAft>
                <a:spcPts val="0"/>
              </a:spcAft>
              <a:buSzPct val="100000"/>
              <a:buChar char="○"/>
            </a:pPr>
            <a:r>
              <a:rPr lang="ja" u="sng" noProof="1">
                <a:solidFill>
                  <a:schemeClr val="hlink"/>
                </a:solidFill>
                <a:hlinkClick r:id="rId4"/>
              </a:rPr>
              <a:t>https://www.linuxfoundation.jp/wp-content/uploads/2022/11/ja_LFR_LFAID_Deep_Dive_Open_Source_Program_Offices_0830.pdf</a:t>
            </a:r>
            <a:endParaRPr/>
          </a:p>
          <a:p>
            <a:pPr marL="914400" lvl="1" indent="-310832" algn="l" rtl="0">
              <a:spcBef>
                <a:spcPts val="0"/>
              </a:spcBef>
              <a:spcAft>
                <a:spcPts val="0"/>
              </a:spcAft>
              <a:buSzPct val="100000"/>
              <a:buChar char="○"/>
            </a:pPr>
            <a: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246" name="Google Shape;246;p34"/>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I want to create an OSPO. What should I start with?</a:t>
            </a:r>
            <a:endParaRPr/>
          </a:p>
        </p:txBody>
      </p:sp>
      <p:sp>
        <p:nvSpPr>
          <p:cNvPr id="247" name="Google Shape;247;p34"/>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ja" noProof="1"/>
              <a:t>A:</a:t>
            </a:r>
            <a:r>
              <a:rPr lang="ja"/>
              <a:t>  </a:t>
            </a:r>
            <a:endParaRPr/>
          </a:p>
          <a:p>
            <a:pPr marL="0" lvl="0" indent="0" algn="l" rtl="0">
              <a:spcBef>
                <a:spcPts val="0"/>
              </a:spcBef>
              <a:spcAft>
                <a:spcPts val="0"/>
              </a:spcAft>
              <a:buNone/>
            </a:pPr>
            <a:r>
              <a:t> </a:t>
            </a:r>
          </a:p>
          <a:p>
            <a:pPr marL="457200" lvl="0" indent="-310832" algn="l" rtl="0">
              <a:spcBef>
                <a:spcPts val="0"/>
              </a:spcBef>
              <a:spcAft>
                <a:spcPts val="0"/>
              </a:spcAft>
              <a:buSzPct val="100000"/>
              <a:buChar char="●"/>
            </a:pPr>
            <a:r>
              <a:rPr lang="ja" noProof="1"/>
              <a:t>Start by looking at examples from other companies and finding issues that your company is not aware of.</a:t>
            </a:r>
            <a:endParaRPr/>
          </a:p>
          <a:p>
            <a:pPr marL="457200" lvl="0" indent="-310832" algn="l" rtl="0">
              <a:spcBef>
                <a:spcPts val="0"/>
              </a:spcBef>
              <a:spcAft>
                <a:spcPts val="0"/>
              </a:spcAft>
              <a:buSzPct val="100000"/>
              <a:buChar char="●"/>
            </a:pPr>
            <a:r>
              <a:rPr lang="ja" noProof="1"/>
              <a:t>Tell them why you created OSPO.</a:t>
            </a:r>
            <a:endParaRPr/>
          </a:p>
          <a:p>
            <a:pPr marL="457200" lvl="0" indent="-310832" algn="l" rtl="0">
              <a:spcBef>
                <a:spcPts val="0"/>
              </a:spcBef>
              <a:spcAft>
                <a:spcPts val="0"/>
              </a:spcAft>
              <a:buSzPct val="100000"/>
              <a:buChar char="●"/>
            </a:pPr>
            <a:r>
              <a:rPr lang="ja" noProof="1"/>
              <a:t>Prepare an answer for those who are thinking about creating an OSPO for the first time.</a:t>
            </a:r>
            <a:endParaRPr/>
          </a:p>
          <a:p>
            <a:pPr marL="914400" lvl="1" indent="-310832" algn="l" rtl="0">
              <a:spcBef>
                <a:spcPts val="0"/>
              </a:spcBef>
              <a:spcAft>
                <a:spcPts val="0"/>
              </a:spcAft>
              <a:buSzPct val="100000"/>
              <a:buChar char="○"/>
            </a:pPr>
            <a:r>
              <a:rPr lang="ja" noProof="1"/>
              <a:t>(Example)When trying to create an OSPO within your company, it is easier to educate your company if you have examples from other companies.</a:t>
            </a:r>
            <a:endParaRPr/>
          </a:p>
          <a:p>
            <a:pPr marL="457200" lvl="0" indent="-310832" algn="l" rtl="0">
              <a:spcBef>
                <a:spcPts val="0"/>
              </a:spcBef>
              <a:spcAft>
                <a:spcPts val="0"/>
              </a:spcAft>
              <a:buSzPct val="100000"/>
              <a:buChar char="●"/>
            </a:pPr>
            <a:r>
              <a:rPr lang="ja" noProof="1"/>
              <a:t>The form of OSPO should be different for each company.</a:t>
            </a:r>
            <a:endParaRPr/>
          </a:p>
          <a:p>
            <a:pPr marL="914400" lvl="1" indent="-310832" algn="l" rtl="0">
              <a:spcBef>
                <a:spcPts val="0"/>
              </a:spcBef>
              <a:spcAft>
                <a:spcPts val="0"/>
              </a:spcAft>
              <a:buSzPct val="100000"/>
              <a:buChar char="○"/>
            </a:pPr>
            <a:r>
              <a:rPr lang="ja" noProof="1"/>
              <a:t>Start by clarifying why you want to create an OSPO.</a:t>
            </a:r>
            <a:endParaRPr/>
          </a:p>
          <a:p>
            <a:pPr marL="457200" lvl="0" indent="-310832" algn="l" rtl="0">
              <a:spcBef>
                <a:spcPts val="0"/>
              </a:spcBef>
              <a:spcAft>
                <a:spcPts val="0"/>
              </a:spcAft>
              <a:buSzPct val="100000"/>
              <a:buChar char="●"/>
            </a:pPr>
            <a:r>
              <a:rPr lang="ja" noProof="1"/>
              <a:t>For example:</a:t>
            </a:r>
            <a:endParaRPr/>
          </a:p>
          <a:p>
            <a:pPr marL="914400" lvl="1" indent="-310832" algn="l" rtl="0">
              <a:spcBef>
                <a:spcPts val="0"/>
              </a:spcBef>
              <a:spcAft>
                <a:spcPts val="0"/>
              </a:spcAft>
              <a:buSzPct val="100000"/>
              <a:buChar char="○"/>
            </a:pPr>
            <a:r>
              <a:rPr lang="ja" noProof="1"/>
              <a:t>Software house type company A:</a:t>
            </a:r>
            <a:endParaRPr/>
          </a:p>
          <a:p>
            <a:pPr marL="1371600" lvl="2" indent="-310832" algn="l" rtl="0">
              <a:spcBef>
                <a:spcPts val="0"/>
              </a:spcBef>
              <a:spcAft>
                <a:spcPts val="0"/>
              </a:spcAft>
              <a:buSzPct val="100000"/>
              <a:buChar char="■"/>
            </a:pPr>
            <a:r>
              <a:rPr lang="ja" noProof="1"/>
              <a:t>The main body is each organization. OSPO supports this.</a:t>
            </a:r>
            <a:endParaRPr/>
          </a:p>
          <a:p>
            <a:pPr marL="1371600" lvl="2" indent="-310832" algn="l" rtl="0">
              <a:spcBef>
                <a:spcPts val="0"/>
              </a:spcBef>
              <a:spcAft>
                <a:spcPts val="0"/>
              </a:spcAft>
              <a:buSzPct val="100000"/>
              <a:buChar char="■"/>
            </a:pPr>
            <a:r>
              <a:rPr lang="ja" noProof="1"/>
              <a:t>There are OSPO members in each department, and OSPO is a virtual organization.</a:t>
            </a:r>
            <a:endParaRPr/>
          </a:p>
          <a:p>
            <a:pPr marL="457200" lvl="0" indent="-310832" algn="l" rtl="0">
              <a:spcBef>
                <a:spcPts val="0"/>
              </a:spcBef>
              <a:spcAft>
                <a:spcPts val="0"/>
              </a:spcAft>
              <a:buSzPct val="100000"/>
              <a:buChar char="●"/>
            </a:pPr>
            <a:r>
              <a:rPr lang="ja" noProof="1"/>
              <a:t>(In the case of software-housing companies and non-software-housing companies)</a:t>
            </a:r>
            <a:endParaRPr/>
          </a:p>
          <a:p>
            <a:pPr marL="457200" lvl="0" indent="-310832" algn="l" rtl="0">
              <a:spcBef>
                <a:spcPts val="0"/>
              </a:spcBef>
              <a:spcAft>
                <a:spcPts val="0"/>
              </a:spcAft>
              <a:buSzPct val="100000"/>
              <a:buChar char="●"/>
            </a:pPr>
            <a:r>
              <a:rPr lang="ja" noProof="1"/>
              <a:t>Reference</a:t>
            </a:r>
            <a:endParaRPr/>
          </a:p>
          <a:p>
            <a:pPr marL="914400" lvl="1" indent="-310832" algn="l" rtl="0">
              <a:spcBef>
                <a:spcPts val="0"/>
              </a:spcBef>
              <a:spcAft>
                <a:spcPts val="0"/>
              </a:spcAft>
              <a:buSzPct val="100000"/>
              <a:buChar char="○"/>
            </a:pPr>
            <a:r>
              <a:rPr lang="ja" u="sng" noProof="1">
                <a:solidFill>
                  <a:schemeClr val="hlink"/>
                </a:solidFill>
                <a:hlinkClick r:id="rId3"/>
              </a:rPr>
              <a:t>https://www.linuxfoundation.jp/publications/2022/11/a-deep-dive-into-open-source-program-offices/</a:t>
            </a:r>
            <a:endParaRPr/>
          </a:p>
          <a:p>
            <a:pPr marL="914400" lvl="1" indent="-310832" algn="l" rtl="0">
              <a:spcBef>
                <a:spcPts val="0"/>
              </a:spcBef>
              <a:spcAft>
                <a:spcPts val="0"/>
              </a:spcAft>
              <a:buSzPct val="100000"/>
              <a:buChar char="○"/>
            </a:pPr>
            <a:r>
              <a:rPr lang="ja" u="sng" noProof="1">
                <a:solidFill>
                  <a:schemeClr val="hlink"/>
                </a:solidFill>
                <a:hlinkClick r:id="rId4"/>
              </a:rPr>
              <a:t>https://www.linuxfoundation.jp/wp-content/uploads/2022/11/ja_LFR_LFAID_Deep_Dive_Open_Source_Program_Offices_0830.pdf</a:t>
            </a:r>
            <a:endParaRPr/>
          </a:p>
          <a:p>
            <a:pPr marL="914400" lvl="1" indent="-310832" algn="l" rtl="0">
              <a:spcBef>
                <a:spcPts val="0"/>
              </a:spcBef>
              <a:spcAft>
                <a:spcPts val="0"/>
              </a:spcAft>
              <a:buSzPct val="100000"/>
              <a:buChar char="○"/>
            </a:pPr>
            <a: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Q1</a:t>
            </a:r>
            <a:endParaRPr/>
          </a:p>
        </p:txBody>
      </p:sp>
      <p:sp>
        <p:nvSpPr>
          <p:cNvPr id="253" name="Google Shape;253;p35"/>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What is the organizational structure and membership of OSPO?</a:t>
            </a:r>
            <a:endParaRPr/>
          </a:p>
        </p:txBody>
      </p:sp>
      <p:sp>
        <p:nvSpPr>
          <p:cNvPr id="254" name="Google Shape;254;p35"/>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0" lvl="0" indent="0" algn="l" rtl="0">
              <a:spcBef>
                <a:spcPts val="0"/>
              </a:spcBef>
              <a:spcAft>
                <a:spcPts val="0"/>
              </a:spcAft>
              <a:buNone/>
            </a:pPr>
            <a:r>
              <a:t> </a:t>
            </a:r>
          </a:p>
          <a:p>
            <a:pPr marL="457200" lvl="0" indent="-317500" algn="l" rtl="0">
              <a:spcBef>
                <a:spcPts val="0"/>
              </a:spcBef>
              <a:spcAft>
                <a:spcPts val="0"/>
              </a:spcAft>
              <a:buSzPts val="1400"/>
              <a:buChar char="●"/>
            </a:pPr>
            <a:r>
              <a:rPr lang="ja" noProof="1"/>
              <a:t>I would like to prepare an answer for those who are thinking about creating OSPO for the first time.</a:t>
            </a:r>
            <a:endParaRPr/>
          </a:p>
          <a:p>
            <a:pPr marL="914400" lvl="1" indent="-317500" algn="l" rtl="0">
              <a:spcBef>
                <a:spcPts val="0"/>
              </a:spcBef>
              <a:spcAft>
                <a:spcPts val="0"/>
              </a:spcAft>
              <a:buSzPts val="1400"/>
              <a:buChar char="○"/>
            </a:pPr>
            <a:r>
              <a:rPr lang="ja" noProof="1"/>
              <a:t>(Example)When trying to create OSPO in the company, it is easier to educate the company if there are examples from other companies.</a:t>
            </a:r>
            <a:endParaRPr/>
          </a:p>
          <a:p>
            <a:pPr marL="457200" lvl="0" indent="-317500" algn="l" rtl="0">
              <a:spcBef>
                <a:spcPts val="0"/>
              </a:spcBef>
              <a:spcAft>
                <a:spcPts val="0"/>
              </a:spcAft>
              <a:buSzPts val="1400"/>
              <a:buChar char="●"/>
            </a:pPr>
            <a:r>
              <a:rPr lang="ja" noProof="1"/>
              <a:t>The form of OSPO can be different in each company.</a:t>
            </a:r>
            <a:endParaRPr/>
          </a:p>
          <a:p>
            <a:pPr marL="914400" lvl="1" indent="-317500" algn="l" rtl="0">
              <a:spcBef>
                <a:spcPts val="0"/>
              </a:spcBef>
              <a:spcAft>
                <a:spcPts val="0"/>
              </a:spcAft>
              <a:buSzPts val="1400"/>
              <a:buChar char="○"/>
            </a:pPr>
            <a:r>
              <a:rPr lang="ja" noProof="1"/>
              <a:t>It is good to start by clarifying the reason why you want to create OSPO.</a:t>
            </a:r>
            <a:endParaRPr/>
          </a:p>
          <a:p>
            <a:pPr marL="457200" lvl="0" indent="-317500" algn="l" rtl="0">
              <a:spcBef>
                <a:spcPts val="0"/>
              </a:spcBef>
              <a:spcAft>
                <a:spcPts val="0"/>
              </a:spcAft>
              <a:buSzPts val="1400"/>
              <a:buChar char="●"/>
            </a:pPr>
            <a:r>
              <a:rPr lang="ja" noProof="1"/>
              <a:t>For example:</a:t>
            </a:r>
            <a:endParaRPr/>
          </a:p>
          <a:p>
            <a:pPr marL="914400" lvl="1" indent="-317500" algn="l" rtl="0">
              <a:spcBef>
                <a:spcPts val="0"/>
              </a:spcBef>
              <a:spcAft>
                <a:spcPts val="0"/>
              </a:spcAft>
              <a:buSzPts val="1400"/>
              <a:buChar char="○"/>
            </a:pPr>
            <a:r>
              <a:rPr lang="ja" noProof="1"/>
              <a:t>Software house type company A:</a:t>
            </a:r>
            <a:endParaRPr/>
          </a:p>
          <a:p>
            <a:pPr marL="1371600" lvl="2" indent="-317500" algn="l" rtl="0">
              <a:spcBef>
                <a:spcPts val="0"/>
              </a:spcBef>
              <a:spcAft>
                <a:spcPts val="0"/>
              </a:spcAft>
              <a:buSzPts val="1400"/>
              <a:buChar char="■"/>
            </a:pPr>
            <a:r>
              <a:rPr lang="ja" noProof="1"/>
              <a:t>The main body is each organization. The OSPO supports this.</a:t>
            </a:r>
            <a:endParaRPr/>
          </a:p>
          <a:p>
            <a:pPr marL="1371600" lvl="2" indent="-317500" algn="l" rtl="0">
              <a:spcBef>
                <a:spcPts val="0"/>
              </a:spcBef>
              <a:spcAft>
                <a:spcPts val="0"/>
              </a:spcAft>
              <a:buSzPts val="1400"/>
              <a:buChar char="■"/>
            </a:pPr>
            <a:r>
              <a:rPr lang="ja" noProof="1"/>
              <a:t>There are OSPO members in each department, and the OSPO is a virtual organization.</a:t>
            </a:r>
            <a:endParaRPr/>
          </a:p>
          <a:p>
            <a:pPr marL="457200" lvl="0" indent="-317500" algn="l" rtl="0">
              <a:spcBef>
                <a:spcPts val="0"/>
              </a:spcBef>
              <a:spcAft>
                <a:spcPts val="0"/>
              </a:spcAft>
              <a:buSzPts val="1400"/>
              <a:buChar char="●"/>
            </a:pPr>
            <a:r>
              <a:rPr lang="ja" noProof="1"/>
              <a:t>(In the case of software-housing companies and non-software-housing companies)</a:t>
            </a:r>
            <a:endParaRPr/>
          </a:p>
          <a:p>
            <a:pPr marL="457200" lvl="0" indent="-317500" algn="l" rtl="0">
              <a:spcBef>
                <a:spcPts val="0"/>
              </a:spcBef>
              <a:spcAft>
                <a:spcPts val="0"/>
              </a:spcAft>
              <a:buSzPts val="1400"/>
              <a:buChar char="●"/>
            </a:pPr>
            <a:r>
              <a:rPr lang="ja" noProof="1"/>
              <a:t>Reference</a:t>
            </a:r>
            <a:endParaRPr/>
          </a:p>
          <a:p>
            <a:pPr marL="914400" lvl="1" indent="-317500" algn="l" rtl="0">
              <a:spcBef>
                <a:spcPts val="0"/>
              </a:spcBef>
              <a:spcAft>
                <a:spcPts val="0"/>
              </a:spcAft>
              <a:buSzPts val="1400"/>
              <a:buChar char="○"/>
            </a:pPr>
            <a:r>
              <a:rPr lang="ja" u="sng" noProof="1">
                <a:solidFill>
                  <a:schemeClr val="hlink"/>
                </a:solidFill>
                <a:hlinkClick r:id="rId3"/>
              </a:rPr>
              <a:t>https://www.linuxfoundation.jp/publications/2022/11/a-deep-dive-into-open-source-program-offices/</a:t>
            </a:r>
            <a:endParaRPr/>
          </a:p>
          <a:p>
            <a:pPr marL="914400" lvl="1" indent="-317500" algn="l" rtl="0">
              <a:spcBef>
                <a:spcPts val="0"/>
              </a:spcBef>
              <a:spcAft>
                <a:spcPts val="0"/>
              </a:spcAft>
              <a:buSzPts val="1400"/>
              <a:buChar char="○"/>
            </a:pPr>
            <a:r>
              <a:rPr lang="ja" u="sng" noProof="1">
                <a:solidFill>
                  <a:schemeClr val="hlink"/>
                </a:solidFill>
                <a:hlinkClick r:id="rId4"/>
              </a:rPr>
              <a:t>https://www.linuxfoundation.jp/wp-content/uploads/2022/11/ja_LFR_LFAID_Deep_Dive_Open_Source_Program_Offices_0830.pdf</a:t>
            </a:r>
            <a:endParaRPr/>
          </a:p>
          <a:p>
            <a:pPr marL="914400" lvl="1" indent="-317500" algn="l" rtl="0">
              <a:spcBef>
                <a:spcPts val="0"/>
              </a:spcBef>
              <a:spcAft>
                <a:spcPts val="0"/>
              </a:spcAft>
              <a:buSzPts val="1400"/>
              <a:buChar char="○"/>
            </a:pPr>
            <a: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noProof="1"/>
              <a:t>Q1 Reference Links</a:t>
            </a:r>
            <a:endParaRPr/>
          </a:p>
        </p:txBody>
      </p:sp>
      <p:sp>
        <p:nvSpPr>
          <p:cNvPr id="260" name="Google Shape;260;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ja" noProof="1"/>
              <a:t>A Deep Dive into Open Source Program Offices: Structure, Roles, Responsibilities, and Challenges</a:t>
            </a:r>
            <a:endParaRPr/>
          </a:p>
          <a:p>
            <a:pPr marL="914400" lvl="1" indent="-317500" algn="l" rtl="0">
              <a:spcBef>
                <a:spcPts val="0"/>
              </a:spcBef>
              <a:spcAft>
                <a:spcPts val="0"/>
              </a:spcAft>
              <a:buSzPts val="1400"/>
              <a:buChar char="○"/>
            </a:pPr>
            <a:r>
              <a:rPr lang="ja" u="sng" noProof="1">
                <a:solidFill>
                  <a:schemeClr val="hlink"/>
                </a:solidFill>
                <a:hlinkClick r:id="rId3"/>
              </a:rPr>
              <a:t>https://www.linuxfoundation.org/research/a-deep-dive-into-open-source-program-offices</a:t>
            </a:r>
            <a:endParaRPr/>
          </a:p>
          <a:p>
            <a:pPr marL="457200" lvl="0" indent="-317500" algn="l" rtl="0">
              <a:spcBef>
                <a:spcPts val="0"/>
              </a:spcBef>
              <a:spcAft>
                <a:spcPts val="0"/>
              </a:spcAft>
              <a:buSzPts val="1400"/>
              <a:buChar char="●"/>
            </a:pPr>
            <a:r>
              <a:rPr lang="ja" noProof="1"/>
              <a:t>Deep Dive: Open Source Program Office Organizational Structure, Roles, Responsibilities, and Challenges</a:t>
            </a:r>
            <a:endParaRPr/>
          </a:p>
          <a:p>
            <a:pPr marL="914400" lvl="1" indent="-317500" algn="l" rtl="0">
              <a:spcBef>
                <a:spcPts val="0"/>
              </a:spcBef>
              <a:spcAft>
                <a:spcPts val="0"/>
              </a:spcAft>
              <a:buSzPts val="1400"/>
              <a:buChar char="○"/>
            </a:pPr>
            <a:r>
              <a:rPr lang="ja" u="sng" noProof="1">
                <a:solidFill>
                  <a:schemeClr val="hlink"/>
                </a:solidFill>
                <a:hlinkClick r:id="rId4"/>
              </a:rPr>
              <a:t>https://www.linuxfoundation.jp/blog/2022/11/japanese-version-of-a-deep-dive-into-open-source-program-offices-launch/</a:t>
            </a:r>
            <a:endParaRPr/>
          </a:p>
          <a:p>
            <a:pPr marL="457200" lvl="0" indent="-317500" algn="l" rtl="0">
              <a:spcBef>
                <a:spcPts val="0"/>
              </a:spcBef>
              <a:spcAft>
                <a:spcPts val="0"/>
              </a:spcAft>
              <a:buSzPts val="1400"/>
              <a:buChar char="●"/>
            </a:pPr>
            <a:r>
              <a:rPr lang="ja" noProof="1"/>
              <a:t>Creating an Open Source Program</a:t>
            </a:r>
            <a:endParaRPr/>
          </a:p>
          <a:p>
            <a:pPr marL="914400" lvl="1" indent="-317500" algn="l" rtl="0">
              <a:spcBef>
                <a:spcPts val="0"/>
              </a:spcBef>
              <a:spcAft>
                <a:spcPts val="0"/>
              </a:spcAft>
              <a:buSzPts val="1400"/>
              <a:buChar char="○"/>
            </a:pPr>
            <a:r>
              <a:rPr lang="ja" u="sng" noProof="1">
                <a:solidFill>
                  <a:schemeClr val="hlink"/>
                </a:solidFill>
                <a:hlinkClick r:id="rId5"/>
              </a:rPr>
              <a:t>https://www.linuxfoundation.org/resources/open-source-guides/creating-an-open-source-program?hsLang=en</a:t>
            </a:r>
            <a:endParaRPr/>
          </a:p>
          <a:p>
            <a:pPr marL="457200" lvl="0" indent="-317500" algn="l" rtl="0">
              <a:spcBef>
                <a:spcPts val="0"/>
              </a:spcBef>
              <a:spcAft>
                <a:spcPts val="0"/>
              </a:spcAft>
              <a:buClr>
                <a:schemeClr val="dk1"/>
              </a:buClr>
              <a:buSzPts val="1400"/>
              <a:buChar char="●"/>
            </a:pPr>
            <a:r>
              <a:rPr lang="ja" noProof="1">
                <a:solidFill>
                  <a:schemeClr val="dk1"/>
                </a:solidFill>
              </a:rPr>
              <a:t>Creating Open Source Programs</a:t>
            </a:r>
            <a:endParaRPr>
              <a:solidFill>
                <a:schemeClr val="dk1"/>
              </a:solidFill>
            </a:endParaRPr>
          </a:p>
          <a:p>
            <a:pPr marL="914400" lvl="1" indent="-317500" algn="l" rtl="0">
              <a:spcBef>
                <a:spcPts val="0"/>
              </a:spcBef>
              <a:spcAft>
                <a:spcPts val="0"/>
              </a:spcAft>
              <a:buClr>
                <a:schemeClr val="dk1"/>
              </a:buClr>
              <a:buSzPts val="1400"/>
              <a:buChar char="○"/>
            </a:pPr>
            <a:r>
              <a:rPr lang="ja" u="sng" noProof="1">
                <a:solidFill>
                  <a:schemeClr val="hlink"/>
                </a:solidFill>
                <a:hlinkClick r:id="rId6"/>
              </a:rPr>
              <a:t>https://www.linuxfoundation.jp/resources/open-source-guides/creating-an-open-source-program/</a:t>
            </a:r>
            <a:endParaRPr/>
          </a:p>
          <a:p>
            <a:pPr marL="457200" lvl="0" indent="-317500" algn="l" rtl="0">
              <a:spcBef>
                <a:spcPts val="0"/>
              </a:spcBef>
              <a:spcAft>
                <a:spcPts val="0"/>
              </a:spcAft>
              <a:buSzPts val="1400"/>
              <a:buChar char="●"/>
            </a:pPr>
            <a:r>
              <a:rPr lang="ja" noProof="1"/>
              <a:t>OSPO 101 Training Modules</a:t>
            </a:r>
            <a:endParaRPr/>
          </a:p>
          <a:p>
            <a:pPr marL="914400" lvl="1" indent="-317500" algn="l" rtl="0">
              <a:spcBef>
                <a:spcPts val="0"/>
              </a:spcBef>
              <a:spcAft>
                <a:spcPts val="0"/>
              </a:spcAft>
              <a:buSzPts val="1400"/>
              <a:buChar char="○"/>
            </a:pPr>
            <a:r>
              <a:rPr lang="ja" u="sng" noProof="1">
                <a:solidFill>
                  <a:schemeClr val="hlink"/>
                </a:solidFill>
                <a:hlinkClick r:id="rId7"/>
              </a:rPr>
              <a:t>https://github.com/todogroup/ospo-career-path/tree/main/OSPO-101</a:t>
            </a:r>
            <a:endParaRPr/>
          </a:p>
          <a:p>
            <a:pPr marL="457200" lvl="0" indent="-317500" algn="l" rtl="0">
              <a:spcBef>
                <a:spcPts val="0"/>
              </a:spcBef>
              <a:spcAft>
                <a:spcPts val="0"/>
              </a:spcAft>
              <a:buSzPts val="1400"/>
              <a:buChar char="●"/>
            </a:pPr>
            <a:r>
              <a:rPr lang="ja" noProof="1"/>
              <a:t>Evolution of the Open Source Program Office (OSPO)</a:t>
            </a:r>
            <a:endParaRPr/>
          </a:p>
          <a:p>
            <a:pPr marL="914400" lvl="1" indent="-317500" algn="l" rtl="0">
              <a:spcBef>
                <a:spcPts val="0"/>
              </a:spcBef>
              <a:spcAft>
                <a:spcPts val="0"/>
              </a:spcAft>
              <a:buSzPts val="1400"/>
              <a:buChar char="○"/>
            </a:pPr>
            <a:r>
              <a:rPr lang="ja" u="sng" noProof="1">
                <a:solidFill>
                  <a:schemeClr val="hlink"/>
                </a:solidFill>
                <a:hlinkClick r:id="rId8"/>
              </a:rPr>
              <a:t>https://www.linuxfoundation.jp/wp-content/uploads//2022/08/LFResearch_OSPO_Report-jp.pdf</a:t>
            </a:r>
            <a:endParaRPr/>
          </a:p>
          <a:p>
            <a:pPr marL="457200" lvl="0" indent="0" algn="l" rtl="0">
              <a:spcBef>
                <a:spcPts val="0"/>
              </a:spcBef>
              <a:spcAft>
                <a:spcPts val="0"/>
              </a:spcAft>
              <a:buNone/>
            </a:pPr>
            <a: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7"/>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Question Candidate (blue text added in MTG)</a:t>
            </a:r>
            <a:endParaRPr/>
          </a:p>
        </p:txBody>
      </p:sp>
      <p:sp>
        <p:nvSpPr>
          <p:cNvPr id="266" name="Google Shape;266;p37"/>
          <p:cNvSpPr txBox="1"/>
          <p:nvPr/>
        </p:nvSpPr>
        <p:spPr>
          <a:xfrm>
            <a:off x="432100" y="918350"/>
            <a:ext cx="8280000" cy="3897900"/>
          </a:xfrm>
          <a:prstGeom prst="rect">
            <a:avLst/>
          </a:prstGeom>
          <a:noFill/>
          <a:ln>
            <a:noFill/>
          </a:ln>
        </p:spPr>
        <p:txBody>
          <a:bodyPr spcFirstLastPara="1" wrap="square" lIns="91425" tIns="91425" rIns="91425" bIns="91425" anchor="t" anchorCtr="0">
            <a:normAutofit fontScale="70000" lnSpcReduction="20000"/>
          </a:bodyPr>
          <a:lstStyle/>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Why do I need to manage OSS? (Why is it that OSS is already being used so much?) </a:t>
            </a:r>
            <a:r>
              <a:rPr lang="ja" u="sng" noProof="1">
                <a:solidFill>
                  <a:schemeClr val="hlink"/>
                </a:solidFill>
                <a:hlinkClick r:id="rId3" action="ppaction://hlinksldjump"/>
              </a:rPr>
              <a:t>Slide link</a:t>
            </a:r>
            <a:endParaRPr>
              <a:solidFill>
                <a:srgbClr val="0000FF"/>
              </a:solidFill>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What is OSPO?</a:t>
            </a:r>
            <a:endParaRPr>
              <a:solidFill>
                <a:srgbClr val="0000FF"/>
              </a:solidFill>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(TO: Companies that already have an OSPO organization) Why did you create OSPO?</a:t>
            </a:r>
            <a:endParaRPr>
              <a:solidFill>
                <a:srgbClr val="0000FF"/>
              </a:solidFill>
            </a:endParaRPr>
          </a:p>
          <a:p>
            <a:pPr marL="457200" lvl="0" indent="-290830" algn="l" rtl="0">
              <a:spcBef>
                <a:spcPts val="0"/>
              </a:spcBef>
              <a:spcAft>
                <a:spcPts val="0"/>
              </a:spcAft>
              <a:buClr>
                <a:srgbClr val="0000FF"/>
              </a:buClr>
              <a:buSzPct val="100000"/>
              <a:buAutoNum type="arabicPeriod"/>
            </a:pPr>
            <a:r>
              <a:rPr lang="ja" noProof="1">
                <a:solidFill>
                  <a:srgbClr val="0000FF"/>
                </a:solidFill>
              </a:rPr>
              <a:t>I want to create OSPO. Where do I start?</a:t>
            </a:r>
            <a:endParaRPr>
              <a:solidFill>
                <a:srgbClr val="0000FF"/>
              </a:solidFill>
            </a:endParaRPr>
          </a:p>
          <a:p>
            <a:pPr marL="457200" lvl="0" indent="-290830" algn="l" rtl="0">
              <a:lnSpc>
                <a:spcPct val="110000"/>
              </a:lnSpc>
              <a:spcBef>
                <a:spcPts val="0"/>
              </a:spcBef>
              <a:spcAft>
                <a:spcPts val="0"/>
              </a:spcAft>
              <a:buSzPct val="100000"/>
              <a:buAutoNum type="arabicPeriod"/>
            </a:pPr>
            <a:r>
              <a:rPr lang="ja" noProof="1"/>
              <a:t>What is the organizational structure and membership of OSPO?</a:t>
            </a:r>
            <a:r>
              <a:rPr lang="ja"/>
              <a:t> </a:t>
            </a:r>
            <a:endParaRPr/>
          </a:p>
          <a:p>
            <a:pPr marL="914400" lvl="1" indent="-290830" algn="l" rtl="0">
              <a:lnSpc>
                <a:spcPct val="110000"/>
              </a:lnSpc>
              <a:spcBef>
                <a:spcPts val="0"/>
              </a:spcBef>
              <a:spcAft>
                <a:spcPts val="0"/>
              </a:spcAft>
              <a:buSzPct val="100000"/>
              <a:buAutoNum type="alphaLcPeriod"/>
            </a:pPr>
            <a:r>
              <a:rPr lang="ja" noProof="1"/>
              <a:t>(In the case of software-housing companies and non-software-housing companies)</a:t>
            </a:r>
            <a:r>
              <a:rPr lang="ja"/>
              <a:t>  </a:t>
            </a:r>
            <a:endParaRPr/>
          </a:p>
          <a:p>
            <a:pPr marL="457200" lvl="0" indent="-290830" algn="l" rtl="0">
              <a:lnSpc>
                <a:spcPct val="110000"/>
              </a:lnSpc>
              <a:spcBef>
                <a:spcPts val="0"/>
              </a:spcBef>
              <a:spcAft>
                <a:spcPts val="0"/>
              </a:spcAft>
              <a:buSzPct val="100000"/>
              <a:buAutoNum type="arabicPeriod"/>
            </a:pPr>
            <a:r>
              <a:rPr lang="ja" noProof="1"/>
              <a:t>What is the organization and authority of OSPO?</a:t>
            </a:r>
            <a:r>
              <a:rPr lang="ja"/>
              <a:t> </a:t>
            </a:r>
            <a:endParaRPr/>
          </a:p>
          <a:p>
            <a:pPr marL="914400" lvl="1" indent="-290830" algn="l" rtl="0">
              <a:lnSpc>
                <a:spcPct val="110000"/>
              </a:lnSpc>
              <a:spcBef>
                <a:spcPts val="0"/>
              </a:spcBef>
              <a:spcAft>
                <a:spcPts val="0"/>
              </a:spcAft>
              <a:buSzPct val="100000"/>
              <a:buAutoNum type="alphaLcPeriod"/>
            </a:pPr>
            <a:r>
              <a:rPr lang="ja" noProof="1"/>
              <a:t>(OSPO budget, OSPO report lines, OSPO default internal rule violations, etc.)</a:t>
            </a:r>
            <a:endParaRPr/>
          </a:p>
          <a:p>
            <a:pPr marL="457200" lvl="0" indent="-290830" algn="l" rtl="0">
              <a:lnSpc>
                <a:spcPct val="110000"/>
              </a:lnSpc>
              <a:spcBef>
                <a:spcPts val="0"/>
              </a:spcBef>
              <a:spcAft>
                <a:spcPts val="0"/>
              </a:spcAft>
              <a:buSzPct val="100000"/>
              <a:buAutoNum type="arabicPeriod"/>
            </a:pPr>
            <a:r>
              <a:rPr lang="ja" noProof="1"/>
              <a:t>Do you require SBOM from the software supplier?</a:t>
            </a:r>
            <a:r>
              <a:rPr lang="ja"/>
              <a:t> </a:t>
            </a:r>
            <a:endParaRPr/>
          </a:p>
          <a:p>
            <a:pPr marL="914400" lvl="1" indent="-290830" algn="l" rtl="0">
              <a:lnSpc>
                <a:spcPct val="110000"/>
              </a:lnSpc>
              <a:spcBef>
                <a:spcPts val="0"/>
              </a:spcBef>
              <a:spcAft>
                <a:spcPts val="0"/>
              </a:spcAft>
              <a:buSzPct val="100000"/>
              <a:buAutoNum type="alphaLcPeriod"/>
            </a:pPr>
            <a:r>
              <a:rPr lang="ja" noProof="1"/>
              <a:t>(What's the timing? Format? Do you want to check the contents? How often? You're asking for a renewal?)</a:t>
            </a:r>
            <a:endParaRPr/>
          </a:p>
          <a:p>
            <a:pPr marL="457200" lvl="0" indent="-290830" algn="l" rtl="0">
              <a:lnSpc>
                <a:spcPct val="110000"/>
              </a:lnSpc>
              <a:spcBef>
                <a:spcPts val="0"/>
              </a:spcBef>
              <a:spcAft>
                <a:spcPts val="0"/>
              </a:spcAft>
              <a:buSzPct val="100000"/>
              <a:buAutoNum type="arabicPeriod"/>
            </a:pPr>
            <a:r>
              <a:rPr lang="ja" noProof="1"/>
              <a:t>Do you have enough SBOM management tools?</a:t>
            </a:r>
            <a:endParaRPr/>
          </a:p>
          <a:p>
            <a:pPr marL="914400" lvl="1" indent="-290830" algn="l" rtl="0">
              <a:lnSpc>
                <a:spcPct val="110000"/>
              </a:lnSpc>
              <a:spcBef>
                <a:spcPts val="0"/>
              </a:spcBef>
              <a:spcAft>
                <a:spcPts val="0"/>
              </a:spcAft>
              <a:buSzPct val="100000"/>
              <a:buAutoNum type="alphaLcPeriod"/>
            </a:pPr>
            <a:r>
              <a:rPr lang="ja" noProof="1"/>
              <a:t>(How do you see what's in the SBOM? What are the SBOM quality judgments/criteria? Can I see the SBOM difference?)</a:t>
            </a:r>
            <a:r>
              <a:rPr lang="ja"/>
              <a:t>  </a:t>
            </a:r>
            <a:endParaRPr/>
          </a:p>
          <a:p>
            <a:pPr marL="457200" lvl="0" indent="-290830" algn="l" rtl="0">
              <a:lnSpc>
                <a:spcPct val="110000"/>
              </a:lnSpc>
              <a:spcBef>
                <a:spcPts val="0"/>
              </a:spcBef>
              <a:spcAft>
                <a:spcPts val="0"/>
              </a:spcAft>
              <a:buSzPct val="100000"/>
              <a:buAutoNum type="arabicPeriod"/>
            </a:pPr>
            <a:r>
              <a:rPr lang="ja" noProof="1"/>
              <a:t>What about OSS copyright?</a:t>
            </a:r>
            <a:endParaRPr/>
          </a:p>
          <a:p>
            <a:pPr marL="914400" lvl="1" indent="-290830" algn="l" rtl="0">
              <a:lnSpc>
                <a:spcPct val="110000"/>
              </a:lnSpc>
              <a:spcBef>
                <a:spcPts val="0"/>
              </a:spcBef>
              <a:spcAft>
                <a:spcPts val="0"/>
              </a:spcAft>
              <a:buSzPct val="100000"/>
              <a:buAutoNum type="alphaLcPeriod"/>
            </a:pPr>
            <a:r>
              <a:rPr lang="ja" noProof="1"/>
              <a:t>(As per copyright law? Do you have company rules? Are community activities business? What about personal OSS developed before employment?)</a:t>
            </a:r>
            <a:endParaRPr/>
          </a:p>
          <a:p>
            <a:pPr marL="457200" lvl="0" indent="-290830" algn="l" rtl="0">
              <a:lnSpc>
                <a:spcPct val="110000"/>
              </a:lnSpc>
              <a:spcBef>
                <a:spcPts val="0"/>
              </a:spcBef>
              <a:spcAft>
                <a:spcPts val="0"/>
              </a:spcAft>
              <a:buSzPct val="100000"/>
              <a:buAutoNum type="arabicPeriod"/>
            </a:pPr>
            <a:r>
              <a:rPr lang="ja"/>
              <a:t> </a:t>
            </a:r>
            <a:r>
              <a:rPr lang="ja" noProof="1"/>
              <a:t>Do you manage OSS in OSS?</a:t>
            </a:r>
            <a:endParaRPr/>
          </a:p>
          <a:p>
            <a:pPr marL="914400" lvl="1" indent="-290830" algn="l" rtl="0">
              <a:lnSpc>
                <a:spcPct val="110000"/>
              </a:lnSpc>
              <a:spcBef>
                <a:spcPts val="0"/>
              </a:spcBef>
              <a:spcAft>
                <a:spcPts val="0"/>
              </a:spcAft>
              <a:buSzPct val="100000"/>
              <a:buAutoNum type="alphaLcPeriod"/>
            </a:pPr>
            <a:r>
              <a:rPr lang="ja" noProof="1"/>
              <a:t>(What's the catch? Managing OSS What is OSS's view on unsecured/unguaranteed? Internal explanation logic?)</a:t>
            </a:r>
            <a:endParaRPr/>
          </a:p>
          <a:p>
            <a:pPr marL="457200" lvl="0" indent="-290830" algn="l" rtl="0">
              <a:lnSpc>
                <a:spcPct val="110000"/>
              </a:lnSpc>
              <a:spcBef>
                <a:spcPts val="0"/>
              </a:spcBef>
              <a:spcAft>
                <a:spcPts val="0"/>
              </a:spcAft>
              <a:buSzPct val="100000"/>
              <a:buAutoNum type="arabicPeriod"/>
            </a:pPr>
            <a:r>
              <a:rPr lang="ja"/>
              <a:t> </a:t>
            </a:r>
            <a:r>
              <a:rPr lang="ja" noProof="1"/>
              <a:t>Have you received applications from internal development departments to use software that uses OSS?</a:t>
            </a:r>
            <a:endParaRPr/>
          </a:p>
          <a:p>
            <a:pPr marL="914400" lvl="1" indent="-290830" algn="l" rtl="0">
              <a:lnSpc>
                <a:spcPct val="110000"/>
              </a:lnSpc>
              <a:spcBef>
                <a:spcPts val="0"/>
              </a:spcBef>
              <a:spcAft>
                <a:spcPts val="0"/>
              </a:spcAft>
              <a:buSzPct val="100000"/>
              <a:buAutoNum type="alphaLcPeriod"/>
            </a:pPr>
            <a:r>
              <a:rPr lang="ja" noProof="1"/>
              <a:t>(What is the content of the application? What if my application is violated? What is the application violation check after application approval?)</a:t>
            </a:r>
            <a:endParaRPr/>
          </a:p>
          <a:p>
            <a:pPr marL="457200" lvl="0" indent="-290830" algn="l" rtl="0">
              <a:lnSpc>
                <a:spcPct val="110000"/>
              </a:lnSpc>
              <a:spcBef>
                <a:spcPts val="0"/>
              </a:spcBef>
              <a:spcAft>
                <a:spcPts val="0"/>
              </a:spcAft>
              <a:buSzPct val="100000"/>
              <a:buAutoNum type="arabicPeriod"/>
            </a:pPr>
            <a:r>
              <a:rPr lang="ja" noProof="1"/>
              <a:t>[2/10] What are the legal and intellectual property contributions to OSPO?</a:t>
            </a:r>
            <a:endParaRPr/>
          </a:p>
          <a:p>
            <a:pPr marL="914400" lvl="1" indent="-290830" algn="l" rtl="0">
              <a:lnSpc>
                <a:spcPct val="110000"/>
              </a:lnSpc>
              <a:spcBef>
                <a:spcPts val="0"/>
              </a:spcBef>
              <a:spcAft>
                <a:spcPts val="0"/>
              </a:spcAft>
              <a:buSzPct val="100000"/>
              <a:buAutoNum type="alphaLcPeriod"/>
            </a:pPr>
            <a:r>
              <a:rPr lang="ja" noProof="1"/>
              <a:t>What are the legal responsibilities? )</a:t>
            </a:r>
            <a:endParaRPr/>
          </a:p>
          <a:p>
            <a:pPr marL="457200" lvl="0" indent="-290830" algn="l" rtl="0">
              <a:lnSpc>
                <a:spcPct val="110000"/>
              </a:lnSpc>
              <a:spcBef>
                <a:spcPts val="0"/>
              </a:spcBef>
              <a:spcAft>
                <a:spcPts val="0"/>
              </a:spcAft>
              <a:buSzPct val="100000"/>
              <a:buAutoNum type="arabicPeriod"/>
            </a:pPr>
            <a:r>
              <a:rPr lang="ja" noProof="1"/>
              <a:t>[2/10] What are the responsibilities of SBOM requirements during procurement?</a:t>
            </a:r>
            <a:endParaRPr/>
          </a:p>
          <a:p>
            <a:pPr marL="914400" lvl="1" indent="-290830" algn="l" rtl="0">
              <a:lnSpc>
                <a:spcPct val="110000"/>
              </a:lnSpc>
              <a:spcBef>
                <a:spcPts val="0"/>
              </a:spcBef>
              <a:spcAft>
                <a:spcPts val="0"/>
              </a:spcAft>
              <a:buSzPct val="100000"/>
              <a:buAutoNum type="alphaLcPeriod"/>
            </a:pPr>
            <a:r>
              <a:rPr lang="ja" noProof="1"/>
              <a:t>(What are the responsibilities of if the content, contract and SBOM are not submitted?)</a:t>
            </a:r>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What issues does OSPO deal with?</a:t>
            </a:r>
            <a:endParaRPr>
              <a:solidFill>
                <a:srgbClr val="0000FF"/>
              </a:solidFill>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Why do we need OpenChain activities?</a:t>
            </a:r>
            <a:endParaRPr>
              <a:solidFill>
                <a:srgbClr val="0000FF"/>
              </a:solidFill>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How do we find OSS vulnerabilities?</a:t>
            </a:r>
            <a:endParaRPr>
              <a:solidFill>
                <a:srgbClr val="0000FF"/>
              </a:solidFill>
            </a:endParaRPr>
          </a:p>
          <a:p>
            <a:pPr marL="457200" lvl="0" indent="-290830" algn="l" rtl="0">
              <a:lnSpc>
                <a:spcPct val="110000"/>
              </a:lnSpc>
              <a:spcBef>
                <a:spcPts val="0"/>
              </a:spcBef>
              <a:spcAft>
                <a:spcPts val="0"/>
              </a:spcAft>
              <a:buClr>
                <a:srgbClr val="0000FF"/>
              </a:buClr>
              <a:buSzPct val="100000"/>
              <a:buAutoNum type="arabicPeriod"/>
            </a:pPr>
            <a:r>
              <a:rPr lang="ja" noProof="1">
                <a:solidFill>
                  <a:srgbClr val="0000FF"/>
                </a:solidFill>
              </a:rPr>
              <a:t>How do we interact with the community?</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advantages of OSS activities?</a:t>
            </a:r>
            <a:endParaRPr/>
          </a:p>
        </p:txBody>
      </p:sp>
      <p:pic>
        <p:nvPicPr>
          <p:cNvPr id="55" name="Google Shape;55;p11"/>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56" name="Google Shape;56;p11"/>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sp>
        <p:nvSpPr>
          <p:cNvPr id="57" name="Google Shape;57;p11"/>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Using existing software (making development easier)</a:t>
            </a:r>
            <a:endParaRPr sz="800"/>
          </a:p>
          <a:p>
            <a:pPr marL="89999" lvl="0" indent="-149225" algn="l" rtl="0">
              <a:spcBef>
                <a:spcPts val="0"/>
              </a:spcBef>
              <a:spcAft>
                <a:spcPts val="0"/>
              </a:spcAft>
              <a:buSzPts val="1000"/>
              <a:buChar char="●"/>
            </a:pPr>
            <a:r>
              <a:rPr lang="ja" sz="800" noProof="1"/>
              <a:t>Using cutting-edge software (technology)</a:t>
            </a:r>
            <a:endParaRPr sz="800"/>
          </a:p>
          <a:p>
            <a:pPr marL="89999" lvl="0" indent="-149225" algn="l" rtl="0">
              <a:spcBef>
                <a:spcPts val="0"/>
              </a:spcBef>
              <a:spcAft>
                <a:spcPts val="0"/>
              </a:spcAft>
              <a:buSzPts val="1000"/>
              <a:buChar char="●"/>
            </a:pPr>
            <a:r>
              <a:rPr lang="ja" sz="800" noProof="1"/>
              <a:t>Because the software was created by many people, the level is high</a:t>
            </a:r>
            <a:endParaRPr sz="800"/>
          </a:p>
        </p:txBody>
      </p:sp>
      <p:sp>
        <p:nvSpPr>
          <p:cNvPr id="58" name="Google Shape;58;p11"/>
          <p:cNvSpPr/>
          <p:nvPr/>
        </p:nvSpPr>
        <p:spPr>
          <a:xfrm>
            <a:off x="4257600" y="812375"/>
            <a:ext cx="2476200" cy="1371600"/>
          </a:xfrm>
          <a:prstGeom prst="wedgeRectCallout">
            <a:avLst>
              <a:gd name="adj1" fmla="val -44299"/>
              <a:gd name="adj2" fmla="val 10949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Bugs are easier to find, and fixes are more accurate and faster by many engineers than by the company alone</a:t>
            </a:r>
            <a:endParaRPr sz="800"/>
          </a:p>
          <a:p>
            <a:pPr marL="89999" lvl="0" indent="-158750" algn="l" rtl="0">
              <a:spcBef>
                <a:spcPts val="0"/>
              </a:spcBef>
              <a:spcAft>
                <a:spcPts val="0"/>
              </a:spcAft>
              <a:buSzPts val="1000"/>
              <a:buChar char="●"/>
            </a:pPr>
            <a:r>
              <a:rPr lang="ja" sz="800" noProof="1"/>
              <a:t>Development resource efficiency through community cooperation</a:t>
            </a:r>
            <a:endParaRPr sz="800"/>
          </a:p>
          <a:p>
            <a:pPr marL="89999" lvl="0" indent="-158750" algn="l" rtl="0">
              <a:spcBef>
                <a:spcPts val="0"/>
              </a:spcBef>
              <a:spcAft>
                <a:spcPts val="0"/>
              </a:spcAft>
              <a:buSzPts val="1000"/>
              <a:buChar char="●"/>
            </a:pPr>
            <a:r>
              <a:rPr lang="ja" sz="800" noProof="1">
                <a:solidFill>
                  <a:schemeClr val="dk1"/>
                </a:solidFill>
              </a:rPr>
              <a:t>Place for human resource development and retention/acquisition of human resources</a:t>
            </a:r>
            <a:endParaRPr sz="800"/>
          </a:p>
          <a:p>
            <a:pPr marL="89999" lvl="0" indent="-158750" algn="l" rtl="0">
              <a:spcBef>
                <a:spcPts val="0"/>
              </a:spcBef>
              <a:spcAft>
                <a:spcPts val="0"/>
              </a:spcAft>
              <a:buSzPts val="1000"/>
              <a:buChar char="●"/>
            </a:pPr>
            <a:r>
              <a:rPr lang="ja" sz="800" noProof="1"/>
              <a:t>Enhancing market value and providing opportunities for engineers to engage in activities to attract human resources</a:t>
            </a:r>
            <a:endParaRPr sz="800"/>
          </a:p>
        </p:txBody>
      </p:sp>
      <p:sp>
        <p:nvSpPr>
          <p:cNvPr id="59" name="Google Shape;59;p11"/>
          <p:cNvSpPr/>
          <p:nvPr/>
        </p:nvSpPr>
        <p:spPr>
          <a:xfrm>
            <a:off x="6868625" y="990300"/>
            <a:ext cx="2127600" cy="1316400"/>
          </a:xfrm>
          <a:prstGeom prst="wedgeRectCallout">
            <a:avLst>
              <a:gd name="adj1" fmla="val -54408"/>
              <a:gd name="adj2" fmla="val 4862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Creating businesses that utilize OSS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Expanding the market and potential customer base</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Establishing and disseminating de facto standards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Building an ecosystem</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Obtaining legitimacy for activities</a:t>
            </a:r>
            <a:endParaRPr sz="800">
              <a:solidFill>
                <a:schemeClr val="dk1"/>
              </a:solidFill>
            </a:endParaRPr>
          </a:p>
          <a:p>
            <a:pPr marL="360000" lvl="2" indent="-177800" algn="l" rtl="0">
              <a:spcBef>
                <a:spcPts val="0"/>
              </a:spcBef>
              <a:spcAft>
                <a:spcPts val="0"/>
              </a:spcAft>
              <a:buClr>
                <a:schemeClr val="dk1"/>
              </a:buClr>
              <a:buSzPts val="1000"/>
              <a:buChar char="■"/>
            </a:pPr>
            <a:r>
              <a:rPr lang="ja" sz="800" noProof="1">
                <a:solidFill>
                  <a:schemeClr val="dk1"/>
                </a:solidFill>
              </a:rPr>
              <a:t>Obtaining endorse from community participants</a:t>
            </a:r>
            <a:endParaRPr sz="800"/>
          </a:p>
        </p:txBody>
      </p:sp>
      <p:sp>
        <p:nvSpPr>
          <p:cNvPr id="60" name="Google Shape;60;p11"/>
          <p:cNvSpPr/>
          <p:nvPr/>
        </p:nvSpPr>
        <p:spPr>
          <a:xfrm>
            <a:off x="1940875" y="1390500"/>
            <a:ext cx="2181900" cy="1005900"/>
          </a:xfrm>
          <a:prstGeom prst="wedgeRectCallout">
            <a:avLst>
              <a:gd name="adj1" fmla="val 1319"/>
              <a:gd name="adj2" fmla="val 1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Reliable use of OSS in business</a:t>
            </a:r>
            <a:endParaRPr sz="800"/>
          </a:p>
          <a:p>
            <a:pPr marL="89999" lvl="0" indent="-158750" algn="l" rtl="0">
              <a:spcBef>
                <a:spcPts val="0"/>
              </a:spcBef>
              <a:spcAft>
                <a:spcPts val="0"/>
              </a:spcAft>
              <a:buSzPts val="1000"/>
              <a:buChar char="●"/>
            </a:pPr>
            <a:r>
              <a:rPr lang="ja" sz="800" noProof="1"/>
              <a:t>Using OSS in its original form necessary for business-to-business transactions</a:t>
            </a:r>
            <a:endParaRPr sz="800"/>
          </a:p>
          <a:p>
            <a:pPr marL="89999" lvl="0" indent="-158750" algn="l" rtl="0">
              <a:spcBef>
                <a:spcPts val="0"/>
              </a:spcBef>
              <a:spcAft>
                <a:spcPts val="0"/>
              </a:spcAft>
              <a:buSzPts val="1000"/>
              <a:buChar char="●"/>
            </a:pPr>
            <a:r>
              <a:rPr lang="ja" sz="800" noProof="1"/>
              <a:t>Risk control of OSS use throughout the supply chain</a:t>
            </a:r>
            <a:endParaRPr sz="800"/>
          </a:p>
        </p:txBody>
      </p:sp>
      <p:sp>
        <p:nvSpPr>
          <p:cNvPr id="61" name="Google Shape;61;p11"/>
          <p:cNvSpPr/>
          <p:nvPr/>
        </p:nvSpPr>
        <p:spPr>
          <a:xfrm>
            <a:off x="6868625" y="2541525"/>
            <a:ext cx="2127600" cy="921600"/>
          </a:xfrm>
          <a:prstGeom prst="wedgeRectCallout">
            <a:avLst>
              <a:gd name="adj1" fmla="val -56599"/>
              <a:gd name="adj2" fmla="val -181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Alignment of corporate expectations and community movements through community</a:t>
            </a:r>
            <a:endParaRPr sz="800"/>
          </a:p>
          <a:p>
            <a:pPr marL="269999" lvl="1" indent="-168275" algn="l" rtl="0">
              <a:spcBef>
                <a:spcPts val="0"/>
              </a:spcBef>
              <a:spcAft>
                <a:spcPts val="0"/>
              </a:spcAft>
              <a:buSzPts val="1000"/>
              <a:buChar char="○"/>
            </a:pPr>
            <a:r>
              <a:rPr lang="ja" sz="800" noProof="1"/>
              <a:t>Involvement in development direction</a:t>
            </a:r>
            <a:endParaRPr sz="800"/>
          </a:p>
          <a:p>
            <a:pPr marL="89999" lvl="0" indent="-158750" algn="l" rtl="0">
              <a:spcBef>
                <a:spcPts val="0"/>
              </a:spcBef>
              <a:spcAft>
                <a:spcPts val="0"/>
              </a:spcAft>
              <a:buSzPts val="1000"/>
              <a:buChar char="●"/>
            </a:pPr>
            <a:r>
              <a:rPr lang="ja" sz="800" noProof="1"/>
              <a:t>Motivation of engineers</a:t>
            </a:r>
            <a:endParaRPr sz="800"/>
          </a:p>
        </p:txBody>
      </p:sp>
      <p:sp>
        <p:nvSpPr>
          <p:cNvPr id="62" name="Google Shape;62;p11"/>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members of decision making as community leaders</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63" name="Google Shape;63;p11"/>
          <p:cNvSpPr/>
          <p:nvPr/>
        </p:nvSpPr>
        <p:spPr>
          <a:xfrm>
            <a:off x="7307150" y="34587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2023/3/24</a:t>
            </a:r>
            <a:r>
              <a:rPr lang="ja"/>
              <a:t>  </a:t>
            </a:r>
            <a:r>
              <a:rPr lang="ja" noProof="1"/>
              <a:t>Chat of the meeting</a:t>
            </a:r>
            <a:endParaRPr/>
          </a:p>
        </p:txBody>
      </p:sp>
      <p:sp>
        <p:nvSpPr>
          <p:cNvPr id="272" name="Google Shape;272;p38"/>
          <p:cNvSpPr txBox="1">
            <a:spLocks noGrp="1"/>
          </p:cNvSpPr>
          <p:nvPr>
            <p:ph type="body" idx="1"/>
          </p:nvPr>
        </p:nvSpPr>
        <p:spPr>
          <a:xfrm>
            <a:off x="311700" y="1152475"/>
            <a:ext cx="4157400" cy="3416400"/>
          </a:xfrm>
          <a:prstGeom prst="rect">
            <a:avLst/>
          </a:prstGeom>
        </p:spPr>
        <p:txBody>
          <a:bodyPr spcFirstLastPara="1" wrap="square" lIns="91425" tIns="91425" rIns="91425" bIns="91425" anchor="t" anchorCtr="0">
            <a:normAutofit fontScale="40000" lnSpcReduction="10000"/>
          </a:bodyPr>
          <a:lstStyle/>
          <a:p>
            <a:pPr marL="457200" lvl="0" indent="-264160" algn="l" rtl="0">
              <a:spcBef>
                <a:spcPts val="0"/>
              </a:spcBef>
              <a:spcAft>
                <a:spcPts val="0"/>
              </a:spcAft>
              <a:buSzPct val="100000"/>
              <a:buChar char="●"/>
            </a:pPr>
            <a:r>
              <a:rPr lang="ja" noProof="1"/>
              <a:t>15:06:12</a:t>
            </a:r>
            <a:endParaRPr/>
          </a:p>
          <a:p>
            <a:pPr marL="457200" lvl="0" indent="-264160" algn="l" rtl="0">
              <a:spcBef>
                <a:spcPts val="0"/>
              </a:spcBef>
              <a:spcAft>
                <a:spcPts val="0"/>
              </a:spcAft>
              <a:buSzPct val="100000"/>
              <a:buChar char="●"/>
            </a:pPr>
            <a:r>
              <a:rPr lang="ja"/>
              <a:t>	</a:t>
            </a:r>
            <a:r>
              <a:rPr lang="ja" noProof="1"/>
              <a:t>There seems to be a question what is OSPO in the first place?</a:t>
            </a:r>
            <a:endParaRPr/>
          </a:p>
          <a:p>
            <a:pPr marL="457200" lvl="0" indent="-264160" algn="l" rtl="0">
              <a:spcBef>
                <a:spcPts val="0"/>
              </a:spcBef>
              <a:spcAft>
                <a:spcPts val="0"/>
              </a:spcAft>
              <a:buSzPct val="100000"/>
              <a:buChar char="●"/>
            </a:pPr>
            <a:r>
              <a:rPr lang="ja" noProof="1"/>
              <a:t>15:07:11</a:t>
            </a:r>
            <a:endParaRPr/>
          </a:p>
          <a:p>
            <a:pPr marL="457200" lvl="0" indent="-264160" algn="l" rtl="0">
              <a:spcBef>
                <a:spcPts val="0"/>
              </a:spcBef>
              <a:spcAft>
                <a:spcPts val="0"/>
              </a:spcAft>
              <a:buSzPct val="100000"/>
              <a:buChar char="●"/>
            </a:pPr>
            <a:r>
              <a:rPr lang="ja"/>
              <a:t>	</a:t>
            </a:r>
            <a:r>
              <a:rPr lang="ja" noProof="1"/>
              <a:t>"What is OSPO in the first place? ..."</a:t>
            </a:r>
            <a:r>
              <a:rPr lang="ja"/>
              <a:t> </a:t>
            </a:r>
            <a:r>
              <a:rPr lang="ja" noProof="1"/>
              <a:t>For??</a:t>
            </a:r>
            <a:r>
              <a:rPr lang="ja"/>
              <a:t> </a:t>
            </a:r>
            <a:r>
              <a:rPr lang="ja" noProof="1"/>
              <a:t>This is a response</a:t>
            </a:r>
            <a:endParaRPr/>
          </a:p>
          <a:p>
            <a:pPr marL="457200" lvl="0" indent="-264160" algn="l" rtl="0">
              <a:spcBef>
                <a:spcPts val="0"/>
              </a:spcBef>
              <a:spcAft>
                <a:spcPts val="0"/>
              </a:spcAft>
              <a:buSzPct val="100000"/>
              <a:buChar char="●"/>
            </a:pPr>
            <a:r>
              <a:rPr lang="ja" noProof="1"/>
              <a:t>15:07:45</a:t>
            </a:r>
            <a:endParaRPr/>
          </a:p>
          <a:p>
            <a:pPr marL="457200" lvl="0" indent="-264160" algn="l" rtl="0">
              <a:spcBef>
                <a:spcPts val="0"/>
              </a:spcBef>
              <a:spcAft>
                <a:spcPts val="0"/>
              </a:spcAft>
              <a:buSzPct val="100000"/>
              <a:buChar char="●"/>
            </a:pPr>
            <a:r>
              <a:rPr lang="ja"/>
              <a:t>	</a:t>
            </a:r>
            <a:r>
              <a:rPr lang="ja" noProof="1"/>
              <a:t>This is a white paper that describes the organization structure in TODO.</a:t>
            </a:r>
            <a:endParaRPr/>
          </a:p>
          <a:p>
            <a:pPr marL="457200" lvl="0" indent="-264160" algn="l" rtl="0">
              <a:spcBef>
                <a:spcPts val="0"/>
              </a:spcBef>
              <a:spcAft>
                <a:spcPts val="0"/>
              </a:spcAft>
              <a:buSzPct val="100000"/>
              <a:buChar char="●"/>
            </a:pPr>
            <a:r>
              <a:rPr lang="ja"/>
              <a:t>	</a:t>
            </a:r>
            <a:r>
              <a:rPr lang="ja" noProof="1"/>
              <a:t>https://www.linuxfoundation.org/research/a-deep-dive-into-open-source-program-offices</a:t>
            </a:r>
            <a:endParaRPr/>
          </a:p>
          <a:p>
            <a:pPr marL="457200" lvl="0" indent="-264160" algn="l" rtl="0">
              <a:spcBef>
                <a:spcPts val="0"/>
              </a:spcBef>
              <a:spcAft>
                <a:spcPts val="0"/>
              </a:spcAft>
              <a:buSzPct val="100000"/>
              <a:buChar char="●"/>
            </a:pPr>
            <a:r>
              <a:rPr lang="ja" noProof="1"/>
              <a:t>15:07:47</a:t>
            </a:r>
            <a:endParaRPr/>
          </a:p>
          <a:p>
            <a:pPr marL="457200" lvl="0" indent="-264160" algn="l" rtl="0">
              <a:spcBef>
                <a:spcPts val="0"/>
              </a:spcBef>
              <a:spcAft>
                <a:spcPts val="0"/>
              </a:spcAft>
              <a:buSzPct val="100000"/>
              <a:buChar char="●"/>
            </a:pPr>
            <a:r>
              <a:rPr lang="ja"/>
              <a:t>	</a:t>
            </a:r>
            <a:r>
              <a:rPr lang="ja" noProof="1"/>
              <a:t>Here's What You've Seen Before</a:t>
            </a:r>
            <a:endParaRPr/>
          </a:p>
          <a:p>
            <a:pPr marL="457200" lvl="0" indent="-264160" algn="l" rtl="0">
              <a:spcBef>
                <a:spcPts val="0"/>
              </a:spcBef>
              <a:spcAft>
                <a:spcPts val="0"/>
              </a:spcAft>
              <a:buSzPct val="100000"/>
              <a:buChar char="●"/>
            </a:pPr>
            <a:r>
              <a:rPr lang="ja"/>
              <a:t>	</a:t>
            </a:r>
            <a:r>
              <a:rPr lang="ja" noProof="1"/>
              <a:t>Deep Dive: The Open Source Program Office Organization, Roles, Responsibilities and Challenges By Linux Foundation Japan November 29, 2022</a:t>
            </a:r>
            <a:endParaRPr/>
          </a:p>
          <a:p>
            <a:pPr marL="457200" lvl="0" indent="-264160" algn="l" rtl="0">
              <a:spcBef>
                <a:spcPts val="0"/>
              </a:spcBef>
              <a:spcAft>
                <a:spcPts val="0"/>
              </a:spcAft>
              <a:buSzPct val="100000"/>
              <a:buChar char="●"/>
            </a:pPr>
            <a:r>
              <a:rPr lang="ja"/>
              <a:t>	</a:t>
            </a:r>
            <a:r>
              <a:rPr lang="ja" noProof="1"/>
              <a:t>https://www.linuxfoundation.jp/blog/2022/11/japanese-version-of-a-deep-dive-into-open-source-program-offices-launch/</a:t>
            </a:r>
            <a:endParaRPr/>
          </a:p>
          <a:p>
            <a:pPr marL="457200" lvl="0" indent="-264160" algn="l" rtl="0">
              <a:spcBef>
                <a:spcPts val="0"/>
              </a:spcBef>
              <a:spcAft>
                <a:spcPts val="0"/>
              </a:spcAft>
              <a:buSzPct val="100000"/>
              <a:buChar char="●"/>
            </a:pPr>
            <a:r>
              <a:rPr lang="ja" noProof="1"/>
              <a:t>15:10:42</a:t>
            </a:r>
            <a:endParaRPr/>
          </a:p>
          <a:p>
            <a:pPr marL="457200" lvl="0" indent="-264160" algn="l" rtl="0">
              <a:spcBef>
                <a:spcPts val="0"/>
              </a:spcBef>
              <a:spcAft>
                <a:spcPts val="0"/>
              </a:spcAft>
              <a:buSzPct val="100000"/>
              <a:buChar char="●"/>
            </a:pPr>
            <a:r>
              <a:rPr lang="ja"/>
              <a:t>	</a:t>
            </a:r>
            <a:r>
              <a:rPr lang="ja" noProof="1"/>
              <a:t>Maybe some old documents are missing ・・・?</a:t>
            </a:r>
            <a:endParaRPr/>
          </a:p>
          <a:p>
            <a:pPr marL="457200" lvl="0" indent="-264160" algn="l" rtl="0">
              <a:spcBef>
                <a:spcPts val="0"/>
              </a:spcBef>
              <a:spcAft>
                <a:spcPts val="0"/>
              </a:spcAft>
              <a:buSzPct val="100000"/>
              <a:buChar char="●"/>
            </a:pPr>
            <a:r>
              <a:rPr lang="ja"/>
              <a:t>	</a:t>
            </a:r>
            <a:r>
              <a:rPr lang="ja" noProof="1"/>
              <a:t>https://www.linuxfoundation.org/resources/open-source-guides/creating-an-open-source-program?hsLang=en</a:t>
            </a:r>
            <a:endParaRPr/>
          </a:p>
          <a:p>
            <a:pPr marL="457200" lvl="0" indent="-264160" algn="l" rtl="0">
              <a:spcBef>
                <a:spcPts val="0"/>
              </a:spcBef>
              <a:spcAft>
                <a:spcPts val="0"/>
              </a:spcAft>
              <a:buSzPct val="100000"/>
              <a:buChar char="●"/>
            </a:pPr>
            <a:r>
              <a:rPr lang="ja" noProof="1"/>
              <a:t>15:13:07</a:t>
            </a:r>
            <a:endParaRPr/>
          </a:p>
          <a:p>
            <a:pPr marL="457200" lvl="0" indent="-264160" algn="l" rtl="0">
              <a:spcBef>
                <a:spcPts val="0"/>
              </a:spcBef>
              <a:spcAft>
                <a:spcPts val="0"/>
              </a:spcAft>
              <a:buSzPct val="100000"/>
              <a:buChar char="●"/>
            </a:pPr>
            <a:r>
              <a:rPr lang="ja"/>
              <a:t>	</a:t>
            </a:r>
            <a:r>
              <a:rPr lang="ja" noProof="1"/>
              <a:t>Here's What You've Seen</a:t>
            </a:r>
            <a:endParaRPr/>
          </a:p>
          <a:p>
            <a:pPr marL="457200" lvl="0" indent="-264160" algn="l" rtl="0">
              <a:spcBef>
                <a:spcPts val="0"/>
              </a:spcBef>
              <a:spcAft>
                <a:spcPts val="0"/>
              </a:spcAft>
              <a:buSzPct val="100000"/>
              <a:buChar char="●"/>
            </a:pPr>
            <a:r>
              <a:rPr lang="ja" noProof="1"/>
              <a:t>15:13:09</a:t>
            </a:r>
            <a:endParaRPr/>
          </a:p>
          <a:p>
            <a:pPr marL="457200" lvl="0" indent="-264160" algn="l" rtl="0">
              <a:spcBef>
                <a:spcPts val="0"/>
              </a:spcBef>
              <a:spcAft>
                <a:spcPts val="0"/>
              </a:spcAft>
              <a:buSzPct val="100000"/>
              <a:buChar char="●"/>
            </a:pPr>
            <a:r>
              <a:rPr lang="ja"/>
              <a:t>	</a:t>
            </a:r>
            <a:r>
              <a:rPr lang="ja" noProof="1"/>
              <a:t>https://github.com/todogroup/ospo-career-path/blob/main/module3/README.md</a:t>
            </a:r>
            <a:endParaRPr/>
          </a:p>
          <a:p>
            <a:pPr marL="457200" lvl="0" indent="-264160" algn="l" rtl="0">
              <a:spcBef>
                <a:spcPts val="0"/>
              </a:spcBef>
              <a:spcAft>
                <a:spcPts val="0"/>
              </a:spcAft>
              <a:buSzPct val="100000"/>
              <a:buChar char="●"/>
            </a:pPr>
            <a:r>
              <a:rPr lang="ja" noProof="1"/>
              <a:t>15:13:57</a:t>
            </a:r>
            <a:endParaRPr/>
          </a:p>
          <a:p>
            <a:pPr marL="457200" lvl="0" indent="-264160" algn="l" rtl="0">
              <a:spcBef>
                <a:spcPts val="0"/>
              </a:spcBef>
              <a:spcAft>
                <a:spcPts val="0"/>
              </a:spcAft>
              <a:buSzPct val="100000"/>
              <a:buChar char="●"/>
            </a:pPr>
            <a:r>
              <a:rPr lang="ja"/>
              <a:t>	</a:t>
            </a:r>
            <a:r>
              <a:rPr lang="ja" noProof="1"/>
              <a:t>https://github.com/todogroup/ospo-career-path/blob/main/OSPO-101/module3/README.md</a:t>
            </a:r>
            <a:endParaRPr/>
          </a:p>
          <a:p>
            <a:pPr marL="457200" lvl="0" indent="-264160" algn="l" rtl="0">
              <a:spcBef>
                <a:spcPts val="0"/>
              </a:spcBef>
              <a:spcAft>
                <a:spcPts val="0"/>
              </a:spcAft>
              <a:buSzPct val="100000"/>
              <a:buChar char="●"/>
            </a:pPr>
            <a:r>
              <a:rPr lang="ja" noProof="1"/>
              <a:t>15:14:15</a:t>
            </a:r>
            <a:endParaRPr/>
          </a:p>
          <a:p>
            <a:pPr marL="457200" lvl="0" indent="-264160" algn="l" rtl="0">
              <a:spcBef>
                <a:spcPts val="0"/>
              </a:spcBef>
              <a:spcAft>
                <a:spcPts val="0"/>
              </a:spcAft>
              <a:buSzPct val="100000"/>
              <a:buChar char="●"/>
            </a:pPr>
            <a:r>
              <a:rPr lang="ja"/>
              <a:t>	</a:t>
            </a:r>
            <a:r>
              <a:rPr lang="ja" noProof="1"/>
              <a:t>Is this it?</a:t>
            </a:r>
            <a:endParaRPr/>
          </a:p>
          <a:p>
            <a:pPr marL="457200" lvl="0" indent="-264160" algn="l" rtl="0">
              <a:spcBef>
                <a:spcPts val="0"/>
              </a:spcBef>
              <a:spcAft>
                <a:spcPts val="0"/>
              </a:spcAft>
              <a:buSzPct val="100000"/>
              <a:buChar char="●"/>
            </a:pPr>
            <a:r>
              <a:rPr lang="ja" noProof="1"/>
              <a:t>15:14:16</a:t>
            </a:r>
            <a:endParaRPr/>
          </a:p>
          <a:p>
            <a:pPr marL="457200" lvl="0" indent="-264160" algn="l" rtl="0">
              <a:spcBef>
                <a:spcPts val="0"/>
              </a:spcBef>
              <a:spcAft>
                <a:spcPts val="0"/>
              </a:spcAft>
              <a:buSzPct val="100000"/>
              <a:buChar char="●"/>
            </a:pPr>
            <a:r>
              <a:rPr lang="ja"/>
              <a:t>	</a:t>
            </a:r>
            <a:r>
              <a:rPr lang="ja" noProof="1"/>
              <a:t>https://github.com/todogroup/ospo-career-path</a:t>
            </a:r>
            <a:endParaRPr/>
          </a:p>
          <a:p>
            <a:pPr marL="457200" lvl="0" indent="-264160" algn="l" rtl="0">
              <a:spcBef>
                <a:spcPts val="0"/>
              </a:spcBef>
              <a:spcAft>
                <a:spcPts val="0"/>
              </a:spcAft>
              <a:buSzPct val="100000"/>
              <a:buChar char="●"/>
            </a:pPr>
            <a:r>
              <a:rPr lang="ja" noProof="1"/>
              <a:t>15:15:09</a:t>
            </a:r>
            <a:endParaRPr/>
          </a:p>
          <a:p>
            <a:pPr marL="457200" lvl="0" indent="-264160" algn="l" rtl="0">
              <a:spcBef>
                <a:spcPts val="0"/>
              </a:spcBef>
              <a:spcAft>
                <a:spcPts val="0"/>
              </a:spcAft>
              <a:buSzPct val="100000"/>
              <a:buChar char="●"/>
            </a:pPr>
            <a:r>
              <a:rPr lang="ja"/>
              <a:t>	</a:t>
            </a:r>
            <a:r>
              <a:rPr lang="ja" noProof="1"/>
              <a:t>https://www.linuxfoundation.jp/resources/open-source-guides/creating-an-open-source-program/#4</a:t>
            </a:r>
            <a:endParaRPr/>
          </a:p>
          <a:p>
            <a:pPr marL="457200" lvl="0" indent="-264160" algn="l" rtl="0">
              <a:spcBef>
                <a:spcPts val="0"/>
              </a:spcBef>
              <a:spcAft>
                <a:spcPts val="0"/>
              </a:spcAft>
              <a:buSzPct val="100000"/>
              <a:buChar char="●"/>
            </a:pPr>
            <a:r>
              <a:rPr lang="ja" noProof="1"/>
              <a:t>15:15:14</a:t>
            </a:r>
            <a:endParaRPr/>
          </a:p>
          <a:p>
            <a:pPr marL="457200" lvl="0" indent="-264160" algn="l" rtl="0">
              <a:spcBef>
                <a:spcPts val="0"/>
              </a:spcBef>
              <a:spcAft>
                <a:spcPts val="0"/>
              </a:spcAft>
              <a:buSzPct val="100000"/>
              <a:buChar char="●"/>
            </a:pPr>
            <a:r>
              <a:rPr lang="ja"/>
              <a:t>	</a:t>
            </a:r>
            <a:r>
              <a:rPr lang="ja" noProof="1"/>
              <a:t>It seems important to organize the information that everyone has shared and make a list.</a:t>
            </a:r>
            <a:endParaRPr/>
          </a:p>
          <a:p>
            <a:pPr marL="457200" lvl="0" indent="-264160" algn="l" rtl="0">
              <a:spcBef>
                <a:spcPts val="0"/>
              </a:spcBef>
              <a:spcAft>
                <a:spcPts val="0"/>
              </a:spcAft>
              <a:buSzPct val="100000"/>
              <a:buChar char="●"/>
            </a:pPr>
            <a:r>
              <a:rPr lang="ja" noProof="1"/>
              <a:t>15:20:09</a:t>
            </a:r>
            <a:endParaRPr/>
          </a:p>
          <a:p>
            <a:pPr marL="457200" lvl="0" indent="-264160" algn="l" rtl="0">
              <a:spcBef>
                <a:spcPts val="0"/>
              </a:spcBef>
              <a:spcAft>
                <a:spcPts val="0"/>
              </a:spcAft>
              <a:buSzPct val="100000"/>
              <a:buChar char="●"/>
            </a:pPr>
            <a:r>
              <a:rPr lang="ja"/>
              <a:t>	</a:t>
            </a:r>
            <a:r>
              <a:rPr lang="ja" noProof="1"/>
              <a:t>https://www.linuxfoundation.jp/resources/open-source-guides/creating-an-open-source-program/</a:t>
            </a:r>
            <a:endParaRPr/>
          </a:p>
          <a:p>
            <a:pPr marL="457200" lvl="0" indent="-264160" algn="l" rtl="0">
              <a:spcBef>
                <a:spcPts val="0"/>
              </a:spcBef>
              <a:spcAft>
                <a:spcPts val="0"/>
              </a:spcAft>
              <a:buSzPct val="100000"/>
              <a:buChar char="●"/>
            </a:pPr>
            <a:r>
              <a:rPr lang="ja"/>
              <a:t>	</a:t>
            </a:r>
            <a:r>
              <a:rPr lang="ja" noProof="1"/>
              <a:t>Here it is...</a:t>
            </a:r>
            <a:endParaRPr/>
          </a:p>
          <a:p>
            <a:pPr marL="457200" lvl="0" indent="-264160" algn="l" rtl="0">
              <a:spcBef>
                <a:spcPts val="0"/>
              </a:spcBef>
              <a:spcAft>
                <a:spcPts val="0"/>
              </a:spcAft>
              <a:buSzPct val="100000"/>
              <a:buChar char="●"/>
            </a:pPr>
            <a:r>
              <a:rPr lang="ja" noProof="1"/>
              <a:t>15:22:13</a:t>
            </a:r>
            <a:endParaRPr/>
          </a:p>
          <a:p>
            <a:pPr marL="457200" lvl="0" indent="-264160" algn="l" rtl="0">
              <a:spcBef>
                <a:spcPts val="0"/>
              </a:spcBef>
              <a:spcAft>
                <a:spcPts val="0"/>
              </a:spcAft>
              <a:buSzPct val="100000"/>
              <a:buChar char="●"/>
            </a:pPr>
            <a:r>
              <a:rPr lang="ja"/>
              <a:t>	</a:t>
            </a:r>
            <a:r>
              <a:rPr lang="ja" noProof="1"/>
              <a:t>OSS promotion, right?</a:t>
            </a:r>
            <a:endParaRPr/>
          </a:p>
          <a:p>
            <a:pPr marL="457200" lvl="0" indent="-264160" algn="l" rtl="0">
              <a:spcBef>
                <a:spcPts val="0"/>
              </a:spcBef>
              <a:spcAft>
                <a:spcPts val="0"/>
              </a:spcAft>
              <a:buSzPct val="100000"/>
              <a:buChar char="●"/>
            </a:pPr>
            <a:r>
              <a:rPr lang="ja" noProof="1"/>
              <a:t>15:23:10</a:t>
            </a:r>
            <a:endParaRPr/>
          </a:p>
          <a:p>
            <a:pPr marL="457200" lvl="0" indent="-264160" algn="l" rtl="0">
              <a:spcBef>
                <a:spcPts val="0"/>
              </a:spcBef>
              <a:spcAft>
                <a:spcPts val="0"/>
              </a:spcAft>
              <a:buSzPct val="100000"/>
              <a:buChar char="●"/>
            </a:pPr>
            <a:r>
              <a:rPr lang="ja"/>
              <a:t>	</a:t>
            </a:r>
            <a:r>
              <a:rPr lang="ja" noProof="1"/>
              <a:t>Reacted to OSS promotion, right? with??</a:t>
            </a:r>
            <a:endParaRPr/>
          </a:p>
          <a:p>
            <a:pPr marL="457200" lvl="0" indent="-264160" algn="l" rtl="0">
              <a:spcBef>
                <a:spcPts val="0"/>
              </a:spcBef>
              <a:spcAft>
                <a:spcPts val="0"/>
              </a:spcAft>
              <a:buSzPct val="100000"/>
              <a:buChar char="●"/>
            </a:pPr>
            <a:r>
              <a:t> </a:t>
            </a:r>
          </a:p>
        </p:txBody>
      </p:sp>
      <p:sp>
        <p:nvSpPr>
          <p:cNvPr id="273" name="Google Shape;273;p38"/>
          <p:cNvSpPr txBox="1">
            <a:spLocks noGrp="1"/>
          </p:cNvSpPr>
          <p:nvPr>
            <p:ph type="body" idx="1"/>
          </p:nvPr>
        </p:nvSpPr>
        <p:spPr>
          <a:xfrm>
            <a:off x="4674900" y="1017725"/>
            <a:ext cx="4157400" cy="3416400"/>
          </a:xfrm>
          <a:prstGeom prst="rect">
            <a:avLst/>
          </a:prstGeom>
        </p:spPr>
        <p:txBody>
          <a:bodyPr spcFirstLastPara="1" wrap="square" lIns="91425" tIns="91425" rIns="91425" bIns="91425" anchor="t" anchorCtr="0">
            <a:normAutofit fontScale="40000" lnSpcReduction="10000"/>
          </a:bodyPr>
          <a:lstStyle/>
          <a:p>
            <a:pPr marL="457200" lvl="0" indent="-264160" algn="l" rtl="0">
              <a:spcBef>
                <a:spcPts val="0"/>
              </a:spcBef>
              <a:spcAft>
                <a:spcPts val="0"/>
              </a:spcAft>
              <a:buClr>
                <a:schemeClr val="dk1"/>
              </a:buClr>
              <a:buSzPct val="100000"/>
              <a:buChar char="●"/>
            </a:pPr>
            <a:r>
              <a:rPr lang="ja" noProof="1">
                <a:solidFill>
                  <a:schemeClr val="dk1"/>
                </a:solidFill>
              </a:rPr>
              <a:t>15:38:26</a:t>
            </a:r>
            <a:endParaRPr>
              <a:solidFill>
                <a:schemeClr val="dk1"/>
              </a:solidFill>
            </a:endParaRPr>
          </a:p>
          <a:p>
            <a:pPr marL="457200" lvl="0" indent="-264160" algn="l" rtl="0">
              <a:spcBef>
                <a:spcPts val="0"/>
              </a:spcBef>
              <a:spcAft>
                <a:spcPts val="0"/>
              </a:spcAft>
              <a:buClr>
                <a:schemeClr val="dk1"/>
              </a:buClr>
              <a:buSzPct val="100000"/>
              <a:buChar char="●"/>
            </a:pPr>
            <a:r>
              <a:rPr lang="ja">
                <a:solidFill>
                  <a:schemeClr val="dk1"/>
                </a:solidFill>
              </a:rPr>
              <a:t>	</a:t>
            </a:r>
            <a:r>
              <a:rPr lang="ja" noProof="1">
                <a:solidFill>
                  <a:schemeClr val="dk1"/>
                </a:solidFill>
              </a:rPr>
              <a:t>I thought it would be easier to understand why first.</a:t>
            </a:r>
            <a:endParaRPr>
              <a:solidFill>
                <a:schemeClr val="dk1"/>
              </a:solidFill>
            </a:endParaRPr>
          </a:p>
          <a:p>
            <a:pPr marL="457200" lvl="0" indent="-264160" algn="l" rtl="0">
              <a:spcBef>
                <a:spcPts val="0"/>
              </a:spcBef>
              <a:spcAft>
                <a:spcPts val="0"/>
              </a:spcAft>
              <a:buSzPct val="100000"/>
              <a:buChar char="●"/>
            </a:pPr>
            <a:r>
              <a:rPr lang="ja" noProof="1"/>
              <a:t>15:42:19</a:t>
            </a:r>
            <a:endParaRPr/>
          </a:p>
          <a:p>
            <a:pPr marL="457200" lvl="0" indent="-264160" algn="l" rtl="0">
              <a:spcBef>
                <a:spcPts val="0"/>
              </a:spcBef>
              <a:spcAft>
                <a:spcPts val="0"/>
              </a:spcAft>
              <a:buSzPct val="100000"/>
              <a:buChar char="●"/>
            </a:pPr>
            <a:r>
              <a:rPr lang="ja"/>
              <a:t>	</a:t>
            </a:r>
            <a:r>
              <a:rPr lang="ja" noProof="1"/>
              <a:t>Maybe it would be nice to have an OSPO maturity stage.</a:t>
            </a:r>
            <a:endParaRPr/>
          </a:p>
          <a:p>
            <a:pPr marL="457200" lvl="0" indent="-264160" algn="l" rtl="0">
              <a:spcBef>
                <a:spcPts val="0"/>
              </a:spcBef>
              <a:spcAft>
                <a:spcPts val="0"/>
              </a:spcAft>
              <a:buSzPct val="100000"/>
              <a:buChar char="●"/>
            </a:pPr>
            <a:r>
              <a:rPr lang="ja" noProof="1"/>
              <a:t>15:46:44</a:t>
            </a:r>
            <a:endParaRPr/>
          </a:p>
          <a:p>
            <a:pPr marL="457200" lvl="0" indent="-264160" algn="l" rtl="0">
              <a:spcBef>
                <a:spcPts val="0"/>
              </a:spcBef>
              <a:spcAft>
                <a:spcPts val="0"/>
              </a:spcAft>
              <a:buSzPct val="100000"/>
              <a:buChar char="●"/>
            </a:pPr>
            <a:r>
              <a:rPr lang="ja"/>
              <a:t>	</a:t>
            </a:r>
            <a:r>
              <a:rPr lang="ja" noProof="1"/>
              <a:t>https://www.linuxfoundation.jp/resources/open-source-guides/creating-an-open-source-program/#2</a:t>
            </a:r>
            <a:endParaRPr/>
          </a:p>
          <a:p>
            <a:pPr marL="457200" lvl="0" indent="-264160" algn="l" rtl="0">
              <a:spcBef>
                <a:spcPts val="0"/>
              </a:spcBef>
              <a:spcAft>
                <a:spcPts val="0"/>
              </a:spcAft>
              <a:buSzPct val="100000"/>
              <a:buChar char="●"/>
            </a:pPr>
            <a:r>
              <a:rPr lang="ja"/>
              <a:t>	</a:t>
            </a:r>
            <a:r>
              <a:rPr lang="ja" noProof="1"/>
              <a:t>There are definitely a lot of places to start at the bottom of this role.</a:t>
            </a:r>
            <a:endParaRPr/>
          </a:p>
          <a:p>
            <a:pPr marL="457200" lvl="0" indent="-264160" algn="l" rtl="0">
              <a:spcBef>
                <a:spcPts val="0"/>
              </a:spcBef>
              <a:spcAft>
                <a:spcPts val="0"/>
              </a:spcAft>
              <a:buSzPct val="100000"/>
              <a:buChar char="●"/>
            </a:pPr>
            <a:r>
              <a:rPr lang="ja" noProof="1"/>
              <a:t>15:48:13</a:t>
            </a:r>
            <a:endParaRPr/>
          </a:p>
          <a:p>
            <a:pPr marL="457200" lvl="0" indent="-264160" algn="l" rtl="0">
              <a:spcBef>
                <a:spcPts val="0"/>
              </a:spcBef>
              <a:spcAft>
                <a:spcPts val="0"/>
              </a:spcAft>
              <a:buSzPct val="100000"/>
              <a:buChar char="●"/>
            </a:pPr>
            <a:r>
              <a:rPr lang="ja"/>
              <a:t>	</a:t>
            </a:r>
            <a:r>
              <a:rPr lang="ja" noProof="1"/>
              <a:t>Chats should be 'saved chat' at the end to be transcribed and kept with the minutes ~</a:t>
            </a:r>
            <a:endParaRPr/>
          </a:p>
          <a:p>
            <a:pPr marL="457200" lvl="0" indent="-264160" algn="l" rtl="0">
              <a:spcBef>
                <a:spcPts val="0"/>
              </a:spcBef>
              <a:spcAft>
                <a:spcPts val="0"/>
              </a:spcAft>
              <a:buSzPct val="100000"/>
              <a:buChar char="●"/>
            </a:pPr>
            <a:r>
              <a:rPr lang="ja" noProof="1"/>
              <a:t>15:48:36</a:t>
            </a:r>
            <a:endParaRPr/>
          </a:p>
          <a:p>
            <a:pPr marL="457200" lvl="0" indent="-264160" algn="l" rtl="0">
              <a:spcBef>
                <a:spcPts val="0"/>
              </a:spcBef>
              <a:spcAft>
                <a:spcPts val="0"/>
              </a:spcAft>
              <a:buSzPct val="100000"/>
              <a:buChar char="●"/>
            </a:pPr>
            <a:r>
              <a:rPr lang="ja"/>
              <a:t>	</a:t>
            </a:r>
            <a:r>
              <a:rPr lang="ja" noProof="1"/>
              <a:t>Reacted to "Chats should be 'saved chat' at the end to be transcribed and kept with the minutes ..."</a:t>
            </a:r>
            <a:r>
              <a:rPr lang="ja"/>
              <a:t> </a:t>
            </a:r>
            <a:r>
              <a:rPr lang="ja" noProof="1"/>
              <a:t>with ??</a:t>
            </a:r>
            <a:endParaRPr/>
          </a:p>
          <a:p>
            <a:pPr marL="457200" lvl="0" indent="-264160" algn="l" rtl="0">
              <a:spcBef>
                <a:spcPts val="0"/>
              </a:spcBef>
              <a:spcAft>
                <a:spcPts val="0"/>
              </a:spcAft>
              <a:buSzPct val="100000"/>
              <a:buChar char="●"/>
            </a:pPr>
            <a:r>
              <a:rPr lang="ja" noProof="1"/>
              <a:t>15:50:44</a:t>
            </a:r>
            <a:endParaRPr/>
          </a:p>
          <a:p>
            <a:pPr marL="457200" lvl="0" indent="-264160" algn="l" rtl="0">
              <a:spcBef>
                <a:spcPts val="0"/>
              </a:spcBef>
              <a:spcAft>
                <a:spcPts val="0"/>
              </a:spcAft>
              <a:buSzPct val="100000"/>
              <a:buChar char="●"/>
            </a:pPr>
            <a:r>
              <a:rPr lang="ja"/>
              <a:t>	</a:t>
            </a:r>
            <a:r>
              <a:rPr lang="ja" noProof="1"/>
              <a:t>What about the contents of the leaflet?</a:t>
            </a:r>
            <a:endParaRPr/>
          </a:p>
          <a:p>
            <a:pPr marL="457200" lvl="0" indent="-264160" algn="l" rtl="0">
              <a:spcBef>
                <a:spcPts val="0"/>
              </a:spcBef>
              <a:spcAft>
                <a:spcPts val="0"/>
              </a:spcAft>
              <a:buSzPct val="100000"/>
              <a:buChar char="●"/>
            </a:pPr>
            <a:r>
              <a:rPr lang="ja" noProof="1"/>
              <a:t>15:50:55</a:t>
            </a:r>
            <a:endParaRPr/>
          </a:p>
          <a:p>
            <a:pPr marL="457200" lvl="0" indent="-264160" algn="l" rtl="0">
              <a:spcBef>
                <a:spcPts val="0"/>
              </a:spcBef>
              <a:spcAft>
                <a:spcPts val="0"/>
              </a:spcAft>
              <a:buSzPct val="100000"/>
              <a:buChar char="●"/>
            </a:pPr>
            <a:r>
              <a:rPr lang="ja"/>
              <a:t>	</a:t>
            </a:r>
            <a:r>
              <a:rPr lang="ja" noProof="1"/>
              <a:t>What about the contents of the Reacted to leaflet? "</a:t>
            </a:r>
            <a:r>
              <a:rPr lang="ja"/>
              <a:t> </a:t>
            </a:r>
            <a:r>
              <a:rPr lang="ja" noProof="1"/>
              <a:t>with ??</a:t>
            </a:r>
            <a:endParaRPr/>
          </a:p>
          <a:p>
            <a:pPr marL="457200" lvl="0" indent="-264160" algn="l" rtl="0">
              <a:spcBef>
                <a:spcPts val="0"/>
              </a:spcBef>
              <a:spcAft>
                <a:spcPts val="0"/>
              </a:spcAft>
              <a:buSzPct val="100000"/>
              <a:buChar char="●"/>
            </a:pPr>
            <a:r>
              <a:rPr lang="ja" noProof="1"/>
              <a:t>15:52:37</a:t>
            </a:r>
            <a:endParaRPr/>
          </a:p>
          <a:p>
            <a:pPr marL="457200" lvl="0" indent="-264160" algn="l" rtl="0">
              <a:spcBef>
                <a:spcPts val="0"/>
              </a:spcBef>
              <a:spcAft>
                <a:spcPts val="0"/>
              </a:spcAft>
              <a:buSzPct val="100000"/>
              <a:buChar char="●"/>
            </a:pPr>
            <a:r>
              <a:rPr lang="ja"/>
              <a:t>	</a:t>
            </a:r>
            <a:r>
              <a:rPr lang="ja" noProof="1"/>
              <a:t>What about the contents of the leaflet ...</a:t>
            </a:r>
            <a:r>
              <a:rPr lang="ja"/>
              <a:t> </a:t>
            </a:r>
            <a:r>
              <a:rPr lang="ja" noProof="1"/>
              <a:t>for??</a:t>
            </a:r>
            <a:r>
              <a:rPr lang="ja"/>
              <a:t> </a:t>
            </a:r>
            <a:r>
              <a:rPr lang="ja" noProof="1"/>
              <a:t>This has been dealt with in</a:t>
            </a:r>
            <a:endParaRPr/>
          </a:p>
          <a:p>
            <a:pPr marL="457200" lvl="0" indent="-264160" algn="l" rtl="0">
              <a:spcBef>
                <a:spcPts val="0"/>
              </a:spcBef>
              <a:spcAft>
                <a:spcPts val="0"/>
              </a:spcAft>
              <a:buSzPct val="100000"/>
              <a:buChar char="●"/>
            </a:pPr>
            <a:r>
              <a:rPr lang="ja" noProof="1"/>
              <a:t>15:52:53</a:t>
            </a:r>
            <a:endParaRPr/>
          </a:p>
          <a:p>
            <a:pPr marL="457200" lvl="0" indent="-264160" algn="l" rtl="0">
              <a:spcBef>
                <a:spcPts val="0"/>
              </a:spcBef>
              <a:spcAft>
                <a:spcPts val="0"/>
              </a:spcAft>
              <a:buSzPct val="100000"/>
              <a:buChar char="●"/>
            </a:pPr>
            <a:r>
              <a:rPr lang="ja"/>
              <a:t>	</a:t>
            </a:r>
            <a:r>
              <a:rPr lang="ja" noProof="1"/>
              <a:t>It's like literacy.</a:t>
            </a:r>
            <a:endParaRPr/>
          </a:p>
          <a:p>
            <a:pPr marL="457200" lvl="0" indent="-264160" algn="l" rtl="0">
              <a:spcBef>
                <a:spcPts val="0"/>
              </a:spcBef>
              <a:spcAft>
                <a:spcPts val="0"/>
              </a:spcAft>
              <a:buSzPct val="100000"/>
              <a:buChar char="●"/>
            </a:pPr>
            <a:r>
              <a:rPr lang="ja" noProof="1"/>
              <a:t>15:54:14</a:t>
            </a:r>
            <a:endParaRPr/>
          </a:p>
          <a:p>
            <a:pPr marL="457200" lvl="0" indent="-264160" algn="l" rtl="0">
              <a:spcBef>
                <a:spcPts val="0"/>
              </a:spcBef>
              <a:spcAft>
                <a:spcPts val="0"/>
              </a:spcAft>
              <a:buSzPct val="100000"/>
              <a:buChar char="●"/>
            </a:pPr>
            <a:r>
              <a:rPr lang="ja"/>
              <a:t>	</a:t>
            </a:r>
            <a:r>
              <a:rPr lang="ja" noProof="1"/>
              <a:t>I used to explain that you would become a thief.</a:t>
            </a:r>
            <a:endParaRPr/>
          </a:p>
          <a:p>
            <a:pPr marL="457200" lvl="0" indent="-264160" algn="l" rtl="0">
              <a:spcBef>
                <a:spcPts val="0"/>
              </a:spcBef>
              <a:spcAft>
                <a:spcPts val="0"/>
              </a:spcAft>
              <a:buSzPct val="100000"/>
              <a:buChar char="●"/>
            </a:pPr>
            <a:r>
              <a:rPr lang="ja" noProof="1"/>
              <a:t>15:55:53</a:t>
            </a:r>
            <a:endParaRPr/>
          </a:p>
          <a:p>
            <a:pPr marL="457200" lvl="0" indent="-264160" algn="l" rtl="0">
              <a:spcBef>
                <a:spcPts val="0"/>
              </a:spcBef>
              <a:spcAft>
                <a:spcPts val="0"/>
              </a:spcAft>
              <a:buSzPct val="100000"/>
              <a:buChar char="●"/>
            </a:pPr>
            <a:r>
              <a:rPr lang="ja"/>
              <a:t>	</a:t>
            </a:r>
            <a:r>
              <a:rPr lang="ja" noProof="1"/>
              <a:t>I think it's better to break down the "executive order" one more step and write "executive order requiring OSS supply chain management."</a:t>
            </a:r>
            <a:endParaRPr/>
          </a:p>
          <a:p>
            <a:pPr marL="457200" lvl="0" indent="-264160" algn="l" rtl="0">
              <a:spcBef>
                <a:spcPts val="0"/>
              </a:spcBef>
              <a:spcAft>
                <a:spcPts val="0"/>
              </a:spcAft>
              <a:buSzPct val="100000"/>
              <a:buChar char="●"/>
            </a:pPr>
            <a:r>
              <a:rPr lang="ja" noProof="1"/>
              <a:t>15:56:58</a:t>
            </a:r>
            <a:endParaRPr/>
          </a:p>
          <a:p>
            <a:pPr marL="457200" lvl="0" indent="-264160" algn="l" rtl="0">
              <a:spcBef>
                <a:spcPts val="0"/>
              </a:spcBef>
              <a:spcAft>
                <a:spcPts val="0"/>
              </a:spcAft>
              <a:buSzPct val="100000"/>
              <a:buChar char="●"/>
            </a:pPr>
            <a:r>
              <a:rPr lang="ja"/>
              <a:t>	</a:t>
            </a:r>
            <a:r>
              <a:rPr lang="ja" noProof="1"/>
              <a:t>I used to say "No More OSS Thief."</a:t>
            </a:r>
            <a:endParaRPr/>
          </a:p>
          <a:p>
            <a:pPr marL="457200" lvl="0" indent="-264160" algn="l" rtl="0">
              <a:spcBef>
                <a:spcPts val="0"/>
              </a:spcBef>
              <a:spcAft>
                <a:spcPts val="0"/>
              </a:spcAft>
              <a:buSzPct val="100000"/>
              <a:buChar char="●"/>
            </a:pPr>
            <a:r>
              <a:rPr lang="ja" noProof="1"/>
              <a:t>15:57:19</a:t>
            </a:r>
            <a:endParaRPr/>
          </a:p>
          <a:p>
            <a:pPr marL="457200" lvl="0" indent="-264160" algn="l" rtl="0">
              <a:spcBef>
                <a:spcPts val="0"/>
              </a:spcBef>
              <a:spcAft>
                <a:spcPts val="0"/>
              </a:spcAft>
              <a:buSzPct val="100000"/>
              <a:buChar char="●"/>
            </a:pPr>
            <a:r>
              <a:rPr lang="ja"/>
              <a:t>	</a:t>
            </a:r>
            <a:r>
              <a:rPr lang="ja" noProof="1"/>
              <a:t>The executive order is more about security than license management.</a:t>
            </a:r>
            <a:endParaRPr/>
          </a:p>
          <a:p>
            <a:pPr marL="457200" lvl="0" indent="-264160" algn="l" rtl="0">
              <a:spcBef>
                <a:spcPts val="0"/>
              </a:spcBef>
              <a:spcAft>
                <a:spcPts val="0"/>
              </a:spcAft>
              <a:buSzPct val="100000"/>
              <a:buChar char="●"/>
            </a:pPr>
            <a:r>
              <a:rPr lang="ja" noProof="1"/>
              <a:t>15:57:27</a:t>
            </a:r>
            <a:endParaRPr/>
          </a:p>
          <a:p>
            <a:pPr marL="457200" lvl="0" indent="-264160" algn="l" rtl="0">
              <a:spcBef>
                <a:spcPts val="0"/>
              </a:spcBef>
              <a:spcAft>
                <a:spcPts val="0"/>
              </a:spcAft>
              <a:buSzPct val="100000"/>
              <a:buChar char="●"/>
            </a:pPr>
            <a:r>
              <a:rPr lang="ja"/>
              <a:t>	</a:t>
            </a:r>
            <a:r>
              <a:rPr lang="ja" noProof="1"/>
              <a:t>Reacted to "The executive order is more about licensing ..."</a:t>
            </a:r>
            <a:r>
              <a:rPr lang="ja"/>
              <a:t> </a:t>
            </a:r>
            <a:r>
              <a:rPr lang="ja" noProof="1"/>
              <a:t>with ??</a:t>
            </a:r>
            <a:endParaRPr/>
          </a:p>
          <a:p>
            <a:pPr marL="457200" lvl="0" indent="-264160" algn="l" rtl="0">
              <a:spcBef>
                <a:spcPts val="0"/>
              </a:spcBef>
              <a:spcAft>
                <a:spcPts val="0"/>
              </a:spcAft>
              <a:buSzPct val="100000"/>
              <a:buChar char="●"/>
            </a:pPr>
            <a:r>
              <a:rPr lang="ja" noProof="1"/>
              <a:t>15:57:52</a:t>
            </a:r>
            <a:endParaRPr/>
          </a:p>
          <a:p>
            <a:pPr marL="457200" lvl="0" indent="-264160" algn="l" rtl="0">
              <a:spcBef>
                <a:spcPts val="0"/>
              </a:spcBef>
              <a:spcAft>
                <a:spcPts val="0"/>
              </a:spcAft>
              <a:buSzPct val="100000"/>
              <a:buChar char="●"/>
            </a:pPr>
            <a:r>
              <a:rPr lang="ja"/>
              <a:t>	</a:t>
            </a:r>
            <a:r>
              <a:rPr lang="ja" noProof="1"/>
              <a:t>Reacted to "No More OSS Thief ..."</a:t>
            </a:r>
            <a:r>
              <a:rPr lang="ja"/>
              <a:t> </a:t>
            </a:r>
            <a:r>
              <a:rPr lang="ja" noProof="1"/>
              <a:t>with ??</a:t>
            </a:r>
            <a:endParaRPr/>
          </a:p>
          <a:p>
            <a:pPr marL="457200" lvl="0" indent="-264160" algn="l" rtl="0">
              <a:spcBef>
                <a:spcPts val="0"/>
              </a:spcBef>
              <a:spcAft>
                <a:spcPts val="0"/>
              </a:spcAft>
              <a:buSzPct val="100000"/>
              <a:buChar char="●"/>
            </a:pPr>
            <a:r>
              <a:rPr lang="ja" noProof="1"/>
              <a:t>15:59:26</a:t>
            </a:r>
            <a:endParaRPr/>
          </a:p>
          <a:p>
            <a:pPr marL="457200" lvl="0" indent="-264160" algn="l" rtl="0">
              <a:spcBef>
                <a:spcPts val="0"/>
              </a:spcBef>
              <a:spcAft>
                <a:spcPts val="0"/>
              </a:spcAft>
              <a:buSzPct val="100000"/>
              <a:buChar char="●"/>
            </a:pPr>
            <a:r>
              <a:rPr lang="ja"/>
              <a:t>	</a:t>
            </a:r>
            <a:r>
              <a:rPr lang="ja" noProof="1"/>
              <a:t>He even cited the Tokyo Olympics logo theft issue ...</a:t>
            </a:r>
            <a:endParaRPr/>
          </a:p>
          <a:p>
            <a:pPr marL="457200" lvl="0" indent="-264160" algn="l" rtl="0">
              <a:spcBef>
                <a:spcPts val="0"/>
              </a:spcBef>
              <a:spcAft>
                <a:spcPts val="0"/>
              </a:spcAft>
              <a:buSzPct val="100000"/>
              <a:buChar char="●"/>
            </a:pPr>
            <a:r>
              <a:rPr lang="ja" noProof="1"/>
              <a:t>16:00:17</a:t>
            </a:r>
            <a:endParaRPr/>
          </a:p>
          <a:p>
            <a:pPr marL="457200" lvl="0" indent="-264160" algn="l" rtl="0">
              <a:spcBef>
                <a:spcPts val="0"/>
              </a:spcBef>
              <a:spcAft>
                <a:spcPts val="0"/>
              </a:spcAft>
              <a:buSzPct val="100000"/>
              <a:buChar char="●"/>
            </a:pPr>
            <a:r>
              <a:rPr lang="ja"/>
              <a:t>	</a:t>
            </a:r>
            <a:r>
              <a:rPr lang="ja" noProof="1"/>
              <a:t>Reacted to "He cited the Tokyo Olympics logo theft issue ..."</a:t>
            </a:r>
            <a:r>
              <a:rPr lang="ja"/>
              <a:t> </a:t>
            </a:r>
            <a:r>
              <a:rPr lang="ja" noProof="1"/>
              <a:t>with ??</a:t>
            </a:r>
            <a:endParaRPr/>
          </a:p>
          <a:p>
            <a:pPr marL="457200" lvl="0" indent="-264160" algn="l" rtl="0">
              <a:spcBef>
                <a:spcPts val="0"/>
              </a:spcBef>
              <a:spcAft>
                <a:spcPts val="0"/>
              </a:spcAft>
              <a:buSzPct val="100000"/>
              <a:buChar char="●"/>
            </a:pPr>
            <a: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benefits of OSS activities that leverage OSS?</a:t>
            </a:r>
            <a:endParaRPr/>
          </a:p>
        </p:txBody>
      </p:sp>
      <p:pic>
        <p:nvPicPr>
          <p:cNvPr id="279" name="Google Shape;279;p39"/>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280" name="Google Shape;280;p39"/>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281" name="Google Shape;281;p39"/>
          <p:cNvGrpSpPr/>
          <p:nvPr/>
        </p:nvGrpSpPr>
        <p:grpSpPr>
          <a:xfrm>
            <a:off x="874325" y="1899650"/>
            <a:ext cx="5919925" cy="2446800"/>
            <a:chOff x="874325" y="1899650"/>
            <a:chExt cx="5919925" cy="2446800"/>
          </a:xfrm>
        </p:grpSpPr>
        <p:sp>
          <p:nvSpPr>
            <p:cNvPr id="282" name="Google Shape;282;p39"/>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decision makers as community leaders</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283" name="Google Shape;283;p39"/>
            <p:cNvSpPr/>
            <p:nvPr/>
          </p:nvSpPr>
          <p:spPr>
            <a:xfrm>
              <a:off x="874325" y="3236925"/>
              <a:ext cx="1234200" cy="1109400"/>
            </a:xfrm>
            <a:prstGeom prst="donut">
              <a:avLst>
                <a:gd name="adj" fmla="val 3730"/>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4" name="Google Shape;284;p39"/>
            <p:cNvSpPr/>
            <p:nvPr/>
          </p:nvSpPr>
          <p:spPr>
            <a:xfrm>
              <a:off x="2083350" y="1899650"/>
              <a:ext cx="47109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5" name="Google Shape;285;p39"/>
            <p:cNvSpPr/>
            <p:nvPr/>
          </p:nvSpPr>
          <p:spPr>
            <a:xfrm>
              <a:off x="2042775" y="39436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6" name="Google Shape;286;p39"/>
            <p:cNvSpPr/>
            <p:nvPr/>
          </p:nvSpPr>
          <p:spPr>
            <a:xfrm>
              <a:off x="2013750" y="4037325"/>
              <a:ext cx="1173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7" name="Google Shape;287;p39"/>
            <p:cNvSpPr/>
            <p:nvPr/>
          </p:nvSpPr>
          <p:spPr>
            <a:xfrm>
              <a:off x="1976725" y="4079325"/>
              <a:ext cx="1173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8" name="Google Shape;288;p39"/>
            <p:cNvSpPr/>
            <p:nvPr/>
          </p:nvSpPr>
          <p:spPr>
            <a:xfrm>
              <a:off x="1940875" y="4135675"/>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89" name="Google Shape;289;p39"/>
            <p:cNvSpPr/>
            <p:nvPr/>
          </p:nvSpPr>
          <p:spPr>
            <a:xfrm>
              <a:off x="1896450" y="4162425"/>
              <a:ext cx="1173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0" name="Google Shape;290;p39"/>
            <p:cNvSpPr/>
            <p:nvPr/>
          </p:nvSpPr>
          <p:spPr>
            <a:xfrm>
              <a:off x="1835425" y="42044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1" name="Google Shape;291;p39"/>
            <p:cNvSpPr/>
            <p:nvPr/>
          </p:nvSpPr>
          <p:spPr>
            <a:xfrm>
              <a:off x="1779150" y="4252400"/>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2" name="Google Shape;292;p39"/>
            <p:cNvSpPr/>
            <p:nvPr/>
          </p:nvSpPr>
          <p:spPr>
            <a:xfrm>
              <a:off x="1127225" y="4252400"/>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3" name="Google Shape;293;p39"/>
            <p:cNvSpPr/>
            <p:nvPr/>
          </p:nvSpPr>
          <p:spPr>
            <a:xfrm>
              <a:off x="1718125" y="4267725"/>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4" name="Google Shape;294;p39"/>
            <p:cNvSpPr/>
            <p:nvPr/>
          </p:nvSpPr>
          <p:spPr>
            <a:xfrm>
              <a:off x="2058175" y="3450300"/>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5" name="Google Shape;295;p39"/>
            <p:cNvSpPr/>
            <p:nvPr/>
          </p:nvSpPr>
          <p:spPr>
            <a:xfrm>
              <a:off x="1985889" y="3330550"/>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296" name="Google Shape;296;p39"/>
            <p:cNvSpPr/>
            <p:nvPr/>
          </p:nvSpPr>
          <p:spPr>
            <a:xfrm>
              <a:off x="2026239" y="3389575"/>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297" name="Google Shape;297;p39"/>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Use existing software (ease of development)</a:t>
            </a:r>
            <a:endParaRPr sz="800"/>
          </a:p>
          <a:p>
            <a:pPr marL="89999" lvl="0" indent="-149225" algn="l" rtl="0">
              <a:spcBef>
                <a:spcPts val="0"/>
              </a:spcBef>
              <a:spcAft>
                <a:spcPts val="0"/>
              </a:spcAft>
              <a:buSzPts val="1000"/>
              <a:buChar char="●"/>
            </a:pPr>
            <a:r>
              <a:rPr lang="ja" sz="800" noProof="1"/>
              <a:t>Use cutting-edge software (technology)</a:t>
            </a:r>
            <a:endParaRPr sz="800"/>
          </a:p>
          <a:p>
            <a:pPr marL="89999" lvl="0" indent="-149225" algn="l" rtl="0">
              <a:spcBef>
                <a:spcPts val="0"/>
              </a:spcBef>
              <a:spcAft>
                <a:spcPts val="0"/>
              </a:spcAft>
              <a:buSzPts val="1000"/>
              <a:buChar char="●"/>
            </a:pPr>
            <a:r>
              <a:rPr lang="ja" sz="800" noProof="1"/>
              <a:t>The software was created by many people, so the level is high</a:t>
            </a:r>
            <a:endParaRPr sz="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benefits of OSS activities that leverage OSS?</a:t>
            </a:r>
            <a:endParaRPr/>
          </a:p>
        </p:txBody>
      </p:sp>
      <p:pic>
        <p:nvPicPr>
          <p:cNvPr id="303" name="Google Shape;303;p40"/>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304" name="Google Shape;304;p40"/>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305" name="Google Shape;305;p40"/>
          <p:cNvGrpSpPr/>
          <p:nvPr/>
        </p:nvGrpSpPr>
        <p:grpSpPr>
          <a:xfrm>
            <a:off x="874325" y="1899650"/>
            <a:ext cx="5920000" cy="2446800"/>
            <a:chOff x="874325" y="1899650"/>
            <a:chExt cx="5920000" cy="2446800"/>
          </a:xfrm>
        </p:grpSpPr>
        <p:sp>
          <p:nvSpPr>
            <p:cNvPr id="306" name="Google Shape;306;p40"/>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decision makers as community leaders</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307" name="Google Shape;307;p40"/>
            <p:cNvSpPr/>
            <p:nvPr/>
          </p:nvSpPr>
          <p:spPr>
            <a:xfrm>
              <a:off x="874325" y="3029925"/>
              <a:ext cx="2476200" cy="1316400"/>
            </a:xfrm>
            <a:prstGeom prst="donut">
              <a:avLst>
                <a:gd name="adj" fmla="val 3730"/>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08" name="Google Shape;308;p40"/>
            <p:cNvSpPr/>
            <p:nvPr/>
          </p:nvSpPr>
          <p:spPr>
            <a:xfrm>
              <a:off x="3308025" y="1899650"/>
              <a:ext cx="34863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09" name="Google Shape;309;p40"/>
            <p:cNvSpPr/>
            <p:nvPr/>
          </p:nvSpPr>
          <p:spPr>
            <a:xfrm>
              <a:off x="3197807" y="39436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0" name="Google Shape;310;p40"/>
            <p:cNvSpPr/>
            <p:nvPr/>
          </p:nvSpPr>
          <p:spPr>
            <a:xfrm>
              <a:off x="3097321" y="4037325"/>
              <a:ext cx="1887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1" name="Google Shape;311;p40"/>
            <p:cNvSpPr/>
            <p:nvPr/>
          </p:nvSpPr>
          <p:spPr>
            <a:xfrm>
              <a:off x="3023119" y="4079325"/>
              <a:ext cx="2259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2" name="Google Shape;312;p40"/>
            <p:cNvSpPr/>
            <p:nvPr/>
          </p:nvSpPr>
          <p:spPr>
            <a:xfrm>
              <a:off x="2966968" y="4135675"/>
              <a:ext cx="246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3" name="Google Shape;313;p40"/>
            <p:cNvSpPr/>
            <p:nvPr/>
          </p:nvSpPr>
          <p:spPr>
            <a:xfrm>
              <a:off x="2884766" y="4162425"/>
              <a:ext cx="2841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4" name="Google Shape;314;p40"/>
            <p:cNvSpPr/>
            <p:nvPr/>
          </p:nvSpPr>
          <p:spPr>
            <a:xfrm>
              <a:off x="2756412" y="4204425"/>
              <a:ext cx="351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5" name="Google Shape;315;p40"/>
            <p:cNvSpPr/>
            <p:nvPr/>
          </p:nvSpPr>
          <p:spPr>
            <a:xfrm>
              <a:off x="2579955" y="4252400"/>
              <a:ext cx="471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6" name="Google Shape;316;p40"/>
            <p:cNvSpPr/>
            <p:nvPr/>
          </p:nvSpPr>
          <p:spPr>
            <a:xfrm>
              <a:off x="1147275" y="4268000"/>
              <a:ext cx="5118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7" name="Google Shape;317;p40"/>
            <p:cNvSpPr/>
            <p:nvPr/>
          </p:nvSpPr>
          <p:spPr>
            <a:xfrm>
              <a:off x="3153875" y="4001125"/>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8" name="Google Shape;318;p40"/>
            <p:cNvSpPr/>
            <p:nvPr/>
          </p:nvSpPr>
          <p:spPr>
            <a:xfrm>
              <a:off x="3286025" y="38447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19" name="Google Shape;319;p40"/>
            <p:cNvSpPr/>
            <p:nvPr/>
          </p:nvSpPr>
          <p:spPr>
            <a:xfrm>
              <a:off x="3249025" y="38859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0" name="Google Shape;320;p40"/>
            <p:cNvSpPr/>
            <p:nvPr/>
          </p:nvSpPr>
          <p:spPr>
            <a:xfrm>
              <a:off x="3261050" y="3410700"/>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1" name="Google Shape;321;p40"/>
            <p:cNvSpPr/>
            <p:nvPr/>
          </p:nvSpPr>
          <p:spPr>
            <a:xfrm>
              <a:off x="1161850" y="4228275"/>
              <a:ext cx="375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2" name="Google Shape;322;p40"/>
            <p:cNvSpPr/>
            <p:nvPr/>
          </p:nvSpPr>
          <p:spPr>
            <a:xfrm>
              <a:off x="1134450" y="4192175"/>
              <a:ext cx="2841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3" name="Google Shape;323;p40"/>
            <p:cNvSpPr/>
            <p:nvPr/>
          </p:nvSpPr>
          <p:spPr>
            <a:xfrm>
              <a:off x="1117725" y="4144875"/>
              <a:ext cx="210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4" name="Google Shape;324;p40"/>
            <p:cNvSpPr/>
            <p:nvPr/>
          </p:nvSpPr>
          <p:spPr>
            <a:xfrm>
              <a:off x="1035500" y="4116350"/>
              <a:ext cx="210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25" name="Google Shape;325;p40"/>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326" name="Google Shape;326;p40"/>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Use existing software (ease of development)</a:t>
            </a:r>
            <a:endParaRPr sz="800"/>
          </a:p>
          <a:p>
            <a:pPr marL="89999" lvl="0" indent="-149225" algn="l" rtl="0">
              <a:spcBef>
                <a:spcPts val="0"/>
              </a:spcBef>
              <a:spcAft>
                <a:spcPts val="0"/>
              </a:spcAft>
              <a:buSzPts val="1000"/>
              <a:buChar char="●"/>
            </a:pPr>
            <a:r>
              <a:rPr lang="ja" sz="800" noProof="1"/>
              <a:t>Use cutting-edge software (technology)</a:t>
            </a:r>
            <a:endParaRPr sz="800"/>
          </a:p>
          <a:p>
            <a:pPr marL="89999" lvl="0" indent="-149225" algn="l" rtl="0">
              <a:spcBef>
                <a:spcPts val="0"/>
              </a:spcBef>
              <a:spcAft>
                <a:spcPts val="0"/>
              </a:spcAft>
              <a:buSzPts val="1000"/>
              <a:buChar char="●"/>
            </a:pPr>
            <a:r>
              <a:rPr lang="ja" sz="800" noProof="1"/>
              <a:t>The software was created by many people, so the level is high</a:t>
            </a:r>
            <a:endParaRPr sz="800"/>
          </a:p>
        </p:txBody>
      </p:sp>
      <p:sp>
        <p:nvSpPr>
          <p:cNvPr id="327" name="Google Shape;327;p40"/>
          <p:cNvSpPr/>
          <p:nvPr/>
        </p:nvSpPr>
        <p:spPr>
          <a:xfrm>
            <a:off x="1940875" y="1390500"/>
            <a:ext cx="2181900" cy="1005900"/>
          </a:xfrm>
          <a:prstGeom prst="wedgeRectCallout">
            <a:avLst>
              <a:gd name="adj1" fmla="val 1319"/>
              <a:gd name="adj2" fmla="val 159653"/>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Use OSS securely in business</a:t>
            </a:r>
            <a:endParaRPr sz="800"/>
          </a:p>
          <a:p>
            <a:pPr marL="89999" lvl="0" indent="-158750" algn="l" rtl="0">
              <a:spcBef>
                <a:spcPts val="0"/>
              </a:spcBef>
              <a:spcAft>
                <a:spcPts val="0"/>
              </a:spcAft>
              <a:buSzPts val="1000"/>
              <a:buChar char="●"/>
            </a:pPr>
            <a:r>
              <a:rPr lang="ja" sz="800" noProof="1"/>
              <a:t>Use OSS in its original form necessary for inter-company transactions</a:t>
            </a:r>
            <a:endParaRPr sz="800"/>
          </a:p>
          <a:p>
            <a:pPr marL="89999" lvl="0" indent="-158750" algn="l" rtl="0">
              <a:spcBef>
                <a:spcPts val="0"/>
              </a:spcBef>
              <a:spcAft>
                <a:spcPts val="0"/>
              </a:spcAft>
              <a:buSzPts val="1000"/>
              <a:buChar char="●"/>
            </a:pPr>
            <a:r>
              <a:rPr lang="ja" sz="800" noProof="1"/>
              <a:t>Risk control for the use of OSS throughout the supply chain</a:t>
            </a:r>
            <a:endParaRPr sz="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1"/>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advantages of OSS activities that utilize OSS?</a:t>
            </a:r>
            <a:endParaRPr/>
          </a:p>
        </p:txBody>
      </p:sp>
      <p:pic>
        <p:nvPicPr>
          <p:cNvPr id="333" name="Google Shape;333;p41"/>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334" name="Google Shape;334;p41"/>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335" name="Google Shape;335;p41"/>
          <p:cNvGrpSpPr/>
          <p:nvPr/>
        </p:nvGrpSpPr>
        <p:grpSpPr>
          <a:xfrm>
            <a:off x="496725" y="1899650"/>
            <a:ext cx="6297594" cy="2446800"/>
            <a:chOff x="496725" y="1899650"/>
            <a:chExt cx="6297594" cy="2446800"/>
          </a:xfrm>
        </p:grpSpPr>
        <p:sp>
          <p:nvSpPr>
            <p:cNvPr id="336" name="Google Shape;336;p41"/>
            <p:cNvSpPr/>
            <p:nvPr/>
          </p:nvSpPr>
          <p:spPr>
            <a:xfrm>
              <a:off x="496725" y="2571750"/>
              <a:ext cx="4707300" cy="1774500"/>
            </a:xfrm>
            <a:prstGeom prst="donut">
              <a:avLst>
                <a:gd name="adj" fmla="val 4256"/>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37" name="Google Shape;337;p41"/>
            <p:cNvSpPr/>
            <p:nvPr/>
          </p:nvSpPr>
          <p:spPr>
            <a:xfrm>
              <a:off x="5123319" y="1899650"/>
              <a:ext cx="16710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38" name="Google Shape;338;p41"/>
            <p:cNvSpPr/>
            <p:nvPr/>
          </p:nvSpPr>
          <p:spPr>
            <a:xfrm>
              <a:off x="5026607" y="37150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39" name="Google Shape;339;p41"/>
            <p:cNvSpPr/>
            <p:nvPr/>
          </p:nvSpPr>
          <p:spPr>
            <a:xfrm>
              <a:off x="4536775" y="4037325"/>
              <a:ext cx="5964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0" name="Google Shape;340;p41"/>
            <p:cNvSpPr/>
            <p:nvPr/>
          </p:nvSpPr>
          <p:spPr>
            <a:xfrm>
              <a:off x="4386726" y="4079325"/>
              <a:ext cx="7665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1" name="Google Shape;341;p41"/>
            <p:cNvSpPr/>
            <p:nvPr/>
          </p:nvSpPr>
          <p:spPr>
            <a:xfrm>
              <a:off x="4257625" y="4116350"/>
              <a:ext cx="784500" cy="203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2" name="Google Shape;342;p41"/>
            <p:cNvSpPr/>
            <p:nvPr/>
          </p:nvSpPr>
          <p:spPr>
            <a:xfrm>
              <a:off x="4104570" y="4162425"/>
              <a:ext cx="8931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3" name="Google Shape;343;p41"/>
            <p:cNvSpPr/>
            <p:nvPr/>
          </p:nvSpPr>
          <p:spPr>
            <a:xfrm>
              <a:off x="3904427" y="4204425"/>
              <a:ext cx="10320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4" name="Google Shape;344;p41"/>
            <p:cNvSpPr/>
            <p:nvPr/>
          </p:nvSpPr>
          <p:spPr>
            <a:xfrm>
              <a:off x="3596291" y="4252400"/>
              <a:ext cx="1284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5" name="Google Shape;345;p41"/>
            <p:cNvSpPr/>
            <p:nvPr/>
          </p:nvSpPr>
          <p:spPr>
            <a:xfrm>
              <a:off x="1147275" y="4268000"/>
              <a:ext cx="9657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6" name="Google Shape;346;p41"/>
            <p:cNvSpPr/>
            <p:nvPr/>
          </p:nvSpPr>
          <p:spPr>
            <a:xfrm>
              <a:off x="4604975" y="4001125"/>
              <a:ext cx="495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7" name="Google Shape;347;p41"/>
            <p:cNvSpPr/>
            <p:nvPr/>
          </p:nvSpPr>
          <p:spPr>
            <a:xfrm>
              <a:off x="5114825" y="36161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8" name="Google Shape;348;p41"/>
            <p:cNvSpPr/>
            <p:nvPr/>
          </p:nvSpPr>
          <p:spPr>
            <a:xfrm>
              <a:off x="5077825" y="36573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49" name="Google Shape;349;p41"/>
            <p:cNvSpPr/>
            <p:nvPr/>
          </p:nvSpPr>
          <p:spPr>
            <a:xfrm>
              <a:off x="5064075" y="3172875"/>
              <a:ext cx="117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0" name="Google Shape;350;p41"/>
            <p:cNvSpPr/>
            <p:nvPr/>
          </p:nvSpPr>
          <p:spPr>
            <a:xfrm>
              <a:off x="1161850" y="4228275"/>
              <a:ext cx="7335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1" name="Google Shape;351;p41"/>
            <p:cNvSpPr/>
            <p:nvPr/>
          </p:nvSpPr>
          <p:spPr>
            <a:xfrm>
              <a:off x="1134450" y="4192175"/>
              <a:ext cx="5481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2" name="Google Shape;352;p41"/>
            <p:cNvSpPr/>
            <p:nvPr/>
          </p:nvSpPr>
          <p:spPr>
            <a:xfrm>
              <a:off x="1117725" y="4144875"/>
              <a:ext cx="417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3" name="Google Shape;353;p41"/>
            <p:cNvSpPr/>
            <p:nvPr/>
          </p:nvSpPr>
          <p:spPr>
            <a:xfrm>
              <a:off x="1035500" y="4116350"/>
              <a:ext cx="3348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4" name="Google Shape;354;p41"/>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5" name="Google Shape;355;p41"/>
            <p:cNvSpPr/>
            <p:nvPr/>
          </p:nvSpPr>
          <p:spPr>
            <a:xfrm>
              <a:off x="1006400" y="4079325"/>
              <a:ext cx="3348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6" name="Google Shape;356;p41"/>
            <p:cNvSpPr/>
            <p:nvPr/>
          </p:nvSpPr>
          <p:spPr>
            <a:xfrm>
              <a:off x="4689350" y="3941275"/>
              <a:ext cx="3618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7" name="Google Shape;357;p41"/>
            <p:cNvSpPr/>
            <p:nvPr/>
          </p:nvSpPr>
          <p:spPr>
            <a:xfrm>
              <a:off x="4817725" y="3887250"/>
              <a:ext cx="2334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8" name="Google Shape;358;p41"/>
            <p:cNvSpPr/>
            <p:nvPr/>
          </p:nvSpPr>
          <p:spPr>
            <a:xfrm>
              <a:off x="4910500" y="3845225"/>
              <a:ext cx="2043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59" name="Google Shape;359;p41"/>
            <p:cNvSpPr/>
            <p:nvPr/>
          </p:nvSpPr>
          <p:spPr>
            <a:xfrm>
              <a:off x="4962525" y="3793288"/>
              <a:ext cx="2043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60" name="Google Shape;360;p41"/>
            <p:cNvSpPr/>
            <p:nvPr/>
          </p:nvSpPr>
          <p:spPr>
            <a:xfrm>
              <a:off x="5015875" y="3118213"/>
              <a:ext cx="117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61" name="Google Shape;361;p41"/>
            <p:cNvSpPr/>
            <p:nvPr/>
          </p:nvSpPr>
          <p:spPr>
            <a:xfrm>
              <a:off x="4936425" y="3060600"/>
              <a:ext cx="204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62" name="Google Shape;362;p41"/>
            <p:cNvSpPr/>
            <p:nvPr/>
          </p:nvSpPr>
          <p:spPr>
            <a:xfrm>
              <a:off x="4859775" y="3003675"/>
              <a:ext cx="273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63" name="Google Shape;363;p41"/>
            <p:cNvSpPr/>
            <p:nvPr/>
          </p:nvSpPr>
          <p:spPr>
            <a:xfrm>
              <a:off x="4797775" y="2956700"/>
              <a:ext cx="3348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64" name="Google Shape;364;p41"/>
            <p:cNvSpPr/>
            <p:nvPr/>
          </p:nvSpPr>
          <p:spPr>
            <a:xfrm>
              <a:off x="4729275" y="2558550"/>
              <a:ext cx="437700" cy="414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365" name="Google Shape;365;p41"/>
          <p:cNvSpPr/>
          <p:nvPr/>
        </p:nvSpPr>
        <p:spPr>
          <a:xfrm>
            <a:off x="4257600" y="812375"/>
            <a:ext cx="2476200" cy="1371600"/>
          </a:xfrm>
          <a:prstGeom prst="wedgeRectCallout">
            <a:avLst>
              <a:gd name="adj1" fmla="val -44299"/>
              <a:gd name="adj2" fmla="val 109493"/>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Bugs are easier to find, and fixes are more accurate and faster by more engineers than by the company alone.</a:t>
            </a:r>
            <a:endParaRPr sz="800"/>
          </a:p>
          <a:p>
            <a:pPr marL="89999" lvl="0" indent="-158750" algn="l" rtl="0">
              <a:spcBef>
                <a:spcPts val="0"/>
              </a:spcBef>
              <a:spcAft>
                <a:spcPts val="0"/>
              </a:spcAft>
              <a:buSzPts val="1000"/>
              <a:buChar char="●"/>
            </a:pPr>
            <a:r>
              <a:rPr lang="ja" sz="800" noProof="1"/>
              <a:t>Development resource efficiency through community cooperation</a:t>
            </a:r>
            <a:endParaRPr sz="800"/>
          </a:p>
          <a:p>
            <a:pPr marL="89999" lvl="0" indent="-158750" algn="l" rtl="0">
              <a:spcBef>
                <a:spcPts val="0"/>
              </a:spcBef>
              <a:spcAft>
                <a:spcPts val="0"/>
              </a:spcAft>
              <a:buSzPts val="1000"/>
              <a:buChar char="●"/>
            </a:pPr>
            <a:r>
              <a:rPr lang="ja" sz="800" noProof="1">
                <a:solidFill>
                  <a:schemeClr val="dk1"/>
                </a:solidFill>
              </a:rPr>
              <a:t>Place for human resource development and retention/acquisition of human resources</a:t>
            </a:r>
            <a:endParaRPr sz="800"/>
          </a:p>
          <a:p>
            <a:pPr marL="89999" lvl="0" indent="-158750" algn="l" rtl="0">
              <a:spcBef>
                <a:spcPts val="0"/>
              </a:spcBef>
              <a:spcAft>
                <a:spcPts val="0"/>
              </a:spcAft>
              <a:buSzPts val="1000"/>
              <a:buChar char="●"/>
            </a:pPr>
            <a:r>
              <a:rPr lang="ja" sz="800" noProof="1"/>
              <a:t>Increase market value for engineers and provide a place for activities to attract human resources</a:t>
            </a:r>
            <a:endParaRPr sz="800"/>
          </a:p>
        </p:txBody>
      </p:sp>
      <p:sp>
        <p:nvSpPr>
          <p:cNvPr id="366" name="Google Shape;366;p41"/>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Use existing software (make development easier)</a:t>
            </a:r>
            <a:endParaRPr sz="800"/>
          </a:p>
          <a:p>
            <a:pPr marL="89999" lvl="0" indent="-149225" algn="l" rtl="0">
              <a:spcBef>
                <a:spcPts val="0"/>
              </a:spcBef>
              <a:spcAft>
                <a:spcPts val="0"/>
              </a:spcAft>
              <a:buSzPts val="1000"/>
              <a:buChar char="●"/>
            </a:pPr>
            <a:r>
              <a:rPr lang="ja" sz="800" noProof="1"/>
              <a:t>Use cutting-edge software (technology)</a:t>
            </a:r>
            <a:endParaRPr sz="800"/>
          </a:p>
          <a:p>
            <a:pPr marL="89999" lvl="0" indent="-149225" algn="l" rtl="0">
              <a:spcBef>
                <a:spcPts val="0"/>
              </a:spcBef>
              <a:spcAft>
                <a:spcPts val="0"/>
              </a:spcAft>
              <a:buSzPts val="1000"/>
              <a:buChar char="●"/>
            </a:pPr>
            <a:r>
              <a:rPr lang="ja" sz="800" noProof="1"/>
              <a:t>The software was created by many people, so the level is high.</a:t>
            </a:r>
            <a:endParaRPr sz="800"/>
          </a:p>
        </p:txBody>
      </p:sp>
      <p:sp>
        <p:nvSpPr>
          <p:cNvPr id="367" name="Google Shape;367;p41"/>
          <p:cNvSpPr/>
          <p:nvPr/>
        </p:nvSpPr>
        <p:spPr>
          <a:xfrm>
            <a:off x="1940875" y="1390500"/>
            <a:ext cx="2181900" cy="1005900"/>
          </a:xfrm>
          <a:prstGeom prst="wedgeRectCallout">
            <a:avLst>
              <a:gd name="adj1" fmla="val 1319"/>
              <a:gd name="adj2" fmla="val 1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You can safely use OSS in your business</a:t>
            </a:r>
            <a:endParaRPr sz="800"/>
          </a:p>
          <a:p>
            <a:pPr marL="89999" lvl="0" indent="-158750" algn="l" rtl="0">
              <a:spcBef>
                <a:spcPts val="0"/>
              </a:spcBef>
              <a:spcAft>
                <a:spcPts val="0"/>
              </a:spcAft>
              <a:buSzPts val="1000"/>
              <a:buChar char="●"/>
            </a:pPr>
            <a:r>
              <a:rPr lang="ja" sz="800" noProof="1"/>
              <a:t>You can use OSS in its original form, which is necessary for business-to-business transactions</a:t>
            </a:r>
            <a:endParaRPr sz="800"/>
          </a:p>
          <a:p>
            <a:pPr marL="89999" lvl="0" indent="-158750" algn="l" rtl="0">
              <a:spcBef>
                <a:spcPts val="0"/>
              </a:spcBef>
              <a:spcAft>
                <a:spcPts val="0"/>
              </a:spcAft>
              <a:buSzPts val="1000"/>
              <a:buChar char="●"/>
            </a:pPr>
            <a:r>
              <a:rPr lang="ja" sz="800" noProof="1"/>
              <a:t>Risk control for the use of OSS throughout the supply chain</a:t>
            </a:r>
            <a:endParaRPr sz="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2"/>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advantages of OSS activities?</a:t>
            </a:r>
            <a:endParaRPr/>
          </a:p>
        </p:txBody>
      </p:sp>
      <p:pic>
        <p:nvPicPr>
          <p:cNvPr id="373" name="Google Shape;373;p42"/>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374" name="Google Shape;374;p42"/>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375" name="Google Shape;375;p42"/>
          <p:cNvGrpSpPr/>
          <p:nvPr/>
        </p:nvGrpSpPr>
        <p:grpSpPr>
          <a:xfrm>
            <a:off x="220525" y="2139963"/>
            <a:ext cx="6938400" cy="2206438"/>
            <a:chOff x="220525" y="2139963"/>
            <a:chExt cx="6938400" cy="2206438"/>
          </a:xfrm>
        </p:grpSpPr>
        <p:sp>
          <p:nvSpPr>
            <p:cNvPr id="376" name="Google Shape;376;p42"/>
            <p:cNvSpPr/>
            <p:nvPr/>
          </p:nvSpPr>
          <p:spPr>
            <a:xfrm>
              <a:off x="220525" y="2306700"/>
              <a:ext cx="6938400" cy="2039700"/>
            </a:xfrm>
            <a:prstGeom prst="donut">
              <a:avLst>
                <a:gd name="adj" fmla="val 4256"/>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77" name="Google Shape;377;p42"/>
            <p:cNvSpPr/>
            <p:nvPr/>
          </p:nvSpPr>
          <p:spPr>
            <a:xfrm>
              <a:off x="6283125" y="3943625"/>
              <a:ext cx="537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78" name="Google Shape;378;p42"/>
            <p:cNvSpPr/>
            <p:nvPr/>
          </p:nvSpPr>
          <p:spPr>
            <a:xfrm>
              <a:off x="6022224" y="4037325"/>
              <a:ext cx="7689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79" name="Google Shape;379;p42"/>
            <p:cNvSpPr/>
            <p:nvPr/>
          </p:nvSpPr>
          <p:spPr>
            <a:xfrm>
              <a:off x="5797325" y="4079325"/>
              <a:ext cx="9570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0" name="Google Shape;380;p42"/>
            <p:cNvSpPr/>
            <p:nvPr/>
          </p:nvSpPr>
          <p:spPr>
            <a:xfrm>
              <a:off x="5668000" y="4135675"/>
              <a:ext cx="10506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1" name="Google Shape;381;p42"/>
            <p:cNvSpPr/>
            <p:nvPr/>
          </p:nvSpPr>
          <p:spPr>
            <a:xfrm>
              <a:off x="5442625" y="4162425"/>
              <a:ext cx="12315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2" name="Google Shape;382;p42"/>
            <p:cNvSpPr/>
            <p:nvPr/>
          </p:nvSpPr>
          <p:spPr>
            <a:xfrm>
              <a:off x="5135626" y="4204425"/>
              <a:ext cx="14772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3" name="Google Shape;383;p42"/>
            <p:cNvSpPr/>
            <p:nvPr/>
          </p:nvSpPr>
          <p:spPr>
            <a:xfrm>
              <a:off x="4709424" y="4252400"/>
              <a:ext cx="1847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4" name="Google Shape;384;p42"/>
            <p:cNvSpPr/>
            <p:nvPr/>
          </p:nvSpPr>
          <p:spPr>
            <a:xfrm>
              <a:off x="1147275" y="4268000"/>
              <a:ext cx="17340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5" name="Google Shape;385;p42"/>
            <p:cNvSpPr/>
            <p:nvPr/>
          </p:nvSpPr>
          <p:spPr>
            <a:xfrm>
              <a:off x="6172925" y="4001125"/>
              <a:ext cx="603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6" name="Google Shape;386;p42"/>
            <p:cNvSpPr/>
            <p:nvPr/>
          </p:nvSpPr>
          <p:spPr>
            <a:xfrm>
              <a:off x="6791225" y="38447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7" name="Google Shape;387;p42"/>
            <p:cNvSpPr/>
            <p:nvPr/>
          </p:nvSpPr>
          <p:spPr>
            <a:xfrm>
              <a:off x="6445075" y="3885925"/>
              <a:ext cx="3576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8" name="Google Shape;388;p42"/>
            <p:cNvSpPr/>
            <p:nvPr/>
          </p:nvSpPr>
          <p:spPr>
            <a:xfrm>
              <a:off x="5748125" y="2139963"/>
              <a:ext cx="1072200" cy="4317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89" name="Google Shape;389;p42"/>
            <p:cNvSpPr/>
            <p:nvPr/>
          </p:nvSpPr>
          <p:spPr>
            <a:xfrm>
              <a:off x="1161850" y="4228275"/>
              <a:ext cx="143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0" name="Google Shape;390;p42"/>
            <p:cNvSpPr/>
            <p:nvPr/>
          </p:nvSpPr>
          <p:spPr>
            <a:xfrm>
              <a:off x="1134450" y="4192175"/>
              <a:ext cx="1211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1" name="Google Shape;391;p42"/>
            <p:cNvSpPr/>
            <p:nvPr/>
          </p:nvSpPr>
          <p:spPr>
            <a:xfrm>
              <a:off x="1117725" y="4144875"/>
              <a:ext cx="971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2" name="Google Shape;392;p42"/>
            <p:cNvSpPr/>
            <p:nvPr/>
          </p:nvSpPr>
          <p:spPr>
            <a:xfrm>
              <a:off x="1035500" y="4116350"/>
              <a:ext cx="843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3" name="Google Shape;393;p42"/>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4" name="Google Shape;394;p42"/>
            <p:cNvSpPr/>
            <p:nvPr/>
          </p:nvSpPr>
          <p:spPr>
            <a:xfrm>
              <a:off x="6585625" y="3827425"/>
              <a:ext cx="2172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5" name="Google Shape;395;p42"/>
            <p:cNvSpPr/>
            <p:nvPr/>
          </p:nvSpPr>
          <p:spPr>
            <a:xfrm>
              <a:off x="6705600" y="3784225"/>
              <a:ext cx="855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6" name="Google Shape;396;p42"/>
            <p:cNvSpPr/>
            <p:nvPr/>
          </p:nvSpPr>
          <p:spPr>
            <a:xfrm>
              <a:off x="1156400" y="4044000"/>
              <a:ext cx="376800" cy="87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7" name="Google Shape;397;p42"/>
            <p:cNvSpPr/>
            <p:nvPr/>
          </p:nvSpPr>
          <p:spPr>
            <a:xfrm>
              <a:off x="1156400" y="3982225"/>
              <a:ext cx="1173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8" name="Google Shape;398;p42"/>
            <p:cNvSpPr/>
            <p:nvPr/>
          </p:nvSpPr>
          <p:spPr>
            <a:xfrm>
              <a:off x="6017525" y="2524947"/>
              <a:ext cx="7737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399" name="Google Shape;399;p42"/>
            <p:cNvSpPr/>
            <p:nvPr/>
          </p:nvSpPr>
          <p:spPr>
            <a:xfrm>
              <a:off x="6177525" y="2589300"/>
              <a:ext cx="6252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00" name="Google Shape;400;p42"/>
            <p:cNvSpPr/>
            <p:nvPr/>
          </p:nvSpPr>
          <p:spPr>
            <a:xfrm>
              <a:off x="6361950" y="2646975"/>
              <a:ext cx="441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01" name="Google Shape;401;p42"/>
            <p:cNvSpPr/>
            <p:nvPr/>
          </p:nvSpPr>
          <p:spPr>
            <a:xfrm>
              <a:off x="6514350" y="2713350"/>
              <a:ext cx="306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02" name="Google Shape;402;p42"/>
            <p:cNvSpPr/>
            <p:nvPr/>
          </p:nvSpPr>
          <p:spPr>
            <a:xfrm>
              <a:off x="6674125" y="2769000"/>
              <a:ext cx="1779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403" name="Google Shape;403;p42"/>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Use existing software (ease of development)</a:t>
            </a:r>
            <a:endParaRPr sz="800"/>
          </a:p>
          <a:p>
            <a:pPr marL="89999" lvl="0" indent="-149225" algn="l" rtl="0">
              <a:spcBef>
                <a:spcPts val="0"/>
              </a:spcBef>
              <a:spcAft>
                <a:spcPts val="0"/>
              </a:spcAft>
              <a:buSzPts val="1000"/>
              <a:buChar char="●"/>
            </a:pPr>
            <a:r>
              <a:rPr lang="ja" sz="800" noProof="1"/>
              <a:t>Use cutting-edge software (technology)</a:t>
            </a:r>
            <a:endParaRPr sz="800"/>
          </a:p>
          <a:p>
            <a:pPr marL="89999" lvl="0" indent="-149225" algn="l" rtl="0">
              <a:spcBef>
                <a:spcPts val="0"/>
              </a:spcBef>
              <a:spcAft>
                <a:spcPts val="0"/>
              </a:spcAft>
              <a:buSzPts val="1000"/>
              <a:buChar char="●"/>
            </a:pPr>
            <a:r>
              <a:rPr lang="ja" sz="800" noProof="1"/>
              <a:t>The software was created by many people, so the level is high</a:t>
            </a:r>
            <a:endParaRPr sz="800"/>
          </a:p>
        </p:txBody>
      </p:sp>
      <p:sp>
        <p:nvSpPr>
          <p:cNvPr id="404" name="Google Shape;404;p42"/>
          <p:cNvSpPr/>
          <p:nvPr/>
        </p:nvSpPr>
        <p:spPr>
          <a:xfrm>
            <a:off x="1940875" y="1390500"/>
            <a:ext cx="2181900" cy="1005900"/>
          </a:xfrm>
          <a:prstGeom prst="wedgeRectCallout">
            <a:avLst>
              <a:gd name="adj1" fmla="val 1319"/>
              <a:gd name="adj2" fmla="val 1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Use OSS securely in business</a:t>
            </a:r>
            <a:endParaRPr sz="800"/>
          </a:p>
          <a:p>
            <a:pPr marL="89999" lvl="0" indent="-158750" algn="l" rtl="0">
              <a:spcBef>
                <a:spcPts val="0"/>
              </a:spcBef>
              <a:spcAft>
                <a:spcPts val="0"/>
              </a:spcAft>
              <a:buSzPts val="1000"/>
              <a:buChar char="●"/>
            </a:pPr>
            <a:r>
              <a:rPr lang="ja" sz="800" noProof="1"/>
              <a:t>Use OSS in its original form necessary for inter-company transactions</a:t>
            </a:r>
            <a:endParaRPr sz="800"/>
          </a:p>
          <a:p>
            <a:pPr marL="89999" lvl="0" indent="-158750" algn="l" rtl="0">
              <a:spcBef>
                <a:spcPts val="0"/>
              </a:spcBef>
              <a:spcAft>
                <a:spcPts val="0"/>
              </a:spcAft>
              <a:buSzPts val="1000"/>
              <a:buChar char="●"/>
            </a:pPr>
            <a:r>
              <a:rPr lang="ja" sz="800" noProof="1"/>
              <a:t>Risk control for the use of OSS throughout the supply chain</a:t>
            </a:r>
            <a:endParaRPr sz="800"/>
          </a:p>
        </p:txBody>
      </p:sp>
      <p:sp>
        <p:nvSpPr>
          <p:cNvPr id="405" name="Google Shape;405;p42"/>
          <p:cNvSpPr/>
          <p:nvPr/>
        </p:nvSpPr>
        <p:spPr>
          <a:xfrm>
            <a:off x="4257600" y="812375"/>
            <a:ext cx="2476200" cy="1371600"/>
          </a:xfrm>
          <a:prstGeom prst="wedgeRectCallout">
            <a:avLst>
              <a:gd name="adj1" fmla="val -44299"/>
              <a:gd name="adj2" fmla="val 10949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It is easier to find bugs, more accurate and faster to fix them by more engineers than by the company alone.</a:t>
            </a:r>
            <a:endParaRPr sz="800"/>
          </a:p>
          <a:p>
            <a:pPr marL="89999" lvl="0" indent="-158750" algn="l" rtl="0">
              <a:spcBef>
                <a:spcPts val="0"/>
              </a:spcBef>
              <a:spcAft>
                <a:spcPts val="0"/>
              </a:spcAft>
              <a:buSzPts val="1000"/>
              <a:buChar char="●"/>
            </a:pPr>
            <a:r>
              <a:rPr lang="ja" sz="800" noProof="1"/>
              <a:t>Development resource efficiency through community cooperation</a:t>
            </a:r>
            <a:endParaRPr sz="800"/>
          </a:p>
          <a:p>
            <a:pPr marL="89999" lvl="0" indent="-158750" algn="l" rtl="0">
              <a:spcBef>
                <a:spcPts val="0"/>
              </a:spcBef>
              <a:spcAft>
                <a:spcPts val="0"/>
              </a:spcAft>
              <a:buSzPts val="1000"/>
              <a:buChar char="●"/>
            </a:pPr>
            <a:r>
              <a:rPr lang="ja" sz="800" noProof="1">
                <a:solidFill>
                  <a:schemeClr val="dk1"/>
                </a:solidFill>
              </a:rPr>
              <a:t>Place for human resource development and retention/acquisition of human resources</a:t>
            </a:r>
            <a:endParaRPr sz="800"/>
          </a:p>
          <a:p>
            <a:pPr marL="89999" lvl="0" indent="-158750" algn="l" rtl="0">
              <a:spcBef>
                <a:spcPts val="0"/>
              </a:spcBef>
              <a:spcAft>
                <a:spcPts val="0"/>
              </a:spcAft>
              <a:buSzPts val="1000"/>
              <a:buChar char="●"/>
            </a:pPr>
            <a:r>
              <a:rPr lang="ja" sz="800" noProof="1"/>
              <a:t>Enhancement of market value to engineers and inducement of human resources by providing a place for activities</a:t>
            </a:r>
            <a:endParaRPr sz="800"/>
          </a:p>
        </p:txBody>
      </p:sp>
      <p:sp>
        <p:nvSpPr>
          <p:cNvPr id="406" name="Google Shape;406;p42"/>
          <p:cNvSpPr/>
          <p:nvPr/>
        </p:nvSpPr>
        <p:spPr>
          <a:xfrm>
            <a:off x="6868625" y="2541525"/>
            <a:ext cx="2127600" cy="921600"/>
          </a:xfrm>
          <a:prstGeom prst="wedgeRectCallout">
            <a:avLst>
              <a:gd name="adj1" fmla="val -56599"/>
              <a:gd name="adj2" fmla="val -18187"/>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Alignment of expectations as a company through community with community movements</a:t>
            </a:r>
            <a:endParaRPr sz="800"/>
          </a:p>
          <a:p>
            <a:pPr marL="269999" lvl="1" indent="-168275" algn="l" rtl="0">
              <a:spcBef>
                <a:spcPts val="0"/>
              </a:spcBef>
              <a:spcAft>
                <a:spcPts val="0"/>
              </a:spcAft>
              <a:buSzPts val="1000"/>
              <a:buChar char="○"/>
            </a:pPr>
            <a:r>
              <a:rPr lang="ja" sz="800" noProof="1"/>
              <a:t>Involvement in development direction</a:t>
            </a:r>
            <a:endParaRPr sz="800"/>
          </a:p>
          <a:p>
            <a:pPr marL="89999" lvl="0" indent="-158750" algn="l" rtl="0">
              <a:spcBef>
                <a:spcPts val="0"/>
              </a:spcBef>
              <a:spcAft>
                <a:spcPts val="0"/>
              </a:spcAft>
              <a:buSzPts val="1000"/>
              <a:buChar char="●"/>
            </a:pPr>
            <a:r>
              <a:rPr lang="ja" sz="800" noProof="1"/>
              <a:t>Improvement of motivation of engineers</a:t>
            </a:r>
            <a:endParaRPr sz="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3"/>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advantages of OSS activities?</a:t>
            </a:r>
            <a:endParaRPr/>
          </a:p>
        </p:txBody>
      </p:sp>
      <p:pic>
        <p:nvPicPr>
          <p:cNvPr id="412" name="Google Shape;412;p43"/>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413" name="Google Shape;413;p43"/>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Clr>
                <a:schemeClr val="dk1"/>
              </a:buClr>
              <a:buSzPts val="1100"/>
              <a:buFont typeface="Arial"/>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sp>
        <p:nvSpPr>
          <p:cNvPr id="414" name="Google Shape;414;p43"/>
          <p:cNvSpPr/>
          <p:nvPr/>
        </p:nvSpPr>
        <p:spPr>
          <a:xfrm>
            <a:off x="39275" y="2375625"/>
            <a:ext cx="2293200" cy="861300"/>
          </a:xfrm>
          <a:prstGeom prst="wedgeRectCallout">
            <a:avLst>
              <a:gd name="adj1" fmla="val 7120"/>
              <a:gd name="adj2" fmla="val 13015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Use existing software (ease of development)</a:t>
            </a:r>
            <a:endParaRPr sz="800"/>
          </a:p>
          <a:p>
            <a:pPr marL="89999" lvl="0" indent="-149225" algn="l" rtl="0">
              <a:spcBef>
                <a:spcPts val="0"/>
              </a:spcBef>
              <a:spcAft>
                <a:spcPts val="0"/>
              </a:spcAft>
              <a:buSzPts val="1000"/>
              <a:buChar char="●"/>
            </a:pPr>
            <a:r>
              <a:rPr lang="ja" sz="800" noProof="1"/>
              <a:t>Use cutting-edge software (technology)</a:t>
            </a:r>
            <a:endParaRPr sz="800"/>
          </a:p>
          <a:p>
            <a:pPr marL="89999" lvl="0" indent="-149225" algn="l" rtl="0">
              <a:spcBef>
                <a:spcPts val="0"/>
              </a:spcBef>
              <a:spcAft>
                <a:spcPts val="0"/>
              </a:spcAft>
              <a:buSzPts val="1000"/>
              <a:buChar char="●"/>
            </a:pPr>
            <a:r>
              <a:rPr lang="ja" sz="800" noProof="1"/>
              <a:t>The software was created by many people, so the level is high</a:t>
            </a:r>
            <a:endParaRPr sz="800"/>
          </a:p>
        </p:txBody>
      </p:sp>
      <p:sp>
        <p:nvSpPr>
          <p:cNvPr id="415" name="Google Shape;415;p43"/>
          <p:cNvSpPr/>
          <p:nvPr/>
        </p:nvSpPr>
        <p:spPr>
          <a:xfrm>
            <a:off x="1940875" y="1390500"/>
            <a:ext cx="2181900" cy="1005900"/>
          </a:xfrm>
          <a:prstGeom prst="wedgeRectCallout">
            <a:avLst>
              <a:gd name="adj1" fmla="val 1319"/>
              <a:gd name="adj2" fmla="val 1596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Use OSS securely in business</a:t>
            </a:r>
            <a:endParaRPr sz="800"/>
          </a:p>
          <a:p>
            <a:pPr marL="89999" lvl="0" indent="-158750" algn="l" rtl="0">
              <a:spcBef>
                <a:spcPts val="0"/>
              </a:spcBef>
              <a:spcAft>
                <a:spcPts val="0"/>
              </a:spcAft>
              <a:buSzPts val="1000"/>
              <a:buChar char="●"/>
            </a:pPr>
            <a:r>
              <a:rPr lang="ja" sz="800" noProof="1"/>
              <a:t>Use OSS in its original form necessary for inter-company transactions</a:t>
            </a:r>
            <a:endParaRPr sz="800"/>
          </a:p>
          <a:p>
            <a:pPr marL="89999" lvl="0" indent="-158750" algn="l" rtl="0">
              <a:spcBef>
                <a:spcPts val="0"/>
              </a:spcBef>
              <a:spcAft>
                <a:spcPts val="0"/>
              </a:spcAft>
              <a:buSzPts val="1000"/>
              <a:buChar char="●"/>
            </a:pPr>
            <a:r>
              <a:rPr lang="ja" sz="800" noProof="1"/>
              <a:t>Risk control for the use of OSS throughout the supply chain</a:t>
            </a:r>
            <a:endParaRPr sz="800"/>
          </a:p>
        </p:txBody>
      </p:sp>
      <p:sp>
        <p:nvSpPr>
          <p:cNvPr id="416" name="Google Shape;416;p43"/>
          <p:cNvSpPr/>
          <p:nvPr/>
        </p:nvSpPr>
        <p:spPr>
          <a:xfrm>
            <a:off x="4257600" y="812375"/>
            <a:ext cx="2476200" cy="1371600"/>
          </a:xfrm>
          <a:prstGeom prst="wedgeRectCallout">
            <a:avLst>
              <a:gd name="adj1" fmla="val -44299"/>
              <a:gd name="adj2" fmla="val 10949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It is easier to find bugs, more accurate and faster to fix them by more engineers than by the company alone.</a:t>
            </a:r>
            <a:endParaRPr sz="800"/>
          </a:p>
          <a:p>
            <a:pPr marL="89999" lvl="0" indent="-158750" algn="l" rtl="0">
              <a:spcBef>
                <a:spcPts val="0"/>
              </a:spcBef>
              <a:spcAft>
                <a:spcPts val="0"/>
              </a:spcAft>
              <a:buSzPts val="1000"/>
              <a:buChar char="●"/>
            </a:pPr>
            <a:r>
              <a:rPr lang="ja" sz="800" noProof="1"/>
              <a:t>Development resource efficiency through community cooperation</a:t>
            </a:r>
            <a:endParaRPr sz="800"/>
          </a:p>
          <a:p>
            <a:pPr marL="89999" lvl="0" indent="-158750" algn="l" rtl="0">
              <a:spcBef>
                <a:spcPts val="0"/>
              </a:spcBef>
              <a:spcAft>
                <a:spcPts val="0"/>
              </a:spcAft>
              <a:buSzPts val="1000"/>
              <a:buChar char="●"/>
            </a:pPr>
            <a:r>
              <a:rPr lang="ja" sz="800" noProof="1">
                <a:solidFill>
                  <a:schemeClr val="dk1"/>
                </a:solidFill>
              </a:rPr>
              <a:t>Place for human resource development and retention/acquisition of human resources</a:t>
            </a:r>
            <a:endParaRPr sz="800"/>
          </a:p>
          <a:p>
            <a:pPr marL="89999" lvl="0" indent="-158750" algn="l" rtl="0">
              <a:spcBef>
                <a:spcPts val="0"/>
              </a:spcBef>
              <a:spcAft>
                <a:spcPts val="0"/>
              </a:spcAft>
              <a:buSzPts val="1000"/>
              <a:buChar char="●"/>
            </a:pPr>
            <a:r>
              <a:rPr lang="ja" sz="800" noProof="1"/>
              <a:t>Enhancement of market value to engineers and inducement of human resources by providing a place for activities</a:t>
            </a:r>
            <a:endParaRPr sz="800"/>
          </a:p>
        </p:txBody>
      </p:sp>
      <p:sp>
        <p:nvSpPr>
          <p:cNvPr id="417" name="Google Shape;417;p43"/>
          <p:cNvSpPr/>
          <p:nvPr/>
        </p:nvSpPr>
        <p:spPr>
          <a:xfrm>
            <a:off x="6868625" y="2541525"/>
            <a:ext cx="2127600" cy="921600"/>
          </a:xfrm>
          <a:prstGeom prst="wedgeRectCallout">
            <a:avLst>
              <a:gd name="adj1" fmla="val -56599"/>
              <a:gd name="adj2" fmla="val -181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Alignment of expectations as a company through community with community movements</a:t>
            </a:r>
            <a:endParaRPr sz="800"/>
          </a:p>
          <a:p>
            <a:pPr marL="269999" lvl="1" indent="-168275" algn="l" rtl="0">
              <a:spcBef>
                <a:spcPts val="0"/>
              </a:spcBef>
              <a:spcAft>
                <a:spcPts val="0"/>
              </a:spcAft>
              <a:buSzPts val="1000"/>
              <a:buChar char="○"/>
            </a:pPr>
            <a:r>
              <a:rPr lang="ja" sz="800" noProof="1"/>
              <a:t>Involvement in development direction</a:t>
            </a:r>
            <a:endParaRPr sz="800"/>
          </a:p>
          <a:p>
            <a:pPr marL="89999" lvl="0" indent="-158750" algn="l" rtl="0">
              <a:spcBef>
                <a:spcPts val="0"/>
              </a:spcBef>
              <a:spcAft>
                <a:spcPts val="0"/>
              </a:spcAft>
              <a:buSzPts val="1000"/>
              <a:buChar char="●"/>
            </a:pPr>
            <a:r>
              <a:rPr lang="ja" sz="800" noProof="1"/>
              <a:t>Motivation of engineers</a:t>
            </a:r>
            <a:endParaRPr sz="800"/>
          </a:p>
        </p:txBody>
      </p:sp>
      <p:sp>
        <p:nvSpPr>
          <p:cNvPr id="418" name="Google Shape;418;p43"/>
          <p:cNvSpPr/>
          <p:nvPr/>
        </p:nvSpPr>
        <p:spPr>
          <a:xfrm>
            <a:off x="6868625" y="990300"/>
            <a:ext cx="2127600" cy="1316400"/>
          </a:xfrm>
          <a:prstGeom prst="wedgeRectCallout">
            <a:avLst>
              <a:gd name="adj1" fmla="val -54408"/>
              <a:gd name="adj2" fmla="val 48627"/>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Creation of businesses utilizing OSS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Expansion of market and potential customer base</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Establishment and diffusion of de facto standards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Building an ecosystem</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Getting legitimacy for your activities</a:t>
            </a:r>
            <a:endParaRPr sz="800">
              <a:solidFill>
                <a:schemeClr val="dk1"/>
              </a:solidFill>
            </a:endParaRPr>
          </a:p>
          <a:p>
            <a:pPr marL="360000" lvl="2" indent="-177800" algn="l" rtl="0">
              <a:spcBef>
                <a:spcPts val="0"/>
              </a:spcBef>
              <a:spcAft>
                <a:spcPts val="0"/>
              </a:spcAft>
              <a:buClr>
                <a:schemeClr val="dk1"/>
              </a:buClr>
              <a:buSzPts val="1000"/>
              <a:buChar char="■"/>
            </a:pPr>
            <a:r>
              <a:rPr lang="ja" sz="800" noProof="1">
                <a:solidFill>
                  <a:schemeClr val="dk1"/>
                </a:solidFill>
              </a:rPr>
              <a:t>Getting endorse from community participants</a:t>
            </a:r>
            <a:endParaRPr sz="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4"/>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424" name="Google Shape;424;p44"/>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425" name="Google Shape;425;p44"/>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Mapping with OSPO stages next time (2023/5/26)</a:t>
            </a:r>
            <a:endParaRPr/>
          </a:p>
          <a:p>
            <a:pPr marL="914400" lvl="0" indent="0" algn="l" rtl="0">
              <a:spcBef>
                <a:spcPts val="0"/>
              </a:spcBef>
              <a:spcAft>
                <a:spcPts val="0"/>
              </a:spcAft>
              <a:buNone/>
            </a:pPr>
            <a:r>
              <a:t> </a:t>
            </a:r>
          </a:p>
        </p:txBody>
      </p:sp>
      <p:pic>
        <p:nvPicPr>
          <p:cNvPr id="426" name="Google Shape;426;p44"/>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427" name="Google Shape;427;p44"/>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members of decision making as community leaders</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428" name="Google Shape;428;p44"/>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Here's a summary of what OSPO does at each stage of the company</a:t>
            </a:r>
            <a:endParaRPr/>
          </a:p>
        </p:txBody>
      </p:sp>
      <p:sp>
        <p:nvSpPr>
          <p:cNvPr id="429" name="Google Shape;429;p44"/>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430" name="Google Shape;430;p44"/>
          <p:cNvGrpSpPr/>
          <p:nvPr/>
        </p:nvGrpSpPr>
        <p:grpSpPr>
          <a:xfrm>
            <a:off x="874325" y="1899650"/>
            <a:ext cx="5919925" cy="2446800"/>
            <a:chOff x="874325" y="1899650"/>
            <a:chExt cx="5919925" cy="2446800"/>
          </a:xfrm>
        </p:grpSpPr>
        <p:sp>
          <p:nvSpPr>
            <p:cNvPr id="431" name="Google Shape;431;p44"/>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As a community leader and a key decision maker</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432" name="Google Shape;432;p44"/>
            <p:cNvSpPr/>
            <p:nvPr/>
          </p:nvSpPr>
          <p:spPr>
            <a:xfrm>
              <a:off x="874325" y="3236925"/>
              <a:ext cx="1234200" cy="1109400"/>
            </a:xfrm>
            <a:prstGeom prst="donut">
              <a:avLst>
                <a:gd name="adj" fmla="val 3730"/>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3" name="Google Shape;433;p44"/>
            <p:cNvSpPr/>
            <p:nvPr/>
          </p:nvSpPr>
          <p:spPr>
            <a:xfrm>
              <a:off x="2083350" y="1899650"/>
              <a:ext cx="47109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4" name="Google Shape;434;p44"/>
            <p:cNvSpPr/>
            <p:nvPr/>
          </p:nvSpPr>
          <p:spPr>
            <a:xfrm>
              <a:off x="2042775" y="39436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5" name="Google Shape;435;p44"/>
            <p:cNvSpPr/>
            <p:nvPr/>
          </p:nvSpPr>
          <p:spPr>
            <a:xfrm>
              <a:off x="2013750" y="4037325"/>
              <a:ext cx="1173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6" name="Google Shape;436;p44"/>
            <p:cNvSpPr/>
            <p:nvPr/>
          </p:nvSpPr>
          <p:spPr>
            <a:xfrm>
              <a:off x="1976725" y="4079325"/>
              <a:ext cx="1173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7" name="Google Shape;437;p44"/>
            <p:cNvSpPr/>
            <p:nvPr/>
          </p:nvSpPr>
          <p:spPr>
            <a:xfrm>
              <a:off x="1940875" y="4135675"/>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8" name="Google Shape;438;p44"/>
            <p:cNvSpPr/>
            <p:nvPr/>
          </p:nvSpPr>
          <p:spPr>
            <a:xfrm>
              <a:off x="1896450" y="4162425"/>
              <a:ext cx="1173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39" name="Google Shape;439;p44"/>
            <p:cNvSpPr/>
            <p:nvPr/>
          </p:nvSpPr>
          <p:spPr>
            <a:xfrm>
              <a:off x="1835425" y="42044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0" name="Google Shape;440;p44"/>
            <p:cNvSpPr/>
            <p:nvPr/>
          </p:nvSpPr>
          <p:spPr>
            <a:xfrm>
              <a:off x="1779150" y="4252400"/>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1" name="Google Shape;441;p44"/>
            <p:cNvSpPr/>
            <p:nvPr/>
          </p:nvSpPr>
          <p:spPr>
            <a:xfrm>
              <a:off x="1127225" y="4252400"/>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2" name="Google Shape;442;p44"/>
            <p:cNvSpPr/>
            <p:nvPr/>
          </p:nvSpPr>
          <p:spPr>
            <a:xfrm>
              <a:off x="1718125" y="4267725"/>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3" name="Google Shape;443;p44"/>
            <p:cNvSpPr/>
            <p:nvPr/>
          </p:nvSpPr>
          <p:spPr>
            <a:xfrm>
              <a:off x="2058175" y="3450300"/>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4" name="Google Shape;444;p44"/>
            <p:cNvSpPr/>
            <p:nvPr/>
          </p:nvSpPr>
          <p:spPr>
            <a:xfrm>
              <a:off x="1985889" y="3330550"/>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45" name="Google Shape;445;p44"/>
            <p:cNvSpPr/>
            <p:nvPr/>
          </p:nvSpPr>
          <p:spPr>
            <a:xfrm>
              <a:off x="2026239" y="3389575"/>
              <a:ext cx="117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446" name="Google Shape;446;p44"/>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have a role in educating and promoting licensing</a:t>
            </a:r>
            <a:endParaRPr sz="800"/>
          </a:p>
          <a:p>
            <a:pPr marL="89999" lvl="0" indent="-149225" algn="l" rtl="0">
              <a:spcBef>
                <a:spcPts val="0"/>
              </a:spcBef>
              <a:spcAft>
                <a:spcPts val="0"/>
              </a:spcAft>
              <a:buSzPts val="1000"/>
              <a:buChar char="●"/>
            </a:pPr>
            <a:r>
              <a:rPr lang="ja" sz="800"/>
              <a:t>  </a:t>
            </a:r>
            <a:r>
              <a:rPr lang="ja" sz="800" noProof="1"/>
              <a:t>activities such as OSS is important and protecting licensing</a:t>
            </a:r>
            <a:endParaRPr sz="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5"/>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452" name="Google Shape;452;p45"/>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453" name="Google Shape;453;p45"/>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Mapping with OSPO stages next time (2023/5/26)</a:t>
            </a:r>
            <a:endParaRPr/>
          </a:p>
          <a:p>
            <a:pPr marL="914400" lvl="0" indent="0" algn="l" rtl="0">
              <a:spcBef>
                <a:spcPts val="0"/>
              </a:spcBef>
              <a:spcAft>
                <a:spcPts val="0"/>
              </a:spcAft>
              <a:buNone/>
            </a:pPr>
            <a:r>
              <a:t> </a:t>
            </a:r>
          </a:p>
        </p:txBody>
      </p:sp>
      <p:pic>
        <p:nvPicPr>
          <p:cNvPr id="454" name="Google Shape;454;p45"/>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455" name="Google Shape;455;p45"/>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Core members of decision making as community leaders</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456" name="Google Shape;456;p45"/>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Here's a summary of what OSPO does at each stage of the company</a:t>
            </a:r>
            <a:endParaRPr/>
          </a:p>
        </p:txBody>
      </p:sp>
      <p:sp>
        <p:nvSpPr>
          <p:cNvPr id="457" name="Google Shape;457;p45"/>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458" name="Google Shape;458;p45"/>
          <p:cNvGrpSpPr/>
          <p:nvPr/>
        </p:nvGrpSpPr>
        <p:grpSpPr>
          <a:xfrm>
            <a:off x="874325" y="1899650"/>
            <a:ext cx="5920000" cy="2446800"/>
            <a:chOff x="874325" y="1899650"/>
            <a:chExt cx="5920000" cy="2446800"/>
          </a:xfrm>
        </p:grpSpPr>
        <p:sp>
          <p:nvSpPr>
            <p:cNvPr id="459" name="Google Shape;459;p45"/>
            <p:cNvSpPr/>
            <p:nvPr/>
          </p:nvSpPr>
          <p:spPr>
            <a:xfrm>
              <a:off x="4572000" y="3026025"/>
              <a:ext cx="1984500" cy="1278300"/>
            </a:xfrm>
            <a:prstGeom prst="wedgeRectCallout">
              <a:avLst>
                <a:gd name="adj1" fmla="val -49565"/>
                <a:gd name="adj2" fmla="val -16530"/>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Leadership</a:t>
              </a:r>
              <a:endParaRPr sz="800"/>
            </a:p>
            <a:p>
              <a:pPr marL="269999" lvl="1" indent="-168275" algn="l" rtl="0">
                <a:spcBef>
                  <a:spcPts val="0"/>
                </a:spcBef>
                <a:spcAft>
                  <a:spcPts val="0"/>
                </a:spcAft>
                <a:buSzPts val="1000"/>
                <a:buChar char="○"/>
              </a:pPr>
              <a:r>
                <a:rPr lang="ja" sz="800" noProof="1"/>
                <a:t>As a community leader and a key decision maker</a:t>
              </a:r>
              <a:endParaRPr sz="800"/>
            </a:p>
            <a:p>
              <a:pPr marL="89999" lvl="0" indent="-158750" algn="l" rtl="0">
                <a:spcBef>
                  <a:spcPts val="0"/>
                </a:spcBef>
                <a:spcAft>
                  <a:spcPts val="0"/>
                </a:spcAft>
                <a:buSzPts val="1000"/>
                <a:buChar char="●"/>
              </a:pPr>
              <a:r>
                <a:rPr lang="ja" sz="800" noProof="1"/>
                <a:t>Engagement</a:t>
              </a:r>
              <a:endParaRPr sz="800"/>
            </a:p>
            <a:p>
              <a:pPr marL="269999" lvl="1" indent="-168275" algn="l" rtl="0">
                <a:spcBef>
                  <a:spcPts val="0"/>
                </a:spcBef>
                <a:spcAft>
                  <a:spcPts val="0"/>
                </a:spcAft>
                <a:buSzPts val="1000"/>
                <a:buChar char="○"/>
              </a:pPr>
              <a:r>
                <a:rPr lang="ja" sz="800" noProof="1"/>
                <a:t>Decision meeting participants</a:t>
              </a:r>
              <a:endParaRPr sz="800"/>
            </a:p>
            <a:p>
              <a:pPr marL="89999" lvl="0" indent="-158750" algn="l" rtl="0">
                <a:spcBef>
                  <a:spcPts val="0"/>
                </a:spcBef>
                <a:spcAft>
                  <a:spcPts val="0"/>
                </a:spcAft>
                <a:buSzPts val="1000"/>
                <a:buChar char="●"/>
              </a:pPr>
              <a:r>
                <a:rPr lang="ja" sz="800" noProof="1"/>
                <a:t>Community education</a:t>
              </a:r>
              <a:endParaRPr sz="800"/>
            </a:p>
            <a:p>
              <a:pPr marL="269999" lvl="1" indent="-168275" algn="l" rtl="0">
                <a:spcBef>
                  <a:spcPts val="0"/>
                </a:spcBef>
                <a:spcAft>
                  <a:spcPts val="0"/>
                </a:spcAft>
                <a:buSzPts val="1000"/>
                <a:buChar char="○"/>
              </a:pPr>
              <a:r>
                <a:rPr lang="ja" sz="800" noProof="1"/>
                <a:t>Early contributors</a:t>
              </a:r>
              <a:endParaRPr sz="800"/>
            </a:p>
          </p:txBody>
        </p:sp>
        <p:sp>
          <p:nvSpPr>
            <p:cNvPr id="460" name="Google Shape;460;p45"/>
            <p:cNvSpPr/>
            <p:nvPr/>
          </p:nvSpPr>
          <p:spPr>
            <a:xfrm>
              <a:off x="874325" y="3029925"/>
              <a:ext cx="2476200" cy="1316400"/>
            </a:xfrm>
            <a:prstGeom prst="donut">
              <a:avLst>
                <a:gd name="adj" fmla="val 3730"/>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1" name="Google Shape;461;p45"/>
            <p:cNvSpPr/>
            <p:nvPr/>
          </p:nvSpPr>
          <p:spPr>
            <a:xfrm>
              <a:off x="3308025" y="1899650"/>
              <a:ext cx="34863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2" name="Google Shape;462;p45"/>
            <p:cNvSpPr/>
            <p:nvPr/>
          </p:nvSpPr>
          <p:spPr>
            <a:xfrm>
              <a:off x="3197807" y="39436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3" name="Google Shape;463;p45"/>
            <p:cNvSpPr/>
            <p:nvPr/>
          </p:nvSpPr>
          <p:spPr>
            <a:xfrm>
              <a:off x="3097321" y="4037325"/>
              <a:ext cx="1887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4" name="Google Shape;464;p45"/>
            <p:cNvSpPr/>
            <p:nvPr/>
          </p:nvSpPr>
          <p:spPr>
            <a:xfrm>
              <a:off x="3023119" y="4079325"/>
              <a:ext cx="2259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5" name="Google Shape;465;p45"/>
            <p:cNvSpPr/>
            <p:nvPr/>
          </p:nvSpPr>
          <p:spPr>
            <a:xfrm>
              <a:off x="2966968" y="4135675"/>
              <a:ext cx="2463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6" name="Google Shape;466;p45"/>
            <p:cNvSpPr/>
            <p:nvPr/>
          </p:nvSpPr>
          <p:spPr>
            <a:xfrm>
              <a:off x="2884766" y="4162425"/>
              <a:ext cx="2841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7" name="Google Shape;467;p45"/>
            <p:cNvSpPr/>
            <p:nvPr/>
          </p:nvSpPr>
          <p:spPr>
            <a:xfrm>
              <a:off x="2756412" y="4204425"/>
              <a:ext cx="351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8" name="Google Shape;468;p45"/>
            <p:cNvSpPr/>
            <p:nvPr/>
          </p:nvSpPr>
          <p:spPr>
            <a:xfrm>
              <a:off x="2579955" y="4252400"/>
              <a:ext cx="471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69" name="Google Shape;469;p45"/>
            <p:cNvSpPr/>
            <p:nvPr/>
          </p:nvSpPr>
          <p:spPr>
            <a:xfrm>
              <a:off x="1147275" y="4268000"/>
              <a:ext cx="5118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0" name="Google Shape;470;p45"/>
            <p:cNvSpPr/>
            <p:nvPr/>
          </p:nvSpPr>
          <p:spPr>
            <a:xfrm>
              <a:off x="3153875" y="4001125"/>
              <a:ext cx="11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1" name="Google Shape;471;p45"/>
            <p:cNvSpPr/>
            <p:nvPr/>
          </p:nvSpPr>
          <p:spPr>
            <a:xfrm>
              <a:off x="3286025" y="38447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2" name="Google Shape;472;p45"/>
            <p:cNvSpPr/>
            <p:nvPr/>
          </p:nvSpPr>
          <p:spPr>
            <a:xfrm>
              <a:off x="3249025" y="38859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3" name="Google Shape;473;p45"/>
            <p:cNvSpPr/>
            <p:nvPr/>
          </p:nvSpPr>
          <p:spPr>
            <a:xfrm>
              <a:off x="3261050" y="3410700"/>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4" name="Google Shape;474;p45"/>
            <p:cNvSpPr/>
            <p:nvPr/>
          </p:nvSpPr>
          <p:spPr>
            <a:xfrm>
              <a:off x="1161850" y="4228275"/>
              <a:ext cx="375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5" name="Google Shape;475;p45"/>
            <p:cNvSpPr/>
            <p:nvPr/>
          </p:nvSpPr>
          <p:spPr>
            <a:xfrm>
              <a:off x="1134450" y="4192175"/>
              <a:ext cx="2841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6" name="Google Shape;476;p45"/>
            <p:cNvSpPr/>
            <p:nvPr/>
          </p:nvSpPr>
          <p:spPr>
            <a:xfrm>
              <a:off x="1117725" y="4144875"/>
              <a:ext cx="210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7" name="Google Shape;477;p45"/>
            <p:cNvSpPr/>
            <p:nvPr/>
          </p:nvSpPr>
          <p:spPr>
            <a:xfrm>
              <a:off x="1035500" y="4116350"/>
              <a:ext cx="210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78" name="Google Shape;478;p45"/>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479" name="Google Shape;479;p45"/>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Have a role in educating and promoting the license</a:t>
            </a:r>
            <a:endParaRPr sz="800"/>
          </a:p>
          <a:p>
            <a:pPr marL="89999" lvl="0" indent="-149225" algn="l" rtl="0">
              <a:spcBef>
                <a:spcPts val="0"/>
              </a:spcBef>
              <a:spcAft>
                <a:spcPts val="0"/>
              </a:spcAft>
              <a:buSzPts val="1000"/>
              <a:buChar char="●"/>
            </a:pPr>
            <a:r>
              <a:rPr lang="ja" sz="800"/>
              <a:t>  </a:t>
            </a:r>
            <a:r>
              <a:rPr lang="ja" sz="800" noProof="1"/>
              <a:t>Activities to promote the importance of OSS and the importance of protecting the license</a:t>
            </a:r>
            <a:endParaRPr sz="800"/>
          </a:p>
        </p:txBody>
      </p:sp>
      <p:sp>
        <p:nvSpPr>
          <p:cNvPr id="480" name="Google Shape;480;p45"/>
          <p:cNvSpPr/>
          <p:nvPr/>
        </p:nvSpPr>
        <p:spPr>
          <a:xfrm>
            <a:off x="1283575" y="877325"/>
            <a:ext cx="2798700" cy="1453500"/>
          </a:xfrm>
          <a:prstGeom prst="wedgeRectCallout">
            <a:avLst>
              <a:gd name="adj1" fmla="val 6634"/>
              <a:gd name="adj2" fmla="val 131447"/>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Have a role in promoting license compliance throughout the company</a:t>
            </a:r>
            <a:endParaRPr sz="800"/>
          </a:p>
          <a:p>
            <a:pPr marL="89999" lvl="0" indent="-158750" algn="l" rtl="0">
              <a:spcBef>
                <a:spcPts val="0"/>
              </a:spcBef>
              <a:spcAft>
                <a:spcPts val="0"/>
              </a:spcAft>
              <a:buSzPts val="1000"/>
              <a:buChar char="●"/>
            </a:pPr>
            <a:r>
              <a:rPr lang="ja" sz="800" noProof="1"/>
              <a:t>Preparation room to understand the culture and be able to act appropriately within the company in order to utilize the OSS community</a:t>
            </a:r>
            <a:endParaRPr sz="800"/>
          </a:p>
          <a:p>
            <a:pPr marL="89999" lvl="0" indent="-158750" algn="l" rtl="0">
              <a:spcBef>
                <a:spcPts val="0"/>
              </a:spcBef>
              <a:spcAft>
                <a:spcPts val="0"/>
              </a:spcAft>
              <a:buSzPts val="1000"/>
              <a:buChar char="●"/>
            </a:pPr>
            <a:r>
              <a:rPr lang="ja" sz="800" noProof="1"/>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6"/>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486" name="Google Shape;486;p46"/>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487" name="Google Shape;487;p46"/>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Mapping with OSPO stages next time (2023/5/26)</a:t>
            </a:r>
            <a:endParaRPr/>
          </a:p>
          <a:p>
            <a:pPr marL="914400" lvl="0" indent="0" algn="l" rtl="0">
              <a:spcBef>
                <a:spcPts val="0"/>
              </a:spcBef>
              <a:spcAft>
                <a:spcPts val="0"/>
              </a:spcAft>
              <a:buNone/>
            </a:pPr>
            <a:r>
              <a:t> </a:t>
            </a:r>
          </a:p>
        </p:txBody>
      </p:sp>
      <p:pic>
        <p:nvPicPr>
          <p:cNvPr id="488" name="Google Shape;488;p46"/>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489" name="Google Shape;489;p46"/>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I summarized what OSPO does in each stage of the company.</a:t>
            </a:r>
            <a:endParaRPr/>
          </a:p>
        </p:txBody>
      </p:sp>
      <p:sp>
        <p:nvSpPr>
          <p:cNvPr id="490" name="Google Shape;490;p46"/>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491" name="Google Shape;491;p46"/>
          <p:cNvGrpSpPr/>
          <p:nvPr/>
        </p:nvGrpSpPr>
        <p:grpSpPr>
          <a:xfrm>
            <a:off x="496725" y="1899650"/>
            <a:ext cx="6297594" cy="2446800"/>
            <a:chOff x="496725" y="1899650"/>
            <a:chExt cx="6297594" cy="2446800"/>
          </a:xfrm>
        </p:grpSpPr>
        <p:sp>
          <p:nvSpPr>
            <p:cNvPr id="492" name="Google Shape;492;p46"/>
            <p:cNvSpPr/>
            <p:nvPr/>
          </p:nvSpPr>
          <p:spPr>
            <a:xfrm>
              <a:off x="496725" y="2571750"/>
              <a:ext cx="4707300" cy="1774500"/>
            </a:xfrm>
            <a:prstGeom prst="donut">
              <a:avLst>
                <a:gd name="adj" fmla="val 4256"/>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3" name="Google Shape;493;p46"/>
            <p:cNvSpPr/>
            <p:nvPr/>
          </p:nvSpPr>
          <p:spPr>
            <a:xfrm>
              <a:off x="5123319" y="1899650"/>
              <a:ext cx="1671000" cy="24468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4" name="Google Shape;494;p46"/>
            <p:cNvSpPr/>
            <p:nvPr/>
          </p:nvSpPr>
          <p:spPr>
            <a:xfrm>
              <a:off x="5026607" y="3715025"/>
              <a:ext cx="117300" cy="360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5" name="Google Shape;495;p46"/>
            <p:cNvSpPr/>
            <p:nvPr/>
          </p:nvSpPr>
          <p:spPr>
            <a:xfrm>
              <a:off x="4536775" y="4037325"/>
              <a:ext cx="5964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6" name="Google Shape;496;p46"/>
            <p:cNvSpPr/>
            <p:nvPr/>
          </p:nvSpPr>
          <p:spPr>
            <a:xfrm>
              <a:off x="4386726" y="4079325"/>
              <a:ext cx="7665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7" name="Google Shape;497;p46"/>
            <p:cNvSpPr/>
            <p:nvPr/>
          </p:nvSpPr>
          <p:spPr>
            <a:xfrm>
              <a:off x="4257625" y="4116350"/>
              <a:ext cx="784500" cy="203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8" name="Google Shape;498;p46"/>
            <p:cNvSpPr/>
            <p:nvPr/>
          </p:nvSpPr>
          <p:spPr>
            <a:xfrm>
              <a:off x="4104570" y="4162425"/>
              <a:ext cx="8931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499" name="Google Shape;499;p46"/>
            <p:cNvSpPr/>
            <p:nvPr/>
          </p:nvSpPr>
          <p:spPr>
            <a:xfrm>
              <a:off x="3904427" y="4204425"/>
              <a:ext cx="10320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0" name="Google Shape;500;p46"/>
            <p:cNvSpPr/>
            <p:nvPr/>
          </p:nvSpPr>
          <p:spPr>
            <a:xfrm>
              <a:off x="3596291" y="4252400"/>
              <a:ext cx="1284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1" name="Google Shape;501;p46"/>
            <p:cNvSpPr/>
            <p:nvPr/>
          </p:nvSpPr>
          <p:spPr>
            <a:xfrm>
              <a:off x="1147275" y="4268000"/>
              <a:ext cx="9657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2" name="Google Shape;502;p46"/>
            <p:cNvSpPr/>
            <p:nvPr/>
          </p:nvSpPr>
          <p:spPr>
            <a:xfrm>
              <a:off x="4604975" y="4001125"/>
              <a:ext cx="4950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3" name="Google Shape;503;p46"/>
            <p:cNvSpPr/>
            <p:nvPr/>
          </p:nvSpPr>
          <p:spPr>
            <a:xfrm>
              <a:off x="5114825" y="36161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4" name="Google Shape;504;p46"/>
            <p:cNvSpPr/>
            <p:nvPr/>
          </p:nvSpPr>
          <p:spPr>
            <a:xfrm>
              <a:off x="5077825" y="36573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5" name="Google Shape;505;p46"/>
            <p:cNvSpPr/>
            <p:nvPr/>
          </p:nvSpPr>
          <p:spPr>
            <a:xfrm>
              <a:off x="5064075" y="3172875"/>
              <a:ext cx="117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6" name="Google Shape;506;p46"/>
            <p:cNvSpPr/>
            <p:nvPr/>
          </p:nvSpPr>
          <p:spPr>
            <a:xfrm>
              <a:off x="1161850" y="4228275"/>
              <a:ext cx="7335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7" name="Google Shape;507;p46"/>
            <p:cNvSpPr/>
            <p:nvPr/>
          </p:nvSpPr>
          <p:spPr>
            <a:xfrm>
              <a:off x="1134450" y="4192175"/>
              <a:ext cx="5481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8" name="Google Shape;508;p46"/>
            <p:cNvSpPr/>
            <p:nvPr/>
          </p:nvSpPr>
          <p:spPr>
            <a:xfrm>
              <a:off x="1117725" y="4144875"/>
              <a:ext cx="417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09" name="Google Shape;509;p46"/>
            <p:cNvSpPr/>
            <p:nvPr/>
          </p:nvSpPr>
          <p:spPr>
            <a:xfrm>
              <a:off x="1035500" y="4116350"/>
              <a:ext cx="3348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0" name="Google Shape;510;p46"/>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1" name="Google Shape;511;p46"/>
            <p:cNvSpPr/>
            <p:nvPr/>
          </p:nvSpPr>
          <p:spPr>
            <a:xfrm>
              <a:off x="1006400" y="4079325"/>
              <a:ext cx="3348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2" name="Google Shape;512;p46"/>
            <p:cNvSpPr/>
            <p:nvPr/>
          </p:nvSpPr>
          <p:spPr>
            <a:xfrm>
              <a:off x="4689350" y="3941275"/>
              <a:ext cx="3618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3" name="Google Shape;513;p46"/>
            <p:cNvSpPr/>
            <p:nvPr/>
          </p:nvSpPr>
          <p:spPr>
            <a:xfrm>
              <a:off x="4817725" y="3887250"/>
              <a:ext cx="2334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4" name="Google Shape;514;p46"/>
            <p:cNvSpPr/>
            <p:nvPr/>
          </p:nvSpPr>
          <p:spPr>
            <a:xfrm>
              <a:off x="4910500" y="3845225"/>
              <a:ext cx="2043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5" name="Google Shape;515;p46"/>
            <p:cNvSpPr/>
            <p:nvPr/>
          </p:nvSpPr>
          <p:spPr>
            <a:xfrm>
              <a:off x="4962525" y="3793288"/>
              <a:ext cx="204300" cy="73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6" name="Google Shape;516;p46"/>
            <p:cNvSpPr/>
            <p:nvPr/>
          </p:nvSpPr>
          <p:spPr>
            <a:xfrm>
              <a:off x="5015875" y="3118213"/>
              <a:ext cx="117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7" name="Google Shape;517;p46"/>
            <p:cNvSpPr/>
            <p:nvPr/>
          </p:nvSpPr>
          <p:spPr>
            <a:xfrm>
              <a:off x="4936425" y="3060600"/>
              <a:ext cx="204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8" name="Google Shape;518;p46"/>
            <p:cNvSpPr/>
            <p:nvPr/>
          </p:nvSpPr>
          <p:spPr>
            <a:xfrm>
              <a:off x="4859775" y="3003675"/>
              <a:ext cx="2733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19" name="Google Shape;519;p46"/>
            <p:cNvSpPr/>
            <p:nvPr/>
          </p:nvSpPr>
          <p:spPr>
            <a:xfrm>
              <a:off x="4797775" y="2956700"/>
              <a:ext cx="334800" cy="6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20" name="Google Shape;520;p46"/>
            <p:cNvSpPr/>
            <p:nvPr/>
          </p:nvSpPr>
          <p:spPr>
            <a:xfrm>
              <a:off x="4729275" y="2558550"/>
              <a:ext cx="437700" cy="414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521" name="Google Shape;521;p46"/>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It has the role of enlightening and spreading the license</a:t>
            </a:r>
            <a:endParaRPr sz="800"/>
          </a:p>
          <a:p>
            <a:pPr marL="89999" lvl="0" indent="-149225" algn="l" rtl="0">
              <a:spcBef>
                <a:spcPts val="0"/>
              </a:spcBef>
              <a:spcAft>
                <a:spcPts val="0"/>
              </a:spcAft>
              <a:buSzPts val="1000"/>
              <a:buChar char="●"/>
            </a:pPr>
            <a:r>
              <a:rPr lang="ja" sz="800"/>
              <a:t>  </a:t>
            </a:r>
            <a:r>
              <a:rPr lang="ja" sz="800" noProof="1"/>
              <a:t>Activities to spread the message that OSS is important and that we should protect the license</a:t>
            </a:r>
            <a:endParaRPr sz="800"/>
          </a:p>
        </p:txBody>
      </p:sp>
      <p:sp>
        <p:nvSpPr>
          <p:cNvPr id="522" name="Google Shape;522;p46"/>
          <p:cNvSpPr/>
          <p:nvPr/>
        </p:nvSpPr>
        <p:spPr>
          <a:xfrm>
            <a:off x="4274375" y="668225"/>
            <a:ext cx="2476200" cy="1453500"/>
          </a:xfrm>
          <a:prstGeom prst="wedgeRectCallout">
            <a:avLst>
              <a:gd name="adj1" fmla="val -43620"/>
              <a:gd name="adj2" fmla="val 114071"/>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OSPO is a framework that provides a bridge for companies to collaborate on different cultures of Open Source and make use of it smoothly.</a:t>
            </a:r>
            <a:endParaRPr sz="800"/>
          </a:p>
          <a:p>
            <a:pPr marL="89999" lvl="0" indent="-158750" algn="l" rtl="0">
              <a:spcBef>
                <a:spcPts val="0"/>
              </a:spcBef>
              <a:spcAft>
                <a:spcPts val="0"/>
              </a:spcAft>
              <a:buSzPts val="1000"/>
              <a:buChar char="●"/>
            </a:pPr>
            <a:r>
              <a:rPr lang="ja" sz="800" noProof="1"/>
              <a:t>OSPO is an organization that aims to realize cooperation between OSS communities, groups, and organizations with different cultures of Open Source and make their activities naturally incorporated into the movement of the community</a:t>
            </a:r>
            <a:endParaRPr sz="800"/>
          </a:p>
        </p:txBody>
      </p:sp>
      <p:sp>
        <p:nvSpPr>
          <p:cNvPr id="523" name="Google Shape;523;p46"/>
          <p:cNvSpPr/>
          <p:nvPr/>
        </p:nvSpPr>
        <p:spPr>
          <a:xfrm>
            <a:off x="1283575" y="877325"/>
            <a:ext cx="2798700" cy="1453500"/>
          </a:xfrm>
          <a:prstGeom prst="wedgeRectCallout">
            <a:avLst>
              <a:gd name="adj1" fmla="val 6634"/>
              <a:gd name="adj2" fmla="val 131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Responsible for promoting compliance with the license throughout the company</a:t>
            </a:r>
            <a:endParaRPr sz="800"/>
          </a:p>
          <a:p>
            <a:pPr marL="89999" lvl="0" indent="-158750" algn="l" rtl="0">
              <a:spcBef>
                <a:spcPts val="0"/>
              </a:spcBef>
              <a:spcAft>
                <a:spcPts val="0"/>
              </a:spcAft>
              <a:buSzPts val="1000"/>
              <a:buChar char="●"/>
            </a:pPr>
            <a:r>
              <a:rPr lang="ja" sz="800" noProof="1"/>
              <a:t>Preparation room to understand the culture and take appropriate actions within the company in order to utilize the OSS community</a:t>
            </a:r>
            <a:endParaRPr sz="800"/>
          </a:p>
          <a:p>
            <a:pPr marL="89999" lvl="0" indent="-158750" algn="l" rtl="0">
              <a:spcBef>
                <a:spcPts val="0"/>
              </a:spcBef>
              <a:spcAft>
                <a:spcPts val="0"/>
              </a:spcAft>
              <a:buSzPts val="1000"/>
              <a:buChar char="●"/>
            </a:pPr>
            <a:r>
              <a:rPr lang="ja" sz="800" noProof="1"/>
              <a:t>In the future, in order to contribute to the OSS community outside the company, first share OSS information within the company and build the OSS community within the company to increase interaction</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7"/>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529" name="Google Shape;529;p47"/>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530" name="Google Shape;530;p47"/>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Mapping with OSPO stages next time (2023/5/26)</a:t>
            </a:r>
            <a:endParaRPr/>
          </a:p>
          <a:p>
            <a:pPr marL="914400" lvl="0" indent="0" algn="l" rtl="0">
              <a:spcBef>
                <a:spcPts val="0"/>
              </a:spcBef>
              <a:spcAft>
                <a:spcPts val="0"/>
              </a:spcAft>
              <a:buNone/>
            </a:pPr>
            <a:r>
              <a:t> </a:t>
            </a:r>
          </a:p>
        </p:txBody>
      </p:sp>
      <p:pic>
        <p:nvPicPr>
          <p:cNvPr id="531" name="Google Shape;531;p47"/>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532" name="Google Shape;532;p47"/>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I summarized what OSPO does in each stage of the company.</a:t>
            </a:r>
            <a:endParaRPr/>
          </a:p>
        </p:txBody>
      </p:sp>
      <p:sp>
        <p:nvSpPr>
          <p:cNvPr id="533" name="Google Shape;533;p47"/>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grpSp>
        <p:nvGrpSpPr>
          <p:cNvPr id="534" name="Google Shape;534;p47"/>
          <p:cNvGrpSpPr/>
          <p:nvPr/>
        </p:nvGrpSpPr>
        <p:grpSpPr>
          <a:xfrm>
            <a:off x="220525" y="2139963"/>
            <a:ext cx="6938400" cy="2206438"/>
            <a:chOff x="220525" y="2139963"/>
            <a:chExt cx="6938400" cy="2206438"/>
          </a:xfrm>
        </p:grpSpPr>
        <p:sp>
          <p:nvSpPr>
            <p:cNvPr id="535" name="Google Shape;535;p47"/>
            <p:cNvSpPr/>
            <p:nvPr/>
          </p:nvSpPr>
          <p:spPr>
            <a:xfrm>
              <a:off x="220525" y="2306700"/>
              <a:ext cx="6938400" cy="2039700"/>
            </a:xfrm>
            <a:prstGeom prst="donut">
              <a:avLst>
                <a:gd name="adj" fmla="val 4256"/>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36" name="Google Shape;536;p47"/>
            <p:cNvSpPr/>
            <p:nvPr/>
          </p:nvSpPr>
          <p:spPr>
            <a:xfrm>
              <a:off x="6283125" y="3943625"/>
              <a:ext cx="537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37" name="Google Shape;537;p47"/>
            <p:cNvSpPr/>
            <p:nvPr/>
          </p:nvSpPr>
          <p:spPr>
            <a:xfrm>
              <a:off x="6022224" y="4037325"/>
              <a:ext cx="768900" cy="267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38" name="Google Shape;538;p47"/>
            <p:cNvSpPr/>
            <p:nvPr/>
          </p:nvSpPr>
          <p:spPr>
            <a:xfrm>
              <a:off x="5797325" y="4079325"/>
              <a:ext cx="957000" cy="2250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39" name="Google Shape;539;p47"/>
            <p:cNvSpPr/>
            <p:nvPr/>
          </p:nvSpPr>
          <p:spPr>
            <a:xfrm>
              <a:off x="5668000" y="4135675"/>
              <a:ext cx="1050600" cy="183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0" name="Google Shape;540;p47"/>
            <p:cNvSpPr/>
            <p:nvPr/>
          </p:nvSpPr>
          <p:spPr>
            <a:xfrm>
              <a:off x="5442625" y="4162425"/>
              <a:ext cx="1231500" cy="14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1" name="Google Shape;541;p47"/>
            <p:cNvSpPr/>
            <p:nvPr/>
          </p:nvSpPr>
          <p:spPr>
            <a:xfrm>
              <a:off x="5135626" y="4204425"/>
              <a:ext cx="14772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2" name="Google Shape;542;p47"/>
            <p:cNvSpPr/>
            <p:nvPr/>
          </p:nvSpPr>
          <p:spPr>
            <a:xfrm>
              <a:off x="4709424" y="4252400"/>
              <a:ext cx="1847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3" name="Google Shape;543;p47"/>
            <p:cNvSpPr/>
            <p:nvPr/>
          </p:nvSpPr>
          <p:spPr>
            <a:xfrm>
              <a:off x="1147275" y="4268000"/>
              <a:ext cx="1734000" cy="36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4" name="Google Shape;544;p47"/>
            <p:cNvSpPr/>
            <p:nvPr/>
          </p:nvSpPr>
          <p:spPr>
            <a:xfrm>
              <a:off x="6172925" y="4001125"/>
              <a:ext cx="603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5" name="Google Shape;545;p47"/>
            <p:cNvSpPr/>
            <p:nvPr/>
          </p:nvSpPr>
          <p:spPr>
            <a:xfrm>
              <a:off x="6791225" y="3844725"/>
              <a:ext cx="117300" cy="1152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6" name="Google Shape;546;p47"/>
            <p:cNvSpPr/>
            <p:nvPr/>
          </p:nvSpPr>
          <p:spPr>
            <a:xfrm>
              <a:off x="6445075" y="3885925"/>
              <a:ext cx="3576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7" name="Google Shape;547;p47"/>
            <p:cNvSpPr/>
            <p:nvPr/>
          </p:nvSpPr>
          <p:spPr>
            <a:xfrm>
              <a:off x="5748125" y="2139963"/>
              <a:ext cx="1072200" cy="4317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8" name="Google Shape;548;p47"/>
            <p:cNvSpPr/>
            <p:nvPr/>
          </p:nvSpPr>
          <p:spPr>
            <a:xfrm>
              <a:off x="1161850" y="4228275"/>
              <a:ext cx="14373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49" name="Google Shape;549;p47"/>
            <p:cNvSpPr/>
            <p:nvPr/>
          </p:nvSpPr>
          <p:spPr>
            <a:xfrm>
              <a:off x="1134450" y="4192175"/>
              <a:ext cx="1211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0" name="Google Shape;550;p47"/>
            <p:cNvSpPr/>
            <p:nvPr/>
          </p:nvSpPr>
          <p:spPr>
            <a:xfrm>
              <a:off x="1117725" y="4144875"/>
              <a:ext cx="9714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1" name="Google Shape;551;p47"/>
            <p:cNvSpPr/>
            <p:nvPr/>
          </p:nvSpPr>
          <p:spPr>
            <a:xfrm>
              <a:off x="1035500" y="4116350"/>
              <a:ext cx="843600" cy="519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2" name="Google Shape;552;p47"/>
            <p:cNvSpPr/>
            <p:nvPr/>
          </p:nvSpPr>
          <p:spPr>
            <a:xfrm>
              <a:off x="2510100" y="2232975"/>
              <a:ext cx="246300" cy="921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3" name="Google Shape;553;p47"/>
            <p:cNvSpPr/>
            <p:nvPr/>
          </p:nvSpPr>
          <p:spPr>
            <a:xfrm>
              <a:off x="6585625" y="3827425"/>
              <a:ext cx="2172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4" name="Google Shape;554;p47"/>
            <p:cNvSpPr/>
            <p:nvPr/>
          </p:nvSpPr>
          <p:spPr>
            <a:xfrm>
              <a:off x="6705600" y="3784225"/>
              <a:ext cx="855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5" name="Google Shape;555;p47"/>
            <p:cNvSpPr/>
            <p:nvPr/>
          </p:nvSpPr>
          <p:spPr>
            <a:xfrm>
              <a:off x="1156400" y="4044000"/>
              <a:ext cx="376800" cy="873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6" name="Google Shape;556;p47"/>
            <p:cNvSpPr/>
            <p:nvPr/>
          </p:nvSpPr>
          <p:spPr>
            <a:xfrm>
              <a:off x="1156400" y="3982225"/>
              <a:ext cx="117300" cy="741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7" name="Google Shape;557;p47"/>
            <p:cNvSpPr/>
            <p:nvPr/>
          </p:nvSpPr>
          <p:spPr>
            <a:xfrm>
              <a:off x="6017525" y="2524947"/>
              <a:ext cx="7737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8" name="Google Shape;558;p47"/>
            <p:cNvSpPr/>
            <p:nvPr/>
          </p:nvSpPr>
          <p:spPr>
            <a:xfrm>
              <a:off x="6177525" y="2589300"/>
              <a:ext cx="6252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59" name="Google Shape;559;p47"/>
            <p:cNvSpPr/>
            <p:nvPr/>
          </p:nvSpPr>
          <p:spPr>
            <a:xfrm>
              <a:off x="6361950" y="2646975"/>
              <a:ext cx="441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60" name="Google Shape;560;p47"/>
            <p:cNvSpPr/>
            <p:nvPr/>
          </p:nvSpPr>
          <p:spPr>
            <a:xfrm>
              <a:off x="6514350" y="2713350"/>
              <a:ext cx="3060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sp>
          <p:nvSpPr>
            <p:cNvPr id="561" name="Google Shape;561;p47"/>
            <p:cNvSpPr/>
            <p:nvPr/>
          </p:nvSpPr>
          <p:spPr>
            <a:xfrm>
              <a:off x="6674125" y="2769000"/>
              <a:ext cx="177900" cy="93600"/>
            </a:xfrm>
            <a:prstGeom prst="rect">
              <a:avLst/>
            </a:prstGeom>
            <a:solidFill>
              <a:srgbClr val="F2F2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t> </a:t>
              </a:r>
            </a:p>
          </p:txBody>
        </p:sp>
      </p:grpSp>
      <p:sp>
        <p:nvSpPr>
          <p:cNvPr id="562" name="Google Shape;562;p47"/>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It has the role of enlightening and spreading the license</a:t>
            </a:r>
            <a:endParaRPr sz="800"/>
          </a:p>
          <a:p>
            <a:pPr marL="89999" lvl="0" indent="-149225" algn="l" rtl="0">
              <a:spcBef>
                <a:spcPts val="0"/>
              </a:spcBef>
              <a:spcAft>
                <a:spcPts val="0"/>
              </a:spcAft>
              <a:buSzPts val="1000"/>
              <a:buChar char="●"/>
            </a:pPr>
            <a:r>
              <a:rPr lang="ja" sz="800"/>
              <a:t>  </a:t>
            </a:r>
            <a:r>
              <a:rPr lang="ja" sz="800" noProof="1"/>
              <a:t>Activities to spread the message that OSS is important and that we should protect the license</a:t>
            </a:r>
            <a:endParaRPr sz="800"/>
          </a:p>
        </p:txBody>
      </p:sp>
      <p:sp>
        <p:nvSpPr>
          <p:cNvPr id="563" name="Google Shape;563;p47"/>
          <p:cNvSpPr/>
          <p:nvPr/>
        </p:nvSpPr>
        <p:spPr>
          <a:xfrm>
            <a:off x="4274375" y="668225"/>
            <a:ext cx="2476200" cy="1453500"/>
          </a:xfrm>
          <a:prstGeom prst="wedgeRectCallout">
            <a:avLst>
              <a:gd name="adj1" fmla="val -43620"/>
              <a:gd name="adj2" fmla="val 11407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OSPO is a framework that provides a bridge for companies to collaborate on different cultures of Open Source and make use of it smoothly.</a:t>
            </a:r>
            <a:endParaRPr sz="800"/>
          </a:p>
          <a:p>
            <a:pPr marL="89999" lvl="0" indent="-158750" algn="l" rtl="0">
              <a:spcBef>
                <a:spcPts val="0"/>
              </a:spcBef>
              <a:spcAft>
                <a:spcPts val="0"/>
              </a:spcAft>
              <a:buSzPts val="1000"/>
              <a:buChar char="●"/>
            </a:pPr>
            <a:r>
              <a:rPr lang="ja" sz="800" noProof="1"/>
              <a:t>OSPO is an organization that aims to realize cooperation between OSS communities, groups, and organizations with different cultures of Open Source and to make their activities naturally incorporated into the movement of the community</a:t>
            </a:r>
            <a:endParaRPr sz="800"/>
          </a:p>
        </p:txBody>
      </p:sp>
      <p:sp>
        <p:nvSpPr>
          <p:cNvPr id="564" name="Google Shape;564;p47"/>
          <p:cNvSpPr/>
          <p:nvPr/>
        </p:nvSpPr>
        <p:spPr>
          <a:xfrm>
            <a:off x="1283575" y="877325"/>
            <a:ext cx="2798700" cy="1453500"/>
          </a:xfrm>
          <a:prstGeom prst="wedgeRectCallout">
            <a:avLst>
              <a:gd name="adj1" fmla="val 6634"/>
              <a:gd name="adj2" fmla="val 131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Responsible for promoting compliance with the license throughout the company</a:t>
            </a:r>
            <a:endParaRPr sz="800"/>
          </a:p>
          <a:p>
            <a:pPr marL="89999" lvl="0" indent="-158750" algn="l" rtl="0">
              <a:spcBef>
                <a:spcPts val="0"/>
              </a:spcBef>
              <a:spcAft>
                <a:spcPts val="0"/>
              </a:spcAft>
              <a:buSzPts val="1000"/>
              <a:buChar char="●"/>
            </a:pPr>
            <a:r>
              <a:rPr lang="ja" sz="800" noProof="1"/>
              <a:t>Preparation room for understanding the culture and taking appropriate actions within the company in order to utilize the OSS community</a:t>
            </a:r>
            <a:endParaRPr sz="800"/>
          </a:p>
          <a:p>
            <a:pPr marL="89999" lvl="0" indent="-158750" algn="l" rtl="0">
              <a:spcBef>
                <a:spcPts val="0"/>
              </a:spcBef>
              <a:spcAft>
                <a:spcPts val="0"/>
              </a:spcAft>
              <a:buSzPts val="1000"/>
              <a:buChar char="●"/>
            </a:pPr>
            <a:r>
              <a:rPr lang="ja" sz="800" noProof="1"/>
              <a:t>In the future, in order to be able to contribute to the OSS community outside the company, OSPO will first share OSS information within the company and build an OSS community within the company to increase interaction</a:t>
            </a:r>
            <a:endParaRPr sz="800"/>
          </a:p>
        </p:txBody>
      </p:sp>
      <p:sp>
        <p:nvSpPr>
          <p:cNvPr id="565" name="Google Shape;565;p47"/>
          <p:cNvSpPr/>
          <p:nvPr/>
        </p:nvSpPr>
        <p:spPr>
          <a:xfrm>
            <a:off x="6868625" y="2245325"/>
            <a:ext cx="2127600" cy="1217700"/>
          </a:xfrm>
          <a:prstGeom prst="wedgeRectCallout">
            <a:avLst>
              <a:gd name="adj1" fmla="val -56599"/>
              <a:gd name="adj2" fmla="val -18187"/>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One aspect of OSPO is to realize "contributing to the community = company success"</a:t>
            </a:r>
            <a:endParaRPr sz="800"/>
          </a:p>
          <a:p>
            <a:pPr marL="89999" lvl="0" indent="-158750" algn="l" rtl="0">
              <a:spcBef>
                <a:spcPts val="0"/>
              </a:spcBef>
              <a:spcAft>
                <a:spcPts val="0"/>
              </a:spcAft>
              <a:buSzPts val="1000"/>
              <a:buChar char="●"/>
            </a:pPr>
            <a:r>
              <a:rPr lang="ja" sz="800" noProof="1"/>
              <a:t>The role of OSPO is to keep up with changes in industry culture and trends and update the culture within the company</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 What are the advantages of OSS activities?</a:t>
            </a:r>
            <a:endParaRPr/>
          </a:p>
        </p:txBody>
      </p:sp>
      <p:pic>
        <p:nvPicPr>
          <p:cNvPr id="69" name="Google Shape;69;p12"/>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id="70" name="Google Shape;70;p12"/>
          <p:cNvSpPr/>
          <p:nvPr/>
        </p:nvSpPr>
        <p:spPr>
          <a:xfrm>
            <a:off x="39275" y="1918425"/>
            <a:ext cx="2293200" cy="861300"/>
          </a:xfrm>
          <a:prstGeom prst="wedgeRectCallout">
            <a:avLst>
              <a:gd name="adj1" fmla="val 71828"/>
              <a:gd name="adj2" fmla="val 17372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Using existing software (making development easier)</a:t>
            </a:r>
            <a:endParaRPr sz="800"/>
          </a:p>
          <a:p>
            <a:pPr marL="89999" lvl="0" indent="-149225" algn="l" rtl="0">
              <a:spcBef>
                <a:spcPts val="0"/>
              </a:spcBef>
              <a:spcAft>
                <a:spcPts val="0"/>
              </a:spcAft>
              <a:buSzPts val="1000"/>
              <a:buChar char="●"/>
            </a:pPr>
            <a:r>
              <a:rPr lang="ja" sz="800" noProof="1"/>
              <a:t>Using cutting-edge software (technology)</a:t>
            </a:r>
            <a:endParaRPr sz="800"/>
          </a:p>
          <a:p>
            <a:pPr marL="89999" lvl="0" indent="-149225" algn="l" rtl="0">
              <a:spcBef>
                <a:spcPts val="0"/>
              </a:spcBef>
              <a:spcAft>
                <a:spcPts val="0"/>
              </a:spcAft>
              <a:buSzPts val="1000"/>
              <a:buChar char="●"/>
            </a:pPr>
            <a:r>
              <a:rPr lang="ja" sz="800" noProof="1"/>
              <a:t>Since the software was created by many people, the level is high</a:t>
            </a:r>
            <a:endParaRPr sz="800"/>
          </a:p>
        </p:txBody>
      </p:sp>
      <p:sp>
        <p:nvSpPr>
          <p:cNvPr id="71" name="Google Shape;71;p12"/>
          <p:cNvSpPr/>
          <p:nvPr/>
        </p:nvSpPr>
        <p:spPr>
          <a:xfrm>
            <a:off x="3409525" y="729675"/>
            <a:ext cx="2476200" cy="1371600"/>
          </a:xfrm>
          <a:prstGeom prst="wedgeRectCallout">
            <a:avLst>
              <a:gd name="adj1" fmla="val -11885"/>
              <a:gd name="adj2" fmla="val 16255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Bugs are more easily found and fixed more accurately and faster by many engineers than by the company alone</a:t>
            </a:r>
            <a:endParaRPr sz="800"/>
          </a:p>
          <a:p>
            <a:pPr marL="89999" lvl="0" indent="-158750" algn="l" rtl="0">
              <a:spcBef>
                <a:spcPts val="0"/>
              </a:spcBef>
              <a:spcAft>
                <a:spcPts val="0"/>
              </a:spcAft>
              <a:buSzPts val="1000"/>
              <a:buChar char="●"/>
            </a:pPr>
            <a:r>
              <a:rPr lang="ja" sz="800" noProof="1"/>
              <a:t>Development resource efficiency through community cooperation</a:t>
            </a:r>
            <a:endParaRPr sz="800"/>
          </a:p>
          <a:p>
            <a:pPr marL="89999" lvl="0" indent="-158750" algn="l" rtl="0">
              <a:spcBef>
                <a:spcPts val="0"/>
              </a:spcBef>
              <a:spcAft>
                <a:spcPts val="0"/>
              </a:spcAft>
              <a:buSzPts val="1000"/>
              <a:buChar char="●"/>
            </a:pPr>
            <a:r>
              <a:rPr lang="ja" sz="800" noProof="1">
                <a:solidFill>
                  <a:schemeClr val="dk1"/>
                </a:solidFill>
              </a:rPr>
              <a:t>Place for human resource development and retention/acquisition of human resources</a:t>
            </a:r>
            <a:endParaRPr sz="800"/>
          </a:p>
          <a:p>
            <a:pPr marL="89999" lvl="0" indent="-158750" algn="l" rtl="0">
              <a:spcBef>
                <a:spcPts val="0"/>
              </a:spcBef>
              <a:spcAft>
                <a:spcPts val="0"/>
              </a:spcAft>
              <a:buSzPts val="1000"/>
              <a:buChar char="●"/>
            </a:pPr>
            <a:r>
              <a:rPr lang="ja" sz="800" noProof="1"/>
              <a:t>Enhancement of market value for engineers and incentive for human resources by providing a place for activities</a:t>
            </a:r>
            <a:endParaRPr sz="800"/>
          </a:p>
        </p:txBody>
      </p:sp>
      <p:sp>
        <p:nvSpPr>
          <p:cNvPr id="72" name="Google Shape;72;p12"/>
          <p:cNvSpPr/>
          <p:nvPr/>
        </p:nvSpPr>
        <p:spPr>
          <a:xfrm>
            <a:off x="6823125" y="729675"/>
            <a:ext cx="2127600" cy="1316400"/>
          </a:xfrm>
          <a:prstGeom prst="wedgeRectCallout">
            <a:avLst>
              <a:gd name="adj1" fmla="val -4774"/>
              <a:gd name="adj2" fmla="val 12997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Clr>
                <a:schemeClr val="dk1"/>
              </a:buClr>
              <a:buSzPts val="1000"/>
              <a:buChar char="●"/>
            </a:pPr>
            <a:r>
              <a:rPr lang="ja" sz="800" noProof="1">
                <a:solidFill>
                  <a:schemeClr val="dk1"/>
                </a:solidFill>
              </a:rPr>
              <a:t>Creation of businesses utilizing OSS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Expansion of market and potential customer base</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Establish and spread de facto standards</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Build an ecosystem</a:t>
            </a:r>
            <a:endParaRPr sz="800">
              <a:solidFill>
                <a:schemeClr val="dk1"/>
              </a:solidFill>
            </a:endParaRPr>
          </a:p>
          <a:p>
            <a:pPr marL="179999" lvl="1" indent="-168275" algn="l" rtl="0">
              <a:spcBef>
                <a:spcPts val="0"/>
              </a:spcBef>
              <a:spcAft>
                <a:spcPts val="0"/>
              </a:spcAft>
              <a:buClr>
                <a:schemeClr val="dk1"/>
              </a:buClr>
              <a:buSzPts val="1000"/>
              <a:buChar char="○"/>
            </a:pPr>
            <a:r>
              <a:rPr lang="ja" sz="800" noProof="1">
                <a:solidFill>
                  <a:schemeClr val="dk1"/>
                </a:solidFill>
              </a:rPr>
              <a:t>Obtain legitimacy for activities</a:t>
            </a:r>
            <a:endParaRPr sz="800">
              <a:solidFill>
                <a:schemeClr val="dk1"/>
              </a:solidFill>
            </a:endParaRPr>
          </a:p>
          <a:p>
            <a:pPr marL="360000" lvl="2" indent="-177800" algn="l" rtl="0">
              <a:spcBef>
                <a:spcPts val="0"/>
              </a:spcBef>
              <a:spcAft>
                <a:spcPts val="0"/>
              </a:spcAft>
              <a:buClr>
                <a:schemeClr val="dk1"/>
              </a:buClr>
              <a:buSzPts val="1000"/>
              <a:buChar char="■"/>
            </a:pPr>
            <a:r>
              <a:rPr lang="ja" sz="800" noProof="1">
                <a:solidFill>
                  <a:schemeClr val="dk1"/>
                </a:solidFill>
              </a:rPr>
              <a:t>Gain endorse from community participants</a:t>
            </a:r>
            <a:endParaRPr sz="800"/>
          </a:p>
        </p:txBody>
      </p:sp>
      <p:sp>
        <p:nvSpPr>
          <p:cNvPr id="73" name="Google Shape;73;p12"/>
          <p:cNvSpPr/>
          <p:nvPr/>
        </p:nvSpPr>
        <p:spPr>
          <a:xfrm>
            <a:off x="1103350" y="912525"/>
            <a:ext cx="2181900" cy="1005900"/>
          </a:xfrm>
          <a:prstGeom prst="wedgeRectCallout">
            <a:avLst>
              <a:gd name="adj1" fmla="val 33029"/>
              <a:gd name="adj2" fmla="val 2424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Secure use of OSS in business</a:t>
            </a:r>
            <a:endParaRPr sz="800"/>
          </a:p>
          <a:p>
            <a:pPr marL="89999" lvl="0" indent="-158750" algn="l" rtl="0">
              <a:spcBef>
                <a:spcPts val="0"/>
              </a:spcBef>
              <a:spcAft>
                <a:spcPts val="0"/>
              </a:spcAft>
              <a:buSzPts val="1000"/>
              <a:buChar char="●"/>
            </a:pPr>
            <a:r>
              <a:rPr lang="ja" sz="800" noProof="1"/>
              <a:t>Use OSS in its original form necessary for inter-company transactions</a:t>
            </a:r>
            <a:endParaRPr sz="800"/>
          </a:p>
          <a:p>
            <a:pPr marL="89999" lvl="0" indent="-158750" algn="l" rtl="0">
              <a:spcBef>
                <a:spcPts val="0"/>
              </a:spcBef>
              <a:spcAft>
                <a:spcPts val="0"/>
              </a:spcAft>
              <a:buSzPts val="1000"/>
              <a:buChar char="●"/>
            </a:pPr>
            <a:r>
              <a:rPr lang="ja" sz="800" noProof="1"/>
              <a:t>Risk control of OSS use throughout the supply chain</a:t>
            </a:r>
            <a:endParaRPr sz="800"/>
          </a:p>
        </p:txBody>
      </p:sp>
      <p:sp>
        <p:nvSpPr>
          <p:cNvPr id="74" name="Google Shape;74;p12"/>
          <p:cNvSpPr/>
          <p:nvPr/>
        </p:nvSpPr>
        <p:spPr>
          <a:xfrm>
            <a:off x="4811225" y="2202125"/>
            <a:ext cx="2127600" cy="921600"/>
          </a:xfrm>
          <a:prstGeom prst="wedgeRectCallout">
            <a:avLst>
              <a:gd name="adj1" fmla="val 17904"/>
              <a:gd name="adj2" fmla="val 7792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Alignment of corporate expectations and community movements through community</a:t>
            </a:r>
            <a:endParaRPr sz="800"/>
          </a:p>
          <a:p>
            <a:pPr marL="269999" lvl="1" indent="-168275" algn="l" rtl="0">
              <a:spcBef>
                <a:spcPts val="0"/>
              </a:spcBef>
              <a:spcAft>
                <a:spcPts val="0"/>
              </a:spcAft>
              <a:buSzPts val="1000"/>
              <a:buChar char="○"/>
            </a:pPr>
            <a:r>
              <a:rPr lang="ja" sz="800" noProof="1"/>
              <a:t>Involvement in development direction</a:t>
            </a:r>
            <a:endParaRPr sz="800"/>
          </a:p>
          <a:p>
            <a:pPr marL="89999" lvl="0" indent="-158750" algn="l" rtl="0">
              <a:spcBef>
                <a:spcPts val="0"/>
              </a:spcBef>
              <a:spcAft>
                <a:spcPts val="0"/>
              </a:spcAft>
              <a:buSzPts val="1000"/>
              <a:buChar char="●"/>
            </a:pPr>
            <a:r>
              <a:rPr lang="ja" sz="800" noProof="1"/>
              <a:t>Motivation of engineers</a:t>
            </a:r>
            <a:endParaRPr sz="800"/>
          </a:p>
        </p:txBody>
      </p:sp>
      <p:sp>
        <p:nvSpPr>
          <p:cNvPr id="75" name="Google Shape;75;p12"/>
          <p:cNvSpPr/>
          <p:nvPr/>
        </p:nvSpPr>
        <p:spPr>
          <a:xfrm>
            <a:off x="7531350" y="128275"/>
            <a:ext cx="13539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Fix</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8"/>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Qx</a:t>
            </a:r>
            <a:endParaRPr/>
          </a:p>
        </p:txBody>
      </p:sp>
      <p:sp>
        <p:nvSpPr>
          <p:cNvPr id="571" name="Google Shape;571;p48"/>
          <p:cNvSpPr txBox="1"/>
          <p:nvPr/>
        </p:nvSpPr>
        <p:spPr>
          <a:xfrm>
            <a:off x="432000" y="990300"/>
            <a:ext cx="8280000" cy="400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noProof="1"/>
              <a:t>Q: </a:t>
            </a:r>
            <a:r>
              <a:rPr lang="ja" noProof="1">
                <a:solidFill>
                  <a:schemeClr val="dk1"/>
                </a:solidFill>
              </a:rPr>
              <a:t>What is OSPO?</a:t>
            </a:r>
            <a:endParaRPr/>
          </a:p>
        </p:txBody>
      </p:sp>
      <p:sp>
        <p:nvSpPr>
          <p:cNvPr id="572" name="Google Shape;572;p48"/>
          <p:cNvSpPr txBox="1"/>
          <p:nvPr/>
        </p:nvSpPr>
        <p:spPr>
          <a:xfrm>
            <a:off x="432000" y="1568425"/>
            <a:ext cx="8280000" cy="3087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ja" noProof="1"/>
              <a:t>A:</a:t>
            </a:r>
            <a:r>
              <a:rPr lang="ja"/>
              <a:t>  </a:t>
            </a:r>
            <a:endParaRPr/>
          </a:p>
          <a:p>
            <a:pPr marL="457200" lvl="0" indent="-317500" algn="l" rtl="0">
              <a:spcBef>
                <a:spcPts val="0"/>
              </a:spcBef>
              <a:spcAft>
                <a:spcPts val="0"/>
              </a:spcAft>
              <a:buSzPts val="1400"/>
              <a:buChar char="●"/>
            </a:pPr>
            <a:r>
              <a:rPr lang="ja" noProof="1"/>
              <a:t>Advantages of using open source software</a:t>
            </a:r>
            <a:endParaRPr/>
          </a:p>
          <a:p>
            <a:pPr marL="914400" lvl="1" indent="-317500" algn="l" rtl="0">
              <a:spcBef>
                <a:spcPts val="0"/>
              </a:spcBef>
              <a:spcAft>
                <a:spcPts val="0"/>
              </a:spcAft>
              <a:buSzPts val="1400"/>
              <a:buChar char="○"/>
            </a:pPr>
            <a:r>
              <a:rPr lang="ja" noProof="1"/>
              <a:t>Use existing software (ease of development)</a:t>
            </a:r>
            <a:endParaRPr/>
          </a:p>
          <a:p>
            <a:pPr marL="914400" lvl="1" indent="-317500" algn="l" rtl="0">
              <a:spcBef>
                <a:spcPts val="0"/>
              </a:spcBef>
              <a:spcAft>
                <a:spcPts val="0"/>
              </a:spcAft>
              <a:buSzPts val="1400"/>
              <a:buChar char="○"/>
            </a:pPr>
            <a:r>
              <a:rPr lang="ja" noProof="1"/>
              <a:t>Use cutting-edge software (technology)</a:t>
            </a:r>
            <a:endParaRPr/>
          </a:p>
          <a:p>
            <a:pPr marL="914400" lvl="1" indent="-317500" algn="l" rtl="0">
              <a:spcBef>
                <a:spcPts val="0"/>
              </a:spcBef>
              <a:spcAft>
                <a:spcPts val="0"/>
              </a:spcAft>
              <a:buSzPts val="1400"/>
              <a:buChar char="○"/>
            </a:pPr>
            <a:r>
              <a:rPr lang="ja" noProof="1"/>
              <a:t>Because the software was created by many people, the level is high</a:t>
            </a:r>
            <a:endParaRPr/>
          </a:p>
          <a:p>
            <a:pPr marL="914400" lvl="1" indent="-317500" algn="l" rtl="0">
              <a:spcBef>
                <a:spcPts val="0"/>
              </a:spcBef>
              <a:spcAft>
                <a:spcPts val="0"/>
              </a:spcAft>
              <a:buSzPts val="1400"/>
              <a:buChar char="○"/>
            </a:pPr>
            <a:r>
              <a:rPr lang="ja" noProof="1"/>
              <a:t>Because many people use it, bugs are easy to find, and fixes are accurate and fast</a:t>
            </a:r>
            <a:endParaRPr/>
          </a:p>
          <a:p>
            <a:pPr marL="457200" lvl="0" indent="-317500" algn="l" rtl="0">
              <a:spcBef>
                <a:spcPts val="0"/>
              </a:spcBef>
              <a:spcAft>
                <a:spcPts val="0"/>
              </a:spcAft>
              <a:buSzPts val="1400"/>
              <a:buChar char="●"/>
            </a:pPr>
            <a:r>
              <a:rPr lang="ja" noProof="1"/>
              <a:t>Benefits of community activities</a:t>
            </a:r>
            <a:endParaRPr/>
          </a:p>
          <a:p>
            <a:pPr marL="914400" lvl="1" indent="-317500" algn="l" rtl="0">
              <a:spcBef>
                <a:spcPts val="0"/>
              </a:spcBef>
              <a:spcAft>
                <a:spcPts val="0"/>
              </a:spcAft>
              <a:buSzPts val="1400"/>
              <a:buChar char="○"/>
            </a:pPr>
            <a:r>
              <a:rPr lang="ja" noProof="1"/>
              <a:t>Development resource efficiency through community cooperation</a:t>
            </a:r>
            <a:endParaRPr/>
          </a:p>
          <a:p>
            <a:pPr marL="914400" lvl="1" indent="-317500" algn="l" rtl="0">
              <a:spcBef>
                <a:spcPts val="0"/>
              </a:spcBef>
              <a:spcAft>
                <a:spcPts val="0"/>
              </a:spcAft>
              <a:buSzPts val="1400"/>
              <a:buChar char="○"/>
            </a:pPr>
            <a:r>
              <a:rPr lang="ja" noProof="1"/>
              <a:t>Opportunities to acquire human resources (corporate side)</a:t>
            </a:r>
            <a:endParaRPr/>
          </a:p>
          <a:p>
            <a:pPr marL="1371600" lvl="2" indent="-317500" algn="l" rtl="0">
              <a:spcBef>
                <a:spcPts val="0"/>
              </a:spcBef>
              <a:spcAft>
                <a:spcPts val="0"/>
              </a:spcAft>
              <a:buSzPts val="1400"/>
              <a:buChar char="■"/>
            </a:pPr>
            <a:r>
              <a:rPr lang="ja" noProof="1"/>
              <a:t>As an engineer, you can increase your own value and gain opportunities for activities</a:t>
            </a:r>
            <a:endParaRPr/>
          </a:p>
          <a:p>
            <a:pPr marL="1371600" lvl="2" indent="-317500" algn="l" rtl="0">
              <a:spcBef>
                <a:spcPts val="0"/>
              </a:spcBef>
              <a:spcAft>
                <a:spcPts val="0"/>
              </a:spcAft>
              <a:buSzPts val="1400"/>
              <a:buChar char="■"/>
            </a:pPr>
            <a:r>
              <a:rPr lang="ja" noProof="1">
                <a:solidFill>
                  <a:schemeClr val="dk1"/>
                </a:solidFill>
              </a:rPr>
              <a:t>Human resource development</a:t>
            </a:r>
            <a:endParaRPr/>
          </a:p>
          <a:p>
            <a:pPr marL="457200" lvl="0" indent="-317500" algn="l" rtl="0">
              <a:spcBef>
                <a:spcPts val="0"/>
              </a:spcBef>
              <a:spcAft>
                <a:spcPts val="0"/>
              </a:spcAft>
              <a:buSzPts val="1400"/>
              <a:buChar char="●"/>
            </a:pPr>
            <a:r>
              <a:rPr lang="ja" noProof="1"/>
              <a:t>Benefits from business strategy</a:t>
            </a:r>
            <a:endParaRPr/>
          </a:p>
          <a:p>
            <a:pPr marL="914400" lvl="1" indent="-317500" algn="l" rtl="0">
              <a:spcBef>
                <a:spcPts val="0"/>
              </a:spcBef>
              <a:spcAft>
                <a:spcPts val="0"/>
              </a:spcAft>
              <a:buSzPts val="1400"/>
              <a:buChar char="○"/>
            </a:pPr>
            <a:r>
              <a:rPr lang="ja" noProof="1"/>
              <a:t>Expansion of market and potential customer base through community and involvement in development direction</a:t>
            </a:r>
            <a:endParaRPr/>
          </a:p>
          <a:p>
            <a:pPr marL="914400" lvl="1" indent="-317500" algn="l" rtl="0">
              <a:spcBef>
                <a:spcPts val="0"/>
              </a:spcBef>
              <a:spcAft>
                <a:spcPts val="0"/>
              </a:spcAft>
              <a:buSzPts val="1400"/>
              <a:buChar char="○"/>
            </a:pPr>
            <a:r>
              <a:rPr lang="ja" noProof="1"/>
              <a:t>Establishment and dissemination of de facto standards</a:t>
            </a:r>
            <a:endParaRPr/>
          </a:p>
          <a:p>
            <a:pPr marL="0" lvl="0" indent="0" algn="l" rtl="0">
              <a:spcBef>
                <a:spcPts val="0"/>
              </a:spcBef>
              <a:spcAft>
                <a:spcPts val="0"/>
              </a:spcAft>
              <a:buNone/>
            </a:pPr>
            <a:r>
              <a:t> </a:t>
            </a:r>
          </a:p>
          <a:p>
            <a:pPr marL="0" lvl="0" indent="0" algn="l" rtl="0">
              <a:spcBef>
                <a:spcPts val="0"/>
              </a:spcBef>
              <a:spcAft>
                <a:spcPts val="0"/>
              </a:spcAft>
              <a:buNone/>
            </a:pPr>
            <a:r>
              <a:rPr lang="ja" noProof="1"/>
              <a:t>Next time consider mapping with OSPO stages (2023/5/26)</a:t>
            </a:r>
            <a:endParaRPr/>
          </a:p>
          <a:p>
            <a:pPr marL="914400" lvl="0" indent="0" algn="l" rtl="0">
              <a:spcBef>
                <a:spcPts val="0"/>
              </a:spcBef>
              <a:spcAft>
                <a:spcPts val="0"/>
              </a:spcAft>
              <a:buNone/>
            </a:pPr>
            <a:r>
              <a:t> </a:t>
            </a:r>
          </a:p>
        </p:txBody>
      </p:sp>
      <p:pic>
        <p:nvPicPr>
          <p:cNvPr id="573" name="Google Shape;573;p48"/>
          <p:cNvPicPr preferRelativeResize="0"/>
          <p:nvPr/>
        </p:nvPicPr>
        <p:blipFill rotWithShape="1">
          <a:blip r:embed="rId3">
            <a:alphaModFix/>
          </a:blip>
          <a:srcRect l="13179" t="-1800" r="-13179" b="1800"/>
          <a:stretch/>
        </p:blipFill>
        <p:spPr>
          <a:xfrm>
            <a:off x="220526" y="1680322"/>
            <a:ext cx="8569399" cy="3036700"/>
          </a:xfrm>
          <a:prstGeom prst="rect">
            <a:avLst/>
          </a:prstGeom>
          <a:noFill/>
          <a:ln>
            <a:noFill/>
          </a:ln>
        </p:spPr>
      </p:pic>
      <p:sp>
        <p:nvSpPr>
          <p:cNvPr id="574" name="Google Shape;574;p48"/>
          <p:cNvSpPr/>
          <p:nvPr/>
        </p:nvSpPr>
        <p:spPr>
          <a:xfrm>
            <a:off x="39275" y="2375625"/>
            <a:ext cx="2293200" cy="861300"/>
          </a:xfrm>
          <a:prstGeom prst="wedgeRectCallout">
            <a:avLst>
              <a:gd name="adj1" fmla="val 7667"/>
              <a:gd name="adj2" fmla="val 123406"/>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49225" algn="l" rtl="0">
              <a:spcBef>
                <a:spcPts val="0"/>
              </a:spcBef>
              <a:spcAft>
                <a:spcPts val="0"/>
              </a:spcAft>
              <a:buSzPts val="1000"/>
              <a:buChar char="●"/>
            </a:pPr>
            <a:r>
              <a:rPr lang="ja" sz="800" noProof="1"/>
              <a:t>Has a role to enlighten and spread license</a:t>
            </a:r>
            <a:endParaRPr sz="800"/>
          </a:p>
          <a:p>
            <a:pPr marL="89999" lvl="0" indent="-149225" algn="l" rtl="0">
              <a:spcBef>
                <a:spcPts val="0"/>
              </a:spcBef>
              <a:spcAft>
                <a:spcPts val="0"/>
              </a:spcAft>
              <a:buSzPts val="1000"/>
              <a:buChar char="●"/>
            </a:pPr>
            <a:r>
              <a:rPr lang="ja" sz="800"/>
              <a:t>  </a:t>
            </a:r>
            <a:r>
              <a:rPr lang="ja" sz="800" noProof="1"/>
              <a:t>Activities to propagate that OSS is important and that licenses should be protected</a:t>
            </a:r>
            <a:endParaRPr sz="800"/>
          </a:p>
        </p:txBody>
      </p:sp>
      <p:sp>
        <p:nvSpPr>
          <p:cNvPr id="575" name="Google Shape;575;p48"/>
          <p:cNvSpPr/>
          <p:nvPr/>
        </p:nvSpPr>
        <p:spPr>
          <a:xfrm>
            <a:off x="4274375" y="668225"/>
            <a:ext cx="2476200" cy="1453500"/>
          </a:xfrm>
          <a:prstGeom prst="wedgeRectCallout">
            <a:avLst>
              <a:gd name="adj1" fmla="val -43620"/>
              <a:gd name="adj2" fmla="val 11407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OSPO is a framework that serves as a bridge for a company to cooperate with Open Source, a different culture, and smoothly utilizes it</a:t>
            </a:r>
            <a:endParaRPr sz="800"/>
          </a:p>
          <a:p>
            <a:pPr marL="89999" lvl="0" indent="-158750" algn="l" rtl="0">
              <a:spcBef>
                <a:spcPts val="0"/>
              </a:spcBef>
              <a:spcAft>
                <a:spcPts val="0"/>
              </a:spcAft>
              <a:buSzPts val="1000"/>
              <a:buChar char="●"/>
            </a:pPr>
            <a:r>
              <a:rPr lang="ja" sz="800" noProof="1"/>
              <a:t>OSPO is an organization that aims to realize cooperation between OSS communities, groups, and organizations with different cultures called Open Source, and to integrate their activities naturally into the movement of the community.</a:t>
            </a:r>
            <a:endParaRPr sz="800"/>
          </a:p>
        </p:txBody>
      </p:sp>
      <p:sp>
        <p:nvSpPr>
          <p:cNvPr id="576" name="Google Shape;576;p48"/>
          <p:cNvSpPr/>
          <p:nvPr/>
        </p:nvSpPr>
        <p:spPr>
          <a:xfrm>
            <a:off x="6868625" y="750125"/>
            <a:ext cx="2127600" cy="1074900"/>
          </a:xfrm>
          <a:prstGeom prst="wedgeRectCallout">
            <a:avLst>
              <a:gd name="adj1" fmla="val -55071"/>
              <a:gd name="adj2" fmla="val 81433"/>
            </a:avLst>
          </a:prstGeom>
          <a:solidFill>
            <a:schemeClr val="lt2"/>
          </a:solidFill>
          <a:ln w="9525" cap="flat" cmpd="sng">
            <a:solidFill>
              <a:schemeClr val="dk2"/>
            </a:solidFill>
            <a:prstDash val="solid"/>
            <a:round/>
            <a:headEnd type="none" w="sm" len="sm"/>
            <a:tailEnd type="none" w="sm" len="sm"/>
          </a:ln>
        </p:spPr>
        <p:txBody>
          <a:bodyPr spcFirstLastPara="1" wrap="square" lIns="270000" tIns="91425" rIns="91425" bIns="91425" anchor="ctr" anchorCtr="0">
            <a:noAutofit/>
          </a:bodyPr>
          <a:lstStyle/>
          <a:p>
            <a:pPr marL="89999" lvl="0" indent="-292100" algn="l" rtl="0">
              <a:spcBef>
                <a:spcPts val="0"/>
              </a:spcBef>
              <a:spcAft>
                <a:spcPts val="0"/>
              </a:spcAft>
              <a:buClr>
                <a:schemeClr val="dk1"/>
              </a:buClr>
              <a:buSzPts val="1000"/>
              <a:buChar char="●"/>
            </a:pPr>
            <a:r>
              <a:rPr lang="ja" sz="800" noProof="1"/>
              <a:t>The role of OSPO is to grasp trends in the community, further lead the community, create trends, and apply them to the business.</a:t>
            </a:r>
            <a:endParaRPr sz="800"/>
          </a:p>
          <a:p>
            <a:pPr marL="89999" lvl="0" indent="-292100" algn="l" rtl="0">
              <a:spcBef>
                <a:spcPts val="0"/>
              </a:spcBef>
              <a:spcAft>
                <a:spcPts val="0"/>
              </a:spcAft>
              <a:buSzPts val="1000"/>
              <a:buChar char="●"/>
            </a:pPr>
            <a:r>
              <a:rPr lang="ja" sz="800" noProof="1"/>
              <a:t>The role of working to ensure that the above is firmly established as a corporate culture</a:t>
            </a:r>
            <a:endParaRPr sz="800"/>
          </a:p>
        </p:txBody>
      </p:sp>
      <p:sp>
        <p:nvSpPr>
          <p:cNvPr id="577" name="Google Shape;577;p48"/>
          <p:cNvSpPr/>
          <p:nvPr/>
        </p:nvSpPr>
        <p:spPr>
          <a:xfrm>
            <a:off x="1283575" y="877325"/>
            <a:ext cx="2798700" cy="1453500"/>
          </a:xfrm>
          <a:prstGeom prst="wedgeRectCallout">
            <a:avLst>
              <a:gd name="adj1" fmla="val 6634"/>
              <a:gd name="adj2" fmla="val 13144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The role of promoting license compliance throughout the company</a:t>
            </a:r>
            <a:endParaRPr sz="800"/>
          </a:p>
          <a:p>
            <a:pPr marL="89999" lvl="0" indent="-158750" algn="l" rtl="0">
              <a:spcBef>
                <a:spcPts val="0"/>
              </a:spcBef>
              <a:spcAft>
                <a:spcPts val="0"/>
              </a:spcAft>
              <a:buSzPts val="1000"/>
              <a:buChar char="●"/>
            </a:pPr>
            <a:r>
              <a:rPr lang="ja" sz="800" noProof="1"/>
              <a:t>The preparation room for understanding the culture and being able to act appropriately within the company in order to utilize the OSS community</a:t>
            </a:r>
            <a:endParaRPr sz="800"/>
          </a:p>
          <a:p>
            <a:pPr marL="89999" lvl="0" indent="-158750" algn="l" rtl="0">
              <a:spcBef>
                <a:spcPts val="0"/>
              </a:spcBef>
              <a:spcAft>
                <a:spcPts val="0"/>
              </a:spcAft>
              <a:buSzPts val="1000"/>
              <a:buChar char="●"/>
            </a:pPr>
            <a:r>
              <a:rPr lang="ja" sz="800" noProof="1"/>
              <a:t>In the future, in order to be able to contribute to the OSS community outside the company, the first step is to share OSS information within the company, and to build the OSS community within the company and increase interaction</a:t>
            </a:r>
            <a:endParaRPr sz="800"/>
          </a:p>
        </p:txBody>
      </p:sp>
      <p:sp>
        <p:nvSpPr>
          <p:cNvPr id="578" name="Google Shape;578;p48"/>
          <p:cNvSpPr/>
          <p:nvPr/>
        </p:nvSpPr>
        <p:spPr>
          <a:xfrm>
            <a:off x="6868625" y="2092925"/>
            <a:ext cx="2127600" cy="1217700"/>
          </a:xfrm>
          <a:prstGeom prst="wedgeRectCallout">
            <a:avLst>
              <a:gd name="adj1" fmla="val -56599"/>
              <a:gd name="adj2" fmla="val -1818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89999" lvl="0" indent="-158750" algn="l" rtl="0">
              <a:spcBef>
                <a:spcPts val="0"/>
              </a:spcBef>
              <a:spcAft>
                <a:spcPts val="0"/>
              </a:spcAft>
              <a:buSzPts val="1000"/>
              <a:buChar char="●"/>
            </a:pPr>
            <a:r>
              <a:rPr lang="ja" sz="800" noProof="1"/>
              <a:t>One aspect of OSPO is to realize "community contribution = company success"</a:t>
            </a:r>
            <a:endParaRPr sz="800"/>
          </a:p>
          <a:p>
            <a:pPr marL="89999" lvl="0" indent="-158750" algn="l" rtl="0">
              <a:spcBef>
                <a:spcPts val="0"/>
              </a:spcBef>
              <a:spcAft>
                <a:spcPts val="0"/>
              </a:spcAft>
              <a:buSzPts val="1000"/>
              <a:buChar char="●"/>
            </a:pPr>
            <a:r>
              <a:rPr lang="ja" sz="800" noProof="1"/>
              <a:t>The role of OSPO is to update the culture within the company by catching changes in industry culture and trends</a:t>
            </a:r>
            <a:endParaRPr sz="800"/>
          </a:p>
        </p:txBody>
      </p:sp>
      <p:sp>
        <p:nvSpPr>
          <p:cNvPr id="579" name="Google Shape;579;p48"/>
          <p:cNvSpPr txBox="1"/>
          <p:nvPr/>
        </p:nvSpPr>
        <p:spPr>
          <a:xfrm>
            <a:off x="846000" y="34525"/>
            <a:ext cx="67374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noProof="1">
                <a:solidFill>
                  <a:schemeClr val="dk1"/>
                </a:solidFill>
              </a:rPr>
              <a:t>What is OSPO?</a:t>
            </a:r>
            <a:endParaRPr>
              <a:solidFill>
                <a:schemeClr val="dk1"/>
              </a:solidFill>
            </a:endParaRPr>
          </a:p>
          <a:p>
            <a:pPr marL="0" lvl="0" indent="0" algn="l" rtl="0">
              <a:spcBef>
                <a:spcPts val="0"/>
              </a:spcBef>
              <a:spcAft>
                <a:spcPts val="0"/>
              </a:spcAft>
              <a:buNone/>
            </a:pPr>
            <a:r>
              <a:rPr lang="ja" noProof="1"/>
              <a:t>Here is a summary of what OSPO does in each stage of the company</a:t>
            </a:r>
            <a:endParaRPr/>
          </a:p>
        </p:txBody>
      </p:sp>
      <p:sp>
        <p:nvSpPr>
          <p:cNvPr id="580" name="Google Shape;580;p48"/>
          <p:cNvSpPr/>
          <p:nvPr/>
        </p:nvSpPr>
        <p:spPr>
          <a:xfrm>
            <a:off x="6971575" y="3575900"/>
            <a:ext cx="2127600" cy="921600"/>
          </a:xfrm>
          <a:prstGeom prst="wedgeRectCallout">
            <a:avLst>
              <a:gd name="adj1" fmla="val -56599"/>
              <a:gd name="adj2" fmla="val -1818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800" b="1" noProof="1"/>
              <a:t>Non-Stage Roles</a:t>
            </a:r>
            <a:endParaRPr sz="800" b="1"/>
          </a:p>
          <a:p>
            <a:pPr marL="89999" lvl="0" indent="-158750" algn="l" rtl="0">
              <a:spcBef>
                <a:spcPts val="0"/>
              </a:spcBef>
              <a:spcAft>
                <a:spcPts val="0"/>
              </a:spcAft>
              <a:buSzPts val="1000"/>
              <a:buChar char="●"/>
            </a:pPr>
            <a:r>
              <a:rPr lang="ja" sz="800" noProof="1"/>
              <a:t>Role to Enlighten and Infiltrate</a:t>
            </a:r>
            <a:endParaRPr sz="800"/>
          </a:p>
          <a:p>
            <a:pPr marL="89999" lvl="0" indent="-158750" algn="l" rtl="0">
              <a:spcBef>
                <a:spcPts val="0"/>
              </a:spcBef>
              <a:spcAft>
                <a:spcPts val="0"/>
              </a:spcAft>
              <a:buSzPts val="1000"/>
              <a:buChar char="●"/>
            </a:pPr>
            <a:r>
              <a:rPr lang="ja" sz="800" noProof="1"/>
              <a:t>There is a life cycle: grow bigger, and when it penetrates, grow smaller</a:t>
            </a:r>
            <a:endParaRPr sz="800"/>
          </a:p>
        </p:txBody>
      </p:sp>
      <p:sp>
        <p:nvSpPr>
          <p:cNvPr id="581" name="Google Shape;581;p48"/>
          <p:cNvSpPr txBox="1"/>
          <p:nvPr/>
        </p:nvSpPr>
        <p:spPr>
          <a:xfrm>
            <a:off x="4832625" y="4422950"/>
            <a:ext cx="4209300" cy="664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ja" sz="560" u="sng" noProof="1">
                <a:solidFill>
                  <a:schemeClr val="hlink"/>
                </a:solidFill>
                <a:hlinkClick r:id="rId4"/>
              </a:rPr>
              <a:t>https://www.linuxfoundation.jp/wp-content/uploads/2022/11/ja_LFR_LFAID_Deep_Dive_Open_Source_Program_Offices_0830.pdf</a:t>
            </a:r>
            <a:endParaRPr sz="560" u="sng">
              <a:solidFill>
                <a:schemeClr val="hlink"/>
              </a:solidFill>
            </a:endParaRPr>
          </a:p>
          <a:p>
            <a:pPr marL="0" lvl="0" indent="0" algn="l" rtl="0">
              <a:lnSpc>
                <a:spcPct val="115000"/>
              </a:lnSpc>
              <a:spcBef>
                <a:spcPts val="0"/>
              </a:spcBef>
              <a:spcAft>
                <a:spcPts val="0"/>
              </a:spcAft>
              <a:buNone/>
            </a:pPr>
            <a:r>
              <a:rPr lang="ja" sz="560" noProof="1">
                <a:solidFill>
                  <a:schemeClr val="dk1"/>
                </a:solidFill>
              </a:rPr>
              <a:t>Ibrahim Haddad, “</a:t>
            </a:r>
            <a:r>
              <a:rPr lang="ja" sz="560" b="1" noProof="1">
                <a:solidFill>
                  <a:schemeClr val="dk1"/>
                </a:solidFill>
              </a:rPr>
              <a:t>A Deep Dive Into Open Source Program Offices:</a:t>
            </a:r>
            <a:endParaRPr sz="560" b="1">
              <a:solidFill>
                <a:schemeClr val="dk1"/>
              </a:solidFill>
            </a:endParaRPr>
          </a:p>
          <a:p>
            <a:pPr marL="0" lvl="0" indent="0" algn="l" rtl="0">
              <a:lnSpc>
                <a:spcPct val="115000"/>
              </a:lnSpc>
              <a:spcBef>
                <a:spcPts val="0"/>
              </a:spcBef>
              <a:spcAft>
                <a:spcPts val="0"/>
              </a:spcAft>
              <a:buNone/>
            </a:pPr>
            <a:r>
              <a:rPr lang="ja" sz="560" b="1" noProof="1">
                <a:solidFill>
                  <a:schemeClr val="dk1"/>
                </a:solidFill>
              </a:rPr>
              <a:t>Structure, Roles, Responsibilities, and Challenges “ foreword by Chris Aniszczyk, August, 2022</a:t>
            </a:r>
            <a:endParaRPr sz="64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9"/>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2024/6/28 agenda</a:t>
            </a:r>
            <a:endParaRPr/>
          </a:p>
        </p:txBody>
      </p:sp>
      <p:sp>
        <p:nvSpPr>
          <p:cNvPr id="587" name="Google Shape;587;p49"/>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Autofit/>
          </a:bodyPr>
          <a:lstStyle/>
          <a:p>
            <a:pPr marL="457200" lvl="0" indent="-342900" algn="l" rtl="0">
              <a:spcBef>
                <a:spcPts val="0"/>
              </a:spcBef>
              <a:spcAft>
                <a:spcPts val="0"/>
              </a:spcAft>
              <a:buSzPts val="1800"/>
              <a:buAutoNum type="arabicPeriod"/>
            </a:pPr>
            <a:r>
              <a:rPr lang="ja" noProof="1"/>
              <a:t>Explanation of the code of conduct of the meeting</a:t>
            </a:r>
            <a:endParaRPr/>
          </a:p>
          <a:p>
            <a:pPr marL="457200" lvl="0" indent="-342900" algn="l" rtl="0">
              <a:spcBef>
                <a:spcPts val="0"/>
              </a:spcBef>
              <a:spcAft>
                <a:spcPts val="0"/>
              </a:spcAft>
              <a:buSzPts val="1800"/>
              <a:buAutoNum type="arabicPeriod"/>
            </a:pPr>
            <a:r>
              <a:rPr lang="ja" noProof="1"/>
              <a:t>Purpose of this meeting</a:t>
            </a:r>
            <a:endParaRPr/>
          </a:p>
          <a:p>
            <a:pPr marL="457200" lvl="0" indent="-342900" algn="l" rtl="0">
              <a:spcBef>
                <a:spcPts val="0"/>
              </a:spcBef>
              <a:spcAft>
                <a:spcPts val="0"/>
              </a:spcAft>
              <a:buSzPts val="1800"/>
              <a:buAutoNum type="arabicPeriod"/>
            </a:pPr>
            <a:r>
              <a:rPr lang="ja" noProof="1"/>
              <a:t>Introduction of self &amp; main concern about OSPO</a:t>
            </a:r>
            <a:endParaRPr/>
          </a:p>
          <a:p>
            <a:pPr marL="457200" lvl="0" indent="-342900" algn="l" rtl="0">
              <a:spcBef>
                <a:spcPts val="0"/>
              </a:spcBef>
              <a:spcAft>
                <a:spcPts val="0"/>
              </a:spcAft>
              <a:buSzPts val="1800"/>
              <a:buAutoNum type="arabicPeriod"/>
            </a:pPr>
            <a:r>
              <a:rPr lang="ja" noProof="1"/>
              <a:t>How to proceed in the future</a:t>
            </a:r>
            <a:endParaRPr/>
          </a:p>
          <a:p>
            <a:pPr marL="914400" lvl="1" indent="-323850" algn="l" rtl="0">
              <a:spcBef>
                <a:spcPts val="0"/>
              </a:spcBef>
              <a:spcAft>
                <a:spcPts val="0"/>
              </a:spcAft>
              <a:buSzPts val="1500"/>
              <a:buAutoNum type="alphaLcPeriod"/>
            </a:pPr>
            <a:r>
              <a:rPr lang="ja" noProof="1"/>
              <a:t>Disseminate results after a break?</a:t>
            </a:r>
            <a:endParaRPr/>
          </a:p>
          <a:p>
            <a:pPr marL="914400" lvl="1" indent="-323850" algn="l" rtl="0">
              <a:spcBef>
                <a:spcPts val="0"/>
              </a:spcBef>
              <a:spcAft>
                <a:spcPts val="0"/>
              </a:spcAft>
              <a:buSzPts val="1500"/>
              <a:buAutoNum type="alphaLcPeriod"/>
            </a:pPr>
            <a:r>
              <a:rPr lang="ja" noProof="1"/>
              <a:t>Does it meet the needs of the participants?</a:t>
            </a:r>
            <a:endParaRPr/>
          </a:p>
          <a:p>
            <a:pPr marL="457200" lvl="0" indent="-342900" algn="l" rtl="0">
              <a:spcBef>
                <a:spcPts val="0"/>
              </a:spcBef>
              <a:spcAft>
                <a:spcPts val="0"/>
              </a:spcAft>
              <a:buSzPts val="1800"/>
              <a:buAutoNum type="arabicPeriod"/>
            </a:pPr>
            <a:r>
              <a:rPr lang="ja" noProof="1"/>
              <a:t>Select FAQ topics from the interests and discuss them</a:t>
            </a:r>
            <a:endParaRPr/>
          </a:p>
          <a:p>
            <a:pPr marL="457200" lvl="0" indent="0" algn="l" rtl="0">
              <a:spcBef>
                <a:spcPts val="0"/>
              </a:spcBef>
              <a:spcAft>
                <a:spcPts val="0"/>
              </a:spcAft>
              <a:buNone/>
            </a:pPr>
            <a:r>
              <a:t> </a:t>
            </a:r>
          </a:p>
          <a:p>
            <a:pPr marL="457200" lvl="0" indent="0" algn="l" rtl="0">
              <a:spcBef>
                <a:spcPts val="0"/>
              </a:spcBef>
              <a:spcAft>
                <a:spcPts val="0"/>
              </a:spcAft>
              <a:buNone/>
            </a:pPr>
            <a:r>
              <a:t> </a:t>
            </a:r>
          </a:p>
          <a:p>
            <a:pPr marL="457200" lvl="0" indent="0" algn="l" rtl="0">
              <a:spcBef>
                <a:spcPts val="0"/>
              </a:spcBef>
              <a:spcAft>
                <a:spcPts val="0"/>
              </a:spcAft>
              <a:buNone/>
            </a:pPr>
            <a:r>
              <a:rPr lang="ja" b="1">
                <a:latin typeface="Courier New"/>
                <a:ea typeface="Courier New"/>
                <a:cs typeface="Courier New"/>
                <a:sym typeface="Courier Ne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0"/>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Interests</a:t>
            </a:r>
            <a:endParaRPr/>
          </a:p>
        </p:txBody>
      </p:sp>
      <p:sp>
        <p:nvSpPr>
          <p:cNvPr id="593" name="Google Shape;593;p50"/>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rmAutofit fontScale="85000" lnSpcReduction="20000"/>
          </a:bodyPr>
          <a:lstStyle/>
          <a:p>
            <a:pPr marL="457200" lvl="0" indent="-300037" algn="l" rtl="0">
              <a:spcBef>
                <a:spcPts val="0"/>
              </a:spcBef>
              <a:spcAft>
                <a:spcPts val="0"/>
              </a:spcAft>
              <a:buSzPct val="100000"/>
              <a:buChar char="•"/>
            </a:pPr>
            <a:r>
              <a:rPr lang="ja" noProof="1"/>
              <a:t>I want people to understand OSS correctly.</a:t>
            </a:r>
            <a:endParaRPr dirty="0"/>
          </a:p>
          <a:p>
            <a:pPr marL="914400" lvl="1" indent="-288131" algn="l" rtl="0">
              <a:spcBef>
                <a:spcPts val="0"/>
              </a:spcBef>
              <a:spcAft>
                <a:spcPts val="0"/>
              </a:spcAft>
              <a:buSzPct val="100000"/>
              <a:buChar char="•"/>
            </a:pPr>
            <a:r>
              <a:rPr lang="ja" noProof="1"/>
              <a:t>If there are no internal rules based on a correct understanding, development people will be in trouble.</a:t>
            </a:r>
            <a:endParaRPr dirty="0"/>
          </a:p>
          <a:p>
            <a:pPr marL="457200" lvl="0" indent="-300037" algn="l" rtl="0">
              <a:spcBef>
                <a:spcPts val="0"/>
              </a:spcBef>
              <a:spcAft>
                <a:spcPts val="0"/>
              </a:spcAft>
              <a:buSzPct val="100000"/>
              <a:buChar char="•"/>
            </a:pPr>
            <a:r>
              <a:rPr lang="ja" noProof="1"/>
              <a:t>Flag waving within the company</a:t>
            </a:r>
            <a:endParaRPr dirty="0"/>
          </a:p>
          <a:p>
            <a:pPr marL="457200" lvl="0" indent="-300037" algn="l" rtl="0">
              <a:spcBef>
                <a:spcPts val="0"/>
              </a:spcBef>
              <a:spcAft>
                <a:spcPts val="0"/>
              </a:spcAft>
              <a:buSzPct val="100000"/>
              <a:buChar char="•"/>
            </a:pPr>
            <a:r>
              <a:rPr lang="ja" noProof="1"/>
              <a:t>I want people to be able to use OSS to improve work efficiency and focus on areas where they should focus more</a:t>
            </a:r>
            <a:endParaRPr dirty="0"/>
          </a:p>
          <a:p>
            <a:pPr marL="457200" lvl="0" indent="-300037" algn="l" rtl="0">
              <a:spcBef>
                <a:spcPts val="0"/>
              </a:spcBef>
              <a:spcAft>
                <a:spcPts val="0"/>
              </a:spcAft>
              <a:buSzPct val="100000"/>
              <a:buChar char="•"/>
            </a:pPr>
            <a:r>
              <a:rPr lang="ja" noProof="1"/>
              <a:t>Contribution activities are not evaluated correctly</a:t>
            </a:r>
            <a:endParaRPr dirty="0"/>
          </a:p>
          <a:p>
            <a:pPr lvl="1" indent="-288131">
              <a:buSzPct val="100000"/>
            </a:pPr>
            <a:r>
              <a:rPr lang="en-US" altLang="ja-JP"/>
              <a:t>No understanding that contribution is valuable for the company</a:t>
            </a:r>
            <a:endParaRPr dirty="0"/>
          </a:p>
          <a:p>
            <a:pPr marL="457200" lvl="0" indent="-300037" algn="l" rtl="0">
              <a:spcBef>
                <a:spcPts val="0"/>
              </a:spcBef>
              <a:spcAft>
                <a:spcPts val="0"/>
              </a:spcAft>
              <a:buSzPct val="100000"/>
              <a:buChar char="•"/>
            </a:pPr>
            <a:r>
              <a:rPr lang="ja" noProof="1"/>
              <a:t>What are the steps that can be taken in the field</a:t>
            </a:r>
            <a:endParaRPr dirty="0"/>
          </a:p>
          <a:p>
            <a:pPr marL="914400" lvl="1" indent="-288131" algn="l" rtl="0">
              <a:spcBef>
                <a:spcPts val="0"/>
              </a:spcBef>
              <a:spcAft>
                <a:spcPts val="0"/>
              </a:spcAft>
              <a:buSzPct val="136363"/>
              <a:buChar char="•"/>
            </a:pPr>
            <a:r>
              <a:rPr lang="ja" sz="880" noProof="1">
                <a:latin typeface="Arial"/>
                <a:ea typeface="Arial"/>
                <a:cs typeface="Arial"/>
                <a:sym typeface="Arial"/>
              </a:rPr>
              <a:t>As I was listening to the introduction, I thought that LF developed the information to be understood, so here is the link</a:t>
            </a:r>
            <a:endParaRPr sz="880" dirty="0">
              <a:latin typeface="Arial"/>
              <a:ea typeface="Arial"/>
              <a:cs typeface="Arial"/>
              <a:sym typeface="Arial"/>
            </a:endParaRPr>
          </a:p>
          <a:p>
            <a:pPr marL="914400" lvl="1" indent="-288131" algn="l" rtl="0">
              <a:spcBef>
                <a:spcPts val="0"/>
              </a:spcBef>
              <a:spcAft>
                <a:spcPts val="0"/>
              </a:spcAft>
              <a:buSzPct val="136363"/>
              <a:buChar char="•"/>
            </a:pPr>
            <a:r>
              <a:rPr lang="ja" sz="880" u="sng" noProof="1">
                <a:solidFill>
                  <a:schemeClr val="hlink"/>
                </a:solidFill>
                <a:latin typeface="Arial"/>
                <a:ea typeface="Arial"/>
                <a:cs typeface="Arial"/>
                <a:sym typeface="Arial"/>
                <a:hlinkClick r:id="rId3"/>
              </a:rPr>
              <a:t>Open Source Guide for Enterprises – The Linux Foundation</a:t>
            </a:r>
            <a:endParaRPr sz="880" u="sng" dirty="0">
              <a:solidFill>
                <a:schemeClr val="hlink"/>
              </a:solidFill>
              <a:latin typeface="Arial"/>
              <a:ea typeface="Arial"/>
              <a:cs typeface="Arial"/>
              <a:sym typeface="Arial"/>
              <a:hlinkClick r:id="rId3"/>
            </a:endParaRPr>
          </a:p>
          <a:p>
            <a:pPr marL="914400" lvl="1" indent="-288131" algn="l" rtl="0">
              <a:spcBef>
                <a:spcPts val="0"/>
              </a:spcBef>
              <a:spcAft>
                <a:spcPts val="0"/>
              </a:spcAft>
              <a:buSzPct val="136363"/>
              <a:buChar char="•"/>
            </a:pPr>
            <a:r>
              <a:rPr lang="ja" sz="880" noProof="1">
                <a:latin typeface="Arial"/>
                <a:ea typeface="Arial"/>
                <a:cs typeface="Arial"/>
                <a:sym typeface="Arial"/>
              </a:rPr>
              <a:t>And then there's the material from when we announced our contributions, including the case study that semiconductor Nvidia is doing for the business.</a:t>
            </a:r>
            <a:endParaRPr sz="880" dirty="0">
              <a:latin typeface="Arial"/>
              <a:ea typeface="Arial"/>
              <a:cs typeface="Arial"/>
              <a:sym typeface="Arial"/>
            </a:endParaRPr>
          </a:p>
          <a:p>
            <a:pPr marL="914400" lvl="1" indent="-288131" algn="l" rtl="0">
              <a:spcBef>
                <a:spcPts val="0"/>
              </a:spcBef>
              <a:spcAft>
                <a:spcPts val="0"/>
              </a:spcAft>
              <a:buSzPct val="136363"/>
              <a:buChar char="•"/>
            </a:pPr>
            <a:r>
              <a:rPr lang="ja" sz="880" u="sng" noProof="1">
                <a:solidFill>
                  <a:schemeClr val="hlink"/>
                </a:solidFill>
                <a:latin typeface="Arial"/>
                <a:ea typeface="Arial"/>
                <a:cs typeface="Arial"/>
                <a:sym typeface="Arial"/>
                <a:hlinkClick r:id="rId4"/>
              </a:rPr>
              <a:t>https://static.sched.com/hosted_files/ossna2024/05/QuantitativeMethodContributionValue-KS_MK_202404.pdf</a:t>
            </a:r>
            <a:endParaRPr dirty="0"/>
          </a:p>
          <a:p>
            <a:pPr marL="914400" lvl="1" indent="-288131" algn="l" rtl="0">
              <a:spcBef>
                <a:spcPts val="0"/>
              </a:spcBef>
              <a:spcAft>
                <a:spcPts val="0"/>
              </a:spcAft>
              <a:buSzPct val="136363"/>
              <a:buChar char="•"/>
            </a:pPr>
            <a:r>
              <a:rPr lang="ja" sz="880" noProof="1">
                <a:latin typeface="Arial"/>
                <a:ea typeface="Arial"/>
                <a:cs typeface="Arial"/>
                <a:sym typeface="Arial"/>
              </a:rPr>
              <a:t>What Intel is saying to the outside world</a:t>
            </a:r>
            <a:endParaRPr sz="880" dirty="0">
              <a:latin typeface="Arial"/>
              <a:ea typeface="Arial"/>
              <a:cs typeface="Arial"/>
              <a:sym typeface="Arial"/>
            </a:endParaRPr>
          </a:p>
          <a:p>
            <a:pPr marL="914400" lvl="1" indent="-288131" algn="l" rtl="0">
              <a:spcBef>
                <a:spcPts val="0"/>
              </a:spcBef>
              <a:spcAft>
                <a:spcPts val="0"/>
              </a:spcAft>
              <a:buSzPct val="136363"/>
              <a:buChar char="•"/>
            </a:pPr>
            <a:r>
              <a:rPr lang="ja" sz="880" u="sng" noProof="1">
                <a:solidFill>
                  <a:schemeClr val="hlink"/>
                </a:solidFill>
                <a:latin typeface="Arial"/>
                <a:ea typeface="Arial"/>
                <a:cs typeface="Arial"/>
                <a:sym typeface="Arial"/>
                <a:hlinkClick r:id="rId5"/>
              </a:rPr>
              <a:t>How Intel Supports Open Source from the Inside Out</a:t>
            </a:r>
            <a:endParaRPr sz="880" u="sng" dirty="0">
              <a:solidFill>
                <a:schemeClr val="hlink"/>
              </a:solidFill>
              <a:latin typeface="Arial"/>
              <a:ea typeface="Arial"/>
              <a:cs typeface="Arial"/>
              <a:sym typeface="Arial"/>
              <a:hlinkClick r:id="rId5"/>
            </a:endParaRPr>
          </a:p>
          <a:p>
            <a:pPr marL="914400" lvl="1" indent="-288131" algn="l" rtl="0">
              <a:spcBef>
                <a:spcPts val="0"/>
              </a:spcBef>
              <a:spcAft>
                <a:spcPts val="0"/>
              </a:spcAft>
              <a:buSzPct val="100000"/>
              <a:buChar char="•"/>
            </a:pPr>
            <a:r>
              <a:rPr dirty="0"/>
              <a:t> </a:t>
            </a:r>
          </a:p>
          <a:p>
            <a:pPr marL="457200" lvl="0" indent="-300037" algn="l" rtl="0">
              <a:spcBef>
                <a:spcPts val="0"/>
              </a:spcBef>
              <a:spcAft>
                <a:spcPts val="0"/>
              </a:spcAft>
              <a:buSzPct val="100000"/>
              <a:buChar char="•"/>
            </a:pPr>
            <a:r>
              <a:rPr lang="ja" noProof="1"/>
              <a:t>Who do we want our executives to be?</a:t>
            </a:r>
            <a:endParaRPr dirty="0"/>
          </a:p>
          <a:p>
            <a:pPr marL="457200" lvl="0" indent="-300037" algn="l" rtl="0">
              <a:spcBef>
                <a:spcPts val="0"/>
              </a:spcBef>
              <a:spcAft>
                <a:spcPts val="0"/>
              </a:spcAft>
              <a:buSzPct val="100000"/>
              <a:buChar char="•"/>
            </a:pPr>
            <a:r>
              <a:rPr lang="ja" noProof="1"/>
              <a:t>How can OSS help the business?</a:t>
            </a:r>
            <a:endParaRPr dirty="0"/>
          </a:p>
          <a:p>
            <a:pPr marL="457200" lvl="0" indent="-300037" algn="l" rtl="0">
              <a:spcBef>
                <a:spcPts val="0"/>
              </a:spcBef>
              <a:spcAft>
                <a:spcPts val="0"/>
              </a:spcAft>
              <a:buSzPct val="100000"/>
              <a:buChar char="•"/>
            </a:pPr>
            <a:r>
              <a:rPr lang="ja" noProof="1"/>
              <a:t>The metrics for OSS activities</a:t>
            </a:r>
            <a:endParaRPr dirty="0"/>
          </a:p>
          <a:p>
            <a:pPr marL="457200" lvl="0" indent="-300037" algn="l" rtl="0">
              <a:spcBef>
                <a:spcPts val="0"/>
              </a:spcBef>
              <a:spcAft>
                <a:spcPts val="0"/>
              </a:spcAft>
              <a:buSzPct val="100000"/>
              <a:buChar char="•"/>
            </a:pPr>
            <a:r>
              <a:rPr lang="ja" noProof="1"/>
              <a:t>I want our divisions to be able to think of OSS as their own business.</a:t>
            </a:r>
            <a:endParaRPr dirty="0"/>
          </a:p>
          <a:p>
            <a:pPr marL="457200" lvl="0" indent="-300037" algn="l" rtl="0">
              <a:spcBef>
                <a:spcPts val="0"/>
              </a:spcBef>
              <a:spcAft>
                <a:spcPts val="0"/>
              </a:spcAft>
              <a:buSzPct val="100000"/>
              <a:buChar char="•"/>
            </a:pPr>
            <a:r>
              <a:rPr lang="ja" noProof="1"/>
              <a:t>The current situation of AI is similar to the first situation of OSS (Don't use it because it's dangerous, etc.)</a:t>
            </a:r>
            <a:endParaRPr dirty="0"/>
          </a:p>
          <a:p>
            <a:pPr marL="457200" lvl="0" indent="-300037" algn="l" rtl="0">
              <a:spcBef>
                <a:spcPts val="0"/>
              </a:spcBef>
              <a:spcAft>
                <a:spcPts val="0"/>
              </a:spcAft>
              <a:buSzPct val="100000"/>
              <a:buChar char="•"/>
            </a:pPr>
            <a:r>
              <a:rPr lang="ja" noProof="1"/>
              <a:t>Japanese companies tend not to move without external pressure. Can we do something about this?</a:t>
            </a:r>
            <a:endParaRPr dirty="0"/>
          </a:p>
          <a:p>
            <a:pPr marL="457200" lvl="0" indent="-300037" algn="l" rtl="0">
              <a:spcBef>
                <a:spcPts val="0"/>
              </a:spcBef>
              <a:spcAft>
                <a:spcPts val="0"/>
              </a:spcAft>
              <a:buSzPct val="100000"/>
              <a:buChar char="•"/>
            </a:pPr>
            <a:r>
              <a:rPr lang="ja" noProof="1"/>
              <a:t>I want to do not only governance but also leading.</a:t>
            </a:r>
            <a:endParaRPr dirty="0"/>
          </a:p>
          <a:p>
            <a:pPr marL="457200" lvl="0" indent="-300037" algn="l" rtl="0">
              <a:spcBef>
                <a:spcPts val="0"/>
              </a:spcBef>
              <a:spcAft>
                <a:spcPts val="0"/>
              </a:spcAft>
              <a:buSzPct val="100000"/>
              <a:buChar char="•"/>
            </a:pPr>
            <a:r>
              <a:rPr lang="ja" noProof="1"/>
              <a:t>Cybersecurity is also getting attention.</a:t>
            </a:r>
            <a:endParaRPr dirty="0"/>
          </a:p>
          <a:p>
            <a:pPr marL="457200" lvl="0" indent="-300037" algn="l" rtl="0">
              <a:spcBef>
                <a:spcPts val="0"/>
              </a:spcBef>
              <a:spcAft>
                <a:spcPts val="0"/>
              </a:spcAft>
              <a:buSzPct val="100000"/>
              <a:buChar char="•"/>
            </a:pPr>
            <a:r>
              <a:rPr lang="ja" noProof="1"/>
              <a:t>There is a temperature difference between departments in the company.</a:t>
            </a:r>
            <a:endParaRPr dirty="0"/>
          </a:p>
          <a:p>
            <a:pPr marL="457200" lvl="0" indent="-300037" algn="l" rtl="0">
              <a:spcBef>
                <a:spcPts val="0"/>
              </a:spcBef>
              <a:spcAft>
                <a:spcPts val="0"/>
              </a:spcAft>
              <a:buSzPct val="100000"/>
              <a:buChar char="•"/>
            </a:pPr>
            <a:r>
              <a:rPr lang="ja" noProof="1"/>
              <a:t>There is a problem in the process when bringing OSS. (I want them to choose a safe OSS.)</a:t>
            </a:r>
            <a:endParaRPr dirty="0"/>
          </a:p>
          <a:p>
            <a:pPr marL="457200" lvl="0" indent="-300037" algn="l" rtl="0">
              <a:spcBef>
                <a:spcPts val="0"/>
              </a:spcBef>
              <a:spcAft>
                <a:spcPts val="0"/>
              </a:spcAft>
              <a:buSzPct val="100000"/>
              <a:buChar char="•"/>
            </a:pPr>
            <a:r>
              <a:rPr lang="ja" noProof="1"/>
              <a:t>What kind of people are needed to gather OSPO members?</a:t>
            </a:r>
            <a:endParaRPr dirty="0"/>
          </a:p>
          <a:p>
            <a:pPr marL="457200" lvl="0" indent="-300037" algn="l" rtl="0">
              <a:spcBef>
                <a:spcPts val="0"/>
              </a:spcBef>
              <a:spcAft>
                <a:spcPts val="0"/>
              </a:spcAft>
              <a:buSzPct val="100000"/>
              <a:buChar char="•"/>
            </a:pPr>
            <a:r>
              <a:rPr lang="ja" noProof="1"/>
              <a:t>I think the issues of OSPO are different between Japan and overseas.</a:t>
            </a:r>
            <a:endParaRPr dirty="0"/>
          </a:p>
          <a:p>
            <a:pPr marL="0" lvl="0" indent="0" algn="l" rtl="0">
              <a:spcBef>
                <a:spcPts val="0"/>
              </a:spcBef>
              <a:spcAft>
                <a:spcPts val="0"/>
              </a:spcAft>
              <a:buNone/>
            </a:pPr>
            <a:r>
              <a:rPr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51"/>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t> </a:t>
            </a:r>
          </a:p>
        </p:txBody>
      </p:sp>
      <p:sp>
        <p:nvSpPr>
          <p:cNvPr id="599" name="Google Shape;599;p51"/>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Autofit/>
          </a:bodyPr>
          <a:lstStyle/>
          <a:p>
            <a:pPr marL="457200" lvl="0" indent="-342900" algn="l" rtl="0">
              <a:spcBef>
                <a:spcPts val="0"/>
              </a:spcBef>
              <a:spcAft>
                <a:spcPts val="0"/>
              </a:spcAft>
              <a:buSzPts val="1800"/>
              <a:buChar char="•"/>
            </a:pPr>
            <a:r>
              <a:rPr lang="ja" noProof="1"/>
              <a:t>Has software changed from being developed to being procured?</a:t>
            </a:r>
            <a:endParaRPr/>
          </a:p>
          <a:p>
            <a:pPr marL="457200" lvl="0" indent="-342900" algn="l" rtl="0">
              <a:spcBef>
                <a:spcPts val="0"/>
              </a:spcBef>
              <a:spcAft>
                <a:spcPts val="0"/>
              </a:spcAft>
              <a:buSzPts val="1800"/>
              <a:buChar char="•"/>
            </a:pPr>
            <a:r>
              <a:rPr lang="ja" noProof="1"/>
              <a:t>Cloud services have become the mainstream, developing as OSS and making money from services. Japan has not caught up with this.</a:t>
            </a:r>
            <a:endParaRPr/>
          </a:p>
          <a:p>
            <a:pPr marL="457200" lvl="0" indent="-342900" algn="l" rtl="0">
              <a:spcBef>
                <a:spcPts val="0"/>
              </a:spcBef>
              <a:spcAft>
                <a:spcPts val="0"/>
              </a:spcAft>
              <a:buSzPts val="1800"/>
              <a:buChar char="•"/>
            </a:pPr>
            <a:r>
              <a:rPr lang="ja" noProof="1"/>
              <a:t>Is it unique to Japan?</a:t>
            </a:r>
            <a:endParaRPr/>
          </a:p>
          <a:p>
            <a:pPr marL="457200" lvl="0" indent="-342900" algn="l" rtl="0">
              <a:spcBef>
                <a:spcPts val="0"/>
              </a:spcBef>
              <a:spcAft>
                <a:spcPts val="0"/>
              </a:spcAft>
              <a:buSzPts val="1800"/>
              <a:buChar char="•"/>
            </a:pPr>
            <a:r>
              <a:rPr lang="ja" noProof="1"/>
              <a:t>Proposed FAQ theme:</a:t>
            </a:r>
            <a:endParaRPr/>
          </a:p>
          <a:p>
            <a:pPr marL="914400" lvl="1" indent="-323850" algn="l" rtl="0">
              <a:spcBef>
                <a:spcPts val="0"/>
              </a:spcBef>
              <a:spcAft>
                <a:spcPts val="0"/>
              </a:spcAft>
              <a:buSzPts val="1500"/>
              <a:buChar char="•"/>
            </a:pPr>
            <a:r>
              <a:rPr lang="ja" noProof="1"/>
              <a:t>What is a contribution?</a:t>
            </a:r>
            <a:endParaRPr/>
          </a:p>
          <a:p>
            <a:pPr marL="1371600" lvl="2" indent="-304800" algn="l" rtl="0">
              <a:spcBef>
                <a:spcPts val="0"/>
              </a:spcBef>
              <a:spcAft>
                <a:spcPts val="0"/>
              </a:spcAft>
              <a:buSzPts val="1200"/>
              <a:buChar char="•"/>
            </a:pPr>
            <a:r>
              <a:rPr lang="ja" noProof="1"/>
              <a:t>Deepen understanding</a:t>
            </a:r>
            <a:endParaRPr/>
          </a:p>
          <a:p>
            <a:pPr marL="1371600" lvl="2" indent="-304800" algn="l" rtl="0">
              <a:spcBef>
                <a:spcPts val="0"/>
              </a:spcBef>
              <a:spcAft>
                <a:spcPts val="0"/>
              </a:spcAft>
              <a:buSzPts val="1200"/>
              <a:buChar char="•"/>
            </a:pPr>
            <a:r>
              <a:rPr lang="ja" noProof="1"/>
              <a:t>How to communicate</a:t>
            </a:r>
            <a:endParaRPr/>
          </a:p>
          <a:p>
            <a:pPr marL="1371600" lvl="2" indent="-304800" algn="l" rtl="0">
              <a:spcBef>
                <a:spcPts val="0"/>
              </a:spcBef>
              <a:spcAft>
                <a:spcPts val="0"/>
              </a:spcAft>
              <a:buSzPts val="1200"/>
              <a:buChar char="•"/>
            </a:pPr>
            <a:r>
              <a:rPr lang="ja" noProof="1"/>
              <a:t>How to measure value</a:t>
            </a:r>
            <a:endParaRPr/>
          </a:p>
          <a:p>
            <a:pPr marL="457200" lvl="0" indent="-342900" algn="l" rtl="0">
              <a:spcBef>
                <a:spcPts val="0"/>
              </a:spcBef>
              <a:spcAft>
                <a:spcPts val="0"/>
              </a:spcAft>
              <a:buSzPts val="1800"/>
              <a:buChar char="•"/>
            </a:pPr>
            <a:r>
              <a:rPr lang="ja" noProof="1"/>
              <a:t>OSS contributions are easier to communicate when explained through standardization committee activities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 in the first place?</a:t>
            </a:r>
            <a:endParaRPr/>
          </a:p>
        </p:txBody>
      </p:sp>
      <p:sp>
        <p:nvSpPr>
          <p:cNvPr id="81" name="Google Shape;81;p13"/>
          <p:cNvSpPr txBox="1">
            <a:spLocks noGrp="1"/>
          </p:cNvSpPr>
          <p:nvPr>
            <p:ph type="body" idx="1"/>
          </p:nvPr>
        </p:nvSpPr>
        <p:spPr>
          <a:xfrm>
            <a:off x="432000" y="792368"/>
            <a:ext cx="8280000" cy="3835800"/>
          </a:xfrm>
          <a:prstGeom prst="rect">
            <a:avLst/>
          </a:prstGeom>
          <a:noFill/>
          <a:ln>
            <a:noFill/>
          </a:ln>
        </p:spPr>
        <p:txBody>
          <a:bodyPr spcFirstLastPara="1" wrap="square" lIns="91425" tIns="91425" rIns="91425" bIns="91425" anchor="ctr" anchorCtr="0">
            <a:normAutofit fontScale="77500" lnSpcReduction="20000"/>
          </a:bodyPr>
          <a:lstStyle/>
          <a:p>
            <a:pPr marL="457200" lvl="0" indent="-297497" algn="l" rtl="0">
              <a:spcBef>
                <a:spcPts val="0"/>
              </a:spcBef>
              <a:spcAft>
                <a:spcPts val="0"/>
              </a:spcAft>
              <a:buClr>
                <a:schemeClr val="accent1"/>
              </a:buClr>
              <a:buSzPct val="100000"/>
              <a:buChar char="●"/>
            </a:pPr>
            <a:r>
              <a:rPr lang="ja" noProof="1"/>
              <a:t>(Summarized as a high-level concept)</a:t>
            </a:r>
            <a:endParaRPr/>
          </a:p>
          <a:p>
            <a:pPr marL="457200" lvl="0" indent="-297497" algn="l" rtl="0">
              <a:spcBef>
                <a:spcPts val="0"/>
              </a:spcBef>
              <a:spcAft>
                <a:spcPts val="0"/>
              </a:spcAft>
              <a:buSzPct val="100000"/>
              <a:buChar char="●"/>
            </a:pPr>
            <a:r>
              <a:rPr lang="ja" noProof="1"/>
              <a:t>What OSPO is working on</a:t>
            </a:r>
            <a:endParaRPr/>
          </a:p>
          <a:p>
            <a:pPr marL="914400" lvl="1" indent="-297497" algn="l" rtl="0">
              <a:spcBef>
                <a:spcPts val="0"/>
              </a:spcBef>
              <a:spcAft>
                <a:spcPts val="0"/>
              </a:spcAft>
              <a:buSzPct val="100000"/>
              <a:buChar char="○"/>
            </a:pPr>
            <a:r>
              <a:rPr lang="ja" noProof="1"/>
              <a:t>Challenges</a:t>
            </a:r>
            <a:endParaRPr/>
          </a:p>
          <a:p>
            <a:pPr marL="1371600" lvl="2" indent="-297497" algn="l" rtl="0">
              <a:spcBef>
                <a:spcPts val="0"/>
              </a:spcBef>
              <a:spcAft>
                <a:spcPts val="0"/>
              </a:spcAft>
              <a:buSzPct val="100000"/>
              <a:buChar char="■"/>
            </a:pPr>
            <a:r>
              <a:rPr lang="ja" noProof="1"/>
              <a:t>Coping with the current situation where OSS is used more than 80%</a:t>
            </a:r>
            <a:endParaRPr/>
          </a:p>
          <a:p>
            <a:pPr marL="914400" lvl="1" indent="-297497" algn="l" rtl="0">
              <a:spcBef>
                <a:spcPts val="0"/>
              </a:spcBef>
              <a:spcAft>
                <a:spcPts val="0"/>
              </a:spcAft>
              <a:buSzPct val="100000"/>
              <a:buChar char="○"/>
            </a:pPr>
            <a:r>
              <a:rPr lang="ja" noProof="1"/>
              <a:t>Initiatives</a:t>
            </a:r>
            <a:endParaRPr/>
          </a:p>
          <a:p>
            <a:pPr marL="1371600" lvl="2" indent="-297497" algn="l" rtl="0">
              <a:spcBef>
                <a:spcPts val="0"/>
              </a:spcBef>
              <a:spcAft>
                <a:spcPts val="0"/>
              </a:spcAft>
              <a:buSzPct val="100000"/>
              <a:buChar char="■"/>
            </a:pPr>
            <a:r>
              <a:rPr lang="ja" noProof="1"/>
              <a:t>Finding and promoting ways to engage with OSS and the OSS community as a company</a:t>
            </a:r>
            <a:endParaRPr/>
          </a:p>
          <a:p>
            <a:pPr marL="457200" lvl="0" indent="-297497" algn="l" rtl="0">
              <a:spcBef>
                <a:spcPts val="0"/>
              </a:spcBef>
              <a:spcAft>
                <a:spcPts val="0"/>
              </a:spcAft>
              <a:buSzPct val="100000"/>
              <a:buChar char="●"/>
            </a:pPr>
            <a:r>
              <a:rPr lang="ja" noProof="1"/>
              <a:t>As I mentioned briefly before, I feel that OSPO is about </a:t>
            </a:r>
            <a:r>
              <a:rPr lang="ja" noProof="1">
                <a:highlight>
                  <a:srgbClr val="FFFF00"/>
                </a:highlight>
              </a:rPr>
              <a:t>bridging the gap between the internal and OSS culture</a:t>
            </a:r>
            <a:endParaRPr/>
          </a:p>
          <a:p>
            <a:pPr marL="914400" lvl="1" indent="-297497" algn="l" rtl="0">
              <a:spcBef>
                <a:spcPts val="0"/>
              </a:spcBef>
              <a:spcAft>
                <a:spcPts val="0"/>
              </a:spcAft>
              <a:buSzPct val="100000"/>
              <a:buChar char="○"/>
            </a:pPr>
            <a:r>
              <a:rPr lang="ja" noProof="1"/>
              <a:t>It's just an image of catching up, so I feel it's not enough</a:t>
            </a:r>
            <a:endParaRPr/>
          </a:p>
          <a:p>
            <a:pPr marL="457200" lvl="0" indent="-297497" algn="l" rtl="0">
              <a:spcBef>
                <a:spcPts val="0"/>
              </a:spcBef>
              <a:spcAft>
                <a:spcPts val="0"/>
              </a:spcAft>
              <a:buSzPct val="100000"/>
              <a:buChar char="●"/>
            </a:pPr>
            <a:r>
              <a:rPr lang="ja" noProof="1">
                <a:highlight>
                  <a:srgbClr val="FFFF00"/>
                </a:highlight>
              </a:rPr>
              <a:t>Bridging the organization and the OSS community</a:t>
            </a:r>
            <a:r>
              <a:rPr lang="ja" noProof="1"/>
              <a:t> is OSPO</a:t>
            </a:r>
            <a:endParaRPr/>
          </a:p>
          <a:p>
            <a:pPr marL="457200" lvl="0" indent="-297497" algn="l" rtl="0">
              <a:spcBef>
                <a:spcPts val="0"/>
              </a:spcBef>
              <a:spcAft>
                <a:spcPts val="0"/>
              </a:spcAft>
              <a:buSzPct val="100000"/>
              <a:buChar char="●"/>
            </a:pPr>
            <a:r>
              <a:rPr lang="ja" noProof="1"/>
              <a:t>The role of OSPO is to stage awareness and mindset within the company</a:t>
            </a:r>
            <a:endParaRPr/>
          </a:p>
          <a:p>
            <a:pPr marL="457200" lvl="0" indent="-297497" algn="l" rtl="0">
              <a:spcBef>
                <a:spcPts val="0"/>
              </a:spcBef>
              <a:spcAft>
                <a:spcPts val="0"/>
              </a:spcAft>
              <a:buSzPct val="100000"/>
              <a:buChar char="●"/>
            </a:pPr>
            <a:r>
              <a:rPr lang="ja" noProof="1"/>
              <a:t>Inculcate not only engineers but also OSS-like ways of working (things that are becoming commonplace outside the company) within the company</a:t>
            </a:r>
            <a:endParaRPr/>
          </a:p>
          <a:p>
            <a:pPr marL="457200" lvl="0" indent="-297497" algn="l" rtl="0">
              <a:spcBef>
                <a:spcPts val="0"/>
              </a:spcBef>
              <a:spcAft>
                <a:spcPts val="0"/>
              </a:spcAft>
              <a:buSzPct val="100000"/>
              <a:buChar char="●"/>
            </a:pPr>
            <a:r>
              <a:rPr lang="ja" noProof="1"/>
              <a:t>Efforts to adopt the ways that have been successful in the OSS community within the company in order to successfully implement large-scale development</a:t>
            </a:r>
            <a:endParaRPr/>
          </a:p>
          <a:p>
            <a:pPr marL="457200" lvl="0" indent="-297497" algn="l" rtl="0">
              <a:spcBef>
                <a:spcPts val="0"/>
              </a:spcBef>
              <a:spcAft>
                <a:spcPts val="0"/>
              </a:spcAft>
              <a:buSzPct val="100000"/>
              <a:buChar char="●"/>
            </a:pPr>
            <a:r>
              <a:rPr lang="ja" noProof="1"/>
              <a:t>Efforts to incorporate (become a member of) the company into the ecosystem created by OSS</a:t>
            </a:r>
            <a:endParaRPr/>
          </a:p>
          <a:p>
            <a:pPr marL="457200" lvl="0" indent="-297497" algn="l" rtl="0">
              <a:spcBef>
                <a:spcPts val="0"/>
              </a:spcBef>
              <a:spcAft>
                <a:spcPts val="0"/>
              </a:spcAft>
              <a:buSzPct val="100000"/>
              <a:buChar char="●"/>
            </a:pPr>
            <a:r>
              <a:rPr lang="ja" noProof="1"/>
              <a:t>Efforts to develop the company's business by utilizing the OSS ecosystem</a:t>
            </a:r>
            <a:endParaRPr/>
          </a:p>
          <a:p>
            <a:pPr marL="914400" lvl="1" indent="-297497" algn="l" rtl="0">
              <a:spcBef>
                <a:spcPts val="0"/>
              </a:spcBef>
              <a:spcAft>
                <a:spcPts val="0"/>
              </a:spcAft>
              <a:buSzPct val="100000"/>
              <a:buChar char="○"/>
            </a:pPr>
            <a:r>
              <a:rPr lang="ja" noProof="1"/>
              <a:t>Bridging between the logic of the company and the logic of OSS, aiming for the development of both</a:t>
            </a:r>
            <a:endParaRPr/>
          </a:p>
          <a:p>
            <a:pPr marL="914400" lvl="1" indent="-297497" algn="l" rtl="0">
              <a:spcBef>
                <a:spcPts val="0"/>
              </a:spcBef>
              <a:spcAft>
                <a:spcPts val="0"/>
              </a:spcAft>
              <a:buSzPct val="100000"/>
              <a:buChar char="○"/>
            </a:pPr>
            <a:r>
              <a:rPr lang="ja" noProof="1"/>
              <a:t>Corporate engineers working in the OSS community should be dedicated to OSS activities</a:t>
            </a:r>
            <a:endParaRPr/>
          </a:p>
          <a:p>
            <a:pPr marL="1371600" lvl="2" indent="-297497" algn="l" rtl="0">
              <a:spcBef>
                <a:spcPts val="0"/>
              </a:spcBef>
              <a:spcAft>
                <a:spcPts val="0"/>
              </a:spcAft>
              <a:buSzPct val="100000"/>
              <a:buChar char="■"/>
            </a:pPr>
            <a:r>
              <a:rPr lang="ja" noProof="1"/>
              <a:t>OSPO members should consider the logic side of the company and implement strategies separately from them</a:t>
            </a:r>
            <a:endParaRPr/>
          </a:p>
          <a:p>
            <a:pPr marL="1371600" lvl="2" indent="-297497" algn="l" rtl="0">
              <a:spcBef>
                <a:spcPts val="0"/>
              </a:spcBef>
              <a:spcAft>
                <a:spcPts val="0"/>
              </a:spcAft>
              <a:buSzPct val="100000"/>
              <a:buChar char="■"/>
            </a:pPr>
            <a:r>
              <a:rPr lang="ja" noProof="1"/>
              <a:t>If OSPO members and OSS activity members are confused, the activity members will suffer</a:t>
            </a:r>
            <a:endParaRPr/>
          </a:p>
          <a:p>
            <a:pPr marL="457200" lvl="0" indent="-297497" algn="l" rtl="0">
              <a:spcBef>
                <a:spcPts val="0"/>
              </a:spcBef>
              <a:spcAft>
                <a:spcPts val="0"/>
              </a:spcAft>
              <a:buSzPct val="100000"/>
              <a:buChar char="●"/>
            </a:pPr>
            <a:r>
              <a:rPr lang="ja" noProof="1"/>
              <a:t>Positioning of OSPO people in the company</a:t>
            </a:r>
            <a:endParaRPr/>
          </a:p>
          <a:p>
            <a:pPr marL="914400" lvl="1" indent="-297497" algn="l" rtl="0">
              <a:spcBef>
                <a:spcPts val="0"/>
              </a:spcBef>
              <a:spcAft>
                <a:spcPts val="0"/>
              </a:spcAft>
              <a:buSzPct val="100000"/>
              <a:buChar char="○"/>
            </a:pPr>
            <a:r>
              <a:rPr lang="ja" noProof="1"/>
              <a:t>I'm not a divisional person or an OSS activity engineer. I'm thinking of both.</a:t>
            </a:r>
            <a:endParaRPr/>
          </a:p>
          <a:p>
            <a:pPr marL="914400" lvl="1" indent="-297497" algn="l" rtl="0">
              <a:spcBef>
                <a:spcPts val="0"/>
              </a:spcBef>
              <a:spcAft>
                <a:spcPts val="0"/>
              </a:spcAft>
              <a:buSzPct val="100000"/>
              <a:buChar char="○"/>
            </a:pPr>
            <a:r>
              <a:rPr lang="ja" noProof="1"/>
              <a:t>I use multiple positions. (This makes it difficult to do OSPO)</a:t>
            </a:r>
            <a:endParaRPr/>
          </a:p>
          <a:p>
            <a:pPr marL="457200" lvl="0" indent="-297497" algn="l" rtl="0">
              <a:spcBef>
                <a:spcPts val="0"/>
              </a:spcBef>
              <a:spcAft>
                <a:spcPts val="0"/>
              </a:spcAft>
              <a:buSzPct val="100000"/>
              <a:buChar char="●"/>
            </a:pPr>
            <a:r>
              <a:rPr lang="ja" noProof="1"/>
              <a:t>Aim for and create a state where OSS activities have value and benefits from both the company and the OSS community</a:t>
            </a:r>
            <a:endParaRPr/>
          </a:p>
          <a:p>
            <a:pPr marL="457200" lvl="0" indent="-297497" algn="l" rtl="0">
              <a:spcBef>
                <a:spcPts val="0"/>
              </a:spcBef>
              <a:spcAft>
                <a:spcPts val="0"/>
              </a:spcAft>
              <a:buSzPct val="100000"/>
              <a:buChar char="●"/>
            </a:pPr>
            <a:r>
              <a:rPr lang="ja" noProof="1"/>
              <a:t>Why don't we discuss the meaning of the name Open Source Program Office?</a:t>
            </a:r>
            <a:endParaRPr/>
          </a:p>
          <a:p>
            <a:pPr marL="457200" lvl="0" indent="-297497" algn="l" rtl="0">
              <a:spcBef>
                <a:spcPts val="0"/>
              </a:spcBef>
              <a:spcAft>
                <a:spcPts val="0"/>
              </a:spcAft>
              <a:buSzPct val="100000"/>
              <a:buChar char="●"/>
            </a:pPr>
            <a:r>
              <a:rPr lang="ja" noProof="1"/>
              <a:t>Meaning of Program</a:t>
            </a:r>
            <a:endParaRPr/>
          </a:p>
          <a:p>
            <a:pPr marL="914400" lvl="1" indent="-297497" algn="l" rtl="0">
              <a:spcBef>
                <a:spcPts val="0"/>
              </a:spcBef>
              <a:spcAft>
                <a:spcPts val="0"/>
              </a:spcAft>
              <a:buSzPct val="100000"/>
              <a:buChar char="○"/>
            </a:pPr>
            <a:r>
              <a:rPr lang="ja" noProof="1"/>
              <a:t>A Program Officer (program officer, PO) is a person who plans and manages research and grant programs at a research institution, think tank, or foundation.</a:t>
            </a:r>
            <a:endParaRPr/>
          </a:p>
          <a:p>
            <a:pPr marL="914400" lvl="1" indent="-297497" algn="l" rtl="0">
              <a:spcBef>
                <a:spcPts val="0"/>
              </a:spcBef>
              <a:spcAft>
                <a:spcPts val="0"/>
              </a:spcAft>
              <a:buSzPct val="100000"/>
              <a:buChar char="○"/>
            </a:pPr>
            <a:r>
              <a:rPr lang="ja" noProof="1"/>
              <a:t>There is also a view that it is conducted on an ongoing basis.</a:t>
            </a:r>
            <a:endParaRPr/>
          </a:p>
        </p:txBody>
      </p:sp>
      <p:sp>
        <p:nvSpPr>
          <p:cNvPr id="82" name="Google Shape;82;p13"/>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2023/10/27 Discussion - Next 12/22 Continue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4"/>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a:t>
            </a:r>
            <a:endParaRPr/>
          </a:p>
        </p:txBody>
      </p:sp>
      <p:sp>
        <p:nvSpPr>
          <p:cNvPr id="88" name="Google Shape;88;p14"/>
          <p:cNvSpPr txBox="1">
            <a:spLocks noGrp="1"/>
          </p:cNvSpPr>
          <p:nvPr>
            <p:ph type="body" idx="1"/>
          </p:nvPr>
        </p:nvSpPr>
        <p:spPr>
          <a:xfrm>
            <a:off x="432000" y="792368"/>
            <a:ext cx="8280000" cy="3835800"/>
          </a:xfrm>
          <a:prstGeom prst="rect">
            <a:avLst/>
          </a:prstGeom>
          <a:noFill/>
          <a:ln>
            <a:noFill/>
          </a:ln>
        </p:spPr>
        <p:txBody>
          <a:bodyPr spcFirstLastPara="1" wrap="square" lIns="91425" tIns="91425" rIns="91425" bIns="91425" anchor="ctr" anchorCtr="0">
            <a:normAutofit fontScale="77500" lnSpcReduction="20000"/>
          </a:bodyPr>
          <a:lstStyle/>
          <a:p>
            <a:pPr marL="457200" lvl="0" indent="-297497" algn="l" rtl="0">
              <a:spcBef>
                <a:spcPts val="0"/>
              </a:spcBef>
              <a:spcAft>
                <a:spcPts val="0"/>
              </a:spcAft>
              <a:buClr>
                <a:schemeClr val="accent1"/>
              </a:buClr>
              <a:buSzPct val="100000"/>
              <a:buChar char="●"/>
            </a:pPr>
            <a:r>
              <a:rPr lang="ja" noProof="1"/>
              <a:t>What skills are OSPO members looking for?</a:t>
            </a:r>
            <a:endParaRPr/>
          </a:p>
          <a:p>
            <a:pPr marL="914400" lvl="1" indent="-297497" algn="l" rtl="0">
              <a:spcBef>
                <a:spcPts val="0"/>
              </a:spcBef>
              <a:spcAft>
                <a:spcPts val="0"/>
              </a:spcAft>
              <a:buSzPct val="100000"/>
              <a:buChar char="○"/>
            </a:pPr>
            <a:r>
              <a:rPr lang="ja" noProof="1"/>
              <a:t>Wide range?</a:t>
            </a:r>
            <a:endParaRPr/>
          </a:p>
          <a:p>
            <a:pPr marL="914400" lvl="1" indent="-297497" algn="l" rtl="0">
              <a:spcBef>
                <a:spcPts val="0"/>
              </a:spcBef>
              <a:spcAft>
                <a:spcPts val="0"/>
              </a:spcAft>
              <a:buSzPct val="100000"/>
              <a:buChar char="○"/>
            </a:pPr>
            <a:r>
              <a:rPr lang="ja" noProof="1"/>
              <a:t>Software development skills (at some level)</a:t>
            </a:r>
            <a:endParaRPr/>
          </a:p>
          <a:p>
            <a:pPr marL="914400" lvl="1" indent="-297497" algn="l" rtl="0">
              <a:spcBef>
                <a:spcPts val="0"/>
              </a:spcBef>
              <a:spcAft>
                <a:spcPts val="0"/>
              </a:spcAft>
              <a:buSzPct val="100000"/>
              <a:buChar char="○"/>
            </a:pPr>
            <a:r>
              <a:rPr lang="ja" noProof="1"/>
              <a:t>Knowledge of licensing</a:t>
            </a:r>
            <a:endParaRPr/>
          </a:p>
          <a:p>
            <a:pPr marL="1371600" lvl="2" indent="-297497" algn="l" rtl="0">
              <a:spcBef>
                <a:spcPts val="0"/>
              </a:spcBef>
              <a:spcAft>
                <a:spcPts val="0"/>
              </a:spcAft>
              <a:buSzPct val="100000"/>
              <a:buChar char="■"/>
            </a:pPr>
            <a:r>
              <a:rPr lang="ja" noProof="1"/>
              <a:t>Basic knowledge of legal and intellectual property</a:t>
            </a:r>
            <a:endParaRPr/>
          </a:p>
          <a:p>
            <a:pPr marL="1371600" lvl="2" indent="-297497" algn="l" rtl="0">
              <a:spcBef>
                <a:spcPts val="0"/>
              </a:spcBef>
              <a:spcAft>
                <a:spcPts val="0"/>
              </a:spcAft>
              <a:buSzPct val="100000"/>
              <a:buChar char="■"/>
            </a:pPr>
            <a:r>
              <a:rPr lang="ja" noProof="1"/>
              <a:t>Common understanding in the community (intent, background)</a:t>
            </a:r>
            <a:endParaRPr/>
          </a:p>
          <a:p>
            <a:pPr marL="914400" lvl="1" indent="-297497" algn="l" rtl="0">
              <a:spcBef>
                <a:spcPts val="0"/>
              </a:spcBef>
              <a:spcAft>
                <a:spcPts val="0"/>
              </a:spcAft>
              <a:buSzPct val="100000"/>
              <a:buChar char="○"/>
            </a:pPr>
            <a:r>
              <a:rPr lang="ja" noProof="1"/>
              <a:t>Communication skills</a:t>
            </a:r>
            <a:endParaRPr/>
          </a:p>
          <a:p>
            <a:pPr marL="1371600" lvl="2" indent="-297497" algn="l" rtl="0">
              <a:spcBef>
                <a:spcPts val="0"/>
              </a:spcBef>
              <a:spcAft>
                <a:spcPts val="0"/>
              </a:spcAft>
              <a:buSzPct val="100000"/>
              <a:buChar char="■"/>
            </a:pPr>
            <a:r>
              <a:rPr lang="ja" noProof="1"/>
              <a:t>English proficiency</a:t>
            </a:r>
            <a:endParaRPr/>
          </a:p>
          <a:p>
            <a:pPr marL="1371600" lvl="2" indent="-297497" algn="l" rtl="0">
              <a:spcBef>
                <a:spcPts val="0"/>
              </a:spcBef>
              <a:spcAft>
                <a:spcPts val="0"/>
              </a:spcAft>
              <a:buSzPct val="100000"/>
              <a:buChar char="■"/>
            </a:pPr>
            <a:r>
              <a:rPr lang="ja" noProof="1"/>
              <a:t>Spirit of respect</a:t>
            </a:r>
            <a:endParaRPr/>
          </a:p>
          <a:p>
            <a:pPr marL="914400" lvl="1" indent="-297497" algn="l" rtl="0">
              <a:spcBef>
                <a:spcPts val="0"/>
              </a:spcBef>
              <a:spcAft>
                <a:spcPts val="0"/>
              </a:spcAft>
              <a:buSzPct val="100000"/>
              <a:buChar char="○"/>
            </a:pPr>
            <a:r>
              <a:rPr lang="ja" noProof="1"/>
              <a:t>Motivation, mental capacity to withstand headwinds</a:t>
            </a:r>
            <a:endParaRPr/>
          </a:p>
          <a:p>
            <a:pPr marL="914400" lvl="1" indent="-297497" algn="l" rtl="0">
              <a:spcBef>
                <a:spcPts val="0"/>
              </a:spcBef>
              <a:spcAft>
                <a:spcPts val="0"/>
              </a:spcAft>
              <a:buSzPct val="100000"/>
              <a:buChar char="○"/>
            </a:pPr>
            <a:r>
              <a:rPr lang="ja" noProof="1"/>
              <a:t>Ability to explain</a:t>
            </a:r>
            <a:endParaRPr/>
          </a:p>
          <a:p>
            <a:pPr marL="1371600" lvl="2" indent="-297497" algn="l" rtl="0">
              <a:spcBef>
                <a:spcPts val="0"/>
              </a:spcBef>
              <a:spcAft>
                <a:spcPts val="0"/>
              </a:spcAft>
              <a:buSzPct val="100000"/>
              <a:buChar char="■"/>
            </a:pPr>
            <a:r>
              <a:rPr lang="ja" noProof="1"/>
              <a:t>Skills as an educator</a:t>
            </a:r>
            <a:endParaRPr/>
          </a:p>
          <a:p>
            <a:pPr marL="914400" lvl="1" indent="-297497" algn="l" rtl="0">
              <a:spcBef>
                <a:spcPts val="0"/>
              </a:spcBef>
              <a:spcAft>
                <a:spcPts val="0"/>
              </a:spcAft>
              <a:buSzPct val="100000"/>
              <a:buChar char="○"/>
            </a:pPr>
            <a:r>
              <a:rPr lang="ja" noProof="1"/>
              <a:t>Experience and appropriateness of community activities</a:t>
            </a:r>
            <a:endParaRPr/>
          </a:p>
          <a:p>
            <a:pPr marL="1371600" lvl="2" indent="-297497" algn="l" rtl="0">
              <a:spcBef>
                <a:spcPts val="0"/>
              </a:spcBef>
              <a:spcAft>
                <a:spcPts val="0"/>
              </a:spcAft>
              <a:buSzPct val="100000"/>
              <a:buChar char="■"/>
            </a:pPr>
            <a:r>
              <a:rPr lang="ja" noProof="1"/>
              <a:t>Proper understanding of OSS development methods, </a:t>
            </a:r>
            <a:r>
              <a:rPr lang="ja" noProof="1">
                <a:solidFill>
                  <a:schemeClr val="dk1"/>
                </a:solidFill>
              </a:rPr>
              <a:t>ecosystem and</a:t>
            </a:r>
            <a:r>
              <a:rPr lang="ja" noProof="1"/>
              <a:t> community</a:t>
            </a:r>
            <a:endParaRPr/>
          </a:p>
          <a:p>
            <a:pPr marL="1371600" lvl="2" indent="-297497" algn="l" rtl="0">
              <a:spcBef>
                <a:spcPts val="0"/>
              </a:spcBef>
              <a:spcAft>
                <a:spcPts val="0"/>
              </a:spcAft>
              <a:buClr>
                <a:schemeClr val="accent1"/>
              </a:buClr>
              <a:buSzPct val="100000"/>
              <a:buChar char="■"/>
            </a:pPr>
            <a:r>
              <a:rPr lang="ja" noProof="1"/>
              <a:t>Understanding and respect for OSS and community culture</a:t>
            </a:r>
            <a:endParaRPr/>
          </a:p>
          <a:p>
            <a:pPr marL="1828800" lvl="3" indent="-297497" algn="l" rtl="0">
              <a:spcBef>
                <a:spcPts val="0"/>
              </a:spcBef>
              <a:spcAft>
                <a:spcPts val="0"/>
              </a:spcAft>
              <a:buSzPct val="100000"/>
              <a:buChar char="●"/>
            </a:pPr>
            <a:r>
              <a:rPr lang="ja" noProof="1"/>
              <a:t>Values of participants</a:t>
            </a:r>
            <a:endParaRPr/>
          </a:p>
          <a:p>
            <a:pPr marL="457200" lvl="0" indent="-297497" algn="l" rtl="0">
              <a:spcBef>
                <a:spcPts val="0"/>
              </a:spcBef>
              <a:spcAft>
                <a:spcPts val="0"/>
              </a:spcAft>
              <a:buClr>
                <a:schemeClr val="accent1"/>
              </a:buClr>
              <a:buSzPct val="100000"/>
              <a:buChar char="●"/>
            </a:pPr>
            <a:r>
              <a:rPr lang="ja" noProof="1"/>
              <a:t>What are the responsibilities of OSPO?</a:t>
            </a:r>
            <a:endParaRPr/>
          </a:p>
          <a:p>
            <a:pPr marL="914400" lvl="1" indent="-297497" algn="l" rtl="0">
              <a:spcBef>
                <a:spcPts val="0"/>
              </a:spcBef>
              <a:spcAft>
                <a:spcPts val="0"/>
              </a:spcAft>
              <a:buSzPct val="100000"/>
              <a:buChar char="○"/>
            </a:pPr>
            <a:r>
              <a:rPr lang="ja" noProof="1"/>
              <a:t>License management</a:t>
            </a:r>
            <a:endParaRPr/>
          </a:p>
          <a:p>
            <a:pPr marL="914400" lvl="1" indent="-297497" algn="l" rtl="0">
              <a:spcBef>
                <a:spcPts val="0"/>
              </a:spcBef>
              <a:spcAft>
                <a:spcPts val="0"/>
              </a:spcAft>
              <a:buSzPct val="100000"/>
              <a:buChar char="○"/>
            </a:pPr>
            <a:r>
              <a:rPr lang="ja" noProof="1"/>
              <a:t>Suggestions and advice on the use of OSS in business strategies</a:t>
            </a:r>
            <a:endParaRPr/>
          </a:p>
          <a:p>
            <a:pPr marL="914400" lvl="1" indent="-297497" algn="l" rtl="0">
              <a:spcBef>
                <a:spcPts val="0"/>
              </a:spcBef>
              <a:spcAft>
                <a:spcPts val="0"/>
              </a:spcAft>
              <a:buSzPct val="100000"/>
              <a:buChar char="○"/>
            </a:pPr>
            <a:r>
              <a:rPr lang="ja" noProof="1"/>
              <a:t>Activating activities in the OSS community</a:t>
            </a:r>
            <a:endParaRPr/>
          </a:p>
          <a:p>
            <a:pPr marL="914400" lvl="1" indent="-297497" algn="l" rtl="0">
              <a:spcBef>
                <a:spcPts val="0"/>
              </a:spcBef>
              <a:spcAft>
                <a:spcPts val="0"/>
              </a:spcAft>
              <a:buSzPct val="100000"/>
              <a:buChar char="○"/>
            </a:pPr>
            <a:r>
              <a:rPr lang="ja" noProof="1"/>
              <a:t>Educating people about OSS</a:t>
            </a:r>
            <a:endParaRPr/>
          </a:p>
          <a:p>
            <a:pPr marL="1371600" lvl="2" indent="-297497" algn="l" rtl="0">
              <a:spcBef>
                <a:spcPts val="0"/>
              </a:spcBef>
              <a:spcAft>
                <a:spcPts val="0"/>
              </a:spcAft>
              <a:buSzPct val="100000"/>
              <a:buChar char="■"/>
            </a:pPr>
            <a:r>
              <a:rPr lang="ja" noProof="1"/>
              <a:t>Educating people about the risks of using OSS</a:t>
            </a:r>
            <a:endParaRPr/>
          </a:p>
          <a:p>
            <a:pPr marL="1371600" lvl="2" indent="-297497" algn="l" rtl="0">
              <a:spcBef>
                <a:spcPts val="0"/>
              </a:spcBef>
              <a:spcAft>
                <a:spcPts val="0"/>
              </a:spcAft>
              <a:buSzPct val="100000"/>
              <a:buChar char="■"/>
            </a:pPr>
            <a:r>
              <a:rPr lang="ja" noProof="1"/>
              <a:t>Educating people about the utility and community benefits of OSS</a:t>
            </a:r>
            <a:endParaRPr/>
          </a:p>
          <a:p>
            <a:pPr marL="914400" lvl="1" indent="-297497" algn="l" rtl="0">
              <a:spcBef>
                <a:spcPts val="0"/>
              </a:spcBef>
              <a:spcAft>
                <a:spcPts val="0"/>
              </a:spcAft>
              <a:buSzPct val="100000"/>
              <a:buChar char="○"/>
            </a:pPr>
            <a:r>
              <a:rPr lang="ja" noProof="1"/>
              <a:t>Managing CLA:</a:t>
            </a:r>
            <a:endParaRPr/>
          </a:p>
          <a:p>
            <a:pPr marL="457200" lvl="0" indent="-297497" algn="l" rtl="0">
              <a:spcBef>
                <a:spcPts val="0"/>
              </a:spcBef>
              <a:spcAft>
                <a:spcPts val="0"/>
              </a:spcAft>
              <a:buClr>
                <a:schemeClr val="accent1"/>
              </a:buClr>
              <a:buSzPct val="100000"/>
              <a:buChar char="●"/>
            </a:pPr>
            <a:r>
              <a:rPr lang="ja" noProof="1"/>
              <a:t>Internal privileges that OSPO should have</a:t>
            </a:r>
            <a:endParaRPr/>
          </a:p>
          <a:p>
            <a:pPr marL="914400" lvl="1" indent="-297497" algn="l" rtl="0">
              <a:spcBef>
                <a:spcPts val="0"/>
              </a:spcBef>
              <a:spcAft>
                <a:spcPts val="0"/>
              </a:spcAft>
              <a:buSzPct val="100000"/>
              <a:buChar char="○"/>
            </a:pPr>
            <a:r>
              <a:rPr lang="ja" noProof="1"/>
              <a:t>Path to speak to C-level</a:t>
            </a:r>
            <a:endParaRPr/>
          </a:p>
          <a:p>
            <a:pPr marL="457200" lvl="0" indent="-297497" algn="l" rtl="0">
              <a:spcBef>
                <a:spcPts val="0"/>
              </a:spcBef>
              <a:spcAft>
                <a:spcPts val="0"/>
              </a:spcAft>
              <a:buSzPct val="100000"/>
              <a:buChar char="●"/>
            </a:pPr>
            <a:r>
              <a:t> </a:t>
            </a:r>
          </a:p>
        </p:txBody>
      </p:sp>
      <p:sp>
        <p:nvSpPr>
          <p:cNvPr id="89" name="Google Shape;89;p14"/>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2023/12/22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 anyway?</a:t>
            </a:r>
            <a:endParaRPr/>
          </a:p>
        </p:txBody>
      </p:sp>
      <p:sp>
        <p:nvSpPr>
          <p:cNvPr id="95" name="Google Shape;95;p15"/>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ctr" anchorCtr="0">
            <a:normAutofit fontScale="92500" lnSpcReduction="20000"/>
          </a:bodyPr>
          <a:lstStyle/>
          <a:p>
            <a:pPr marL="457200" lvl="0" indent="-310832" algn="l" rtl="0">
              <a:spcBef>
                <a:spcPts val="0"/>
              </a:spcBef>
              <a:spcAft>
                <a:spcPts val="0"/>
              </a:spcAft>
              <a:buSzPct val="100000"/>
              <a:buChar char="●"/>
            </a:pPr>
            <a:r>
              <a:rPr lang="ja" noProof="1"/>
              <a:t>What is the optimal size of OSPO?</a:t>
            </a:r>
            <a:endParaRPr/>
          </a:p>
          <a:p>
            <a:pPr marL="914400" lvl="1" indent="-310832" algn="l" rtl="0">
              <a:spcBef>
                <a:spcPts val="0"/>
              </a:spcBef>
              <a:spcAft>
                <a:spcPts val="0"/>
              </a:spcAft>
              <a:buSzPct val="100000"/>
              <a:buChar char="○"/>
            </a:pPr>
            <a:r>
              <a:rPr lang="ja" noProof="1"/>
              <a:t>What percentage of total engineers?</a:t>
            </a:r>
            <a:endParaRPr/>
          </a:p>
          <a:p>
            <a:pPr marL="1371600" lvl="2" indent="-310832" algn="l" rtl="0">
              <a:spcBef>
                <a:spcPts val="0"/>
              </a:spcBef>
              <a:spcAft>
                <a:spcPts val="0"/>
              </a:spcAft>
              <a:buSzPct val="100000"/>
              <a:buChar char="■"/>
            </a:pPr>
            <a:r>
              <a:rPr lang="ja" noProof="1"/>
              <a:t>(initially large and gradually decreasing) that changes with the maturity stage of OSS</a:t>
            </a:r>
            <a:endParaRPr/>
          </a:p>
          <a:p>
            <a:pPr marL="457200" lvl="0" indent="-310832" algn="l" rtl="0">
              <a:spcBef>
                <a:spcPts val="0"/>
              </a:spcBef>
              <a:spcAft>
                <a:spcPts val="0"/>
              </a:spcAft>
              <a:buClr>
                <a:schemeClr val="accent1"/>
              </a:buClr>
              <a:buSzPct val="100000"/>
              <a:buChar char="●"/>
            </a:pPr>
            <a:r>
              <a:rPr lang="ja" noProof="1"/>
              <a:t>What is the external involvement required for OSPO?</a:t>
            </a:r>
            <a:endParaRPr/>
          </a:p>
          <a:p>
            <a:pPr marL="914400" lvl="1" indent="-310832" algn="l" rtl="0">
              <a:spcBef>
                <a:spcPts val="0"/>
              </a:spcBef>
              <a:spcAft>
                <a:spcPts val="0"/>
              </a:spcAft>
              <a:buSzPct val="100000"/>
              <a:buChar char="○"/>
            </a:pPr>
            <a:r>
              <a:rPr lang="ja" noProof="1"/>
              <a:t>Participate in, contribute to, and discuss OSS events</a:t>
            </a:r>
            <a:endParaRPr/>
          </a:p>
          <a:p>
            <a:pPr marL="914400" lvl="1" indent="-310832" algn="l" rtl="0">
              <a:spcBef>
                <a:spcPts val="0"/>
              </a:spcBef>
              <a:spcAft>
                <a:spcPts val="0"/>
              </a:spcAft>
              <a:buSzPct val="100000"/>
              <a:buChar char="○"/>
            </a:pPr>
            <a:r>
              <a:rPr lang="ja" noProof="1"/>
              <a:t>Absorb external information and bring it back to the company</a:t>
            </a:r>
            <a:endParaRPr/>
          </a:p>
          <a:p>
            <a:pPr marL="914400" lvl="1" indent="-310832" algn="l" rtl="0">
              <a:spcBef>
                <a:spcPts val="0"/>
              </a:spcBef>
              <a:spcAft>
                <a:spcPts val="0"/>
              </a:spcAft>
              <a:buSzPct val="100000"/>
              <a:buChar char="○"/>
            </a:pPr>
            <a:r>
              <a:rPr lang="ja" noProof="1"/>
              <a:t>Support for the company (engineers) to communicate their opinions outside the company and build a common understanding</a:t>
            </a:r>
            <a:endParaRPr/>
          </a:p>
          <a:p>
            <a:pPr marL="914400" lvl="1" indent="-310832" algn="l" rtl="0">
              <a:spcBef>
                <a:spcPts val="0"/>
              </a:spcBef>
              <a:spcAft>
                <a:spcPts val="0"/>
              </a:spcAft>
              <a:buSzPct val="100000"/>
              <a:buChar char="○"/>
            </a:pPr>
            <a:r>
              <a:rPr lang="ja" noProof="1"/>
              <a:t>Promote demonstrating the company's stance as a company (Cooperation, fellowship, and human resource acquisition)</a:t>
            </a:r>
            <a:endParaRPr/>
          </a:p>
          <a:p>
            <a:pPr marL="457200" lvl="0" indent="-310832" algn="l" rtl="0">
              <a:spcBef>
                <a:spcPts val="0"/>
              </a:spcBef>
              <a:spcAft>
                <a:spcPts val="0"/>
              </a:spcAft>
              <a:buSzPct val="100000"/>
              <a:buChar char="●"/>
            </a:pPr>
            <a:r>
              <a:rPr lang="ja" noProof="1"/>
              <a:t>OSS Project Management</a:t>
            </a:r>
            <a:endParaRPr/>
          </a:p>
          <a:p>
            <a:pPr marL="914400" lvl="1" indent="-310832" algn="l" rtl="0">
              <a:spcBef>
                <a:spcPts val="0"/>
              </a:spcBef>
              <a:spcAft>
                <a:spcPts val="0"/>
              </a:spcAft>
              <a:buSzPct val="100000"/>
              <a:buChar char="○"/>
            </a:pPr>
            <a:r>
              <a:rPr lang="ja" noProof="1"/>
              <a:t>CLA setup strategy, management</a:t>
            </a:r>
            <a:endParaRPr/>
          </a:p>
          <a:p>
            <a:pPr marL="457200" lvl="0" indent="-310832" algn="l" rtl="0">
              <a:spcBef>
                <a:spcPts val="0"/>
              </a:spcBef>
              <a:spcAft>
                <a:spcPts val="0"/>
              </a:spcAft>
              <a:buSzPct val="100000"/>
              <a:buChar char="●"/>
            </a:pPr>
            <a:r>
              <a:rPr lang="ja" noProof="1"/>
              <a:t>M &amp; A perspective</a:t>
            </a:r>
            <a:endParaRPr/>
          </a:p>
          <a:p>
            <a:pPr marL="914400" lvl="1" indent="-310832" algn="l" rtl="0">
              <a:spcBef>
                <a:spcPts val="0"/>
              </a:spcBef>
              <a:spcAft>
                <a:spcPts val="0"/>
              </a:spcAft>
              <a:buSzPct val="100000"/>
              <a:buChar char="○"/>
            </a:pPr>
            <a:r>
              <a:rPr lang="ja" noProof="1"/>
              <a:t>Support not only company acquisitions, but also project acquisitions (?) How to evaluate OSPO performance How to justify activities Percentage of understanding in the company? How to show contribution to the business</a:t>
            </a:r>
            <a:endParaRPr/>
          </a:p>
          <a:p>
            <a:pPr marL="457200" lvl="0" indent="-310832" algn="l" rtl="0">
              <a:spcBef>
                <a:spcPts val="0"/>
              </a:spcBef>
              <a:spcAft>
                <a:spcPts val="0"/>
              </a:spcAft>
              <a:buSzPct val="100000"/>
              <a:buChar char="●"/>
            </a:pPr>
            <a:r>
              <a:rPr lang="ja" noProof="1"/>
              <a:t>OSPO Performance Evaluation Methods</a:t>
            </a:r>
            <a:endParaRPr/>
          </a:p>
          <a:p>
            <a:pPr marL="914400" lvl="1" indent="-310832" algn="l" rtl="0">
              <a:spcBef>
                <a:spcPts val="0"/>
              </a:spcBef>
              <a:spcAft>
                <a:spcPts val="0"/>
              </a:spcAft>
              <a:buSzPct val="100000"/>
              <a:buChar char="○"/>
            </a:pPr>
            <a:r>
              <a:rPr lang="ja" noProof="1"/>
              <a:t>How to justify activities</a:t>
            </a:r>
            <a:endParaRPr/>
          </a:p>
          <a:p>
            <a:pPr marL="914400" lvl="1" indent="-310832" algn="l" rtl="0">
              <a:spcBef>
                <a:spcPts val="0"/>
              </a:spcBef>
              <a:spcAft>
                <a:spcPts val="0"/>
              </a:spcAft>
              <a:buSzPct val="100000"/>
              <a:buChar char="○"/>
            </a:pPr>
            <a:r>
              <a:rPr lang="ja" noProof="1"/>
              <a:t>Percentage of people in the company who understand</a:t>
            </a:r>
            <a:endParaRPr/>
          </a:p>
          <a:p>
            <a:pPr marL="914400" lvl="1" indent="-310832" algn="l" rtl="0">
              <a:spcBef>
                <a:spcPts val="0"/>
              </a:spcBef>
              <a:spcAft>
                <a:spcPts val="0"/>
              </a:spcAft>
              <a:buSzPct val="100000"/>
              <a:buChar char="○"/>
            </a:pPr>
            <a:r>
              <a:rPr lang="ja" noProof="1"/>
              <a:t>How to show contribution to the business</a:t>
            </a:r>
            <a:endParaRPr/>
          </a:p>
          <a:p>
            <a:pPr marL="914400" lvl="1" indent="-310832" algn="l" rtl="0">
              <a:spcBef>
                <a:spcPts val="0"/>
              </a:spcBef>
              <a:spcAft>
                <a:spcPts val="0"/>
              </a:spcAft>
              <a:buSzPct val="100000"/>
              <a:buChar char="○"/>
            </a:pPr>
            <a:r>
              <a:rPr lang="ja" noProof="1"/>
              <a:t>Awareness</a:t>
            </a:r>
            <a:endParaRPr/>
          </a:p>
          <a:p>
            <a:pPr marL="457200" lvl="0" indent="-310832" algn="l" rtl="0">
              <a:spcBef>
                <a:spcPts val="0"/>
              </a:spcBef>
              <a:spcAft>
                <a:spcPts val="0"/>
              </a:spcAft>
              <a:buSzPct val="100000"/>
              <a:buChar char="●"/>
            </a:pPr>
            <a:r>
              <a:rPr lang="ja" noProof="1"/>
              <a:t>What is the start of OSPO?</a:t>
            </a:r>
            <a:endParaRPr/>
          </a:p>
          <a:p>
            <a:pPr marL="914400" lvl="1" indent="-310832" algn="l" rtl="0">
              <a:spcBef>
                <a:spcPts val="0"/>
              </a:spcBef>
              <a:spcAft>
                <a:spcPts val="0"/>
              </a:spcAft>
              <a:buSzPct val="100000"/>
              <a:buChar char="○"/>
            </a:pPr>
            <a:r>
              <a:rPr lang="ja" noProof="1"/>
              <a:t>License compliance, education</a:t>
            </a:r>
            <a:endParaRPr/>
          </a:p>
          <a:p>
            <a:pPr marL="457200" lvl="0" indent="-310832" algn="l" rtl="0">
              <a:spcBef>
                <a:spcPts val="0"/>
              </a:spcBef>
              <a:spcAft>
                <a:spcPts val="0"/>
              </a:spcAft>
              <a:buSzPct val="100000"/>
              <a:buChar char="●"/>
            </a:pPr>
            <a:r>
              <a:t> </a:t>
            </a:r>
          </a:p>
          <a:p>
            <a:pPr marL="457200" lvl="0" indent="-310832" algn="l" rtl="0">
              <a:spcBef>
                <a:spcPts val="0"/>
              </a:spcBef>
              <a:spcAft>
                <a:spcPts val="0"/>
              </a:spcAft>
              <a:buSzPct val="100000"/>
              <a:buChar char="●"/>
            </a:pPr>
            <a:r>
              <a:t> </a:t>
            </a:r>
          </a:p>
          <a:p>
            <a:pPr marL="457200" lvl="0" indent="-310832" algn="l" rtl="0">
              <a:spcBef>
                <a:spcPts val="0"/>
              </a:spcBef>
              <a:spcAft>
                <a:spcPts val="0"/>
              </a:spcAft>
              <a:buSzPct val="100000"/>
              <a:buChar char="●"/>
            </a:pPr>
            <a:r>
              <a:rPr lang="ja" noProof="1"/>
              <a:t>Reference: </a:t>
            </a:r>
            <a:r>
              <a:rPr lang="ja" u="sng" noProof="1">
                <a:solidFill>
                  <a:schemeClr val="hlink"/>
                </a:solidFill>
                <a:hlinkClick r:id="rId3"/>
              </a:rPr>
              <a:t>https://ospomindmap.todogroup.org/jp</a:t>
            </a:r>
            <a:endParaRPr/>
          </a:p>
          <a:p>
            <a:pPr marL="457200" lvl="0" indent="-310832" algn="l" rtl="0">
              <a:spcBef>
                <a:spcPts val="0"/>
              </a:spcBef>
              <a:spcAft>
                <a:spcPts val="0"/>
              </a:spcAft>
              <a:buSzPct val="100000"/>
              <a:buChar char="●"/>
            </a:pPr>
            <a:r>
              <a:t> </a:t>
            </a:r>
          </a:p>
        </p:txBody>
      </p:sp>
      <p:sp>
        <p:nvSpPr>
          <p:cNvPr id="96" name="Google Shape;96;p15"/>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2023/12/22 Continue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 in the first place?</a:t>
            </a:r>
            <a:endParaRPr/>
          </a:p>
        </p:txBody>
      </p:sp>
      <p:sp>
        <p:nvSpPr>
          <p:cNvPr id="102" name="Google Shape;102;p16"/>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ctr" anchorCtr="0">
            <a:normAutofit fontScale="77500" lnSpcReduction="20000"/>
          </a:bodyPr>
          <a:lstStyle/>
          <a:p>
            <a:pPr marL="457200" lvl="0" indent="-297497" algn="l" rtl="0">
              <a:spcBef>
                <a:spcPts val="0"/>
              </a:spcBef>
              <a:spcAft>
                <a:spcPts val="0"/>
              </a:spcAft>
              <a:buSzPct val="100000"/>
              <a:buChar char="●"/>
            </a:pPr>
            <a:r>
              <a:rPr lang="ja" noProof="1"/>
              <a:t>OSPO is to work (in various ways) for the whole organization to be able to handle OSS properly.</a:t>
            </a:r>
            <a:endParaRPr/>
          </a:p>
          <a:p>
            <a:pPr marL="457200" lvl="0" indent="-297497" algn="l" rtl="0">
              <a:spcBef>
                <a:spcPts val="0"/>
              </a:spcBef>
              <a:spcAft>
                <a:spcPts val="0"/>
              </a:spcAft>
              <a:buSzPct val="100000"/>
              <a:buChar char="●"/>
            </a:pPr>
            <a:r>
              <a:rPr lang="ja" noProof="1"/>
              <a:t>Is it for the whole organization or just the department that handles OSS?</a:t>
            </a:r>
            <a:endParaRPr/>
          </a:p>
          <a:p>
            <a:pPr marL="914400" lvl="1" indent="-297497" algn="l" rtl="0">
              <a:spcBef>
                <a:spcPts val="0"/>
              </a:spcBef>
              <a:spcAft>
                <a:spcPts val="0"/>
              </a:spcAft>
              <a:buSzPct val="100000"/>
              <a:buChar char="○"/>
            </a:pPr>
            <a:r>
              <a:rPr lang="ja" noProof="1"/>
              <a:t>Taking DX as an example, IT is to be used by the whole organization to change == OSS version of this</a:t>
            </a:r>
            <a:endParaRPr/>
          </a:p>
          <a:p>
            <a:pPr marL="914400" lvl="1" indent="-297497" algn="l" rtl="0">
              <a:spcBef>
                <a:spcPts val="0"/>
              </a:spcBef>
              <a:spcAft>
                <a:spcPts val="0"/>
              </a:spcAft>
              <a:buSzPct val="100000"/>
              <a:buChar char="○"/>
            </a:pPr>
            <a:r>
              <a:rPr lang="ja" noProof="1"/>
              <a:t>The whole organization needs to be transformed to meet OSS</a:t>
            </a:r>
            <a:endParaRPr/>
          </a:p>
          <a:p>
            <a:pPr marL="914400" lvl="1" indent="-297497" algn="l" rtl="0">
              <a:spcBef>
                <a:spcPts val="0"/>
              </a:spcBef>
              <a:spcAft>
                <a:spcPts val="0"/>
              </a:spcAft>
              <a:buSzPct val="100000"/>
              <a:buChar char="○"/>
            </a:pPr>
            <a:r>
              <a:rPr lang="ja" noProof="1"/>
              <a:t>Becoming an Open Source Company</a:t>
            </a:r>
            <a:endParaRPr/>
          </a:p>
          <a:p>
            <a:pPr marL="1371600" lvl="2" indent="-297497" algn="l" rtl="0">
              <a:spcBef>
                <a:spcPts val="0"/>
              </a:spcBef>
              <a:spcAft>
                <a:spcPts val="0"/>
              </a:spcAft>
              <a:buSzPct val="100000"/>
              <a:buChar char="■"/>
            </a:pPr>
            <a:r>
              <a:rPr lang="ja" noProof="1"/>
              <a:t>Becoming like RedHat</a:t>
            </a:r>
            <a:endParaRPr/>
          </a:p>
          <a:p>
            <a:pPr marL="1828800" lvl="3" indent="-297497" algn="l" rtl="0">
              <a:spcBef>
                <a:spcPts val="0"/>
              </a:spcBef>
              <a:spcAft>
                <a:spcPts val="0"/>
              </a:spcAft>
              <a:buSzPct val="100000"/>
              <a:buChar char="●"/>
            </a:pPr>
            <a:r>
              <a:rPr lang="ja" noProof="1"/>
              <a:t>The way we develop technology and disseminate information adopts Open Source Community methods</a:t>
            </a:r>
            <a:endParaRPr/>
          </a:p>
          <a:p>
            <a:pPr marL="1828800" lvl="3" indent="-297497" algn="l" rtl="0">
              <a:spcBef>
                <a:spcPts val="0"/>
              </a:spcBef>
              <a:spcAft>
                <a:spcPts val="0"/>
              </a:spcAft>
              <a:buSzPct val="100000"/>
              <a:buChar char="●"/>
            </a:pPr>
            <a:r>
              <a:rPr lang="ja" noProof="1"/>
              <a:t>A company that has a good bridge between the organization and the OSS community</a:t>
            </a:r>
            <a:endParaRPr/>
          </a:p>
          <a:p>
            <a:pPr marL="2286000" lvl="4" indent="-297497" algn="l" rtl="0">
              <a:spcBef>
                <a:spcPts val="0"/>
              </a:spcBef>
              <a:spcAft>
                <a:spcPts val="0"/>
              </a:spcAft>
              <a:buSzPct val="100000"/>
              <a:buChar char="○"/>
            </a:pPr>
            <a:r>
              <a:rPr lang="ja" noProof="1"/>
              <a:t>A bridge is a company that understands and communicates both corporate and community common sense</a:t>
            </a:r>
            <a:endParaRPr/>
          </a:p>
          <a:p>
            <a:pPr marL="2286000" lvl="4" indent="-297497" algn="l" rtl="0">
              <a:spcBef>
                <a:spcPts val="0"/>
              </a:spcBef>
              <a:spcAft>
                <a:spcPts val="0"/>
              </a:spcAft>
              <a:buSzPct val="100000"/>
              <a:buChar char="○"/>
            </a:pPr>
            <a:r>
              <a:rPr lang="ja" noProof="1"/>
              <a:t>Create a state in which the entire organization, each department, and each person can and does bridge</a:t>
            </a:r>
            <a:endParaRPr/>
          </a:p>
          <a:p>
            <a:pPr marL="914400" lvl="1" indent="-297497" algn="l" rtl="0">
              <a:spcBef>
                <a:spcPts val="0"/>
              </a:spcBef>
              <a:spcAft>
                <a:spcPts val="0"/>
              </a:spcAft>
              <a:buSzPct val="100000"/>
              <a:buChar char="○"/>
            </a:pPr>
            <a:r>
              <a:rPr lang="ja" noProof="1"/>
              <a:t>Bridge Example</a:t>
            </a:r>
            <a:endParaRPr/>
          </a:p>
          <a:p>
            <a:pPr marL="1371600" lvl="2" indent="-297497" algn="l" rtl="0">
              <a:spcBef>
                <a:spcPts val="0"/>
              </a:spcBef>
              <a:spcAft>
                <a:spcPts val="0"/>
              </a:spcAft>
              <a:buSzPct val="100000"/>
              <a:buChar char="■"/>
            </a:pPr>
            <a:r>
              <a:rPr lang="ja" noProof="1"/>
              <a:t>A state in which the Planning and Development Departments can smoothly launch a new business </a:t>
            </a:r>
            <a:r>
              <a:rPr lang="ja" noProof="1">
                <a:solidFill>
                  <a:schemeClr val="dk1"/>
                </a:solidFill>
              </a:rPr>
              <a:t>using OSS</a:t>
            </a:r>
            <a:r>
              <a:rPr lang="ja" noProof="1"/>
              <a:t> based on the understanding of the OSS community</a:t>
            </a:r>
            <a:endParaRPr/>
          </a:p>
          <a:p>
            <a:pPr marL="1371600" lvl="2" indent="-297497" algn="l" rtl="0">
              <a:spcBef>
                <a:spcPts val="0"/>
              </a:spcBef>
              <a:spcAft>
                <a:spcPts val="0"/>
              </a:spcAft>
              <a:buSzPct val="100000"/>
              <a:buChar char="■"/>
            </a:pPr>
            <a:r>
              <a:rPr lang="ja" noProof="1"/>
              <a:t>A state in which all members of the organization understand and practice that OSS contributions are business benefits</a:t>
            </a:r>
            <a:endParaRPr/>
          </a:p>
          <a:p>
            <a:pPr marL="1828800" lvl="3" indent="-297497" algn="l" rtl="0">
              <a:spcBef>
                <a:spcPts val="0"/>
              </a:spcBef>
              <a:spcAft>
                <a:spcPts val="0"/>
              </a:spcAft>
              <a:buSzPct val="100000"/>
              <a:buChar char="●"/>
            </a:pPr>
            <a:r>
              <a:rPr lang="ja" noProof="1">
                <a:solidFill>
                  <a:schemeClr val="dk1"/>
                </a:solidFill>
              </a:rPr>
              <a:t>A state in which it is explained that OSS contributions are connected to business activities</a:t>
            </a:r>
            <a:endParaRPr>
              <a:solidFill>
                <a:schemeClr val="dk1"/>
              </a:solidFill>
            </a:endParaRPr>
          </a:p>
          <a:p>
            <a:pPr marL="1371600" lvl="2" indent="-297497" algn="l" rtl="0">
              <a:spcBef>
                <a:spcPts val="0"/>
              </a:spcBef>
              <a:spcAft>
                <a:spcPts val="0"/>
              </a:spcAft>
              <a:buClr>
                <a:schemeClr val="dk1"/>
              </a:buClr>
              <a:buSzPct val="100000"/>
              <a:buChar char="■"/>
            </a:pPr>
            <a:r>
              <a:rPr lang="ja" noProof="1">
                <a:solidFill>
                  <a:schemeClr val="dk1"/>
                </a:solidFill>
              </a:rPr>
              <a:t>The proportion of OSS in the world is increasing, and it is necessary to adjust business activities to changes in the world, and the means to do so will be related to OSS activities</a:t>
            </a:r>
            <a:endParaRPr>
              <a:solidFill>
                <a:schemeClr val="dk1"/>
              </a:solidFill>
            </a:endParaRPr>
          </a:p>
          <a:p>
            <a:pPr marL="1828800" lvl="3" indent="-297497" algn="l" rtl="0">
              <a:spcBef>
                <a:spcPts val="0"/>
              </a:spcBef>
              <a:spcAft>
                <a:spcPts val="0"/>
              </a:spcAft>
              <a:buClr>
                <a:schemeClr val="dk1"/>
              </a:buClr>
              <a:buSzPct val="100000"/>
              <a:buChar char="●"/>
            </a:pPr>
            <a:r>
              <a:rPr lang="ja" noProof="1">
                <a:solidFill>
                  <a:schemeClr val="dk1"/>
                </a:solidFill>
              </a:rPr>
              <a:t>Response to AI and new regulations (Security, ethics, etc.)</a:t>
            </a:r>
            <a:endParaRPr>
              <a:solidFill>
                <a:schemeClr val="dk1"/>
              </a:solidFill>
            </a:endParaRPr>
          </a:p>
          <a:p>
            <a:pPr marL="1371600" lvl="2" indent="-297497" algn="l" rtl="0">
              <a:spcBef>
                <a:spcPts val="0"/>
              </a:spcBef>
              <a:spcAft>
                <a:spcPts val="0"/>
              </a:spcAft>
              <a:buClr>
                <a:schemeClr val="dk1"/>
              </a:buClr>
              <a:buSzPct val="100000"/>
              <a:buChar char="■"/>
            </a:pPr>
            <a:r>
              <a:rPr lang="ja" noProof="1">
                <a:solidFill>
                  <a:schemeClr val="dk1"/>
                </a:solidFill>
              </a:rPr>
              <a:t>Examples of business benefits</a:t>
            </a:r>
            <a:endParaRPr>
              <a:solidFill>
                <a:schemeClr val="dk1"/>
              </a:solidFill>
            </a:endParaRPr>
          </a:p>
          <a:p>
            <a:pPr marL="1828800" lvl="3" indent="-297497" algn="l" rtl="0">
              <a:spcBef>
                <a:spcPts val="0"/>
              </a:spcBef>
              <a:spcAft>
                <a:spcPts val="0"/>
              </a:spcAft>
              <a:buClr>
                <a:schemeClr val="dk1"/>
              </a:buClr>
              <a:buSzPct val="100000"/>
              <a:buChar char="●"/>
            </a:pPr>
            <a:r>
              <a:rPr lang="ja" noProof="1">
                <a:solidFill>
                  <a:schemeClr val="dk1"/>
                </a:solidFill>
              </a:rPr>
              <a:t>For SoC vendors, OSS activities will ensure that the Linux distribution of SoCs is maintained stably in the community over the long term, leading to increased SoC adoption and differentiation</a:t>
            </a:r>
            <a:endParaRPr>
              <a:solidFill>
                <a:schemeClr val="dk1"/>
              </a:solidFill>
            </a:endParaRPr>
          </a:p>
          <a:p>
            <a:pPr marL="1828800" lvl="3" indent="-297497" algn="l" rtl="0">
              <a:spcBef>
                <a:spcPts val="0"/>
              </a:spcBef>
              <a:spcAft>
                <a:spcPts val="0"/>
              </a:spcAft>
              <a:buClr>
                <a:schemeClr val="dk1"/>
              </a:buClr>
              <a:buSzPct val="100000"/>
              <a:buChar char="●"/>
            </a:pPr>
            <a:r>
              <a:rPr lang="ja" noProof="1">
                <a:solidFill>
                  <a:schemeClr val="dk1"/>
                </a:solidFill>
              </a:rPr>
              <a:t>Open activities will appeal to companies, which will benefit product reliability and adoption</a:t>
            </a:r>
            <a:endParaRPr>
              <a:solidFill>
                <a:schemeClr val="dk1"/>
              </a:solidFill>
            </a:endParaRPr>
          </a:p>
          <a:p>
            <a:pPr marL="1828800" lvl="3" indent="-297497" algn="l" rtl="0">
              <a:spcBef>
                <a:spcPts val="0"/>
              </a:spcBef>
              <a:spcAft>
                <a:spcPts val="0"/>
              </a:spcAft>
              <a:buClr>
                <a:schemeClr val="dk1"/>
              </a:buClr>
              <a:buSzPct val="100000"/>
              <a:buChar char="●"/>
            </a:pPr>
            <a:r>
              <a:rPr lang="ja" noProof="1">
                <a:solidFill>
                  <a:schemeClr val="dk1"/>
                </a:solidFill>
              </a:rPr>
              <a:t>Creating a potential market for OSS users</a:t>
            </a:r>
            <a:endParaRPr>
              <a:solidFill>
                <a:schemeClr val="dk1"/>
              </a:solidFill>
            </a:endParaRPr>
          </a:p>
          <a:p>
            <a:pPr marL="2286000" lvl="4" indent="-297497" algn="l" rtl="0">
              <a:spcBef>
                <a:spcPts val="0"/>
              </a:spcBef>
              <a:spcAft>
                <a:spcPts val="0"/>
              </a:spcAft>
              <a:buClr>
                <a:schemeClr val="dk1"/>
              </a:buClr>
              <a:buSzPct val="100000"/>
              <a:buChar char="○"/>
            </a:pPr>
            <a:r>
              <a:rPr lang="ja" noProof="1">
                <a:solidFill>
                  <a:schemeClr val="dk1"/>
                </a:solidFill>
              </a:rPr>
              <a:t>Creating a support business by increasing the number of OSS users</a:t>
            </a:r>
            <a:endParaRPr>
              <a:solidFill>
                <a:schemeClr val="dk1"/>
              </a:solidFill>
            </a:endParaRPr>
          </a:p>
          <a:p>
            <a:pPr marL="2286000" lvl="4" indent="-297497" algn="l" rtl="0">
              <a:spcBef>
                <a:spcPts val="0"/>
              </a:spcBef>
              <a:spcAft>
                <a:spcPts val="0"/>
              </a:spcAft>
              <a:buClr>
                <a:schemeClr val="dk1"/>
              </a:buClr>
              <a:buSzPct val="100000"/>
              <a:buChar char="○"/>
            </a:pPr>
            <a:r>
              <a:rPr lang="ja" noProof="1">
                <a:solidFill>
                  <a:schemeClr val="dk1"/>
                </a:solidFill>
              </a:rPr>
              <a:t>Android Example</a:t>
            </a:r>
            <a:endParaRPr>
              <a:solidFill>
                <a:schemeClr val="dk1"/>
              </a:solidFill>
            </a:endParaRPr>
          </a:p>
        </p:txBody>
      </p:sp>
      <p:sp>
        <p:nvSpPr>
          <p:cNvPr id="103" name="Google Shape;103;p16"/>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2024/1/26 Continued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What is OSPO in the first place?</a:t>
            </a:r>
            <a:endParaRPr/>
          </a:p>
        </p:txBody>
      </p:sp>
      <p:sp>
        <p:nvSpPr>
          <p:cNvPr id="109" name="Google Shape;109;p17"/>
          <p:cNvSpPr txBox="1">
            <a:spLocks noGrp="1"/>
          </p:cNvSpPr>
          <p:nvPr>
            <p:ph type="body" idx="1"/>
          </p:nvPr>
        </p:nvSpPr>
        <p:spPr>
          <a:xfrm>
            <a:off x="432000" y="724197"/>
            <a:ext cx="8280000" cy="3835800"/>
          </a:xfrm>
          <a:prstGeom prst="rect">
            <a:avLst/>
          </a:prstGeom>
          <a:noFill/>
          <a:ln>
            <a:noFill/>
          </a:ln>
        </p:spPr>
        <p:txBody>
          <a:bodyPr spcFirstLastPara="1" wrap="square" lIns="91425" tIns="91425" rIns="91425" bIns="91425" anchor="t" anchorCtr="0">
            <a:normAutofit fontScale="62500" lnSpcReduction="10000"/>
          </a:bodyPr>
          <a:lstStyle/>
          <a:p>
            <a:pPr marL="457200" lvl="0" indent="-284162" algn="l" rtl="0">
              <a:spcBef>
                <a:spcPts val="0"/>
              </a:spcBef>
              <a:spcAft>
                <a:spcPts val="0"/>
              </a:spcAft>
              <a:buSzPct val="100000"/>
              <a:buChar char="●"/>
            </a:pPr>
            <a:r>
              <a:rPr lang="ja" noProof="1">
                <a:solidFill>
                  <a:schemeClr val="dk1"/>
                </a:solidFill>
              </a:rPr>
              <a:t>How about saying "OSPO is the pilot of the organization's OSS Journey"?</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The OSS Journey of an organization is different in each organization.</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I think it is to support and push rather than to go ahead and pull, so the word pilot does not feel right.</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There is a direction and strategy as an organization, and the role of OSPO is to show how to engage with OSS and the OSS community for that purpose, and to promote it.</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The action for that depends on the state (stage) of each organization.</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For example:</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Work with existing departments in the organization.</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OSPO is the intermediary between Corporate Portfolio and Project Management.</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Stage 0 demonstrates the need for compliance and broadens the understanding of licensing.</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Stage 1: Communicate the benefits of providing bug fixes to the community</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Stage 2: Show the benefits of sharing development man-hours (costs) by contributing to OSS. Create an internal system (system) that facilitates OSS activities.</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Stage 3:</a:t>
            </a:r>
            <a:endParaRPr>
              <a:solidFill>
                <a:schemeClr val="dk1"/>
              </a:solidFill>
            </a:endParaRPr>
          </a:p>
          <a:p>
            <a:pPr marL="1371600" lvl="2" indent="-284162" algn="l" rtl="0">
              <a:spcBef>
                <a:spcPts val="0"/>
              </a:spcBef>
              <a:spcAft>
                <a:spcPts val="0"/>
              </a:spcAft>
              <a:buClr>
                <a:schemeClr val="dk1"/>
              </a:buClr>
              <a:buSzPct val="100000"/>
              <a:buChar char="■"/>
            </a:pPr>
            <a:r>
              <a:rPr lang="ja" noProof="1">
                <a:solidFill>
                  <a:schemeClr val="dk1"/>
                </a:solidFill>
              </a:rPr>
              <a:t>Stage 4:</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The organizational form for OSS varies from company to company.</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I think we can discuss what OSS Journey is.</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How to explain the OSS Initiative</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How to communicate the Shared Cost</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How to communicate the Program ===&gt; I'll dig a little deeper next time!</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PMI= Program as a Project Management Institute term</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PMO=Program Management Office: An organization for successfully managing multiple projects</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PMP site: </a:t>
            </a:r>
            <a:r>
              <a:rPr lang="ja" u="sng" noProof="1">
                <a:solidFill>
                  <a:schemeClr val="hlink"/>
                </a:solidFill>
                <a:hlinkClick r:id="rId3"/>
              </a:rPr>
              <a:t>https://ssaits.jp/promapedia/concepts/project-program-portfolio.html</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Program = “an officially organized system of services, activities, or opportunities that help people achieve something” from </a:t>
            </a:r>
            <a:r>
              <a:rPr lang="ja" u="sng" noProof="1">
                <a:solidFill>
                  <a:schemeClr val="hlink"/>
                </a:solidFill>
                <a:hlinkClick r:id="rId4"/>
              </a:rPr>
              <a:t>https://dictionary.cambridge.org/ja/dictionary/english/program</a:t>
            </a:r>
            <a:endParaRPr>
              <a:solidFill>
                <a:schemeClr val="dk1"/>
              </a:solidFill>
            </a:endParaRPr>
          </a:p>
          <a:p>
            <a:pPr marL="914400" lvl="1" indent="-284162" algn="l" rtl="0">
              <a:spcBef>
                <a:spcPts val="0"/>
              </a:spcBef>
              <a:spcAft>
                <a:spcPts val="0"/>
              </a:spcAft>
              <a:buClr>
                <a:schemeClr val="dk1"/>
              </a:buClr>
              <a:buSzPct val="100000"/>
              <a:buChar char="○"/>
            </a:pPr>
            <a:r>
              <a:rPr lang="ja" u="sng" noProof="1">
                <a:solidFill>
                  <a:schemeClr val="hlink"/>
                </a:solidFill>
                <a:hlinkClick r:id="rId5"/>
              </a:rPr>
              <a:t>https://ospoglossary.todogroup.org/ospo-definition/</a:t>
            </a:r>
            <a:endParaRPr>
              <a:solidFill>
                <a:schemeClr val="dk1"/>
              </a:solidFill>
            </a:endParaRPr>
          </a:p>
          <a:p>
            <a:pPr marL="457200" lvl="0" indent="-284162" algn="l" rtl="0">
              <a:spcBef>
                <a:spcPts val="0"/>
              </a:spcBef>
              <a:spcAft>
                <a:spcPts val="0"/>
              </a:spcAft>
              <a:buClr>
                <a:schemeClr val="dk1"/>
              </a:buClr>
              <a:buSzPct val="100000"/>
              <a:buChar char="●"/>
            </a:pPr>
            <a:r>
              <a:t> </a:t>
            </a:r>
            <a:endParaRPr>
              <a:solidFill>
                <a:schemeClr val="dk1"/>
              </a:solidFill>
            </a:endParaRPr>
          </a:p>
          <a:p>
            <a:pPr marL="457200" lvl="0" indent="-284162" algn="l" rtl="0">
              <a:spcBef>
                <a:spcPts val="0"/>
              </a:spcBef>
              <a:spcAft>
                <a:spcPts val="0"/>
              </a:spcAft>
              <a:buClr>
                <a:schemeClr val="dk1"/>
              </a:buClr>
              <a:buSzPct val="100000"/>
              <a:buChar char="●"/>
            </a:pPr>
            <a:r>
              <a:rPr lang="ja" noProof="1">
                <a:solidFill>
                  <a:schemeClr val="dk1"/>
                </a:solidFill>
              </a:rPr>
              <a:t>and say, "The role of OSPO is to understand the changes in the business environment caused by OSS and to encourage the company to adapt to this changing environment."</a:t>
            </a:r>
            <a:endParaRPr>
              <a:solidFill>
                <a:schemeClr val="dk1"/>
              </a:solidFill>
            </a:endParaRPr>
          </a:p>
          <a:p>
            <a:pPr marL="914400" lvl="1" indent="-284162" algn="l" rtl="0">
              <a:spcBef>
                <a:spcPts val="0"/>
              </a:spcBef>
              <a:spcAft>
                <a:spcPts val="0"/>
              </a:spcAft>
              <a:buClr>
                <a:schemeClr val="dk1"/>
              </a:buClr>
              <a:buSzPct val="100000"/>
              <a:buChar char="○"/>
            </a:pPr>
            <a:r>
              <a:rPr lang="ja" noProof="1">
                <a:solidFill>
                  <a:schemeClr val="dk1"/>
                </a:solidFill>
              </a:rPr>
              <a:t>Adapting has stages: (1) reacting to the change that is directly related to it, (2) understanding the context of the change, anticipating and preparing for the next change, (3) thinking about the desired state and creating change to achieve that state, etc.</a:t>
            </a:r>
            <a:endParaRPr>
              <a:solidFill>
                <a:schemeClr val="dk1"/>
              </a:solidFill>
            </a:endParaRPr>
          </a:p>
          <a:p>
            <a:pPr marL="457200" lvl="0" indent="-284162" algn="l" rtl="0">
              <a:spcBef>
                <a:spcPts val="0"/>
              </a:spcBef>
              <a:spcAft>
                <a:spcPts val="0"/>
              </a:spcAft>
              <a:buClr>
                <a:schemeClr val="dk1"/>
              </a:buClr>
              <a:buSzPct val="100000"/>
              <a:buChar char="●"/>
            </a:pPr>
            <a:r>
              <a:rPr lang="ja">
                <a:solidFill>
                  <a:schemeClr val="dk1"/>
                </a:solidFill>
              </a:rPr>
              <a:t> </a:t>
            </a:r>
            <a:r>
              <a:rPr lang="ja" noProof="1">
                <a:solidFill>
                  <a:schemeClr val="dk1"/>
                </a:solidFill>
              </a:rPr>
              <a:t>2/29 Proposal: Discuss how to set up/operate OSPO</a:t>
            </a:r>
            <a:endParaRPr>
              <a:solidFill>
                <a:schemeClr val="dk1"/>
              </a:solidFill>
            </a:endParaRPr>
          </a:p>
        </p:txBody>
      </p:sp>
      <p:sp>
        <p:nvSpPr>
          <p:cNvPr id="110" name="Google Shape;110;p17"/>
          <p:cNvSpPr/>
          <p:nvPr/>
        </p:nvSpPr>
        <p:spPr>
          <a:xfrm>
            <a:off x="7190675" y="325875"/>
            <a:ext cx="1563600" cy="466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noProof="1"/>
              <a:t>2024/2/16 Continued</a:t>
            </a:r>
            <a:endParaRPr/>
          </a:p>
        </p:txBody>
      </p:sp>
    </p:spTree>
  </p:cSld>
  <p:clrMapOvr>
    <a:masterClrMapping/>
  </p:clrMapOvr>
</p:sld>
</file>

<file path=ppt/theme/theme1.xml><?xml version="1.0" encoding="utf-8"?>
<a:theme xmlns:a="http://schemas.openxmlformats.org/drawingml/2006/main"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10453</Words>
  <Application>Microsoft Office PowerPoint</Application>
  <PresentationFormat>画面に合わせる (16:9)</PresentationFormat>
  <Paragraphs>1226</Paragraphs>
  <Slides>43</Slides>
  <Notes>43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43</vt:i4>
      </vt:variant>
    </vt:vector>
  </HeadingPairs>
  <TitlesOfParts>
    <vt:vector size="49" baseType="lpstr">
      <vt:lpstr>Tahoma</vt:lpstr>
      <vt:lpstr>Courier New</vt:lpstr>
      <vt:lpstr>Arial</vt:lpstr>
      <vt:lpstr>Open Sans</vt:lpstr>
      <vt:lpstr>Quattrocento Sans</vt:lpstr>
      <vt:lpstr>OpenChain Japan Work Group</vt:lpstr>
      <vt:lpstr>Qx</vt:lpstr>
      <vt:lpstr> </vt:lpstr>
      <vt:lpstr>Q: What are the advantages of OSS activities?</vt:lpstr>
      <vt:lpstr>Q: What are the advantages of OSS activities?</vt:lpstr>
      <vt:lpstr>What is OSPO in the first place?</vt:lpstr>
      <vt:lpstr>What is OSPO?</vt:lpstr>
      <vt:lpstr>What is OSPO anyway?</vt:lpstr>
      <vt:lpstr>What is OSPO in the first place?</vt:lpstr>
      <vt:lpstr>What is OSPO in the first place?</vt:lpstr>
      <vt:lpstr>What is OSPO?</vt:lpstr>
      <vt:lpstr>OSPO Strategy: How to launch OSPO/Operation</vt:lpstr>
      <vt:lpstr>Open Source Program What is an Office Program?</vt:lpstr>
      <vt:lpstr> </vt:lpstr>
      <vt:lpstr>What is OSPO?</vt:lpstr>
      <vt:lpstr>Qx</vt:lpstr>
      <vt:lpstr>Consideration of OSPO's organizational growth</vt:lpstr>
      <vt:lpstr>Changes in awareness of OSS</vt:lpstr>
      <vt:lpstr>7/11 Plenary Breakout Sessions</vt:lpstr>
      <vt:lpstr>Step to start using OSS</vt:lpstr>
      <vt:lpstr>Consumer-Leader Open Source Value Map</vt:lpstr>
      <vt:lpstr>Consumer-Leader Open Source Value Map</vt:lpstr>
      <vt:lpstr>Qx</vt:lpstr>
      <vt:lpstr>Qx</vt:lpstr>
      <vt:lpstr>Qx</vt:lpstr>
      <vt:lpstr>Qx</vt:lpstr>
      <vt:lpstr>Qx</vt:lpstr>
      <vt:lpstr>Q1</vt:lpstr>
      <vt:lpstr>Q1 Reference Links</vt:lpstr>
      <vt:lpstr>Question Candidate (blue text added in MTG)</vt:lpstr>
      <vt:lpstr>2023/3/24  Chat of the meeting</vt:lpstr>
      <vt:lpstr>Q: What are the benefits of OSS activities that leverage OSS?</vt:lpstr>
      <vt:lpstr>Q: What are the benefits of OSS activities that leverage OSS?</vt:lpstr>
      <vt:lpstr>Q: What are the advantages of OSS activities that utilize OSS?</vt:lpstr>
      <vt:lpstr>Q: What are the advantages of OSS activities?</vt:lpstr>
      <vt:lpstr>Q: What are the advantages of OSS activities?</vt:lpstr>
      <vt:lpstr>Qx</vt:lpstr>
      <vt:lpstr>Qx</vt:lpstr>
      <vt:lpstr>Qx</vt:lpstr>
      <vt:lpstr>Qx</vt:lpstr>
      <vt:lpstr>Qx</vt:lpstr>
      <vt:lpstr>2024/6/28 agenda</vt:lpstr>
      <vt:lpstr>Interests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Qx</dc:title>
  <cp:lastModifiedBy>Kuwata, Masayuki (SGC)</cp:lastModifiedBy>
  <cp:revision>1</cp:revision>
  <dcterms:modified xsi:type="dcterms:W3CDTF">2024-07-03T00:32:52Z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2024-07-03T00:32:27Z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42a4008b-783e-400c-be06-d99e2c801f42</vt:lpwstr>
  </property>
  <property fmtid="{D5CDD505-2E9C-101B-9397-08002B2CF9AE}" pid="8" name="MSIP_Label_1f8e20e6-048a-4bad-a26b-318dd1cd4d47_ContentBits">
    <vt:lpwstr>0</vt:lpwstr>
  </property>
</Properties>
</file>