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0"/>
  </p:notesMasterIdLst>
  <p:sldIdLst>
    <p:sldId id="283" r:id="rId2"/>
    <p:sldId id="268" r:id="rId3"/>
    <p:sldId id="287" r:id="rId4"/>
    <p:sldId id="284" r:id="rId5"/>
    <p:sldId id="288" r:id="rId6"/>
    <p:sldId id="289" r:id="rId7"/>
    <p:sldId id="296" r:id="rId8"/>
    <p:sldId id="295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Open Sans Medium" panose="020B0600070205080204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 Light" pitchFamily="2" charset="0"/>
      <p:regular r:id="rId23"/>
      <p:bold r:id="rId24"/>
    </p:embeddedFont>
    <p:embeddedFont>
      <p:font typeface="游ゴシック" panose="020B0400000000000000" pitchFamily="50" charset="-128"/>
      <p:regular r:id="rId25"/>
      <p:bold r:id="rId26"/>
    </p:embeddedFont>
    <p:embeddedFont>
      <p:font typeface="游ゴシック Light" panose="020B0300000000000000" pitchFamily="50" charset="-128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5FE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5" autoAdjust="0"/>
    <p:restoredTop sz="91447" autoAdjust="0"/>
  </p:normalViewPr>
  <p:slideViewPr>
    <p:cSldViewPr snapToGrid="0">
      <p:cViewPr varScale="1">
        <p:scale>
          <a:sx n="133" d="100"/>
          <a:sy n="133" d="100"/>
        </p:scale>
        <p:origin x="15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游ゴシック" panose="020B0400000000000000" pitchFamily="50" charset="-128"/>
        <a:ea typeface="游ゴシック" panose="020B0400000000000000" pitchFamily="50" charset="-12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3190cb259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b3190cb259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000" u="none" dirty="0">
                <a:latin typeface="Arial" panose="020B0604020202020204" pitchFamily="34" charset="0"/>
                <a:cs typeface="Arial" panose="020B0604020202020204" pitchFamily="34" charset="0"/>
              </a:rPr>
              <a:t>Company X releases Deliverables in several installments over the life of the contract</a:t>
            </a:r>
          </a:p>
          <a:p>
            <a:r>
              <a:rPr lang="en-US" altLang="ja-JP" sz="10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Midway releases may contain contractual terms that should be communicated. </a:t>
            </a:r>
            <a:br>
              <a:rPr lang="en-US" altLang="ja-JP" sz="10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0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it uses a library that it plans to be replaced in next release, contains an application for only debugging purposes, etc.</a:t>
            </a:r>
            <a:endParaRPr kumimoji="1" lang="ja-JP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1100" u="none" dirty="0"/>
          </a:p>
        </p:txBody>
      </p:sp>
    </p:spTree>
    <p:extLst>
      <p:ext uri="{BB962C8B-B14F-4D97-AF65-F5344CB8AC3E}">
        <p14:creationId xmlns:p14="http://schemas.microsoft.com/office/powerpoint/2010/main" val="712556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100" u="none" dirty="0">
                <a:latin typeface="Arial" panose="020B0604020202020204" pitchFamily="34" charset="0"/>
                <a:cs typeface="Arial" panose="020B0604020202020204" pitchFamily="34" charset="0"/>
              </a:rPr>
              <a:t>Company X releases Deliverables in several installments over the life of the contract</a:t>
            </a:r>
          </a:p>
          <a:p>
            <a:r>
              <a:rPr lang="en-US" altLang="ja-JP" sz="11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Midway releases may contain contractual terms that should be communicated. </a:t>
            </a:r>
            <a:br>
              <a:rPr lang="en-US" altLang="ja-JP" sz="11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1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it uses a library that it plans to be replaced in next release, contains an application for only debugging purposes, etc.</a:t>
            </a:r>
            <a:endParaRPr kumimoji="1" lang="ja-JP" altLang="en-US" sz="11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0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100" u="none" dirty="0">
                <a:latin typeface="Arial" panose="020B0604020202020204" pitchFamily="34" charset="0"/>
                <a:cs typeface="Arial" panose="020B0604020202020204" pitchFamily="34" charset="0"/>
              </a:rPr>
              <a:t>Company X releases Deliverables in several installments over the life of the contract</a:t>
            </a:r>
          </a:p>
          <a:p>
            <a:r>
              <a:rPr lang="en-US" altLang="ja-JP" sz="11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Midway releases may contain contractual terms that should be communicated. </a:t>
            </a:r>
            <a:br>
              <a:rPr lang="en-US" altLang="ja-JP" sz="11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1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it uses a library that it plans to be replaced in next release, contains an application for only debugging purposes, etc.</a:t>
            </a:r>
            <a:endParaRPr kumimoji="1" lang="ja-JP" altLang="en-US" sz="110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1100" u="none" dirty="0"/>
          </a:p>
        </p:txBody>
      </p:sp>
    </p:spTree>
    <p:extLst>
      <p:ext uri="{BB962C8B-B14F-4D97-AF65-F5344CB8AC3E}">
        <p14:creationId xmlns:p14="http://schemas.microsoft.com/office/powerpoint/2010/main" val="1775699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100" u="none" dirty="0">
                <a:latin typeface="Arial" panose="020B0604020202020204" pitchFamily="34" charset="0"/>
                <a:cs typeface="Arial" panose="020B0604020202020204" pitchFamily="34" charset="0"/>
              </a:rPr>
              <a:t>Company X releases Deliverables in several installments over the life of the contract</a:t>
            </a:r>
          </a:p>
          <a:p>
            <a:r>
              <a:rPr lang="en-US" altLang="ja-JP" sz="11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Midway releases may contain contractual terms that should be communicated. </a:t>
            </a:r>
            <a:br>
              <a:rPr lang="en-US" altLang="ja-JP" sz="11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100" b="0" i="0" dirty="0">
                <a:solidFill>
                  <a:srgbClr val="1A20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example, it uses a library that it plans to be replaced in next release, contains an application for only debugging purposes, etc.</a:t>
            </a:r>
            <a:endParaRPr kumimoji="1" lang="ja-JP" altLang="en-US" sz="1100" u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ja-JP" altLang="en-US" sz="1100" u="none" dirty="0"/>
          </a:p>
        </p:txBody>
      </p:sp>
    </p:spTree>
    <p:extLst>
      <p:ext uri="{BB962C8B-B14F-4D97-AF65-F5344CB8AC3E}">
        <p14:creationId xmlns:p14="http://schemas.microsoft.com/office/powerpoint/2010/main" val="214123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100" y="3256956"/>
            <a:ext cx="4974881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+mj-l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dirty="0"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altLang="ja-JP"/>
              <a:t>Click to edit Master title style</a:t>
            </a:r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+mn-l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35C707-BB64-8BEE-9847-BDAD06307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1"/>
          <p:cNvSpPr/>
          <p:nvPr/>
        </p:nvSpPr>
        <p:spPr>
          <a:xfrm>
            <a:off x="539353" y="4660106"/>
            <a:ext cx="2081400" cy="14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69" y="4489847"/>
            <a:ext cx="1448991" cy="344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6262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701278" y="1200150"/>
            <a:ext cx="7985400" cy="3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▪"/>
              <a:defRPr>
                <a:solidFill>
                  <a:srgbClr val="262626"/>
                </a:solidFill>
              </a:defRPr>
            </a:lvl1pPr>
            <a:lvl2pPr marL="91440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•"/>
              <a:defRPr>
                <a:solidFill>
                  <a:srgbClr val="262626"/>
                </a:solidFill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ourier New"/>
              <a:buChar char="o"/>
              <a:defRPr>
                <a:solidFill>
                  <a:srgbClr val="262626"/>
                </a:solidFill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❖"/>
              <a:defRPr>
                <a:solidFill>
                  <a:srgbClr val="262626"/>
                </a:solidFill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Char char="⮚"/>
              <a:defRPr>
                <a:solidFill>
                  <a:srgbClr val="262626"/>
                </a:solidFill>
              </a:defRPr>
            </a:lvl5pPr>
            <a:lvl6pPr marL="2743200" lvl="5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7119938" y="4583906"/>
            <a:ext cx="1052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4224338" y="458390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172450" y="4583906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31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US" dirty="0" err="1"/>
              <a:t>aaa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65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+mj-lt"/>
          <a:ea typeface="Roboto Slab" panose="020B0604020202020204" pitchFamily="2" charset="0"/>
          <a:cs typeface="Roboto Slab" panose="020B0604020202020204" pitchFamily="2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60905-EDAE-4381-8FB7-D697F19A27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Usage Profile</a:t>
            </a:r>
            <a:br>
              <a:rPr kumimoji="1" lang="en-US" altLang="ja-JP" dirty="0"/>
            </a:br>
            <a:r>
              <a:rPr kumimoji="1" lang="en-US" altLang="ja-JP" dirty="0"/>
              <a:t>2023/01/10</a:t>
            </a:r>
            <a:endParaRPr kumimoji="1" lang="ja-JP" alt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8446F7D-159C-4C26-A06F-DD905AE4E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OpenChain JWG SBOM sg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650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701278" y="205978"/>
            <a:ext cx="7985400" cy="8574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dk1"/>
                </a:solidFill>
                <a:latin typeface="+mj-lt"/>
              </a:rPr>
              <a:t>Usage Profile</a:t>
            </a:r>
            <a:r>
              <a:rPr lang="en" sz="2700" dirty="0">
                <a:solidFill>
                  <a:schemeClr val="dk1"/>
                </a:solidFill>
                <a:latin typeface="+mj-lt"/>
              </a:rPr>
              <a:t>: to tell intentions as </a:t>
            </a:r>
            <a:r>
              <a:rPr lang="en" sz="2700" b="1" dirty="0">
                <a:solidFill>
                  <a:schemeClr val="dk1"/>
                </a:solidFill>
                <a:latin typeface="+mj-lt"/>
              </a:rPr>
              <a:t>“Usage” </a:t>
            </a:r>
            <a:r>
              <a:rPr lang="en" sz="2700" dirty="0">
                <a:solidFill>
                  <a:schemeClr val="dk1"/>
                </a:solidFill>
                <a:latin typeface="+mj-lt"/>
              </a:rPr>
              <a:t>for Delivery product</a:t>
            </a:r>
            <a:endParaRPr sz="3800" dirty="0">
              <a:latin typeface="+mj-lt"/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75" y="1293900"/>
            <a:ext cx="8442723" cy="31196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0FE3A-ED15-4FE0-8B6F-B0DCC8DFF498}"/>
              </a:ext>
            </a:extLst>
          </p:cNvPr>
          <p:cNvSpPr txBox="1"/>
          <p:nvPr/>
        </p:nvSpPr>
        <p:spPr>
          <a:xfrm>
            <a:off x="830878" y="1864800"/>
            <a:ext cx="774571" cy="2308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900" dirty="0" err="1">
                <a:solidFill>
                  <a:schemeClr val="bg1"/>
                </a:solidFill>
              </a:rPr>
              <a:t>Deriverable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9A78B-7AF9-47B6-B14E-4E0084F7742D}"/>
              </a:ext>
            </a:extLst>
          </p:cNvPr>
          <p:cNvSpPr txBox="1"/>
          <p:nvPr/>
        </p:nvSpPr>
        <p:spPr>
          <a:xfrm>
            <a:off x="830878" y="2551116"/>
            <a:ext cx="774571" cy="2308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900" dirty="0" err="1">
                <a:solidFill>
                  <a:schemeClr val="bg1"/>
                </a:solidFill>
              </a:rPr>
              <a:t>Deriverable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BDF09-D625-44DA-905E-09206C3D9689}"/>
              </a:ext>
            </a:extLst>
          </p:cNvPr>
          <p:cNvSpPr txBox="1"/>
          <p:nvPr/>
        </p:nvSpPr>
        <p:spPr>
          <a:xfrm>
            <a:off x="830878" y="3290237"/>
            <a:ext cx="774571" cy="230832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900" dirty="0" err="1">
                <a:solidFill>
                  <a:schemeClr val="bg1"/>
                </a:solidFill>
              </a:rPr>
              <a:t>Deriverable</a:t>
            </a:r>
            <a:endParaRPr kumimoji="1" lang="ja-JP" altLang="en-US" sz="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561A57-9900-4F04-B890-9B7DC0849B01}"/>
              </a:ext>
            </a:extLst>
          </p:cNvPr>
          <p:cNvGrpSpPr/>
          <p:nvPr/>
        </p:nvGrpSpPr>
        <p:grpSpPr>
          <a:xfrm>
            <a:off x="7347856" y="1163394"/>
            <a:ext cx="1484445" cy="3376749"/>
            <a:chOff x="241663" y="1129937"/>
            <a:chExt cx="3611880" cy="33767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D5395-CD5C-49DE-999B-C28FD5AB0DCD}"/>
                </a:ext>
              </a:extLst>
            </p:cNvPr>
            <p:cNvSpPr/>
            <p:nvPr/>
          </p:nvSpPr>
          <p:spPr>
            <a:xfrm>
              <a:off x="241663" y="1129937"/>
              <a:ext cx="3611880" cy="33767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6C418-F681-4D34-96C9-5963B5640B9E}"/>
                </a:ext>
              </a:extLst>
            </p:cNvPr>
            <p:cNvSpPr txBox="1"/>
            <p:nvPr/>
          </p:nvSpPr>
          <p:spPr>
            <a:xfrm>
              <a:off x="241663" y="1129937"/>
              <a:ext cx="3569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Company Y</a:t>
              </a:r>
            </a:p>
            <a:p>
              <a:r>
                <a:rPr kumimoji="1" lang="en-US" altLang="ja-JP" dirty="0">
                  <a:solidFill>
                    <a:schemeClr val="bg1"/>
                  </a:solidFill>
                </a:rPr>
                <a:t>(Product Maker)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1E5EA0-05D0-4E9B-8669-195B8BB6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UsageProfile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Usecase</a:t>
            </a:r>
            <a:r>
              <a:rPr kumimoji="1" lang="en-US" altLang="ja-JP" dirty="0"/>
              <a:t> Example</a:t>
            </a:r>
            <a:endParaRPr kumimoji="1" lang="ja-JP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859711-C983-4642-A07C-CE34CED1EE36}"/>
              </a:ext>
            </a:extLst>
          </p:cNvPr>
          <p:cNvGrpSpPr/>
          <p:nvPr/>
        </p:nvGrpSpPr>
        <p:grpSpPr>
          <a:xfrm>
            <a:off x="311697" y="1163393"/>
            <a:ext cx="5710280" cy="3376749"/>
            <a:chOff x="241663" y="1129937"/>
            <a:chExt cx="3611880" cy="33767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C7DC45-9CCA-4F02-9E33-0E9B0C325488}"/>
                </a:ext>
              </a:extLst>
            </p:cNvPr>
            <p:cNvSpPr/>
            <p:nvPr/>
          </p:nvSpPr>
          <p:spPr>
            <a:xfrm>
              <a:off x="241663" y="1129937"/>
              <a:ext cx="3611880" cy="33767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D87E34-A358-4E5C-895B-2AEEFC10C3DE}"/>
                </a:ext>
              </a:extLst>
            </p:cNvPr>
            <p:cNvSpPr txBox="1"/>
            <p:nvPr/>
          </p:nvSpPr>
          <p:spPr>
            <a:xfrm>
              <a:off x="241663" y="1129937"/>
              <a:ext cx="1231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Company X (Supplier)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99CF2-6380-4F7F-9444-5B368CF5472E}"/>
              </a:ext>
            </a:extLst>
          </p:cNvPr>
          <p:cNvSpPr/>
          <p:nvPr/>
        </p:nvSpPr>
        <p:spPr>
          <a:xfrm>
            <a:off x="4970435" y="1299491"/>
            <a:ext cx="935990" cy="31306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Division X-3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3BBF48-369A-4B7E-857B-9A7E3AA251CE}"/>
              </a:ext>
            </a:extLst>
          </p:cNvPr>
          <p:cNvSpPr/>
          <p:nvPr/>
        </p:nvSpPr>
        <p:spPr>
          <a:xfrm>
            <a:off x="463730" y="1698171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Division X-1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DA71588-AA7A-471F-A2C0-3F33F55773B8}"/>
              </a:ext>
            </a:extLst>
          </p:cNvPr>
          <p:cNvSpPr/>
          <p:nvPr/>
        </p:nvSpPr>
        <p:spPr>
          <a:xfrm>
            <a:off x="538097" y="223712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DD3004D-2A8D-4B31-A1D0-43A2150EC229}"/>
              </a:ext>
            </a:extLst>
          </p:cNvPr>
          <p:cNvSpPr/>
          <p:nvPr/>
        </p:nvSpPr>
        <p:spPr>
          <a:xfrm>
            <a:off x="1284881" y="193530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F7F1BB-35A7-4CC7-8CC3-B1196B6C681D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896261" y="2073102"/>
            <a:ext cx="388620" cy="1640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5744D6-70DA-4A22-A7A2-E1257E12C06D}"/>
              </a:ext>
            </a:extLst>
          </p:cNvPr>
          <p:cNvSpPr txBox="1"/>
          <p:nvPr/>
        </p:nvSpPr>
        <p:spPr>
          <a:xfrm>
            <a:off x="839539" y="1906496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static link</a:t>
            </a:r>
            <a:endParaRPr kumimoji="1" lang="ja-JP" altLang="en-US" sz="600" dirty="0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73E3F57D-EEB0-451F-8750-EE1A870710CE}"/>
              </a:ext>
            </a:extLst>
          </p:cNvPr>
          <p:cNvSpPr/>
          <p:nvPr/>
        </p:nvSpPr>
        <p:spPr>
          <a:xfrm>
            <a:off x="5080266" y="1948372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3F826C-3D81-462B-876A-317C6CEC50E8}"/>
              </a:ext>
            </a:extLst>
          </p:cNvPr>
          <p:cNvCxnSpPr>
            <a:stCxn id="15" idx="3"/>
            <a:endCxn id="31" idx="1"/>
          </p:cNvCxnSpPr>
          <p:nvPr/>
        </p:nvCxnSpPr>
        <p:spPr>
          <a:xfrm>
            <a:off x="2001208" y="2073103"/>
            <a:ext cx="3079058" cy="13063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3034BF-0BDC-4A50-9C75-03E8C2716E02}"/>
              </a:ext>
            </a:extLst>
          </p:cNvPr>
          <p:cNvSpPr/>
          <p:nvPr/>
        </p:nvSpPr>
        <p:spPr>
          <a:xfrm>
            <a:off x="463729" y="3356316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Division X-2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5D688C1-F0BE-4E15-B7F1-4C2E5CA96D43}"/>
              </a:ext>
            </a:extLst>
          </p:cNvPr>
          <p:cNvSpPr/>
          <p:nvPr/>
        </p:nvSpPr>
        <p:spPr>
          <a:xfrm>
            <a:off x="538096" y="372135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A33DFFE3-A7B5-45F0-A224-18912A769D89}"/>
              </a:ext>
            </a:extLst>
          </p:cNvPr>
          <p:cNvSpPr/>
          <p:nvPr/>
        </p:nvSpPr>
        <p:spPr>
          <a:xfrm>
            <a:off x="1307969" y="372135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2AFCE634-DCE4-4179-8AC9-3811C9CC1142}"/>
              </a:ext>
            </a:extLst>
          </p:cNvPr>
          <p:cNvSpPr/>
          <p:nvPr/>
        </p:nvSpPr>
        <p:spPr>
          <a:xfrm>
            <a:off x="5087175" y="351516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492881EB-F8BB-40F4-AE36-1930C397A1BB}"/>
              </a:ext>
            </a:extLst>
          </p:cNvPr>
          <p:cNvSpPr/>
          <p:nvPr/>
        </p:nvSpPr>
        <p:spPr>
          <a:xfrm>
            <a:off x="5087175" y="3913787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7A8671-FE06-4CF1-8900-E14D9DA2598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024296" y="3859153"/>
            <a:ext cx="3055970" cy="0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D1B962FE-3A1D-443D-A128-F0B00CA4AFFF}"/>
              </a:ext>
            </a:extLst>
          </p:cNvPr>
          <p:cNvSpPr/>
          <p:nvPr/>
        </p:nvSpPr>
        <p:spPr>
          <a:xfrm>
            <a:off x="5080266" y="2668562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BCE2C06-56D7-408E-B69C-FD273BB9466C}"/>
              </a:ext>
            </a:extLst>
          </p:cNvPr>
          <p:cNvSpPr/>
          <p:nvPr/>
        </p:nvSpPr>
        <p:spPr>
          <a:xfrm>
            <a:off x="5852160" y="2625634"/>
            <a:ext cx="1691640" cy="177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7357E1-B813-4B55-8483-1295F12A8FA9}"/>
              </a:ext>
            </a:extLst>
          </p:cNvPr>
          <p:cNvSpPr/>
          <p:nvPr/>
        </p:nvSpPr>
        <p:spPr>
          <a:xfrm>
            <a:off x="6251724" y="1876746"/>
            <a:ext cx="891068" cy="19140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Deliverables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1266DB20-59CC-47E6-B36A-31BADB118D5A}"/>
              </a:ext>
            </a:extLst>
          </p:cNvPr>
          <p:cNvSpPr/>
          <p:nvPr/>
        </p:nvSpPr>
        <p:spPr>
          <a:xfrm>
            <a:off x="6334987" y="213342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B9DA334D-86F4-4EDE-B813-3A3A2C8A2834}"/>
              </a:ext>
            </a:extLst>
          </p:cNvPr>
          <p:cNvSpPr/>
          <p:nvPr/>
        </p:nvSpPr>
        <p:spPr>
          <a:xfrm>
            <a:off x="6341895" y="2922383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62541B84-1D7C-4B15-A2D2-B2D7C38026B9}"/>
              </a:ext>
            </a:extLst>
          </p:cNvPr>
          <p:cNvSpPr/>
          <p:nvPr/>
        </p:nvSpPr>
        <p:spPr>
          <a:xfrm>
            <a:off x="6334987" y="3316860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F07ABDAE-6E98-4281-91ED-DF637327294B}"/>
              </a:ext>
            </a:extLst>
          </p:cNvPr>
          <p:cNvSpPr/>
          <p:nvPr/>
        </p:nvSpPr>
        <p:spPr>
          <a:xfrm>
            <a:off x="6341895" y="2527906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3FE791-1B72-434B-84F6-FB37434C979E}"/>
              </a:ext>
            </a:extLst>
          </p:cNvPr>
          <p:cNvSpPr txBox="1"/>
          <p:nvPr/>
        </p:nvSpPr>
        <p:spPr>
          <a:xfrm>
            <a:off x="5130385" y="1612903"/>
            <a:ext cx="1332416" cy="215444"/>
          </a:xfrm>
          <a:prstGeom prst="rect">
            <a:avLst/>
          </a:prstGeom>
          <a:solidFill>
            <a:srgbClr val="D6E5FE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b="1" u="sng" dirty="0">
                <a:solidFill>
                  <a:schemeClr val="tx1"/>
                </a:solidFill>
              </a:rPr>
              <a:t>Use only for debugging</a:t>
            </a:r>
            <a:endParaRPr kumimoji="1" lang="ja-JP" altLang="en-US" sz="800" b="1" u="sng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A6B470-25B4-491B-B54D-CFE4A03767C5}"/>
              </a:ext>
            </a:extLst>
          </p:cNvPr>
          <p:cNvCxnSpPr>
            <a:cxnSpLocks/>
            <a:stCxn id="54" idx="2"/>
            <a:endCxn id="49" idx="1"/>
          </p:cNvCxnSpPr>
          <p:nvPr/>
        </p:nvCxnSpPr>
        <p:spPr>
          <a:xfrm>
            <a:off x="5796593" y="1828347"/>
            <a:ext cx="538394" cy="4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ACADDB-702D-4B20-B62B-79FB5D84362F}"/>
              </a:ext>
            </a:extLst>
          </p:cNvPr>
          <p:cNvSpPr txBox="1"/>
          <p:nvPr/>
        </p:nvSpPr>
        <p:spPr>
          <a:xfrm>
            <a:off x="1835022" y="3227567"/>
            <a:ext cx="2366353" cy="215444"/>
          </a:xfrm>
          <a:prstGeom prst="rect">
            <a:avLst/>
          </a:prstGeom>
          <a:solidFill>
            <a:srgbClr val="D6E5FE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b="1" u="sng" dirty="0">
                <a:solidFill>
                  <a:schemeClr val="tx1"/>
                </a:solidFill>
              </a:rPr>
              <a:t>will replace with lib-D (Build) int next release</a:t>
            </a:r>
            <a:endParaRPr kumimoji="1" lang="ja-JP" altLang="en-US" sz="800" b="1" u="sng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286931-3663-461B-A54C-60E955D0103B}"/>
              </a:ext>
            </a:extLst>
          </p:cNvPr>
          <p:cNvCxnSpPr>
            <a:cxnSpLocks/>
            <a:stCxn id="57" idx="2"/>
            <a:endCxn id="36" idx="0"/>
          </p:cNvCxnSpPr>
          <p:nvPr/>
        </p:nvCxnSpPr>
        <p:spPr>
          <a:xfrm flipH="1">
            <a:off x="1666133" y="3443011"/>
            <a:ext cx="1352066" cy="27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croll: Vertical 68">
            <a:extLst>
              <a:ext uri="{FF2B5EF4-FFF2-40B4-BE49-F238E27FC236}">
                <a16:creationId xmlns:a16="http://schemas.microsoft.com/office/drawing/2014/main" id="{1C00D07D-78D3-4D27-A898-5A8BE64E75D0}"/>
              </a:ext>
            </a:extLst>
          </p:cNvPr>
          <p:cNvSpPr/>
          <p:nvPr/>
        </p:nvSpPr>
        <p:spPr>
          <a:xfrm>
            <a:off x="6377353" y="4083504"/>
            <a:ext cx="655308" cy="3584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/>
              <a:t>SBOM</a:t>
            </a:r>
            <a:endParaRPr kumimoji="1" lang="ja-JP" altLang="en-US" sz="600" dirty="0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02634853-283F-436D-9938-613DB887DB39}"/>
              </a:ext>
            </a:extLst>
          </p:cNvPr>
          <p:cNvSpPr/>
          <p:nvPr/>
        </p:nvSpPr>
        <p:spPr>
          <a:xfrm>
            <a:off x="6655197" y="3816960"/>
            <a:ext cx="97887" cy="1275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7183F37-4359-4277-8627-698CE3343BA1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H="1" flipV="1">
            <a:off x="6704141" y="3944501"/>
            <a:ext cx="866" cy="13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D79EC1-C25C-4449-BC6E-0D23EA78CAD1}"/>
              </a:ext>
            </a:extLst>
          </p:cNvPr>
          <p:cNvCxnSpPr/>
          <p:nvPr/>
        </p:nvCxnSpPr>
        <p:spPr>
          <a:xfrm>
            <a:off x="5906425" y="4220610"/>
            <a:ext cx="43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6723D1B-116F-4E8A-A373-A01A2F2EAAA4}"/>
              </a:ext>
            </a:extLst>
          </p:cNvPr>
          <p:cNvSpPr txBox="1"/>
          <p:nvPr/>
        </p:nvSpPr>
        <p:spPr>
          <a:xfrm>
            <a:off x="5094509" y="4648162"/>
            <a:ext cx="2836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u="sng" dirty="0"/>
              <a:t>Company X releases Deliverables in several installments over the life of the contract</a:t>
            </a:r>
            <a:endParaRPr kumimoji="1" lang="ja-JP" altLang="en-US" sz="1050" u="sng" dirty="0"/>
          </a:p>
        </p:txBody>
      </p: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29A6F2F6-6220-4A4B-9C6A-607FC5F11ACC}"/>
              </a:ext>
            </a:extLst>
          </p:cNvPr>
          <p:cNvSpPr/>
          <p:nvPr/>
        </p:nvSpPr>
        <p:spPr>
          <a:xfrm>
            <a:off x="6124160" y="1065743"/>
            <a:ext cx="1136796" cy="11730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061F0B38-CEF6-4A34-BCB4-398AAA7302AE}"/>
              </a:ext>
            </a:extLst>
          </p:cNvPr>
          <p:cNvSpPr/>
          <p:nvPr/>
        </p:nvSpPr>
        <p:spPr>
          <a:xfrm>
            <a:off x="6254524" y="775266"/>
            <a:ext cx="891068" cy="580954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Contracts</a:t>
            </a:r>
            <a:endParaRPr kumimoji="1" lang="ja-JP" altLang="en-US" sz="8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F974D3-ED92-49E8-8B19-94A594C8F697}"/>
              </a:ext>
            </a:extLst>
          </p:cNvPr>
          <p:cNvCxnSpPr/>
          <p:nvPr/>
        </p:nvCxnSpPr>
        <p:spPr>
          <a:xfrm>
            <a:off x="6704141" y="1356220"/>
            <a:ext cx="0" cy="40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5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561A57-9900-4F04-B890-9B7DC0849B01}"/>
              </a:ext>
            </a:extLst>
          </p:cNvPr>
          <p:cNvGrpSpPr/>
          <p:nvPr/>
        </p:nvGrpSpPr>
        <p:grpSpPr>
          <a:xfrm>
            <a:off x="7347856" y="1163394"/>
            <a:ext cx="1484445" cy="3376749"/>
            <a:chOff x="241663" y="1129937"/>
            <a:chExt cx="3611880" cy="33767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D5395-CD5C-49DE-999B-C28FD5AB0DCD}"/>
                </a:ext>
              </a:extLst>
            </p:cNvPr>
            <p:cNvSpPr/>
            <p:nvPr/>
          </p:nvSpPr>
          <p:spPr>
            <a:xfrm>
              <a:off x="241663" y="1129937"/>
              <a:ext cx="3611880" cy="33767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6C418-F681-4D34-96C9-5963B5640B9E}"/>
                </a:ext>
              </a:extLst>
            </p:cNvPr>
            <p:cNvSpPr txBox="1"/>
            <p:nvPr/>
          </p:nvSpPr>
          <p:spPr>
            <a:xfrm>
              <a:off x="241663" y="1129937"/>
              <a:ext cx="3569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Company Y</a:t>
              </a:r>
            </a:p>
            <a:p>
              <a:r>
                <a:rPr kumimoji="1" lang="en-US" altLang="ja-JP" dirty="0">
                  <a:solidFill>
                    <a:schemeClr val="bg1"/>
                  </a:solidFill>
                </a:rPr>
                <a:t>(Product Maker)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1E5EA0-05D0-4E9B-8669-195B8BB6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UsageProfile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Usecase</a:t>
            </a:r>
            <a:r>
              <a:rPr kumimoji="1" lang="en-US" altLang="ja-JP" dirty="0"/>
              <a:t> Example</a:t>
            </a:r>
            <a:endParaRPr kumimoji="1" lang="ja-JP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859711-C983-4642-A07C-CE34CED1EE36}"/>
              </a:ext>
            </a:extLst>
          </p:cNvPr>
          <p:cNvGrpSpPr/>
          <p:nvPr/>
        </p:nvGrpSpPr>
        <p:grpSpPr>
          <a:xfrm>
            <a:off x="311697" y="1163393"/>
            <a:ext cx="5710280" cy="3376749"/>
            <a:chOff x="241663" y="1129937"/>
            <a:chExt cx="3611880" cy="33767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C7DC45-9CCA-4F02-9E33-0E9B0C325488}"/>
                </a:ext>
              </a:extLst>
            </p:cNvPr>
            <p:cNvSpPr/>
            <p:nvPr/>
          </p:nvSpPr>
          <p:spPr>
            <a:xfrm>
              <a:off x="241663" y="1129937"/>
              <a:ext cx="3611880" cy="33767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D87E34-A358-4E5C-895B-2AEEFC10C3DE}"/>
                </a:ext>
              </a:extLst>
            </p:cNvPr>
            <p:cNvSpPr txBox="1"/>
            <p:nvPr/>
          </p:nvSpPr>
          <p:spPr>
            <a:xfrm>
              <a:off x="241663" y="1129937"/>
              <a:ext cx="1231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Company X (Supplier)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99CF2-6380-4F7F-9444-5B368CF5472E}"/>
              </a:ext>
            </a:extLst>
          </p:cNvPr>
          <p:cNvSpPr/>
          <p:nvPr/>
        </p:nvSpPr>
        <p:spPr>
          <a:xfrm>
            <a:off x="4970435" y="1299491"/>
            <a:ext cx="935990" cy="31306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Division X-3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3BBF48-369A-4B7E-857B-9A7E3AA251CE}"/>
              </a:ext>
            </a:extLst>
          </p:cNvPr>
          <p:cNvSpPr/>
          <p:nvPr/>
        </p:nvSpPr>
        <p:spPr>
          <a:xfrm>
            <a:off x="463730" y="1698171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Division X-1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DA71588-AA7A-471F-A2C0-3F33F55773B8}"/>
              </a:ext>
            </a:extLst>
          </p:cNvPr>
          <p:cNvSpPr/>
          <p:nvPr/>
        </p:nvSpPr>
        <p:spPr>
          <a:xfrm>
            <a:off x="538097" y="223712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DD3004D-2A8D-4B31-A1D0-43A2150EC229}"/>
              </a:ext>
            </a:extLst>
          </p:cNvPr>
          <p:cNvSpPr/>
          <p:nvPr/>
        </p:nvSpPr>
        <p:spPr>
          <a:xfrm>
            <a:off x="1284881" y="193530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F7F1BB-35A7-4CC7-8CC3-B1196B6C681D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896261" y="2073102"/>
            <a:ext cx="388620" cy="1640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5744D6-70DA-4A22-A7A2-E1257E12C06D}"/>
              </a:ext>
            </a:extLst>
          </p:cNvPr>
          <p:cNvSpPr txBox="1"/>
          <p:nvPr/>
        </p:nvSpPr>
        <p:spPr>
          <a:xfrm>
            <a:off x="839539" y="1906496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static link</a:t>
            </a:r>
            <a:endParaRPr kumimoji="1" lang="ja-JP" altLang="en-US" sz="600" dirty="0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73E3F57D-EEB0-451F-8750-EE1A870710CE}"/>
              </a:ext>
            </a:extLst>
          </p:cNvPr>
          <p:cNvSpPr/>
          <p:nvPr/>
        </p:nvSpPr>
        <p:spPr>
          <a:xfrm>
            <a:off x="5080266" y="1948372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3F826C-3D81-462B-876A-317C6CEC50E8}"/>
              </a:ext>
            </a:extLst>
          </p:cNvPr>
          <p:cNvCxnSpPr>
            <a:stCxn id="15" idx="3"/>
            <a:endCxn id="31" idx="1"/>
          </p:cNvCxnSpPr>
          <p:nvPr/>
        </p:nvCxnSpPr>
        <p:spPr>
          <a:xfrm>
            <a:off x="2001208" y="2073103"/>
            <a:ext cx="3079058" cy="13063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3034BF-0BDC-4A50-9C75-03E8C2716E02}"/>
              </a:ext>
            </a:extLst>
          </p:cNvPr>
          <p:cNvSpPr/>
          <p:nvPr/>
        </p:nvSpPr>
        <p:spPr>
          <a:xfrm>
            <a:off x="463729" y="3356316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Division X-2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5D688C1-F0BE-4E15-B7F1-4C2E5CA96D43}"/>
              </a:ext>
            </a:extLst>
          </p:cNvPr>
          <p:cNvSpPr/>
          <p:nvPr/>
        </p:nvSpPr>
        <p:spPr>
          <a:xfrm>
            <a:off x="538096" y="372135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A33DFFE3-A7B5-45F0-A224-18912A769D89}"/>
              </a:ext>
            </a:extLst>
          </p:cNvPr>
          <p:cNvSpPr/>
          <p:nvPr/>
        </p:nvSpPr>
        <p:spPr>
          <a:xfrm>
            <a:off x="1307969" y="372135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2AFCE634-DCE4-4179-8AC9-3811C9CC1142}"/>
              </a:ext>
            </a:extLst>
          </p:cNvPr>
          <p:cNvSpPr/>
          <p:nvPr/>
        </p:nvSpPr>
        <p:spPr>
          <a:xfrm>
            <a:off x="5087175" y="351516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492881EB-F8BB-40F4-AE36-1930C397A1BB}"/>
              </a:ext>
            </a:extLst>
          </p:cNvPr>
          <p:cNvSpPr/>
          <p:nvPr/>
        </p:nvSpPr>
        <p:spPr>
          <a:xfrm>
            <a:off x="5087175" y="3913787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7A8671-FE06-4CF1-8900-E14D9DA2598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024296" y="3859153"/>
            <a:ext cx="3055970" cy="0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D1B962FE-3A1D-443D-A128-F0B00CA4AFFF}"/>
              </a:ext>
            </a:extLst>
          </p:cNvPr>
          <p:cNvSpPr/>
          <p:nvPr/>
        </p:nvSpPr>
        <p:spPr>
          <a:xfrm>
            <a:off x="5080266" y="2668562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BCE2C06-56D7-408E-B69C-FD273BB9466C}"/>
              </a:ext>
            </a:extLst>
          </p:cNvPr>
          <p:cNvSpPr/>
          <p:nvPr/>
        </p:nvSpPr>
        <p:spPr>
          <a:xfrm>
            <a:off x="5852160" y="2625634"/>
            <a:ext cx="1691640" cy="177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7357E1-B813-4B55-8483-1295F12A8FA9}"/>
              </a:ext>
            </a:extLst>
          </p:cNvPr>
          <p:cNvSpPr/>
          <p:nvPr/>
        </p:nvSpPr>
        <p:spPr>
          <a:xfrm>
            <a:off x="6251724" y="1876746"/>
            <a:ext cx="891068" cy="19140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Deliverables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1266DB20-59CC-47E6-B36A-31BADB118D5A}"/>
              </a:ext>
            </a:extLst>
          </p:cNvPr>
          <p:cNvSpPr/>
          <p:nvPr/>
        </p:nvSpPr>
        <p:spPr>
          <a:xfrm>
            <a:off x="6334987" y="213342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B9DA334D-86F4-4EDE-B813-3A3A2C8A2834}"/>
              </a:ext>
            </a:extLst>
          </p:cNvPr>
          <p:cNvSpPr/>
          <p:nvPr/>
        </p:nvSpPr>
        <p:spPr>
          <a:xfrm>
            <a:off x="6341895" y="2922383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62541B84-1D7C-4B15-A2D2-B2D7C38026B9}"/>
              </a:ext>
            </a:extLst>
          </p:cNvPr>
          <p:cNvSpPr/>
          <p:nvPr/>
        </p:nvSpPr>
        <p:spPr>
          <a:xfrm>
            <a:off x="6334987" y="3316860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F07ABDAE-6E98-4281-91ED-DF637327294B}"/>
              </a:ext>
            </a:extLst>
          </p:cNvPr>
          <p:cNvSpPr/>
          <p:nvPr/>
        </p:nvSpPr>
        <p:spPr>
          <a:xfrm>
            <a:off x="6341895" y="2527906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3FE791-1B72-434B-84F6-FB37434C979E}"/>
              </a:ext>
            </a:extLst>
          </p:cNvPr>
          <p:cNvSpPr txBox="1"/>
          <p:nvPr/>
        </p:nvSpPr>
        <p:spPr>
          <a:xfrm>
            <a:off x="5130385" y="1612903"/>
            <a:ext cx="1473480" cy="2308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900" b="1" u="sng" dirty="0">
                <a:solidFill>
                  <a:schemeClr val="bg1"/>
                </a:solidFill>
              </a:rPr>
              <a:t>Use only for debugging</a:t>
            </a:r>
            <a:endParaRPr kumimoji="1" lang="ja-JP" altLang="en-US" sz="900" b="1" u="sng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A6B470-25B4-491B-B54D-CFE4A03767C5}"/>
              </a:ext>
            </a:extLst>
          </p:cNvPr>
          <p:cNvCxnSpPr>
            <a:cxnSpLocks/>
            <a:stCxn id="54" idx="2"/>
            <a:endCxn id="49" idx="1"/>
          </p:cNvCxnSpPr>
          <p:nvPr/>
        </p:nvCxnSpPr>
        <p:spPr>
          <a:xfrm>
            <a:off x="5867125" y="1843735"/>
            <a:ext cx="467862" cy="42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ACADDB-702D-4B20-B62B-79FB5D84362F}"/>
              </a:ext>
            </a:extLst>
          </p:cNvPr>
          <p:cNvSpPr txBox="1"/>
          <p:nvPr/>
        </p:nvSpPr>
        <p:spPr>
          <a:xfrm>
            <a:off x="1835022" y="3227567"/>
            <a:ext cx="2366353" cy="215444"/>
          </a:xfrm>
          <a:prstGeom prst="rect">
            <a:avLst/>
          </a:prstGeom>
          <a:solidFill>
            <a:srgbClr val="D6E5FE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b="1" u="sng" dirty="0">
                <a:solidFill>
                  <a:schemeClr val="tx1"/>
                </a:solidFill>
              </a:rPr>
              <a:t>will replace with lib-D (Build) int next release</a:t>
            </a:r>
            <a:endParaRPr kumimoji="1" lang="ja-JP" altLang="en-US" sz="800" b="1" u="sng" dirty="0">
              <a:solidFill>
                <a:schemeClr val="tx1"/>
              </a:solidFill>
            </a:endParaRPr>
          </a:p>
        </p:txBody>
      </p:sp>
      <p:sp>
        <p:nvSpPr>
          <p:cNvPr id="69" name="Scroll: Vertical 68">
            <a:extLst>
              <a:ext uri="{FF2B5EF4-FFF2-40B4-BE49-F238E27FC236}">
                <a16:creationId xmlns:a16="http://schemas.microsoft.com/office/drawing/2014/main" id="{1C00D07D-78D3-4D27-A898-5A8BE64E75D0}"/>
              </a:ext>
            </a:extLst>
          </p:cNvPr>
          <p:cNvSpPr/>
          <p:nvPr/>
        </p:nvSpPr>
        <p:spPr>
          <a:xfrm>
            <a:off x="6377353" y="4083504"/>
            <a:ext cx="655308" cy="3584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/>
              <a:t>SBOM</a:t>
            </a:r>
            <a:endParaRPr kumimoji="1" lang="ja-JP" altLang="en-US" sz="600" dirty="0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02634853-283F-436D-9938-613DB887DB39}"/>
              </a:ext>
            </a:extLst>
          </p:cNvPr>
          <p:cNvSpPr/>
          <p:nvPr/>
        </p:nvSpPr>
        <p:spPr>
          <a:xfrm>
            <a:off x="6655197" y="3816960"/>
            <a:ext cx="97887" cy="1275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7183F37-4359-4277-8627-698CE3343BA1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H="1" flipV="1">
            <a:off x="6704141" y="3944501"/>
            <a:ext cx="866" cy="13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D79EC1-C25C-4449-BC6E-0D23EA78CAD1}"/>
              </a:ext>
            </a:extLst>
          </p:cNvPr>
          <p:cNvCxnSpPr/>
          <p:nvPr/>
        </p:nvCxnSpPr>
        <p:spPr>
          <a:xfrm>
            <a:off x="5906425" y="4220610"/>
            <a:ext cx="43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6723D1B-116F-4E8A-A373-A01A2F2EAAA4}"/>
              </a:ext>
            </a:extLst>
          </p:cNvPr>
          <p:cNvSpPr txBox="1"/>
          <p:nvPr/>
        </p:nvSpPr>
        <p:spPr>
          <a:xfrm>
            <a:off x="1332522" y="3123029"/>
            <a:ext cx="4339526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b="1" u="sng" dirty="0" err="1">
                <a:solidFill>
                  <a:schemeClr val="bg1"/>
                </a:solidFill>
              </a:rPr>
              <a:t>Div</a:t>
            </a:r>
            <a:r>
              <a:rPr kumimoji="1" lang="en-US" altLang="ja-JP" sz="1600" b="1" u="sng" dirty="0">
                <a:solidFill>
                  <a:schemeClr val="bg1"/>
                </a:solidFill>
              </a:rPr>
              <a:t> X-1 does not know that Application A is used only for debugging purpose.</a:t>
            </a:r>
            <a:endParaRPr kumimoji="1" lang="ja-JP" altLang="en-US" sz="1600" b="1" u="sng" dirty="0">
              <a:solidFill>
                <a:schemeClr val="bg1"/>
              </a:solidFill>
            </a:endParaRPr>
          </a:p>
        </p:txBody>
      </p: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29A6F2F6-6220-4A4B-9C6A-607FC5F11ACC}"/>
              </a:ext>
            </a:extLst>
          </p:cNvPr>
          <p:cNvSpPr/>
          <p:nvPr/>
        </p:nvSpPr>
        <p:spPr>
          <a:xfrm>
            <a:off x="6124160" y="1065743"/>
            <a:ext cx="1136796" cy="11730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061F0B38-CEF6-4A34-BCB4-398AAA7302AE}"/>
              </a:ext>
            </a:extLst>
          </p:cNvPr>
          <p:cNvSpPr/>
          <p:nvPr/>
        </p:nvSpPr>
        <p:spPr>
          <a:xfrm>
            <a:off x="6254524" y="775266"/>
            <a:ext cx="891068" cy="580954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Contracts</a:t>
            </a:r>
            <a:endParaRPr kumimoji="1" lang="ja-JP" altLang="en-US" sz="8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F974D3-ED92-49E8-8B19-94A594C8F697}"/>
              </a:ext>
            </a:extLst>
          </p:cNvPr>
          <p:cNvCxnSpPr/>
          <p:nvPr/>
        </p:nvCxnSpPr>
        <p:spPr>
          <a:xfrm>
            <a:off x="6704141" y="1356220"/>
            <a:ext cx="0" cy="40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8D133ACB-211F-4963-91C8-23E40FBA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040" y="1331470"/>
            <a:ext cx="2062232" cy="16554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6395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561A57-9900-4F04-B890-9B7DC0849B01}"/>
              </a:ext>
            </a:extLst>
          </p:cNvPr>
          <p:cNvGrpSpPr/>
          <p:nvPr/>
        </p:nvGrpSpPr>
        <p:grpSpPr>
          <a:xfrm>
            <a:off x="7347856" y="1163394"/>
            <a:ext cx="1484445" cy="3376749"/>
            <a:chOff x="241663" y="1129937"/>
            <a:chExt cx="3611880" cy="33767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D5395-CD5C-49DE-999B-C28FD5AB0DCD}"/>
                </a:ext>
              </a:extLst>
            </p:cNvPr>
            <p:cNvSpPr/>
            <p:nvPr/>
          </p:nvSpPr>
          <p:spPr>
            <a:xfrm>
              <a:off x="241663" y="1129937"/>
              <a:ext cx="3611880" cy="33767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6C418-F681-4D34-96C9-5963B5640B9E}"/>
                </a:ext>
              </a:extLst>
            </p:cNvPr>
            <p:cNvSpPr txBox="1"/>
            <p:nvPr/>
          </p:nvSpPr>
          <p:spPr>
            <a:xfrm>
              <a:off x="241663" y="1129937"/>
              <a:ext cx="35695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Company Y</a:t>
              </a:r>
            </a:p>
            <a:p>
              <a:r>
                <a:rPr kumimoji="1" lang="en-US" altLang="ja-JP" dirty="0">
                  <a:solidFill>
                    <a:schemeClr val="bg1"/>
                  </a:solidFill>
                </a:rPr>
                <a:t>(Product Maker)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1E5EA0-05D0-4E9B-8669-195B8BB6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UsageProfile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Usecase</a:t>
            </a:r>
            <a:r>
              <a:rPr kumimoji="1" lang="en-US" altLang="ja-JP" dirty="0"/>
              <a:t> Example</a:t>
            </a:r>
            <a:endParaRPr kumimoji="1" lang="ja-JP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859711-C983-4642-A07C-CE34CED1EE36}"/>
              </a:ext>
            </a:extLst>
          </p:cNvPr>
          <p:cNvGrpSpPr/>
          <p:nvPr/>
        </p:nvGrpSpPr>
        <p:grpSpPr>
          <a:xfrm>
            <a:off x="311697" y="1163393"/>
            <a:ext cx="5710280" cy="3376749"/>
            <a:chOff x="241663" y="1129937"/>
            <a:chExt cx="3611880" cy="33767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C7DC45-9CCA-4F02-9E33-0E9B0C325488}"/>
                </a:ext>
              </a:extLst>
            </p:cNvPr>
            <p:cNvSpPr/>
            <p:nvPr/>
          </p:nvSpPr>
          <p:spPr>
            <a:xfrm>
              <a:off x="241663" y="1129937"/>
              <a:ext cx="3611880" cy="33767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D87E34-A358-4E5C-895B-2AEEFC10C3DE}"/>
                </a:ext>
              </a:extLst>
            </p:cNvPr>
            <p:cNvSpPr txBox="1"/>
            <p:nvPr/>
          </p:nvSpPr>
          <p:spPr>
            <a:xfrm>
              <a:off x="241663" y="1129937"/>
              <a:ext cx="1231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Company X (Supplier)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99CF2-6380-4F7F-9444-5B368CF5472E}"/>
              </a:ext>
            </a:extLst>
          </p:cNvPr>
          <p:cNvSpPr/>
          <p:nvPr/>
        </p:nvSpPr>
        <p:spPr>
          <a:xfrm>
            <a:off x="4970435" y="1299491"/>
            <a:ext cx="935990" cy="31306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Division X-3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3BBF48-369A-4B7E-857B-9A7E3AA251CE}"/>
              </a:ext>
            </a:extLst>
          </p:cNvPr>
          <p:cNvSpPr/>
          <p:nvPr/>
        </p:nvSpPr>
        <p:spPr>
          <a:xfrm>
            <a:off x="463730" y="1698171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Division X-1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DA71588-AA7A-471F-A2C0-3F33F55773B8}"/>
              </a:ext>
            </a:extLst>
          </p:cNvPr>
          <p:cNvSpPr/>
          <p:nvPr/>
        </p:nvSpPr>
        <p:spPr>
          <a:xfrm>
            <a:off x="538097" y="223712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DD3004D-2A8D-4B31-A1D0-43A2150EC229}"/>
              </a:ext>
            </a:extLst>
          </p:cNvPr>
          <p:cNvSpPr/>
          <p:nvPr/>
        </p:nvSpPr>
        <p:spPr>
          <a:xfrm>
            <a:off x="1284881" y="193530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F7F1BB-35A7-4CC7-8CC3-B1196B6C681D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896261" y="2073102"/>
            <a:ext cx="388620" cy="1640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5744D6-70DA-4A22-A7A2-E1257E12C06D}"/>
              </a:ext>
            </a:extLst>
          </p:cNvPr>
          <p:cNvSpPr txBox="1"/>
          <p:nvPr/>
        </p:nvSpPr>
        <p:spPr>
          <a:xfrm>
            <a:off x="839539" y="1906496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static link</a:t>
            </a:r>
            <a:endParaRPr kumimoji="1" lang="ja-JP" altLang="en-US" sz="600" dirty="0"/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73E3F57D-EEB0-451F-8750-EE1A870710CE}"/>
              </a:ext>
            </a:extLst>
          </p:cNvPr>
          <p:cNvSpPr/>
          <p:nvPr/>
        </p:nvSpPr>
        <p:spPr>
          <a:xfrm>
            <a:off x="5080266" y="1948372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3F826C-3D81-462B-876A-317C6CEC50E8}"/>
              </a:ext>
            </a:extLst>
          </p:cNvPr>
          <p:cNvCxnSpPr>
            <a:stCxn id="15" idx="3"/>
            <a:endCxn id="31" idx="1"/>
          </p:cNvCxnSpPr>
          <p:nvPr/>
        </p:nvCxnSpPr>
        <p:spPr>
          <a:xfrm>
            <a:off x="2001208" y="2073103"/>
            <a:ext cx="3079058" cy="13063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3034BF-0BDC-4A50-9C75-03E8C2716E02}"/>
              </a:ext>
            </a:extLst>
          </p:cNvPr>
          <p:cNvSpPr/>
          <p:nvPr/>
        </p:nvSpPr>
        <p:spPr>
          <a:xfrm>
            <a:off x="463729" y="3356316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Division X-2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5D688C1-F0BE-4E15-B7F1-4C2E5CA96D43}"/>
              </a:ext>
            </a:extLst>
          </p:cNvPr>
          <p:cNvSpPr/>
          <p:nvPr/>
        </p:nvSpPr>
        <p:spPr>
          <a:xfrm>
            <a:off x="538096" y="372135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A33DFFE3-A7B5-45F0-A224-18912A769D89}"/>
              </a:ext>
            </a:extLst>
          </p:cNvPr>
          <p:cNvSpPr/>
          <p:nvPr/>
        </p:nvSpPr>
        <p:spPr>
          <a:xfrm>
            <a:off x="1307969" y="372135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2AFCE634-DCE4-4179-8AC9-3811C9CC1142}"/>
              </a:ext>
            </a:extLst>
          </p:cNvPr>
          <p:cNvSpPr/>
          <p:nvPr/>
        </p:nvSpPr>
        <p:spPr>
          <a:xfrm>
            <a:off x="5087175" y="351516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492881EB-F8BB-40F4-AE36-1930C397A1BB}"/>
              </a:ext>
            </a:extLst>
          </p:cNvPr>
          <p:cNvSpPr/>
          <p:nvPr/>
        </p:nvSpPr>
        <p:spPr>
          <a:xfrm>
            <a:off x="5087175" y="3913787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7A8671-FE06-4CF1-8900-E14D9DA2598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024296" y="3859153"/>
            <a:ext cx="3055970" cy="0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D1B962FE-3A1D-443D-A128-F0B00CA4AFFF}"/>
              </a:ext>
            </a:extLst>
          </p:cNvPr>
          <p:cNvSpPr/>
          <p:nvPr/>
        </p:nvSpPr>
        <p:spPr>
          <a:xfrm>
            <a:off x="5080266" y="2668562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BCE2C06-56D7-408E-B69C-FD273BB9466C}"/>
              </a:ext>
            </a:extLst>
          </p:cNvPr>
          <p:cNvSpPr/>
          <p:nvPr/>
        </p:nvSpPr>
        <p:spPr>
          <a:xfrm>
            <a:off x="5852160" y="2625634"/>
            <a:ext cx="1691640" cy="177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7357E1-B813-4B55-8483-1295F12A8FA9}"/>
              </a:ext>
            </a:extLst>
          </p:cNvPr>
          <p:cNvSpPr/>
          <p:nvPr/>
        </p:nvSpPr>
        <p:spPr>
          <a:xfrm>
            <a:off x="6251724" y="1876746"/>
            <a:ext cx="891068" cy="19140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Deliverables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1266DB20-59CC-47E6-B36A-31BADB118D5A}"/>
              </a:ext>
            </a:extLst>
          </p:cNvPr>
          <p:cNvSpPr/>
          <p:nvPr/>
        </p:nvSpPr>
        <p:spPr>
          <a:xfrm>
            <a:off x="6334987" y="213342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B9DA334D-86F4-4EDE-B813-3A3A2C8A2834}"/>
              </a:ext>
            </a:extLst>
          </p:cNvPr>
          <p:cNvSpPr/>
          <p:nvPr/>
        </p:nvSpPr>
        <p:spPr>
          <a:xfrm>
            <a:off x="6341895" y="2922383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62541B84-1D7C-4B15-A2D2-B2D7C38026B9}"/>
              </a:ext>
            </a:extLst>
          </p:cNvPr>
          <p:cNvSpPr/>
          <p:nvPr/>
        </p:nvSpPr>
        <p:spPr>
          <a:xfrm>
            <a:off x="6334987" y="3316860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F07ABDAE-6E98-4281-91ED-DF637327294B}"/>
              </a:ext>
            </a:extLst>
          </p:cNvPr>
          <p:cNvSpPr/>
          <p:nvPr/>
        </p:nvSpPr>
        <p:spPr>
          <a:xfrm>
            <a:off x="6341895" y="2527906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ACADDB-702D-4B20-B62B-79FB5D84362F}"/>
              </a:ext>
            </a:extLst>
          </p:cNvPr>
          <p:cNvSpPr txBox="1"/>
          <p:nvPr/>
        </p:nvSpPr>
        <p:spPr>
          <a:xfrm>
            <a:off x="358273" y="2983991"/>
            <a:ext cx="1537479" cy="338554"/>
          </a:xfrm>
          <a:prstGeom prst="rect">
            <a:avLst/>
          </a:prstGeom>
          <a:solidFill>
            <a:srgbClr val="D6E5FE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800" b="1" u="sng" dirty="0">
                <a:solidFill>
                  <a:schemeClr val="tx1"/>
                </a:solidFill>
              </a:rPr>
              <a:t>will replace with lib-D (Build) int next release</a:t>
            </a:r>
            <a:endParaRPr kumimoji="1" lang="ja-JP" altLang="en-US" sz="800" b="1" u="sng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286931-3663-461B-A54C-60E955D0103B}"/>
              </a:ext>
            </a:extLst>
          </p:cNvPr>
          <p:cNvCxnSpPr>
            <a:cxnSpLocks/>
            <a:stCxn id="57" idx="2"/>
            <a:endCxn id="36" idx="0"/>
          </p:cNvCxnSpPr>
          <p:nvPr/>
        </p:nvCxnSpPr>
        <p:spPr>
          <a:xfrm>
            <a:off x="1127013" y="3322545"/>
            <a:ext cx="539120" cy="39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croll: Vertical 68">
            <a:extLst>
              <a:ext uri="{FF2B5EF4-FFF2-40B4-BE49-F238E27FC236}">
                <a16:creationId xmlns:a16="http://schemas.microsoft.com/office/drawing/2014/main" id="{1C00D07D-78D3-4D27-A898-5A8BE64E75D0}"/>
              </a:ext>
            </a:extLst>
          </p:cNvPr>
          <p:cNvSpPr/>
          <p:nvPr/>
        </p:nvSpPr>
        <p:spPr>
          <a:xfrm>
            <a:off x="6377353" y="4083504"/>
            <a:ext cx="655308" cy="3584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/>
              <a:t>SBOM</a:t>
            </a:r>
            <a:endParaRPr kumimoji="1" lang="ja-JP" altLang="en-US" sz="600" dirty="0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02634853-283F-436D-9938-613DB887DB39}"/>
              </a:ext>
            </a:extLst>
          </p:cNvPr>
          <p:cNvSpPr/>
          <p:nvPr/>
        </p:nvSpPr>
        <p:spPr>
          <a:xfrm>
            <a:off x="6655197" y="3816960"/>
            <a:ext cx="97887" cy="1275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7183F37-4359-4277-8627-698CE3343BA1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H="1" flipV="1">
            <a:off x="6704141" y="3944501"/>
            <a:ext cx="866" cy="13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D79EC1-C25C-4449-BC6E-0D23EA78CAD1}"/>
              </a:ext>
            </a:extLst>
          </p:cNvPr>
          <p:cNvCxnSpPr/>
          <p:nvPr/>
        </p:nvCxnSpPr>
        <p:spPr>
          <a:xfrm>
            <a:off x="5906425" y="4220610"/>
            <a:ext cx="43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29A6F2F6-6220-4A4B-9C6A-607FC5F11ACC}"/>
              </a:ext>
            </a:extLst>
          </p:cNvPr>
          <p:cNvSpPr/>
          <p:nvPr/>
        </p:nvSpPr>
        <p:spPr>
          <a:xfrm>
            <a:off x="6124160" y="1065743"/>
            <a:ext cx="1136796" cy="11730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061F0B38-CEF6-4A34-BCB4-398AAA7302AE}"/>
              </a:ext>
            </a:extLst>
          </p:cNvPr>
          <p:cNvSpPr/>
          <p:nvPr/>
        </p:nvSpPr>
        <p:spPr>
          <a:xfrm>
            <a:off x="6254524" y="775266"/>
            <a:ext cx="891068" cy="580954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Contracts</a:t>
            </a:r>
            <a:endParaRPr kumimoji="1" lang="ja-JP" altLang="en-US" sz="8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F974D3-ED92-49E8-8B19-94A594C8F697}"/>
              </a:ext>
            </a:extLst>
          </p:cNvPr>
          <p:cNvCxnSpPr/>
          <p:nvPr/>
        </p:nvCxnSpPr>
        <p:spPr>
          <a:xfrm>
            <a:off x="6704141" y="1356220"/>
            <a:ext cx="0" cy="40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137237B-D0A9-4ECA-9334-6BC8E70E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811" y="2339271"/>
            <a:ext cx="2415161" cy="1976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0FDEE9AD-B2A6-4B67-9725-0B93404488BD}"/>
              </a:ext>
            </a:extLst>
          </p:cNvPr>
          <p:cNvSpPr txBox="1"/>
          <p:nvPr/>
        </p:nvSpPr>
        <p:spPr>
          <a:xfrm>
            <a:off x="1257524" y="1577127"/>
            <a:ext cx="338310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b="1" u="sng" dirty="0">
                <a:solidFill>
                  <a:schemeClr val="bg1"/>
                </a:solidFill>
              </a:rPr>
              <a:t>Only </a:t>
            </a:r>
            <a:r>
              <a:rPr kumimoji="1" lang="en-US" altLang="ja-JP" sz="1600" b="1" u="sng" dirty="0" err="1">
                <a:solidFill>
                  <a:schemeClr val="bg1"/>
                </a:solidFill>
              </a:rPr>
              <a:t>Div</a:t>
            </a:r>
            <a:r>
              <a:rPr kumimoji="1" lang="en-US" altLang="ja-JP" sz="1600" b="1" u="sng" dirty="0">
                <a:solidFill>
                  <a:schemeClr val="bg1"/>
                </a:solidFill>
              </a:rPr>
              <a:t> X-2 knows lib-C will be replaced in the next release</a:t>
            </a:r>
            <a:endParaRPr kumimoji="1" lang="ja-JP" altLang="en-US" sz="1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6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561A57-9900-4F04-B890-9B7DC0849B01}"/>
              </a:ext>
            </a:extLst>
          </p:cNvPr>
          <p:cNvGrpSpPr/>
          <p:nvPr/>
        </p:nvGrpSpPr>
        <p:grpSpPr>
          <a:xfrm>
            <a:off x="7347856" y="1163394"/>
            <a:ext cx="1550424" cy="3376749"/>
            <a:chOff x="241663" y="1129937"/>
            <a:chExt cx="3772417" cy="33767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D5395-CD5C-49DE-999B-C28FD5AB0DCD}"/>
                </a:ext>
              </a:extLst>
            </p:cNvPr>
            <p:cNvSpPr/>
            <p:nvPr/>
          </p:nvSpPr>
          <p:spPr>
            <a:xfrm>
              <a:off x="241663" y="1129937"/>
              <a:ext cx="3611880" cy="33767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6C418-F681-4D34-96C9-5963B5640B9E}"/>
                </a:ext>
              </a:extLst>
            </p:cNvPr>
            <p:cNvSpPr txBox="1"/>
            <p:nvPr/>
          </p:nvSpPr>
          <p:spPr>
            <a:xfrm>
              <a:off x="241663" y="1129937"/>
              <a:ext cx="3772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  <a:latin typeface="+mn-ea"/>
                  <a:ea typeface="+mn-ea"/>
                </a:rPr>
                <a:t>Company Y</a:t>
              </a:r>
            </a:p>
            <a:p>
              <a:r>
                <a:rPr kumimoji="1" lang="en-US" altLang="ja-JP" dirty="0">
                  <a:solidFill>
                    <a:schemeClr val="bg1"/>
                  </a:solidFill>
                  <a:latin typeface="+mn-ea"/>
                  <a:ea typeface="+mn-ea"/>
                </a:rPr>
                <a:t>(Product Maker)</a:t>
              </a:r>
              <a:endParaRPr kumimoji="1" lang="ja-JP" altLang="en-US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1E5EA0-05D0-4E9B-8669-195B8BB6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>
                <a:latin typeface="+mn-ea"/>
                <a:ea typeface="+mn-ea"/>
              </a:rPr>
              <a:t>UsageProfile</a:t>
            </a:r>
            <a:r>
              <a:rPr kumimoji="1" lang="en-US" altLang="ja-JP" dirty="0">
                <a:latin typeface="+mn-ea"/>
                <a:ea typeface="+mn-ea"/>
              </a:rPr>
              <a:t> </a:t>
            </a:r>
            <a:r>
              <a:rPr kumimoji="1" lang="en-US" altLang="ja-JP" dirty="0" err="1">
                <a:latin typeface="+mn-ea"/>
                <a:ea typeface="+mn-ea"/>
              </a:rPr>
              <a:t>Usecase</a:t>
            </a:r>
            <a:r>
              <a:rPr kumimoji="1" lang="en-US" altLang="ja-JP" dirty="0">
                <a:latin typeface="+mn-ea"/>
                <a:ea typeface="+mn-ea"/>
              </a:rPr>
              <a:t> Example</a:t>
            </a:r>
            <a:endParaRPr kumimoji="1" lang="ja-JP" altLang="en-US" dirty="0">
              <a:latin typeface="+mn-ea"/>
              <a:ea typeface="+mn-ea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859711-C983-4642-A07C-CE34CED1EE36}"/>
              </a:ext>
            </a:extLst>
          </p:cNvPr>
          <p:cNvGrpSpPr/>
          <p:nvPr/>
        </p:nvGrpSpPr>
        <p:grpSpPr>
          <a:xfrm>
            <a:off x="311697" y="1163393"/>
            <a:ext cx="5710280" cy="3376749"/>
            <a:chOff x="241663" y="1129937"/>
            <a:chExt cx="3611880" cy="33767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C7DC45-9CCA-4F02-9E33-0E9B0C325488}"/>
                </a:ext>
              </a:extLst>
            </p:cNvPr>
            <p:cNvSpPr/>
            <p:nvPr/>
          </p:nvSpPr>
          <p:spPr>
            <a:xfrm>
              <a:off x="241663" y="1129937"/>
              <a:ext cx="3611880" cy="33767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D87E34-A358-4E5C-895B-2AEEFC10C3DE}"/>
                </a:ext>
              </a:extLst>
            </p:cNvPr>
            <p:cNvSpPr txBox="1"/>
            <p:nvPr/>
          </p:nvSpPr>
          <p:spPr>
            <a:xfrm>
              <a:off x="241663" y="1129937"/>
              <a:ext cx="1265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  <a:latin typeface="+mn-ea"/>
                  <a:ea typeface="+mn-ea"/>
                </a:rPr>
                <a:t>Company X (Supplier)</a:t>
              </a:r>
              <a:endParaRPr kumimoji="1" lang="ja-JP" altLang="en-US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99CF2-6380-4F7F-9444-5B368CF5472E}"/>
              </a:ext>
            </a:extLst>
          </p:cNvPr>
          <p:cNvSpPr/>
          <p:nvPr/>
        </p:nvSpPr>
        <p:spPr>
          <a:xfrm>
            <a:off x="4970435" y="1299491"/>
            <a:ext cx="935990" cy="313067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  <a:latin typeface="+mn-ea"/>
              </a:rPr>
              <a:t>Division X-3</a:t>
            </a:r>
            <a:endParaRPr kumimoji="1" lang="ja-JP" altLang="en-US" sz="10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3BBF48-369A-4B7E-857B-9A7E3AA251CE}"/>
              </a:ext>
            </a:extLst>
          </p:cNvPr>
          <p:cNvSpPr/>
          <p:nvPr/>
        </p:nvSpPr>
        <p:spPr>
          <a:xfrm>
            <a:off x="463730" y="1698171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ea"/>
              </a:rPr>
              <a:t>Division X-1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DA71588-AA7A-471F-A2C0-3F33F55773B8}"/>
              </a:ext>
            </a:extLst>
          </p:cNvPr>
          <p:cNvSpPr/>
          <p:nvPr/>
        </p:nvSpPr>
        <p:spPr>
          <a:xfrm>
            <a:off x="538097" y="223712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Library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(Build)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DD3004D-2A8D-4B31-A1D0-43A2150EC229}"/>
              </a:ext>
            </a:extLst>
          </p:cNvPr>
          <p:cNvSpPr/>
          <p:nvPr/>
        </p:nvSpPr>
        <p:spPr>
          <a:xfrm>
            <a:off x="1284881" y="193530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(Build)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0F7F1BB-35A7-4CC7-8CC3-B1196B6C681D}"/>
              </a:ext>
            </a:extLst>
          </p:cNvPr>
          <p:cNvCxnSpPr>
            <a:cxnSpLocks/>
            <a:stCxn id="15" idx="1"/>
            <a:endCxn id="17" idx="0"/>
          </p:cNvCxnSpPr>
          <p:nvPr/>
        </p:nvCxnSpPr>
        <p:spPr>
          <a:xfrm rot="10800000" flipV="1">
            <a:off x="896261" y="2073102"/>
            <a:ext cx="388620" cy="1640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75744D6-70DA-4A22-A7A2-E1257E12C06D}"/>
              </a:ext>
            </a:extLst>
          </p:cNvPr>
          <p:cNvSpPr txBox="1"/>
          <p:nvPr/>
        </p:nvSpPr>
        <p:spPr>
          <a:xfrm>
            <a:off x="839539" y="1906496"/>
            <a:ext cx="5309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latin typeface="+mn-ea"/>
                <a:ea typeface="+mn-ea"/>
              </a:rPr>
              <a:t>static link</a:t>
            </a:r>
            <a:endParaRPr kumimoji="1" lang="ja-JP" altLang="en-US" sz="600" dirty="0">
              <a:latin typeface="+mn-ea"/>
              <a:ea typeface="+mn-ea"/>
            </a:endParaRPr>
          </a:p>
        </p:txBody>
      </p:sp>
      <p:sp>
        <p:nvSpPr>
          <p:cNvPr id="31" name="Rectangle: Folded Corner 30">
            <a:extLst>
              <a:ext uri="{FF2B5EF4-FFF2-40B4-BE49-F238E27FC236}">
                <a16:creationId xmlns:a16="http://schemas.microsoft.com/office/drawing/2014/main" id="{73E3F57D-EEB0-451F-8750-EE1A870710CE}"/>
              </a:ext>
            </a:extLst>
          </p:cNvPr>
          <p:cNvSpPr/>
          <p:nvPr/>
        </p:nvSpPr>
        <p:spPr>
          <a:xfrm>
            <a:off x="5080266" y="1948372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(Binary)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3F826C-3D81-462B-876A-317C6CEC50E8}"/>
              </a:ext>
            </a:extLst>
          </p:cNvPr>
          <p:cNvCxnSpPr>
            <a:stCxn id="15" idx="3"/>
            <a:endCxn id="31" idx="1"/>
          </p:cNvCxnSpPr>
          <p:nvPr/>
        </p:nvCxnSpPr>
        <p:spPr>
          <a:xfrm>
            <a:off x="2001208" y="2073103"/>
            <a:ext cx="3079058" cy="13063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3034BF-0BDC-4A50-9C75-03E8C2716E02}"/>
              </a:ext>
            </a:extLst>
          </p:cNvPr>
          <p:cNvSpPr/>
          <p:nvPr/>
        </p:nvSpPr>
        <p:spPr>
          <a:xfrm>
            <a:off x="463729" y="3356316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n-ea"/>
              </a:rPr>
              <a:t>Division X-2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Rectangle: Folded Corner 34">
            <a:extLst>
              <a:ext uri="{FF2B5EF4-FFF2-40B4-BE49-F238E27FC236}">
                <a16:creationId xmlns:a16="http://schemas.microsoft.com/office/drawing/2014/main" id="{95D688C1-F0BE-4E15-B7F1-4C2E5CA96D43}"/>
              </a:ext>
            </a:extLst>
          </p:cNvPr>
          <p:cNvSpPr/>
          <p:nvPr/>
        </p:nvSpPr>
        <p:spPr>
          <a:xfrm>
            <a:off x="538096" y="372135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(Build)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A33DFFE3-A7B5-45F0-A224-18912A769D89}"/>
              </a:ext>
            </a:extLst>
          </p:cNvPr>
          <p:cNvSpPr/>
          <p:nvPr/>
        </p:nvSpPr>
        <p:spPr>
          <a:xfrm>
            <a:off x="1307969" y="372135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(Binary)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2AFCE634-DCE4-4179-8AC9-3811C9CC1142}"/>
              </a:ext>
            </a:extLst>
          </p:cNvPr>
          <p:cNvSpPr/>
          <p:nvPr/>
        </p:nvSpPr>
        <p:spPr>
          <a:xfrm>
            <a:off x="5087175" y="351516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(Binary)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492881EB-F8BB-40F4-AE36-1930C397A1BB}"/>
              </a:ext>
            </a:extLst>
          </p:cNvPr>
          <p:cNvSpPr/>
          <p:nvPr/>
        </p:nvSpPr>
        <p:spPr>
          <a:xfrm>
            <a:off x="5087175" y="3913787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(Binary)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67A8671-FE06-4CF1-8900-E14D9DA2598A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024296" y="3859153"/>
            <a:ext cx="3055970" cy="0"/>
          </a:xfrm>
          <a:prstGeom prst="straightConnector1">
            <a:avLst/>
          </a:prstGeom>
          <a:ln w="15875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D1B962FE-3A1D-443D-A128-F0B00CA4AFFF}"/>
              </a:ext>
            </a:extLst>
          </p:cNvPr>
          <p:cNvSpPr/>
          <p:nvPr/>
        </p:nvSpPr>
        <p:spPr>
          <a:xfrm>
            <a:off x="5080266" y="2668562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Application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(Build)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BCE2C06-56D7-408E-B69C-FD273BB9466C}"/>
              </a:ext>
            </a:extLst>
          </p:cNvPr>
          <p:cNvSpPr/>
          <p:nvPr/>
        </p:nvSpPr>
        <p:spPr>
          <a:xfrm>
            <a:off x="5852160" y="2625634"/>
            <a:ext cx="1691640" cy="177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37357E1-B813-4B55-8483-1295F12A8FA9}"/>
              </a:ext>
            </a:extLst>
          </p:cNvPr>
          <p:cNvSpPr/>
          <p:nvPr/>
        </p:nvSpPr>
        <p:spPr>
          <a:xfrm>
            <a:off x="6251724" y="1876746"/>
            <a:ext cx="891068" cy="19140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  <a:latin typeface="+mn-ea"/>
              </a:rPr>
              <a:t>Deliverables</a:t>
            </a:r>
            <a:endParaRPr kumimoji="1" lang="ja-JP" altLang="en-US" sz="7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1266DB20-59CC-47E6-B36A-31BADB118D5A}"/>
              </a:ext>
            </a:extLst>
          </p:cNvPr>
          <p:cNvSpPr/>
          <p:nvPr/>
        </p:nvSpPr>
        <p:spPr>
          <a:xfrm>
            <a:off x="6334987" y="213342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(Binary)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B9DA334D-86F4-4EDE-B813-3A3A2C8A2834}"/>
              </a:ext>
            </a:extLst>
          </p:cNvPr>
          <p:cNvSpPr/>
          <p:nvPr/>
        </p:nvSpPr>
        <p:spPr>
          <a:xfrm>
            <a:off x="6341895" y="2922383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(Binary)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62541B84-1D7C-4B15-A2D2-B2D7C38026B9}"/>
              </a:ext>
            </a:extLst>
          </p:cNvPr>
          <p:cNvSpPr/>
          <p:nvPr/>
        </p:nvSpPr>
        <p:spPr>
          <a:xfrm>
            <a:off x="6334987" y="3316860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(Binary)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F07ABDAE-6E98-4281-91ED-DF637327294B}"/>
              </a:ext>
            </a:extLst>
          </p:cNvPr>
          <p:cNvSpPr/>
          <p:nvPr/>
        </p:nvSpPr>
        <p:spPr>
          <a:xfrm>
            <a:off x="6341895" y="2527906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Application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  <a:latin typeface="+mn-ea"/>
              </a:rPr>
              <a:t>(Binary)</a:t>
            </a:r>
            <a:endParaRPr kumimoji="1" lang="ja-JP" altLang="en-US" sz="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3FE791-1B72-434B-84F6-FB37434C979E}"/>
              </a:ext>
            </a:extLst>
          </p:cNvPr>
          <p:cNvSpPr txBox="1"/>
          <p:nvPr/>
        </p:nvSpPr>
        <p:spPr>
          <a:xfrm>
            <a:off x="5130385" y="1612903"/>
            <a:ext cx="1332416" cy="215444"/>
          </a:xfrm>
          <a:prstGeom prst="rect">
            <a:avLst/>
          </a:prstGeom>
          <a:solidFill>
            <a:srgbClr val="D6E5FE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b="1" u="sng" dirty="0">
                <a:solidFill>
                  <a:schemeClr val="tx1"/>
                </a:solidFill>
                <a:latin typeface="+mn-ea"/>
                <a:ea typeface="+mn-ea"/>
              </a:rPr>
              <a:t>Use only for debugging</a:t>
            </a:r>
            <a:endParaRPr kumimoji="1" lang="ja-JP" altLang="en-US" sz="8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A6B470-25B4-491B-B54D-CFE4A03767C5}"/>
              </a:ext>
            </a:extLst>
          </p:cNvPr>
          <p:cNvCxnSpPr>
            <a:cxnSpLocks/>
            <a:stCxn id="54" idx="2"/>
            <a:endCxn id="49" idx="1"/>
          </p:cNvCxnSpPr>
          <p:nvPr/>
        </p:nvCxnSpPr>
        <p:spPr>
          <a:xfrm>
            <a:off x="5796593" y="1828347"/>
            <a:ext cx="538394" cy="4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CACADDB-702D-4B20-B62B-79FB5D84362F}"/>
              </a:ext>
            </a:extLst>
          </p:cNvPr>
          <p:cNvSpPr txBox="1"/>
          <p:nvPr/>
        </p:nvSpPr>
        <p:spPr>
          <a:xfrm>
            <a:off x="1835022" y="3227567"/>
            <a:ext cx="2444900" cy="215444"/>
          </a:xfrm>
          <a:prstGeom prst="rect">
            <a:avLst/>
          </a:prstGeom>
          <a:solidFill>
            <a:srgbClr val="D6E5FE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b="1" u="sng" dirty="0">
                <a:solidFill>
                  <a:schemeClr val="tx1"/>
                </a:solidFill>
                <a:latin typeface="+mn-ea"/>
                <a:ea typeface="+mn-ea"/>
              </a:rPr>
              <a:t>will replace with lib-D (Build) int next release</a:t>
            </a:r>
            <a:endParaRPr kumimoji="1" lang="ja-JP" altLang="en-US" sz="800" b="1" u="sng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286931-3663-461B-A54C-60E955D0103B}"/>
              </a:ext>
            </a:extLst>
          </p:cNvPr>
          <p:cNvCxnSpPr>
            <a:cxnSpLocks/>
            <a:stCxn id="57" idx="2"/>
            <a:endCxn id="36" idx="0"/>
          </p:cNvCxnSpPr>
          <p:nvPr/>
        </p:nvCxnSpPr>
        <p:spPr>
          <a:xfrm flipH="1">
            <a:off x="1666133" y="3443011"/>
            <a:ext cx="1391339" cy="278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croll: Vertical 68">
            <a:extLst>
              <a:ext uri="{FF2B5EF4-FFF2-40B4-BE49-F238E27FC236}">
                <a16:creationId xmlns:a16="http://schemas.microsoft.com/office/drawing/2014/main" id="{1C00D07D-78D3-4D27-A898-5A8BE64E75D0}"/>
              </a:ext>
            </a:extLst>
          </p:cNvPr>
          <p:cNvSpPr/>
          <p:nvPr/>
        </p:nvSpPr>
        <p:spPr>
          <a:xfrm>
            <a:off x="6377353" y="4083504"/>
            <a:ext cx="655308" cy="3584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>
                <a:latin typeface="+mn-ea"/>
              </a:rPr>
              <a:t>SBOM</a:t>
            </a:r>
            <a:endParaRPr kumimoji="1" lang="ja-JP" altLang="en-US" sz="600" dirty="0">
              <a:latin typeface="+mn-ea"/>
            </a:endParaRPr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02634853-283F-436D-9938-613DB887DB39}"/>
              </a:ext>
            </a:extLst>
          </p:cNvPr>
          <p:cNvSpPr/>
          <p:nvPr/>
        </p:nvSpPr>
        <p:spPr>
          <a:xfrm>
            <a:off x="6655197" y="3816960"/>
            <a:ext cx="97887" cy="1275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7183F37-4359-4277-8627-698CE3343BA1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H="1" flipV="1">
            <a:off x="6704141" y="3944501"/>
            <a:ext cx="866" cy="13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5D79EC1-C25C-4449-BC6E-0D23EA78CAD1}"/>
              </a:ext>
            </a:extLst>
          </p:cNvPr>
          <p:cNvCxnSpPr/>
          <p:nvPr/>
        </p:nvCxnSpPr>
        <p:spPr>
          <a:xfrm>
            <a:off x="5906425" y="4220610"/>
            <a:ext cx="435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row: Left-Right 77">
            <a:extLst>
              <a:ext uri="{FF2B5EF4-FFF2-40B4-BE49-F238E27FC236}">
                <a16:creationId xmlns:a16="http://schemas.microsoft.com/office/drawing/2014/main" id="{29A6F2F6-6220-4A4B-9C6A-607FC5F11ACC}"/>
              </a:ext>
            </a:extLst>
          </p:cNvPr>
          <p:cNvSpPr/>
          <p:nvPr/>
        </p:nvSpPr>
        <p:spPr>
          <a:xfrm>
            <a:off x="6124160" y="1065743"/>
            <a:ext cx="1136796" cy="11730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77" name="Scroll: Vertical 76">
            <a:extLst>
              <a:ext uri="{FF2B5EF4-FFF2-40B4-BE49-F238E27FC236}">
                <a16:creationId xmlns:a16="http://schemas.microsoft.com/office/drawing/2014/main" id="{061F0B38-CEF6-4A34-BCB4-398AAA7302AE}"/>
              </a:ext>
            </a:extLst>
          </p:cNvPr>
          <p:cNvSpPr/>
          <p:nvPr/>
        </p:nvSpPr>
        <p:spPr>
          <a:xfrm>
            <a:off x="6254524" y="775266"/>
            <a:ext cx="891068" cy="580954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+mn-ea"/>
              </a:rPr>
              <a:t>Contracts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F974D3-ED92-49E8-8B19-94A594C8F697}"/>
              </a:ext>
            </a:extLst>
          </p:cNvPr>
          <p:cNvCxnSpPr/>
          <p:nvPr/>
        </p:nvCxnSpPr>
        <p:spPr>
          <a:xfrm>
            <a:off x="6704141" y="1356220"/>
            <a:ext cx="0" cy="40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C2E1FC7-931B-4481-AFAC-519C2B5B6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37" y="1948372"/>
            <a:ext cx="3169753" cy="9664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9100F64-3636-49DC-8B30-9D92B09B1D2D}"/>
              </a:ext>
            </a:extLst>
          </p:cNvPr>
          <p:cNvSpPr txBox="1"/>
          <p:nvPr/>
        </p:nvSpPr>
        <p:spPr>
          <a:xfrm>
            <a:off x="1503145" y="1282029"/>
            <a:ext cx="338310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b="1" u="sng" dirty="0" err="1">
                <a:solidFill>
                  <a:schemeClr val="bg1"/>
                </a:solidFill>
                <a:latin typeface="+mn-ea"/>
                <a:ea typeface="+mn-ea"/>
              </a:rPr>
              <a:t>Div</a:t>
            </a:r>
            <a:r>
              <a:rPr kumimoji="1" lang="en-US" altLang="ja-JP" sz="1600" b="1" u="sng" dirty="0">
                <a:solidFill>
                  <a:schemeClr val="bg1"/>
                </a:solidFill>
                <a:latin typeface="+mn-ea"/>
                <a:ea typeface="+mn-ea"/>
              </a:rPr>
              <a:t> X-3 will create SBOM with </a:t>
            </a:r>
            <a:r>
              <a:rPr kumimoji="1" lang="en-US" altLang="ja-JP" sz="1600" b="1" u="sng" dirty="0" err="1">
                <a:solidFill>
                  <a:schemeClr val="bg1"/>
                </a:solidFill>
                <a:latin typeface="+mn-ea"/>
                <a:ea typeface="+mn-ea"/>
              </a:rPr>
              <a:t>UsageProfile</a:t>
            </a:r>
            <a:r>
              <a:rPr kumimoji="1" lang="en-US" altLang="ja-JP" sz="1600" b="1" u="sng" dirty="0">
                <a:solidFill>
                  <a:schemeClr val="bg1"/>
                </a:solidFill>
                <a:latin typeface="+mn-ea"/>
                <a:ea typeface="+mn-ea"/>
              </a:rPr>
              <a:t> for Deliverables.</a:t>
            </a:r>
            <a:endParaRPr kumimoji="1" lang="ja-JP" altLang="en-US" sz="1600" b="1" u="sng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E11FEE2B-3973-43A7-9D3B-D3FF6F1C5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5" y="3117893"/>
            <a:ext cx="2124582" cy="1705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6A7557-D651-495C-9B12-1000C40D007E}"/>
              </a:ext>
            </a:extLst>
          </p:cNvPr>
          <p:cNvCxnSpPr>
            <a:stCxn id="3" idx="2"/>
          </p:cNvCxnSpPr>
          <p:nvPr/>
        </p:nvCxnSpPr>
        <p:spPr>
          <a:xfrm flipH="1">
            <a:off x="2898522" y="2914843"/>
            <a:ext cx="535492" cy="1984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6431E4-5958-4310-A7B4-B04460E04D3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447590" y="2912102"/>
            <a:ext cx="1699758" cy="21837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8528C9F1-5DED-4D16-9796-3022FCB10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3185" y="3130481"/>
            <a:ext cx="2068326" cy="1692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6B275B6-C2A8-48F0-8BB6-896275C04D67}"/>
              </a:ext>
            </a:extLst>
          </p:cNvPr>
          <p:cNvSpPr/>
          <p:nvPr/>
        </p:nvSpPr>
        <p:spPr>
          <a:xfrm>
            <a:off x="2398970" y="2562736"/>
            <a:ext cx="559800" cy="3814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40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1515AB-5EA0-48F3-8D7F-FFA9A730EE99}"/>
              </a:ext>
            </a:extLst>
          </p:cNvPr>
          <p:cNvSpPr/>
          <p:nvPr/>
        </p:nvSpPr>
        <p:spPr>
          <a:xfrm>
            <a:off x="346833" y="3600000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Tier 2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22ABDD67-6089-4632-A974-36C3597E3F4E}"/>
              </a:ext>
            </a:extLst>
          </p:cNvPr>
          <p:cNvSpPr/>
          <p:nvPr/>
        </p:nvSpPr>
        <p:spPr>
          <a:xfrm>
            <a:off x="1960947" y="3422722"/>
            <a:ext cx="1977454" cy="771871"/>
          </a:xfrm>
          <a:prstGeom prst="bentUpArrow">
            <a:avLst>
              <a:gd name="adj1" fmla="val 8620"/>
              <a:gd name="adj2" fmla="val 11511"/>
              <a:gd name="adj3" fmla="val 10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9634F5-234F-4A5E-B962-81ACA129AB70}"/>
              </a:ext>
            </a:extLst>
          </p:cNvPr>
          <p:cNvSpPr/>
          <p:nvPr/>
        </p:nvSpPr>
        <p:spPr>
          <a:xfrm>
            <a:off x="2344411" y="3787262"/>
            <a:ext cx="895864" cy="92746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Deliverables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A2F39-123A-4CF6-8593-FF9C14DA8A78}"/>
              </a:ext>
            </a:extLst>
          </p:cNvPr>
          <p:cNvSpPr/>
          <p:nvPr/>
        </p:nvSpPr>
        <p:spPr>
          <a:xfrm>
            <a:off x="3463200" y="1944000"/>
            <a:ext cx="1764000" cy="1399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Supplier</a:t>
            </a:r>
          </a:p>
          <a:p>
            <a:pPr algn="ctr"/>
            <a:r>
              <a:rPr kumimoji="1" lang="en-US" altLang="ja-JP" dirty="0"/>
              <a:t>(Tier 1)</a:t>
            </a:r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E1F18-77F1-4E14-A2A8-9C90AF7158AD}"/>
              </a:ext>
            </a:extLst>
          </p:cNvPr>
          <p:cNvSpPr/>
          <p:nvPr/>
        </p:nvSpPr>
        <p:spPr>
          <a:xfrm>
            <a:off x="607730" y="1497966"/>
            <a:ext cx="1626327" cy="9274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</a:rPr>
              <a:t>Tier 2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F1E01755-D8E7-43D9-AD8E-DE9FE316CF0F}"/>
              </a:ext>
            </a:extLst>
          </p:cNvPr>
          <p:cNvSpPr/>
          <p:nvPr/>
        </p:nvSpPr>
        <p:spPr>
          <a:xfrm rot="304167">
            <a:off x="2118349" y="2100048"/>
            <a:ext cx="1432703" cy="118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1C2FAA-98E5-42E4-A913-CE77BA22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Same situation will be occurred in the supply chain</a:t>
            </a:r>
            <a:endParaRPr kumimoji="1"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77F19-B922-4B85-A9F6-BD32D3B0F9BF}"/>
              </a:ext>
            </a:extLst>
          </p:cNvPr>
          <p:cNvSpPr/>
          <p:nvPr/>
        </p:nvSpPr>
        <p:spPr>
          <a:xfrm>
            <a:off x="6616800" y="1656000"/>
            <a:ext cx="2001600" cy="1944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Product Maker</a:t>
            </a:r>
            <a:endParaRPr kumimoji="1" lang="ja-JP" altLang="en-US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6F861923-E6DF-4356-B3ED-F9AE42A8AC9F}"/>
              </a:ext>
            </a:extLst>
          </p:cNvPr>
          <p:cNvSpPr/>
          <p:nvPr/>
        </p:nvSpPr>
        <p:spPr>
          <a:xfrm>
            <a:off x="5353602" y="1828943"/>
            <a:ext cx="1136796" cy="11730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D4E6733E-1AE7-4ADA-B5D4-123DF05320A1}"/>
              </a:ext>
            </a:extLst>
          </p:cNvPr>
          <p:cNvSpPr/>
          <p:nvPr/>
        </p:nvSpPr>
        <p:spPr>
          <a:xfrm>
            <a:off x="5483966" y="1538466"/>
            <a:ext cx="891068" cy="580954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Contracts</a:t>
            </a:r>
            <a:endParaRPr kumimoji="1" lang="ja-JP" altLang="en-US" sz="800" dirty="0"/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8C3B2E3A-7604-42C8-8DCB-2D5D0B2D3BB4}"/>
              </a:ext>
            </a:extLst>
          </p:cNvPr>
          <p:cNvSpPr/>
          <p:nvPr/>
        </p:nvSpPr>
        <p:spPr>
          <a:xfrm>
            <a:off x="682097" y="2036919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34951425-53F2-471C-8EA8-985B0FD6CBD8}"/>
              </a:ext>
            </a:extLst>
          </p:cNvPr>
          <p:cNvSpPr/>
          <p:nvPr/>
        </p:nvSpPr>
        <p:spPr>
          <a:xfrm>
            <a:off x="1428881" y="173510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1349AE9-4751-4709-B2CF-6868744CDB05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rot="10800000" flipV="1">
            <a:off x="1040261" y="1872897"/>
            <a:ext cx="388620" cy="1640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B2099A-AAD1-45AB-B7BB-DEFC0A56A216}"/>
              </a:ext>
            </a:extLst>
          </p:cNvPr>
          <p:cNvSpPr txBox="1"/>
          <p:nvPr/>
        </p:nvSpPr>
        <p:spPr>
          <a:xfrm>
            <a:off x="983539" y="1706291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/>
              <a:t>static link</a:t>
            </a:r>
            <a:endParaRPr kumimoji="1" lang="ja-JP" altLang="en-US" sz="600" dirty="0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96BEB6A6-599E-4159-B49A-D8C6552F3899}"/>
              </a:ext>
            </a:extLst>
          </p:cNvPr>
          <p:cNvSpPr/>
          <p:nvPr/>
        </p:nvSpPr>
        <p:spPr>
          <a:xfrm rot="806436">
            <a:off x="2266303" y="1664154"/>
            <a:ext cx="1136796" cy="11730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FCBA4452-5021-42DD-AE4E-79091EDE4743}"/>
              </a:ext>
            </a:extLst>
          </p:cNvPr>
          <p:cNvSpPr/>
          <p:nvPr/>
        </p:nvSpPr>
        <p:spPr>
          <a:xfrm>
            <a:off x="2461225" y="1406880"/>
            <a:ext cx="779050" cy="377243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Contracts</a:t>
            </a:r>
            <a:endParaRPr kumimoji="1" lang="ja-JP" altLang="en-US" sz="800" dirty="0"/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3E846140-CF19-43D9-ACA2-9E005D17D310}"/>
              </a:ext>
            </a:extLst>
          </p:cNvPr>
          <p:cNvSpPr/>
          <p:nvPr/>
        </p:nvSpPr>
        <p:spPr>
          <a:xfrm>
            <a:off x="421200" y="3965043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(Build)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C7B5F6FB-6096-4D3E-9DC9-98A69BD324C4}"/>
              </a:ext>
            </a:extLst>
          </p:cNvPr>
          <p:cNvSpPr/>
          <p:nvPr/>
        </p:nvSpPr>
        <p:spPr>
          <a:xfrm>
            <a:off x="1191073" y="3965043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EE482-199C-4537-BF51-4BC4143BF144}"/>
              </a:ext>
            </a:extLst>
          </p:cNvPr>
          <p:cNvSpPr txBox="1"/>
          <p:nvPr/>
        </p:nvSpPr>
        <p:spPr>
          <a:xfrm>
            <a:off x="66653" y="3237756"/>
            <a:ext cx="2366353" cy="215444"/>
          </a:xfrm>
          <a:prstGeom prst="rect">
            <a:avLst/>
          </a:prstGeom>
          <a:solidFill>
            <a:srgbClr val="D6E5FE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b="1" u="sng" dirty="0">
                <a:solidFill>
                  <a:schemeClr val="tx1"/>
                </a:solidFill>
              </a:rPr>
              <a:t>will replace with lib-D (Build) int next release</a:t>
            </a:r>
            <a:endParaRPr kumimoji="1" lang="ja-JP" altLang="en-US" sz="800" b="1" u="sng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A506F8-51EB-4034-9DE9-E825FAE88E74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1249830" y="3453200"/>
            <a:ext cx="299407" cy="51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ADA9D11-D052-4B9D-834F-D3D83A8ED4EE}"/>
              </a:ext>
            </a:extLst>
          </p:cNvPr>
          <p:cNvSpPr/>
          <p:nvPr/>
        </p:nvSpPr>
        <p:spPr>
          <a:xfrm>
            <a:off x="5084402" y="3004871"/>
            <a:ext cx="1691640" cy="177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618584-B55A-47CD-8087-7987A20E6945}"/>
              </a:ext>
            </a:extLst>
          </p:cNvPr>
          <p:cNvSpPr/>
          <p:nvPr/>
        </p:nvSpPr>
        <p:spPr>
          <a:xfrm>
            <a:off x="5483966" y="2255983"/>
            <a:ext cx="891068" cy="191400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Deliverables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DFDC2105-9D32-4217-B040-0809E45CEAC7}"/>
              </a:ext>
            </a:extLst>
          </p:cNvPr>
          <p:cNvSpPr/>
          <p:nvPr/>
        </p:nvSpPr>
        <p:spPr>
          <a:xfrm>
            <a:off x="5567229" y="2512666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1CBE6C1-5E39-4796-B1FB-014488D70DA5}"/>
              </a:ext>
            </a:extLst>
          </p:cNvPr>
          <p:cNvSpPr/>
          <p:nvPr/>
        </p:nvSpPr>
        <p:spPr>
          <a:xfrm>
            <a:off x="5574137" y="3301620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1856C0C9-31FC-45BD-91F1-54DFB7A3FF22}"/>
              </a:ext>
            </a:extLst>
          </p:cNvPr>
          <p:cNvSpPr/>
          <p:nvPr/>
        </p:nvSpPr>
        <p:spPr>
          <a:xfrm>
            <a:off x="5567229" y="3696097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FF41F95C-0B6B-4597-A02D-EFEF6D2E8C7B}"/>
              </a:ext>
            </a:extLst>
          </p:cNvPr>
          <p:cNvSpPr/>
          <p:nvPr/>
        </p:nvSpPr>
        <p:spPr>
          <a:xfrm>
            <a:off x="5574137" y="2907143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8D020D-7A18-4DA3-A010-B4A23D3042E2}"/>
              </a:ext>
            </a:extLst>
          </p:cNvPr>
          <p:cNvSpPr txBox="1"/>
          <p:nvPr/>
        </p:nvSpPr>
        <p:spPr>
          <a:xfrm>
            <a:off x="4362627" y="1992140"/>
            <a:ext cx="1332416" cy="215444"/>
          </a:xfrm>
          <a:prstGeom prst="rect">
            <a:avLst/>
          </a:prstGeom>
          <a:solidFill>
            <a:srgbClr val="D6E5FE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800" b="1" u="sng" dirty="0">
                <a:solidFill>
                  <a:schemeClr val="tx1"/>
                </a:solidFill>
              </a:rPr>
              <a:t>Use only for debugging</a:t>
            </a:r>
            <a:endParaRPr kumimoji="1" lang="ja-JP" altLang="en-US" sz="800" b="1" u="sng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B8D4BE-C3AA-4B97-8A1E-FF4AD6D42726}"/>
              </a:ext>
            </a:extLst>
          </p:cNvPr>
          <p:cNvCxnSpPr>
            <a:cxnSpLocks/>
            <a:stCxn id="28" idx="2"/>
            <a:endCxn id="24" idx="1"/>
          </p:cNvCxnSpPr>
          <p:nvPr/>
        </p:nvCxnSpPr>
        <p:spPr>
          <a:xfrm>
            <a:off x="5028835" y="2207584"/>
            <a:ext cx="538394" cy="442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croll: Vertical 29">
            <a:extLst>
              <a:ext uri="{FF2B5EF4-FFF2-40B4-BE49-F238E27FC236}">
                <a16:creationId xmlns:a16="http://schemas.microsoft.com/office/drawing/2014/main" id="{40A7A74E-A7B6-428C-88B4-F2EC46167839}"/>
              </a:ext>
            </a:extLst>
          </p:cNvPr>
          <p:cNvSpPr/>
          <p:nvPr/>
        </p:nvSpPr>
        <p:spPr>
          <a:xfrm>
            <a:off x="5609595" y="4462741"/>
            <a:ext cx="655308" cy="3584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/>
              <a:t>SBOM</a:t>
            </a:r>
            <a:endParaRPr kumimoji="1" lang="ja-JP" altLang="en-US" sz="600" dirty="0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F5938FD2-7933-4E68-983E-77DE0F1031A5}"/>
              </a:ext>
            </a:extLst>
          </p:cNvPr>
          <p:cNvSpPr/>
          <p:nvPr/>
        </p:nvSpPr>
        <p:spPr>
          <a:xfrm>
            <a:off x="5887439" y="4196197"/>
            <a:ext cx="97887" cy="1275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078B99-06DE-4528-9AB9-2C3DDA043A59}"/>
              </a:ext>
            </a:extLst>
          </p:cNvPr>
          <p:cNvCxnSpPr>
            <a:stCxn id="30" idx="0"/>
            <a:endCxn id="31" idx="2"/>
          </p:cNvCxnSpPr>
          <p:nvPr/>
        </p:nvCxnSpPr>
        <p:spPr>
          <a:xfrm flipH="1" flipV="1">
            <a:off x="5936383" y="4323738"/>
            <a:ext cx="866" cy="13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Folded Corner 33">
            <a:extLst>
              <a:ext uri="{FF2B5EF4-FFF2-40B4-BE49-F238E27FC236}">
                <a16:creationId xmlns:a16="http://schemas.microsoft.com/office/drawing/2014/main" id="{8314CBDD-9EF7-406B-9F9A-F55D5AC4AFE5}"/>
              </a:ext>
            </a:extLst>
          </p:cNvPr>
          <p:cNvSpPr/>
          <p:nvPr/>
        </p:nvSpPr>
        <p:spPr>
          <a:xfrm>
            <a:off x="2453252" y="2009721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Application A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5" name="Scroll: Vertical 34">
            <a:extLst>
              <a:ext uri="{FF2B5EF4-FFF2-40B4-BE49-F238E27FC236}">
                <a16:creationId xmlns:a16="http://schemas.microsoft.com/office/drawing/2014/main" id="{73782AAD-C548-4213-ADE1-02D0D1345A59}"/>
              </a:ext>
            </a:extLst>
          </p:cNvPr>
          <p:cNvSpPr/>
          <p:nvPr/>
        </p:nvSpPr>
        <p:spPr>
          <a:xfrm>
            <a:off x="2467026" y="2584242"/>
            <a:ext cx="655308" cy="3584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/>
              <a:t>SBOM</a:t>
            </a:r>
            <a:endParaRPr kumimoji="1" lang="ja-JP" altLang="en-US" sz="600" dirty="0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245F895A-FD03-4E31-A310-CF01387D09AA}"/>
              </a:ext>
            </a:extLst>
          </p:cNvPr>
          <p:cNvSpPr/>
          <p:nvPr/>
        </p:nvSpPr>
        <p:spPr>
          <a:xfrm>
            <a:off x="2744870" y="2317698"/>
            <a:ext cx="97887" cy="1275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8B0A88-F898-4C42-A16C-66F2ABCF2773}"/>
              </a:ext>
            </a:extLst>
          </p:cNvPr>
          <p:cNvCxnSpPr/>
          <p:nvPr/>
        </p:nvCxnSpPr>
        <p:spPr>
          <a:xfrm flipH="1" flipV="1">
            <a:off x="2792947" y="2471393"/>
            <a:ext cx="866" cy="13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04C0CE73-8827-4371-A2DB-A2FB10C483B2}"/>
              </a:ext>
            </a:extLst>
          </p:cNvPr>
          <p:cNvSpPr/>
          <p:nvPr/>
        </p:nvSpPr>
        <p:spPr>
          <a:xfrm>
            <a:off x="2427864" y="3975174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B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92917AB2-0C34-43E1-8957-17C40430B766}"/>
              </a:ext>
            </a:extLst>
          </p:cNvPr>
          <p:cNvSpPr/>
          <p:nvPr/>
        </p:nvSpPr>
        <p:spPr>
          <a:xfrm>
            <a:off x="2427864" y="4373797"/>
            <a:ext cx="716327" cy="275588"/>
          </a:xfrm>
          <a:prstGeom prst="foldedCorner">
            <a:avLst>
              <a:gd name="adj" fmla="val 2381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Library C</a:t>
            </a:r>
          </a:p>
          <a:p>
            <a:pPr algn="ctr"/>
            <a:r>
              <a:rPr kumimoji="1" lang="en-US" altLang="ja-JP" sz="600" dirty="0">
                <a:solidFill>
                  <a:schemeClr val="tx1"/>
                </a:solidFill>
              </a:rPr>
              <a:t>(Binary)</a:t>
            </a:r>
            <a:endParaRPr kumimoji="1" lang="ja-JP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8FF87892-2E63-4692-8EB5-B910058BCAD8}"/>
              </a:ext>
            </a:extLst>
          </p:cNvPr>
          <p:cNvSpPr/>
          <p:nvPr/>
        </p:nvSpPr>
        <p:spPr>
          <a:xfrm rot="20555624">
            <a:off x="2133199" y="3456066"/>
            <a:ext cx="1136796" cy="117302"/>
          </a:xfrm>
          <a:prstGeom prst="left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Scroll: Vertical 42">
            <a:extLst>
              <a:ext uri="{FF2B5EF4-FFF2-40B4-BE49-F238E27FC236}">
                <a16:creationId xmlns:a16="http://schemas.microsoft.com/office/drawing/2014/main" id="{69F7DD17-07FC-412A-8C0E-8AB214FC9CD4}"/>
              </a:ext>
            </a:extLst>
          </p:cNvPr>
          <p:cNvSpPr/>
          <p:nvPr/>
        </p:nvSpPr>
        <p:spPr>
          <a:xfrm>
            <a:off x="2337102" y="3337979"/>
            <a:ext cx="779050" cy="377243"/>
          </a:xfrm>
          <a:prstGeom prst="verticalScroll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Contracts</a:t>
            </a:r>
            <a:endParaRPr kumimoji="1" lang="ja-JP" altLang="en-US" sz="800" dirty="0"/>
          </a:p>
        </p:txBody>
      </p:sp>
      <p:sp>
        <p:nvSpPr>
          <p:cNvPr id="45" name="Scroll: Vertical 44">
            <a:extLst>
              <a:ext uri="{FF2B5EF4-FFF2-40B4-BE49-F238E27FC236}">
                <a16:creationId xmlns:a16="http://schemas.microsoft.com/office/drawing/2014/main" id="{6D4F5F39-4744-448C-B0CB-567D1CC3FF27}"/>
              </a:ext>
            </a:extLst>
          </p:cNvPr>
          <p:cNvSpPr/>
          <p:nvPr/>
        </p:nvSpPr>
        <p:spPr>
          <a:xfrm>
            <a:off x="3499414" y="4356317"/>
            <a:ext cx="655308" cy="358408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" dirty="0"/>
              <a:t>SBOM</a:t>
            </a:r>
            <a:endParaRPr kumimoji="1" lang="ja-JP" altLang="en-US" sz="600" dirty="0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F1291183-E94C-4634-A9CA-8BBF07808122}"/>
              </a:ext>
            </a:extLst>
          </p:cNvPr>
          <p:cNvSpPr/>
          <p:nvPr/>
        </p:nvSpPr>
        <p:spPr>
          <a:xfrm>
            <a:off x="3253131" y="4471750"/>
            <a:ext cx="97887" cy="12754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62D57B-1F97-425D-997D-6F3988F85062}"/>
              </a:ext>
            </a:extLst>
          </p:cNvPr>
          <p:cNvCxnSpPr>
            <a:cxnSpLocks/>
            <a:stCxn id="46" idx="3"/>
            <a:endCxn id="45" idx="1"/>
          </p:cNvCxnSpPr>
          <p:nvPr/>
        </p:nvCxnSpPr>
        <p:spPr>
          <a:xfrm>
            <a:off x="3351018" y="4535521"/>
            <a:ext cx="1931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1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7B59F38-EE88-441D-22C1-F357182FACEC}"/>
              </a:ext>
            </a:extLst>
          </p:cNvPr>
          <p:cNvSpPr/>
          <p:nvPr/>
        </p:nvSpPr>
        <p:spPr>
          <a:xfrm>
            <a:off x="1124917" y="1634878"/>
            <a:ext cx="1203851" cy="6346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+mn-ea"/>
              </a:rPr>
              <a:t>Usage Profile Elements for Deliverables A for Product B</a:t>
            </a:r>
            <a:endParaRPr kumimoji="1" lang="ja-JP" altLang="en-US" sz="900" dirty="0"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60E18B5-3AA0-4AC9-882D-689E98E61F33}"/>
              </a:ext>
            </a:extLst>
          </p:cNvPr>
          <p:cNvSpPr/>
          <p:nvPr/>
        </p:nvSpPr>
        <p:spPr>
          <a:xfrm>
            <a:off x="4045462" y="2595802"/>
            <a:ext cx="1203851" cy="43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+mn-ea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B05C599-1303-B315-385D-7436B15F8A42}"/>
              </a:ext>
            </a:extLst>
          </p:cNvPr>
          <p:cNvSpPr/>
          <p:nvPr/>
        </p:nvSpPr>
        <p:spPr>
          <a:xfrm>
            <a:off x="5595986" y="2571750"/>
            <a:ext cx="1203851" cy="43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+mn-ea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2AD5783-14D3-6532-FA5A-6D51D1B5BFCC}"/>
              </a:ext>
            </a:extLst>
          </p:cNvPr>
          <p:cNvSpPr/>
          <p:nvPr/>
        </p:nvSpPr>
        <p:spPr>
          <a:xfrm>
            <a:off x="2420188" y="2217385"/>
            <a:ext cx="1203851" cy="43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+mn-ea"/>
              </a:rPr>
              <a:t>Usage Prof. Elem. of Distro. X for Prod. B</a:t>
            </a:r>
            <a:endParaRPr kumimoji="1" lang="ja-JP" altLang="en-US" sz="800" dirty="0">
              <a:latin typeface="+mn-ea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739974E-544D-00E6-C77B-83900104603A}"/>
              </a:ext>
            </a:extLst>
          </p:cNvPr>
          <p:cNvSpPr/>
          <p:nvPr/>
        </p:nvSpPr>
        <p:spPr>
          <a:xfrm>
            <a:off x="5595986" y="3509174"/>
            <a:ext cx="1203851" cy="43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+mn-ea"/>
              </a:rPr>
              <a:t>Pkg. D</a:t>
            </a:r>
          </a:p>
          <a:p>
            <a:pPr algn="ctr"/>
            <a:r>
              <a:rPr kumimoji="1" lang="en-US" altLang="ja-JP" sz="1050" dirty="0">
                <a:latin typeface="+mn-ea"/>
              </a:rPr>
              <a:t>(Lib D2.dll)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F917543-0131-EBFC-20F4-FDA08C49B626}"/>
              </a:ext>
            </a:extLst>
          </p:cNvPr>
          <p:cNvSpPr/>
          <p:nvPr/>
        </p:nvSpPr>
        <p:spPr>
          <a:xfrm>
            <a:off x="4045462" y="3509174"/>
            <a:ext cx="1203851" cy="43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+mn-ea"/>
              </a:rPr>
              <a:t>Pkg. C </a:t>
            </a:r>
          </a:p>
          <a:p>
            <a:pPr algn="ctr"/>
            <a:r>
              <a:rPr kumimoji="1" lang="en-US" altLang="ja-JP" sz="1050" dirty="0">
                <a:latin typeface="+mn-ea"/>
              </a:rPr>
              <a:t>(App C1.exe)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559A940-605C-2504-632C-A312FE0C1366}"/>
              </a:ext>
            </a:extLst>
          </p:cNvPr>
          <p:cNvSpPr/>
          <p:nvPr/>
        </p:nvSpPr>
        <p:spPr>
          <a:xfrm>
            <a:off x="2420187" y="3058141"/>
            <a:ext cx="1203851" cy="43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+mn-ea"/>
              </a:rPr>
              <a:t>Distro. X modified as Deliverables A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85962D0-3F76-B897-9B4F-9170F3A6527B}"/>
              </a:ext>
            </a:extLst>
          </p:cNvPr>
          <p:cNvCxnSpPr>
            <a:endCxn id="11" idx="3"/>
          </p:cNvCxnSpPr>
          <p:nvPr/>
        </p:nvCxnSpPr>
        <p:spPr>
          <a:xfrm rot="10800000">
            <a:off x="3624039" y="3275229"/>
            <a:ext cx="1023349" cy="217088"/>
          </a:xfrm>
          <a:prstGeom prst="bentConnector3">
            <a:avLst>
              <a:gd name="adj1" fmla="val -142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8C2A530-0261-83C1-C5AD-4CAFBD6938C7}"/>
              </a:ext>
            </a:extLst>
          </p:cNvPr>
          <p:cNvCxnSpPr>
            <a:cxnSpLocks/>
            <a:stCxn id="9" idx="0"/>
            <a:endCxn id="11" idx="3"/>
          </p:cNvCxnSpPr>
          <p:nvPr/>
        </p:nvCxnSpPr>
        <p:spPr>
          <a:xfrm rot="16200000" flipV="1">
            <a:off x="4794003" y="2105265"/>
            <a:ext cx="233945" cy="257387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曲線 20">
            <a:extLst>
              <a:ext uri="{FF2B5EF4-FFF2-40B4-BE49-F238E27FC236}">
                <a16:creationId xmlns:a16="http://schemas.microsoft.com/office/drawing/2014/main" id="{65A8C776-3C37-0E2C-BF5C-2EE27D392CCB}"/>
              </a:ext>
            </a:extLst>
          </p:cNvPr>
          <p:cNvCxnSpPr>
            <a:cxnSpLocks/>
            <a:stCxn id="6" idx="2"/>
            <a:endCxn id="9" idx="3"/>
          </p:cNvCxnSpPr>
          <p:nvPr/>
        </p:nvCxnSpPr>
        <p:spPr>
          <a:xfrm rot="16200000" flipH="1">
            <a:off x="6138706" y="3065131"/>
            <a:ext cx="720336" cy="601925"/>
          </a:xfrm>
          <a:prstGeom prst="curvedConnector4">
            <a:avLst>
              <a:gd name="adj1" fmla="val 34931"/>
              <a:gd name="adj2" fmla="val 137978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曲線 22">
            <a:extLst>
              <a:ext uri="{FF2B5EF4-FFF2-40B4-BE49-F238E27FC236}">
                <a16:creationId xmlns:a16="http://schemas.microsoft.com/office/drawing/2014/main" id="{C1D5AA22-BEB2-1A77-BC67-784408EFD5AE}"/>
              </a:ext>
            </a:extLst>
          </p:cNvPr>
          <p:cNvCxnSpPr>
            <a:cxnSpLocks/>
            <a:stCxn id="5" idx="2"/>
            <a:endCxn id="10" idx="3"/>
          </p:cNvCxnSpPr>
          <p:nvPr/>
        </p:nvCxnSpPr>
        <p:spPr>
          <a:xfrm rot="16200000" flipH="1">
            <a:off x="4600208" y="3077157"/>
            <a:ext cx="696284" cy="601925"/>
          </a:xfrm>
          <a:prstGeom prst="curvedConnector4">
            <a:avLst>
              <a:gd name="adj1" fmla="val 34411"/>
              <a:gd name="adj2" fmla="val 137978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DEDB0BCA-EA0B-AD1A-435C-C0973BA9D9E0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3022113" y="2434473"/>
            <a:ext cx="601926" cy="623668"/>
          </a:xfrm>
          <a:prstGeom prst="curvedConnector4">
            <a:avLst>
              <a:gd name="adj1" fmla="val -37978"/>
              <a:gd name="adj2" fmla="val 67404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曲線 29">
            <a:extLst>
              <a:ext uri="{FF2B5EF4-FFF2-40B4-BE49-F238E27FC236}">
                <a16:creationId xmlns:a16="http://schemas.microsoft.com/office/drawing/2014/main" id="{1ECDDD8F-4B22-D607-CA6C-38875B23CB7E}"/>
              </a:ext>
            </a:extLst>
          </p:cNvPr>
          <p:cNvCxnSpPr>
            <a:cxnSpLocks/>
            <a:stCxn id="8" idx="3"/>
            <a:endCxn id="5" idx="0"/>
          </p:cNvCxnSpPr>
          <p:nvPr/>
        </p:nvCxnSpPr>
        <p:spPr>
          <a:xfrm>
            <a:off x="3624039" y="2434473"/>
            <a:ext cx="1023349" cy="161329"/>
          </a:xfrm>
          <a:prstGeom prst="curvedConnector2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曲線 32">
            <a:extLst>
              <a:ext uri="{FF2B5EF4-FFF2-40B4-BE49-F238E27FC236}">
                <a16:creationId xmlns:a16="http://schemas.microsoft.com/office/drawing/2014/main" id="{757E0F98-85C4-3E56-F762-C3D6E1D2793A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3624039" y="2434473"/>
            <a:ext cx="2573873" cy="137277"/>
          </a:xfrm>
          <a:prstGeom prst="curvedConnector2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曲線 35">
            <a:extLst>
              <a:ext uri="{FF2B5EF4-FFF2-40B4-BE49-F238E27FC236}">
                <a16:creationId xmlns:a16="http://schemas.microsoft.com/office/drawing/2014/main" id="{B84A9CED-6E59-2F42-6C0E-EE1E843C25E9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2328768" y="1952216"/>
            <a:ext cx="693346" cy="265169"/>
          </a:xfrm>
          <a:prstGeom prst="curvedConnector2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257189D-37C1-A08B-71C4-2961CDA1D98C}"/>
              </a:ext>
            </a:extLst>
          </p:cNvPr>
          <p:cNvCxnSpPr/>
          <p:nvPr/>
        </p:nvCxnSpPr>
        <p:spPr>
          <a:xfrm>
            <a:off x="5718899" y="1131488"/>
            <a:ext cx="39902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81F7557-E29A-A3DD-0823-D3652DEA9E63}"/>
              </a:ext>
            </a:extLst>
          </p:cNvPr>
          <p:cNvCxnSpPr/>
          <p:nvPr/>
        </p:nvCxnSpPr>
        <p:spPr>
          <a:xfrm>
            <a:off x="5718899" y="1277310"/>
            <a:ext cx="399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BB729D5-1E68-8537-7E2A-5F4B26767BE9}"/>
              </a:ext>
            </a:extLst>
          </p:cNvPr>
          <p:cNvSpPr txBox="1"/>
          <p:nvPr/>
        </p:nvSpPr>
        <p:spPr>
          <a:xfrm>
            <a:off x="6117928" y="1025122"/>
            <a:ext cx="2677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DESCRIBED / DESCRIBED_BY relationship</a:t>
            </a:r>
            <a:endParaRPr kumimoji="1" lang="ja-JP" altLang="en-US" sz="9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B50C959-5BF7-14BB-EA4D-0156896E94C6}"/>
              </a:ext>
            </a:extLst>
          </p:cNvPr>
          <p:cNvSpPr txBox="1"/>
          <p:nvPr/>
        </p:nvSpPr>
        <p:spPr>
          <a:xfrm>
            <a:off x="6117928" y="1184285"/>
            <a:ext cx="2677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PACKAGE_OF relationship</a:t>
            </a:r>
            <a:endParaRPr kumimoji="1" lang="ja-JP" altLang="en-US" sz="900" dirty="0"/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4E52B815-4C20-4847-89F5-D2AB0747C273}"/>
              </a:ext>
            </a:extLst>
          </p:cNvPr>
          <p:cNvSpPr/>
          <p:nvPr/>
        </p:nvSpPr>
        <p:spPr>
          <a:xfrm>
            <a:off x="1114912" y="3679978"/>
            <a:ext cx="1203851" cy="4341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+mn-ea"/>
              </a:rPr>
              <a:t>Config File for Product B by Distro. X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8B162DCD-9F09-58F5-C5EA-4429210A83C5}"/>
              </a:ext>
            </a:extLst>
          </p:cNvPr>
          <p:cNvCxnSpPr>
            <a:cxnSpLocks/>
            <a:stCxn id="4" idx="3"/>
            <a:endCxn id="45" idx="0"/>
          </p:cNvCxnSpPr>
          <p:nvPr/>
        </p:nvCxnSpPr>
        <p:spPr>
          <a:xfrm flipH="1">
            <a:off x="1716838" y="1952216"/>
            <a:ext cx="611930" cy="1727762"/>
          </a:xfrm>
          <a:prstGeom prst="curvedConnector4">
            <a:avLst>
              <a:gd name="adj1" fmla="val -2956"/>
              <a:gd name="adj2" fmla="val 61087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E4A89E3E-AD54-FD39-D8E2-DAA4F861A5A4}"/>
              </a:ext>
            </a:extLst>
          </p:cNvPr>
          <p:cNvCxnSpPr>
            <a:cxnSpLocks/>
            <a:stCxn id="45" idx="3"/>
            <a:endCxn id="11" idx="1"/>
          </p:cNvCxnSpPr>
          <p:nvPr/>
        </p:nvCxnSpPr>
        <p:spPr>
          <a:xfrm flipV="1">
            <a:off x="2318763" y="3275229"/>
            <a:ext cx="101424" cy="621837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290A5E2-F637-30BB-37A3-608F1B6CED88}"/>
              </a:ext>
            </a:extLst>
          </p:cNvPr>
          <p:cNvCxnSpPr/>
          <p:nvPr/>
        </p:nvCxnSpPr>
        <p:spPr>
          <a:xfrm>
            <a:off x="5718899" y="1415117"/>
            <a:ext cx="39902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6C9A694-DF53-6977-DC85-7BF725274C11}"/>
              </a:ext>
            </a:extLst>
          </p:cNvPr>
          <p:cNvSpPr txBox="1"/>
          <p:nvPr/>
        </p:nvSpPr>
        <p:spPr>
          <a:xfrm>
            <a:off x="6117928" y="1321033"/>
            <a:ext cx="2677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METAFILE_OF relationship</a:t>
            </a:r>
            <a:endParaRPr kumimoji="1" lang="ja-JP" altLang="en-US" sz="900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6D7BF1D-46A7-0840-8208-C969693A8ACF}"/>
              </a:ext>
            </a:extLst>
          </p:cNvPr>
          <p:cNvSpPr txBox="1"/>
          <p:nvPr/>
        </p:nvSpPr>
        <p:spPr>
          <a:xfrm>
            <a:off x="5861700" y="1551865"/>
            <a:ext cx="26770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+mn-ea"/>
                <a:ea typeface="+mn-ea"/>
              </a:rPr>
              <a:t>SPDX Document ABCD-YYYY-MM-DD</a:t>
            </a:r>
            <a:endParaRPr kumimoji="1" lang="ja-JP" altLang="en-US" sz="800" dirty="0">
              <a:latin typeface="+mn-ea"/>
              <a:ea typeface="+mn-ea"/>
            </a:endParaRPr>
          </a:p>
        </p:txBody>
      </p:sp>
      <p:cxnSp>
        <p:nvCxnSpPr>
          <p:cNvPr id="60" name="コネクタ: 曲線 59">
            <a:extLst>
              <a:ext uri="{FF2B5EF4-FFF2-40B4-BE49-F238E27FC236}">
                <a16:creationId xmlns:a16="http://schemas.microsoft.com/office/drawing/2014/main" id="{7B72D59F-97D6-A7C5-6721-F89BD2084146}"/>
              </a:ext>
            </a:extLst>
          </p:cNvPr>
          <p:cNvCxnSpPr>
            <a:cxnSpLocks/>
            <a:stCxn id="6" idx="2"/>
            <a:endCxn id="45" idx="2"/>
          </p:cNvCxnSpPr>
          <p:nvPr/>
        </p:nvCxnSpPr>
        <p:spPr>
          <a:xfrm rot="5400000">
            <a:off x="3403261" y="1319503"/>
            <a:ext cx="1108228" cy="4481074"/>
          </a:xfrm>
          <a:prstGeom prst="curvedConnector3">
            <a:avLst>
              <a:gd name="adj1" fmla="val 120628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570882D8-4114-D3C8-4B8B-34ED8EF90988}"/>
              </a:ext>
            </a:extLst>
          </p:cNvPr>
          <p:cNvSpPr/>
          <p:nvPr/>
        </p:nvSpPr>
        <p:spPr>
          <a:xfrm>
            <a:off x="7536995" y="3489713"/>
            <a:ext cx="1203851" cy="4341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+mn-ea"/>
              </a:rPr>
              <a:t>Pkg. E </a:t>
            </a:r>
          </a:p>
          <a:p>
            <a:pPr algn="ctr"/>
            <a:r>
              <a:rPr kumimoji="1" lang="en-US" altLang="ja-JP" sz="1050" dirty="0">
                <a:latin typeface="+mn-ea"/>
              </a:rPr>
              <a:t>(Independent App E3.exe)</a:t>
            </a:r>
            <a:endParaRPr kumimoji="1" lang="ja-JP" altLang="en-US" sz="1050" dirty="0">
              <a:latin typeface="+mn-ea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A7D0C111-135C-BC47-F678-612EC9086578}"/>
              </a:ext>
            </a:extLst>
          </p:cNvPr>
          <p:cNvSpPr/>
          <p:nvPr/>
        </p:nvSpPr>
        <p:spPr>
          <a:xfrm>
            <a:off x="7536995" y="2580562"/>
            <a:ext cx="1203851" cy="4341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+mn-ea"/>
              </a:rPr>
              <a:t>Usage Prof. Elem. of Pkg. D for Prod. B</a:t>
            </a:r>
            <a:endParaRPr kumimoji="1" lang="ja-JP" altLang="en-US" sz="800" dirty="0">
              <a:latin typeface="+mn-ea"/>
            </a:endParaRPr>
          </a:p>
        </p:txBody>
      </p:sp>
      <p:cxnSp>
        <p:nvCxnSpPr>
          <p:cNvPr id="74" name="コネクタ: 曲線 73">
            <a:extLst>
              <a:ext uri="{FF2B5EF4-FFF2-40B4-BE49-F238E27FC236}">
                <a16:creationId xmlns:a16="http://schemas.microsoft.com/office/drawing/2014/main" id="{8A2F763B-434F-BF26-4380-5A178FBE3CA4}"/>
              </a:ext>
            </a:extLst>
          </p:cNvPr>
          <p:cNvCxnSpPr>
            <a:cxnSpLocks/>
            <a:stCxn id="4" idx="3"/>
            <a:endCxn id="73" idx="0"/>
          </p:cNvCxnSpPr>
          <p:nvPr/>
        </p:nvCxnSpPr>
        <p:spPr>
          <a:xfrm>
            <a:off x="2328768" y="1952216"/>
            <a:ext cx="5810153" cy="628346"/>
          </a:xfrm>
          <a:prstGeom prst="curvedConnector2">
            <a:avLst/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27B10282-E4B1-EBFF-3EC0-1C8C3DC6F7F7}"/>
              </a:ext>
            </a:extLst>
          </p:cNvPr>
          <p:cNvCxnSpPr>
            <a:cxnSpLocks/>
            <a:stCxn id="73" idx="2"/>
            <a:endCxn id="72" idx="3"/>
          </p:cNvCxnSpPr>
          <p:nvPr/>
        </p:nvCxnSpPr>
        <p:spPr>
          <a:xfrm rot="16200000" flipH="1">
            <a:off x="8093852" y="3059806"/>
            <a:ext cx="692063" cy="601925"/>
          </a:xfrm>
          <a:prstGeom prst="curvedConnector4">
            <a:avLst>
              <a:gd name="adj1" fmla="val 34316"/>
              <a:gd name="adj2" fmla="val 137978"/>
            </a:avLst>
          </a:prstGeom>
          <a:ln w="3810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42F6479-A65A-C7CB-3A3B-A31886E2A0C8}"/>
              </a:ext>
            </a:extLst>
          </p:cNvPr>
          <p:cNvSpPr txBox="1"/>
          <p:nvPr/>
        </p:nvSpPr>
        <p:spPr>
          <a:xfrm>
            <a:off x="790799" y="3510966"/>
            <a:ext cx="107627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latin typeface="+mn-ea"/>
                <a:ea typeface="+mn-ea"/>
              </a:rPr>
              <a:t>SPDX Desc. for</a:t>
            </a:r>
            <a:endParaRPr kumimoji="1" lang="ja-JP" altLang="en-US" sz="700" dirty="0">
              <a:latin typeface="+mn-ea"/>
              <a:ea typeface="+mn-ea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407B11E-53A7-4B8F-844C-F40B80694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Relationships between elements (draft)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690460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CJWG-Template">
      <a:majorFont>
        <a:latin typeface="游ゴシック Light"/>
        <a:ea typeface="游ゴシック Light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ChainJWG-Template.potx" id="{C20B2CE1-4FCA-4575-9768-E0D663FF81C4}" vid="{D678F007-BB20-40E9-9E1A-243482967CF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OpenChainJWG-Template</Template>
  <TotalTime>521</TotalTime>
  <Words>879</Words>
  <Application>Microsoft Office PowerPoint</Application>
  <PresentationFormat>On-screen Show (16:9)</PresentationFormat>
  <Paragraphs>221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游ゴシック</vt:lpstr>
      <vt:lpstr>Roboto Slab Light</vt:lpstr>
      <vt:lpstr>Arial</vt:lpstr>
      <vt:lpstr>Roboto</vt:lpstr>
      <vt:lpstr>游ゴシック Light</vt:lpstr>
      <vt:lpstr>Noto Sans Symbols</vt:lpstr>
      <vt:lpstr>Open Sans Medium</vt:lpstr>
      <vt:lpstr>Courier New</vt:lpstr>
      <vt:lpstr>Calibri</vt:lpstr>
      <vt:lpstr>Linux Foundation EU Theme 2023</vt:lpstr>
      <vt:lpstr>Usage Profile 2023/01/10</vt:lpstr>
      <vt:lpstr>Usage Profile: to tell intentions as “Usage” for Delivery product</vt:lpstr>
      <vt:lpstr>UsageProfile Usecase Example</vt:lpstr>
      <vt:lpstr>UsageProfile Usecase Example</vt:lpstr>
      <vt:lpstr>UsageProfile Usecase Example</vt:lpstr>
      <vt:lpstr>UsageProfile Usecase Example</vt:lpstr>
      <vt:lpstr>Same situation will be occurred in the supply chain</vt:lpstr>
      <vt:lpstr>Relationships between elements (draft)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Kobota, Norio (SGC)</dc:creator>
  <cp:lastModifiedBy>Kobota, Norio (SGC)</cp:lastModifiedBy>
  <cp:revision>20</cp:revision>
  <dcterms:created xsi:type="dcterms:W3CDTF">2023-01-06T01:18:43Z</dcterms:created>
  <dcterms:modified xsi:type="dcterms:W3CDTF">2023-01-09T23:45:37Z</dcterms:modified>
</cp:coreProperties>
</file>