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7"/>
  </p:notesMasterIdLst>
  <p:sldIdLst>
    <p:sldId id="284" r:id="rId2"/>
    <p:sldId id="285" r:id="rId3"/>
    <p:sldId id="286" r:id="rId4"/>
    <p:sldId id="287" r:id="rId5"/>
    <p:sldId id="288" r:id="rId6"/>
  </p:sldIdLst>
  <p:sldSz cx="9144000" cy="5143500" type="screen16x9"/>
  <p:notesSz cx="6858000" cy="9144000"/>
  <p:embeddedFontLst>
    <p:embeddedFont>
      <p:font typeface="Open Sans Medium" panose="020B0600070205080204" charset="0"/>
      <p:regular r:id="rId8"/>
      <p:bold r:id="rId9"/>
      <p:italic r:id="rId10"/>
      <p:boldItalic r:id="rId11"/>
    </p:embeddedFont>
    <p:embeddedFont>
      <p:font typeface="Roboto" panose="02000000000000000000" pitchFamily="2" charset="0"/>
      <p:regular r:id="rId12"/>
      <p:bold r:id="rId13"/>
      <p:italic r:id="rId14"/>
      <p:boldItalic r:id="rId15"/>
    </p:embeddedFont>
    <p:embeddedFont>
      <p:font typeface="Roboto Slab Light" pitchFamily="2" charset="0"/>
      <p:regular r:id="rId16"/>
      <p:bold r:id="rId17"/>
    </p:embeddedFont>
    <p:embeddedFont>
      <p:font typeface="游ゴシック" panose="020B0400000000000000" pitchFamily="50" charset="-128"/>
      <p:regular r:id="rId18"/>
      <p:bold r:id="rId19"/>
    </p:embeddedFont>
    <p:embeddedFont>
      <p:font typeface="游ゴシック Light" panose="020B0300000000000000" pitchFamily="50" charset="-128"/>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5FE"/>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727" autoAdjust="0"/>
  </p:normalViewPr>
  <p:slideViewPr>
    <p:cSldViewPr snapToGrid="0">
      <p:cViewPr varScale="1">
        <p:scale>
          <a:sx n="143" d="100"/>
          <a:sy n="143" d="100"/>
        </p:scale>
        <p:origin x="582" y="102"/>
      </p:cViewPr>
      <p:guideLst>
        <p:guide orient="horz" pos="162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8.fntdata"/><Relationship Id="rId23" Type="http://schemas.openxmlformats.org/officeDocument/2006/relationships/theme" Target="theme/theme1.xml"/><Relationship Id="rId10" Type="http://schemas.openxmlformats.org/officeDocument/2006/relationships/font" Target="fonts/font3.fntdata"/><Relationship Id="rId19"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游ゴシック" panose="020B0400000000000000" pitchFamily="50" charset="-128"/>
        <a:ea typeface="游ゴシック" panose="020B0400000000000000"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mj-l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ltLang="ja-JP"/>
              <a:t>Click to edit Master title style</a:t>
            </a:r>
            <a:endParaRPr dirty="0"/>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mn-lt"/>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ltLang="ja-JP"/>
              <a:t>Click to edit Master text styles</a:t>
            </a: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r>
              <a:rPr lang="en-US" dirty="0" err="1"/>
              <a:t>aaa</a:t>
            </a:r>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dirty="0"/>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mj-lt"/>
          <a:ea typeface="Roboto Slab" panose="020B0604020202020204" pitchFamily="2" charset="0"/>
          <a:cs typeface="Roboto Slab" panose="020B0604020202020204" pitchFamily="2" charset="0"/>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pdx/spdx-3-model/issues/413"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OpenChain-Project/OpenChain-JWG/blob/master/subgroups/sbom-sg/outcomes/SPDX-Lite/Proposal_v3.0/model/Comment-for-Issue384-20230616.md"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pdx/spdx-spec/issues/856#issuecomment-1632881973" TargetMode="External"/><Relationship Id="rId2" Type="http://schemas.openxmlformats.org/officeDocument/2006/relationships/hyperlink" Target="https://github.com/spdx/spdx-spec/issues/856"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s://github.com/spdx/spdx-spec/issues/856#issuecomment-163328763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4BF67-A675-EA48-9F0D-B347F9E80949}"/>
              </a:ext>
            </a:extLst>
          </p:cNvPr>
          <p:cNvSpPr>
            <a:spLocks noGrp="1"/>
          </p:cNvSpPr>
          <p:nvPr>
            <p:ph type="title"/>
          </p:nvPr>
        </p:nvSpPr>
        <p:spPr/>
        <p:txBody>
          <a:bodyPr>
            <a:noAutofit/>
          </a:bodyPr>
          <a:lstStyle/>
          <a:p>
            <a:r>
              <a:rPr kumimoji="1" lang="en-US" altLang="ja-JP" sz="2400" dirty="0"/>
              <a:t>1. How to describe required field restrictions for the SPDX-Lite fields for the lite profile</a:t>
            </a:r>
            <a:endParaRPr kumimoji="1" lang="ja-JP" altLang="en-US" sz="2400" dirty="0"/>
          </a:p>
        </p:txBody>
      </p:sp>
      <p:sp>
        <p:nvSpPr>
          <p:cNvPr id="3" name="Text Placeholder 2">
            <a:extLst>
              <a:ext uri="{FF2B5EF4-FFF2-40B4-BE49-F238E27FC236}">
                <a16:creationId xmlns:a16="http://schemas.microsoft.com/office/drawing/2014/main" id="{848B9E9B-2550-0B4F-957E-9031DA5DEF96}"/>
              </a:ext>
            </a:extLst>
          </p:cNvPr>
          <p:cNvSpPr>
            <a:spLocks noGrp="1"/>
          </p:cNvSpPr>
          <p:nvPr>
            <p:ph type="body" idx="1"/>
          </p:nvPr>
        </p:nvSpPr>
        <p:spPr/>
        <p:txBody>
          <a:bodyPr/>
          <a:lstStyle/>
          <a:p>
            <a:r>
              <a:rPr lang="ja-JP" altLang="en-US" dirty="0"/>
              <a:t>以下で議論してくれてました。</a:t>
            </a:r>
            <a:br>
              <a:rPr lang="en-US" altLang="ja-JP" dirty="0">
                <a:hlinkClick r:id="rId2"/>
              </a:rPr>
            </a:br>
            <a:r>
              <a:rPr lang="en-US" altLang="ja-JP" dirty="0">
                <a:hlinkClick r:id="rId2"/>
              </a:rPr>
              <a:t>Question: creating additional restrictions on class properties in the markdown files · Issue #413 · </a:t>
            </a:r>
            <a:r>
              <a:rPr lang="en-US" altLang="ja-JP" dirty="0" err="1">
                <a:hlinkClick r:id="rId2"/>
              </a:rPr>
              <a:t>spdx</a:t>
            </a:r>
            <a:r>
              <a:rPr lang="en-US" altLang="ja-JP" dirty="0">
                <a:hlinkClick r:id="rId2"/>
              </a:rPr>
              <a:t>/spdx-3-model (github.com)</a:t>
            </a:r>
            <a:endParaRPr lang="en-US" altLang="ja-JP" dirty="0"/>
          </a:p>
          <a:p>
            <a:endParaRPr lang="en-US" altLang="ja-JP" dirty="0"/>
          </a:p>
          <a:p>
            <a:r>
              <a:rPr lang="en-US" altLang="ja-JP" dirty="0"/>
              <a:t>Profile level</a:t>
            </a:r>
            <a:r>
              <a:rPr lang="ja-JP" altLang="en-US" dirty="0"/>
              <a:t>での</a:t>
            </a:r>
            <a:r>
              <a:rPr lang="en-US" altLang="ja-JP" dirty="0"/>
              <a:t>external properties restriction</a:t>
            </a:r>
            <a:r>
              <a:rPr lang="ja-JP" altLang="en-US" dirty="0"/>
              <a:t>を設けられないか、ということを言われています。今までは、</a:t>
            </a:r>
            <a:r>
              <a:rPr lang="en-US" altLang="ja-JP" dirty="0"/>
              <a:t>/Core/Element &lt;- /Core/Artifact </a:t>
            </a:r>
            <a:r>
              <a:rPr lang="ja-JP" altLang="en-US" dirty="0"/>
              <a:t>など経書関係を持った親クラス側に制限をかけることしか出来ませんでしたが、これを関係を持たない形で制限をかけるような方法を仕様に盛り込めないか、という話を</a:t>
            </a:r>
            <a:r>
              <a:rPr lang="en-US" altLang="ja-JP" dirty="0" err="1"/>
              <a:t>zvr</a:t>
            </a:r>
            <a:r>
              <a:rPr lang="ja-JP" altLang="en-US" dirty="0"/>
              <a:t>さんがされています。</a:t>
            </a:r>
            <a:endParaRPr lang="en-US" altLang="ja-JP" dirty="0"/>
          </a:p>
          <a:p>
            <a:r>
              <a:rPr lang="ja-JP" altLang="en-US" dirty="0"/>
              <a:t>小保田はこの方向性で良いと思っています。</a:t>
            </a:r>
            <a:endParaRPr lang="en-US" altLang="ja-JP" dirty="0"/>
          </a:p>
          <a:p>
            <a:endParaRPr kumimoji="1" lang="ja-JP" altLang="en-US" dirty="0"/>
          </a:p>
        </p:txBody>
      </p:sp>
    </p:spTree>
    <p:extLst>
      <p:ext uri="{BB962C8B-B14F-4D97-AF65-F5344CB8AC3E}">
        <p14:creationId xmlns:p14="http://schemas.microsoft.com/office/powerpoint/2010/main" val="2795344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68753-B09E-B659-5765-1EAE8D64E7F8}"/>
              </a:ext>
            </a:extLst>
          </p:cNvPr>
          <p:cNvSpPr>
            <a:spLocks noGrp="1"/>
          </p:cNvSpPr>
          <p:nvPr>
            <p:ph type="title"/>
          </p:nvPr>
        </p:nvSpPr>
        <p:spPr/>
        <p:txBody>
          <a:bodyPr>
            <a:normAutofit fontScale="90000"/>
          </a:bodyPr>
          <a:lstStyle/>
          <a:p>
            <a:r>
              <a:rPr kumimoji="1" lang="en-US" altLang="ja-JP" dirty="0"/>
              <a:t>2. Determine how to document “these are the only fields you need to worry about” – current SPDX Lite annex</a:t>
            </a:r>
            <a:endParaRPr kumimoji="1" lang="ja-JP" altLang="en-US" dirty="0"/>
          </a:p>
        </p:txBody>
      </p:sp>
      <p:sp>
        <p:nvSpPr>
          <p:cNvPr id="3" name="Text Placeholder 2">
            <a:extLst>
              <a:ext uri="{FF2B5EF4-FFF2-40B4-BE49-F238E27FC236}">
                <a16:creationId xmlns:a16="http://schemas.microsoft.com/office/drawing/2014/main" id="{93B8E916-F915-201F-BC34-6CE3D1094C81}"/>
              </a:ext>
            </a:extLst>
          </p:cNvPr>
          <p:cNvSpPr>
            <a:spLocks noGrp="1"/>
          </p:cNvSpPr>
          <p:nvPr>
            <p:ph type="body" idx="1"/>
          </p:nvPr>
        </p:nvSpPr>
        <p:spPr/>
        <p:txBody>
          <a:bodyPr/>
          <a:lstStyle/>
          <a:p>
            <a:r>
              <a:rPr lang="en-US" altLang="ja-JP" dirty="0"/>
              <a:t>v2.3</a:t>
            </a:r>
            <a:r>
              <a:rPr kumimoji="1" lang="ja-JP" altLang="en-US" dirty="0"/>
              <a:t>の</a:t>
            </a:r>
            <a:r>
              <a:rPr kumimoji="1" lang="en-US" altLang="ja-JP" dirty="0"/>
              <a:t>SPDX Lite</a:t>
            </a:r>
            <a:r>
              <a:rPr lang="ja-JP" altLang="en-US" dirty="0"/>
              <a:t> </a:t>
            </a:r>
            <a:r>
              <a:rPr lang="en-US" altLang="ja-JP" dirty="0"/>
              <a:t>field</a:t>
            </a:r>
            <a:r>
              <a:rPr kumimoji="1" lang="ja-JP" altLang="en-US" dirty="0"/>
              <a:t>に関して、どのフィールドが必要か、という話だと思っています。</a:t>
            </a:r>
            <a:endParaRPr kumimoji="1" lang="en-US" altLang="ja-JP" dirty="0"/>
          </a:p>
          <a:p>
            <a:r>
              <a:rPr lang="ja-JP" altLang="en-US" dirty="0"/>
              <a:t>こちらは前回作成していた資料で良いと考えています。</a:t>
            </a:r>
            <a:br>
              <a:rPr lang="en-US" altLang="ja-JP" dirty="0"/>
            </a:br>
            <a:r>
              <a:rPr lang="en-US" altLang="ja-JP" dirty="0">
                <a:hlinkClick r:id="rId2"/>
              </a:rPr>
              <a:t>OpenChain-JWG/subgroups/sbom-sg/outcomes/SPDX-Lite/Proposal_v3.0/model/Comment-for-Issue384-20230616.md at master · OpenChain-Project/OpenChain-JWG (github.com)</a:t>
            </a:r>
            <a:endParaRPr lang="en-US" altLang="ja-JP" dirty="0"/>
          </a:p>
          <a:p>
            <a:endParaRPr kumimoji="1" lang="ja-JP" altLang="en-US" dirty="0"/>
          </a:p>
        </p:txBody>
      </p:sp>
    </p:spTree>
    <p:extLst>
      <p:ext uri="{BB962C8B-B14F-4D97-AF65-F5344CB8AC3E}">
        <p14:creationId xmlns:p14="http://schemas.microsoft.com/office/powerpoint/2010/main" val="362380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22DB1-5327-44D6-B776-729A21C182E9}"/>
              </a:ext>
            </a:extLst>
          </p:cNvPr>
          <p:cNvSpPr>
            <a:spLocks noGrp="1"/>
          </p:cNvSpPr>
          <p:nvPr>
            <p:ph type="title"/>
          </p:nvPr>
        </p:nvSpPr>
        <p:spPr/>
        <p:txBody>
          <a:bodyPr>
            <a:noAutofit/>
          </a:bodyPr>
          <a:lstStyle/>
          <a:p>
            <a:r>
              <a:rPr kumimoji="1" lang="en-US" altLang="ja-JP" sz="2400" dirty="0"/>
              <a:t>3. Discuss serialization relationships with the SPDX Lite proposal and frame up follow-on work for the serialization team</a:t>
            </a:r>
            <a:endParaRPr kumimoji="1" lang="ja-JP" altLang="en-US" sz="2400" dirty="0"/>
          </a:p>
        </p:txBody>
      </p:sp>
      <p:sp>
        <p:nvSpPr>
          <p:cNvPr id="3" name="Text Placeholder 2">
            <a:extLst>
              <a:ext uri="{FF2B5EF4-FFF2-40B4-BE49-F238E27FC236}">
                <a16:creationId xmlns:a16="http://schemas.microsoft.com/office/drawing/2014/main" id="{C98E692D-DD77-2992-675D-ED7380D68B31}"/>
              </a:ext>
            </a:extLst>
          </p:cNvPr>
          <p:cNvSpPr>
            <a:spLocks noGrp="1"/>
          </p:cNvSpPr>
          <p:nvPr>
            <p:ph type="body" idx="1"/>
          </p:nvPr>
        </p:nvSpPr>
        <p:spPr/>
        <p:txBody>
          <a:bodyPr/>
          <a:lstStyle/>
          <a:p>
            <a:r>
              <a:rPr kumimoji="1" lang="ja-JP" altLang="en-US" dirty="0"/>
              <a:t>どのように</a:t>
            </a:r>
            <a:r>
              <a:rPr kumimoji="1" lang="en-US" altLang="ja-JP" dirty="0" err="1"/>
              <a:t>Seriarization</a:t>
            </a:r>
            <a:r>
              <a:rPr kumimoji="1" lang="ja-JP" altLang="en-US" dirty="0"/>
              <a:t>するか、という話です。</a:t>
            </a:r>
            <a:endParaRPr kumimoji="1" lang="en-US" altLang="ja-JP" dirty="0"/>
          </a:p>
          <a:p>
            <a:r>
              <a:rPr lang="ja-JP" altLang="en-US" dirty="0"/>
              <a:t>これは、</a:t>
            </a:r>
            <a:r>
              <a:rPr lang="en-US" altLang="ja-JP" dirty="0"/>
              <a:t>1</a:t>
            </a:r>
            <a:r>
              <a:rPr lang="ja-JP" altLang="en-US" dirty="0"/>
              <a:t>で</a:t>
            </a:r>
            <a:r>
              <a:rPr lang="en-US" altLang="ja-JP" dirty="0"/>
              <a:t>profile level</a:t>
            </a:r>
            <a:r>
              <a:rPr lang="ja-JP" altLang="en-US" dirty="0"/>
              <a:t>での</a:t>
            </a:r>
            <a:r>
              <a:rPr lang="en-US" altLang="ja-JP" dirty="0"/>
              <a:t>external properties restriction</a:t>
            </a:r>
            <a:r>
              <a:rPr lang="ja-JP" altLang="en-US" dirty="0"/>
              <a:t>が書けるようになっていれば、</a:t>
            </a:r>
            <a:r>
              <a:rPr lang="en-US" altLang="ja-JP" dirty="0" err="1"/>
              <a:t>seriarization</a:t>
            </a:r>
            <a:r>
              <a:rPr lang="en-US" altLang="ja-JP" dirty="0"/>
              <a:t> </a:t>
            </a:r>
            <a:r>
              <a:rPr lang="ja-JP" altLang="en-US" dirty="0"/>
              <a:t>表現には何も変更を加える必要はないと考えています。</a:t>
            </a:r>
            <a:endParaRPr kumimoji="1" lang="ja-JP" altLang="en-US" dirty="0"/>
          </a:p>
        </p:txBody>
      </p:sp>
    </p:spTree>
    <p:extLst>
      <p:ext uri="{BB962C8B-B14F-4D97-AF65-F5344CB8AC3E}">
        <p14:creationId xmlns:p14="http://schemas.microsoft.com/office/powerpoint/2010/main" val="47469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DD4CC-A46B-8921-0F39-B526F6579F4E}"/>
              </a:ext>
            </a:extLst>
          </p:cNvPr>
          <p:cNvSpPr>
            <a:spLocks noGrp="1"/>
          </p:cNvSpPr>
          <p:nvPr>
            <p:ph type="title"/>
          </p:nvPr>
        </p:nvSpPr>
        <p:spPr/>
        <p:txBody>
          <a:bodyPr>
            <a:normAutofit fontScale="90000"/>
          </a:bodyPr>
          <a:lstStyle/>
          <a:p>
            <a:r>
              <a:rPr kumimoji="1" lang="en-US" altLang="ja-JP" dirty="0"/>
              <a:t>4. Is the SPDX Lite related to the open issue on REUSE file tags? </a:t>
            </a:r>
            <a:endParaRPr kumimoji="1" lang="ja-JP" altLang="en-US" dirty="0"/>
          </a:p>
        </p:txBody>
      </p:sp>
      <p:sp>
        <p:nvSpPr>
          <p:cNvPr id="3" name="Text Placeholder 2">
            <a:extLst>
              <a:ext uri="{FF2B5EF4-FFF2-40B4-BE49-F238E27FC236}">
                <a16:creationId xmlns:a16="http://schemas.microsoft.com/office/drawing/2014/main" id="{01CDD808-5C34-60C6-82E0-855212FED17F}"/>
              </a:ext>
            </a:extLst>
          </p:cNvPr>
          <p:cNvSpPr>
            <a:spLocks noGrp="1"/>
          </p:cNvSpPr>
          <p:nvPr>
            <p:ph type="body" idx="1"/>
          </p:nvPr>
        </p:nvSpPr>
        <p:spPr>
          <a:xfrm>
            <a:off x="280350" y="1266450"/>
            <a:ext cx="8520600" cy="2038574"/>
          </a:xfrm>
        </p:spPr>
        <p:txBody>
          <a:bodyPr>
            <a:normAutofit fontScale="70000" lnSpcReduction="20000"/>
          </a:bodyPr>
          <a:lstStyle/>
          <a:p>
            <a:r>
              <a:rPr lang="en-US" altLang="ja-JP" dirty="0"/>
              <a:t>v2.3</a:t>
            </a:r>
            <a:r>
              <a:rPr kumimoji="1" lang="ja-JP" altLang="en-US" dirty="0"/>
              <a:t>では </a:t>
            </a:r>
            <a:r>
              <a:rPr kumimoji="1" lang="en-US" altLang="ja-JP" dirty="0"/>
              <a:t>Annex H</a:t>
            </a:r>
            <a:r>
              <a:rPr kumimoji="1" lang="ja-JP" altLang="en-US" dirty="0"/>
              <a:t>において、</a:t>
            </a:r>
            <a:r>
              <a:rPr kumimoji="1" lang="en-US" altLang="ja-JP" dirty="0"/>
              <a:t>”</a:t>
            </a:r>
            <a:r>
              <a:rPr kumimoji="1" lang="en-US" altLang="ja-JP" dirty="0" err="1"/>
              <a:t>LicenseRef</a:t>
            </a:r>
            <a:r>
              <a:rPr kumimoji="1" lang="en-US" altLang="ja-JP" dirty="0"/>
              <a:t>-”</a:t>
            </a:r>
            <a:r>
              <a:rPr kumimoji="1" lang="ja-JP" altLang="en-US" dirty="0"/>
              <a:t>を利用し</a:t>
            </a:r>
            <a:r>
              <a:rPr kumimoji="1" lang="en-US" altLang="ja-JP" dirty="0"/>
              <a:t>“SPDX-License-Identifier” </a:t>
            </a:r>
            <a:r>
              <a:rPr kumimoji="1" lang="ja-JP" altLang="en-US" dirty="0"/>
              <a:t>などを参照するということが許されていましたが、</a:t>
            </a:r>
            <a:r>
              <a:rPr kumimoji="1" lang="en-US" altLang="ja-JP" dirty="0"/>
              <a:t>v3.0</a:t>
            </a:r>
            <a:r>
              <a:rPr kumimoji="1" lang="ja-JP" altLang="en-US" dirty="0"/>
              <a:t>ではその仕様に対して互換性をとるか否かということが議論されています。</a:t>
            </a:r>
            <a:br>
              <a:rPr kumimoji="1" lang="en-US" altLang="ja-JP" dirty="0"/>
            </a:br>
            <a:r>
              <a:rPr kumimoji="1" lang="en-US" altLang="ja-JP" dirty="0">
                <a:hlinkClick r:id="rId2"/>
              </a:rPr>
              <a:t>https://github.com/spdx/spdx-spec/issues/856</a:t>
            </a:r>
            <a:r>
              <a:rPr kumimoji="1" lang="ja-JP" altLang="en-US" dirty="0"/>
              <a:t> </a:t>
            </a:r>
            <a:br>
              <a:rPr kumimoji="1" lang="en-US" altLang="ja-JP" dirty="0"/>
            </a:br>
            <a:r>
              <a:rPr kumimoji="1" lang="ja-JP" altLang="en-US" dirty="0"/>
              <a:t>議論の中で、そもそも特定のエレメントが</a:t>
            </a:r>
            <a:r>
              <a:rPr kumimoji="1" lang="en-US" altLang="ja-JP" dirty="0"/>
              <a:t>v2.3</a:t>
            </a:r>
            <a:r>
              <a:rPr lang="ja-JP" altLang="en-US" dirty="0"/>
              <a:t>で規定していたクラスとは別のクラスに</a:t>
            </a:r>
            <a:r>
              <a:rPr kumimoji="1" lang="ja-JP" altLang="en-US" dirty="0"/>
              <a:t>移動している等といったことがわかり、その</a:t>
            </a:r>
            <a:r>
              <a:rPr kumimoji="1" lang="en-US" altLang="ja-JP" dirty="0"/>
              <a:t>Key</a:t>
            </a:r>
            <a:r>
              <a:rPr kumimoji="1" lang="ja-JP" altLang="en-US" dirty="0"/>
              <a:t>名がリストされています。以下からの数コメントで、</a:t>
            </a:r>
            <a:r>
              <a:rPr kumimoji="1" lang="en-US" altLang="ja-JP" dirty="0"/>
              <a:t>SPDX Lite</a:t>
            </a:r>
            <a:r>
              <a:rPr kumimoji="1" lang="ja-JP" altLang="en-US" dirty="0"/>
              <a:t>が利用している</a:t>
            </a:r>
            <a:r>
              <a:rPr kumimoji="1" lang="en-US" altLang="ja-JP" dirty="0"/>
              <a:t>Key</a:t>
            </a:r>
            <a:r>
              <a:rPr kumimoji="1" lang="ja-JP" altLang="en-US" dirty="0"/>
              <a:t>とも</a:t>
            </a:r>
            <a:r>
              <a:rPr kumimoji="1" lang="en-US" altLang="ja-JP" dirty="0"/>
              <a:t>Alignment</a:t>
            </a:r>
            <a:r>
              <a:rPr kumimoji="1" lang="ja-JP" altLang="en-US" dirty="0"/>
              <a:t>した方がいい、とあります。</a:t>
            </a:r>
            <a:br>
              <a:rPr kumimoji="1" lang="en-US" altLang="ja-JP" dirty="0">
                <a:hlinkClick r:id="rId3"/>
              </a:rPr>
            </a:br>
            <a:r>
              <a:rPr kumimoji="1" lang="en-US" altLang="ja-JP" dirty="0">
                <a:hlinkClick r:id="rId3"/>
              </a:rPr>
              <a:t>https://github.com/spdx/spdx-spec/issues/856#issuecomment-1632881973</a:t>
            </a:r>
            <a:endParaRPr kumimoji="1" lang="en-US" altLang="ja-JP" dirty="0"/>
          </a:p>
          <a:p>
            <a:r>
              <a:rPr kumimoji="1" lang="en-US" altLang="ja-JP" dirty="0"/>
              <a:t>Gary</a:t>
            </a:r>
            <a:r>
              <a:rPr kumimoji="1" lang="ja-JP" altLang="en-US" dirty="0"/>
              <a:t> さんの</a:t>
            </a:r>
            <a:r>
              <a:rPr kumimoji="1" lang="en-US" altLang="ja-JP" dirty="0">
                <a:hlinkClick r:id="rId4"/>
              </a:rPr>
              <a:t>2</a:t>
            </a:r>
            <a:r>
              <a:rPr kumimoji="1" lang="ja-JP" altLang="en-US" dirty="0">
                <a:hlinkClick r:id="rId4"/>
              </a:rPr>
              <a:t>つのポイント</a:t>
            </a:r>
            <a:r>
              <a:rPr kumimoji="1" lang="ja-JP" altLang="en-US" dirty="0"/>
              <a:t>が何を意味しているのか解りかねていますが、</a:t>
            </a:r>
            <a:r>
              <a:rPr lang="ja-JP" altLang="en-US" dirty="0"/>
              <a:t>基本的には</a:t>
            </a:r>
            <a:r>
              <a:rPr lang="en-US" altLang="ja-JP" dirty="0"/>
              <a:t>SPDX</a:t>
            </a:r>
            <a:r>
              <a:rPr lang="ja-JP" altLang="en-US" dirty="0"/>
              <a:t>の仕様そのものに影響を及ぼすことは無いと考えています。</a:t>
            </a:r>
            <a:endParaRPr kumimoji="1" lang="ja-JP" altLang="en-US" dirty="0"/>
          </a:p>
        </p:txBody>
      </p:sp>
      <p:pic>
        <p:nvPicPr>
          <p:cNvPr id="5" name="Picture 4">
            <a:extLst>
              <a:ext uri="{FF2B5EF4-FFF2-40B4-BE49-F238E27FC236}">
                <a16:creationId xmlns:a16="http://schemas.microsoft.com/office/drawing/2014/main" id="{30144392-780B-412E-6A71-5F2F90D9006C}"/>
              </a:ext>
            </a:extLst>
          </p:cNvPr>
          <p:cNvPicPr>
            <a:picLocks noChangeAspect="1"/>
          </p:cNvPicPr>
          <p:nvPr/>
        </p:nvPicPr>
        <p:blipFill>
          <a:blip r:embed="rId5"/>
          <a:stretch>
            <a:fillRect/>
          </a:stretch>
        </p:blipFill>
        <p:spPr>
          <a:xfrm>
            <a:off x="861003" y="3164861"/>
            <a:ext cx="4230931" cy="1144052"/>
          </a:xfrm>
          <a:prstGeom prst="rect">
            <a:avLst/>
          </a:prstGeom>
        </p:spPr>
      </p:pic>
    </p:spTree>
    <p:extLst>
      <p:ext uri="{BB962C8B-B14F-4D97-AF65-F5344CB8AC3E}">
        <p14:creationId xmlns:p14="http://schemas.microsoft.com/office/powerpoint/2010/main" val="1784500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FA3F5-02EF-F088-ED63-ECE1DB7B6DF4}"/>
              </a:ext>
            </a:extLst>
          </p:cNvPr>
          <p:cNvSpPr>
            <a:spLocks noGrp="1"/>
          </p:cNvSpPr>
          <p:nvPr>
            <p:ph type="title"/>
          </p:nvPr>
        </p:nvSpPr>
        <p:spPr/>
        <p:txBody>
          <a:bodyPr>
            <a:normAutofit fontScale="90000"/>
          </a:bodyPr>
          <a:lstStyle/>
          <a:p>
            <a:r>
              <a:rPr kumimoji="1" lang="en-US" altLang="ja-JP" dirty="0"/>
              <a:t>5. Is SPDX Lite related to the serialization discussions in a simpler format, like tag/value?</a:t>
            </a:r>
            <a:endParaRPr kumimoji="1" lang="ja-JP" altLang="en-US" dirty="0"/>
          </a:p>
        </p:txBody>
      </p:sp>
      <p:sp>
        <p:nvSpPr>
          <p:cNvPr id="3" name="Text Placeholder 2">
            <a:extLst>
              <a:ext uri="{FF2B5EF4-FFF2-40B4-BE49-F238E27FC236}">
                <a16:creationId xmlns:a16="http://schemas.microsoft.com/office/drawing/2014/main" id="{7B0AA4BD-2671-B313-BA4B-2CD02BCE9EB5}"/>
              </a:ext>
            </a:extLst>
          </p:cNvPr>
          <p:cNvSpPr>
            <a:spLocks noGrp="1"/>
          </p:cNvSpPr>
          <p:nvPr>
            <p:ph type="body" idx="1"/>
          </p:nvPr>
        </p:nvSpPr>
        <p:spPr/>
        <p:txBody>
          <a:bodyPr/>
          <a:lstStyle/>
          <a:p>
            <a:r>
              <a:rPr kumimoji="1" lang="en-US" altLang="ja-JP" dirty="0"/>
              <a:t>SPDX 3.0</a:t>
            </a:r>
            <a:r>
              <a:rPr kumimoji="1" lang="ja-JP" altLang="en-US" dirty="0"/>
              <a:t>では</a:t>
            </a:r>
            <a:r>
              <a:rPr kumimoji="1" lang="en-US" altLang="ja-JP" dirty="0"/>
              <a:t>Serialization</a:t>
            </a:r>
            <a:r>
              <a:rPr kumimoji="1" lang="ja-JP" altLang="en-US" dirty="0"/>
              <a:t>に</a:t>
            </a:r>
            <a:r>
              <a:rPr kumimoji="1" lang="en-US" altLang="ja-JP" dirty="0"/>
              <a:t>JSON-LD</a:t>
            </a:r>
            <a:r>
              <a:rPr kumimoji="1" lang="ja-JP" altLang="en-US" dirty="0"/>
              <a:t>を利用する方向で議論が進んでいます。</a:t>
            </a:r>
            <a:endParaRPr kumimoji="1" lang="en-US" altLang="ja-JP" dirty="0"/>
          </a:p>
          <a:p>
            <a:r>
              <a:rPr kumimoji="1" lang="ja-JP" altLang="en-US" dirty="0"/>
              <a:t>通常の</a:t>
            </a:r>
            <a:r>
              <a:rPr kumimoji="1" lang="en-US" altLang="ja-JP" dirty="0"/>
              <a:t>JSON</a:t>
            </a:r>
            <a:r>
              <a:rPr kumimoji="1" lang="ja-JP" altLang="en-US" dirty="0"/>
              <a:t>や、</a:t>
            </a:r>
            <a:r>
              <a:rPr kumimoji="1" lang="en-US" altLang="ja-JP" dirty="0"/>
              <a:t>Tag/Value</a:t>
            </a:r>
            <a:r>
              <a:rPr kumimoji="1" lang="ja-JP" altLang="en-US" dirty="0"/>
              <a:t>といったフォーマットの利用を議論すべきかどうかについては、</a:t>
            </a:r>
            <a:r>
              <a:rPr kumimoji="1" lang="en-US" altLang="ja-JP" dirty="0"/>
              <a:t>(</a:t>
            </a:r>
            <a:r>
              <a:rPr kumimoji="1" lang="ja-JP" altLang="en-US" dirty="0"/>
              <a:t>あった方が使いやすいとは思うが</a:t>
            </a:r>
            <a:r>
              <a:rPr kumimoji="1" lang="en-US" altLang="ja-JP" dirty="0"/>
              <a:t>)</a:t>
            </a:r>
            <a:r>
              <a:rPr kumimoji="1" lang="ja-JP" altLang="en-US" dirty="0"/>
              <a:t>、</a:t>
            </a:r>
            <a:r>
              <a:rPr kumimoji="1" lang="en-US" altLang="ja-JP" dirty="0"/>
              <a:t>SPDX Lite</a:t>
            </a:r>
            <a:r>
              <a:rPr lang="ja-JP" altLang="en-US" dirty="0"/>
              <a:t>はそもそも、「ライセンスコンプライアンスの観点でどのエレメントを必ず記載して欲しいか」を規定したいだけなので、</a:t>
            </a:r>
            <a:r>
              <a:rPr lang="en-US" altLang="ja-JP" dirty="0"/>
              <a:t>Serialization format</a:t>
            </a:r>
            <a:r>
              <a:rPr lang="ja-JP" altLang="en-US" dirty="0"/>
              <a:t>の議論には影響しない、とした方が良いと考えています。</a:t>
            </a:r>
            <a:endParaRPr kumimoji="1" lang="ja-JP" altLang="en-US" dirty="0"/>
          </a:p>
        </p:txBody>
      </p:sp>
    </p:spTree>
    <p:extLst>
      <p:ext uri="{BB962C8B-B14F-4D97-AF65-F5344CB8AC3E}">
        <p14:creationId xmlns:p14="http://schemas.microsoft.com/office/powerpoint/2010/main" val="3210895504"/>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CJWG-Template">
      <a:majorFont>
        <a:latin typeface="游ゴシック Light"/>
        <a:ea typeface="游ゴシック Light"/>
        <a:cs typeface=""/>
      </a:majorFont>
      <a:minorFont>
        <a:latin typeface="游ゴシック"/>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C20B2CE1-4FCA-4575-9768-E0D663FF81C4}" vid="{D678F007-BB20-40E9-9E1A-243482967CF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OpenChainJWG-Template</Template>
  <TotalTime>0</TotalTime>
  <Words>598</Words>
  <Application>Microsoft Office PowerPoint</Application>
  <PresentationFormat>On-screen Show (16:9)</PresentationFormat>
  <Paragraphs>17</Paragraphs>
  <Slides>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Open Sans Medium</vt:lpstr>
      <vt:lpstr>游ゴシック</vt:lpstr>
      <vt:lpstr>游ゴシック Light</vt:lpstr>
      <vt:lpstr>Roboto Slab Light</vt:lpstr>
      <vt:lpstr>Roboto</vt:lpstr>
      <vt:lpstr>Arial</vt:lpstr>
      <vt:lpstr>Linux Foundation EU Theme 2023</vt:lpstr>
      <vt:lpstr>1. How to describe required field restrictions for the SPDX-Lite fields for the lite profile</vt:lpstr>
      <vt:lpstr>2. Determine how to document “these are the only fields you need to worry about” – current SPDX Lite annex</vt:lpstr>
      <vt:lpstr>3. Discuss serialization relationships with the SPDX Lite proposal and frame up follow-on work for the serialization team</vt:lpstr>
      <vt:lpstr>4. Is the SPDX Lite related to the open issue on REUSE file tags? </vt:lpstr>
      <vt:lpstr>5. Is SPDX Lite related to the serialization discussions in a simpler format, like tag/value?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How to describe required field restrictions for the SPDX-Lite fields for the lite profile</dc:title>
  <dc:creator>Kobota, Norio (SGC)</dc:creator>
  <cp:lastModifiedBy>Kobota, Norio (SGC)</cp:lastModifiedBy>
  <cp:revision>1</cp:revision>
  <dcterms:created xsi:type="dcterms:W3CDTF">2023-07-21T00:19:30Z</dcterms:created>
  <dcterms:modified xsi:type="dcterms:W3CDTF">2023-07-21T14:52:27Z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f8e20e6-048a-4bad-a26b-318dd1cd4d47_Enabled">
    <vt:lpwstr>true</vt:lpwstr>
  </property>
  <property fmtid="{D5CDD505-2E9C-101B-9397-08002B2CF9AE}" pid="3" name="MSIP_Label_1f8e20e6-048a-4bad-a26b-318dd1cd4d47_SetDate">
    <vt:lpwstr>2023-07-21T14:51:55Z</vt:lpwstr>
  </property>
  <property fmtid="{D5CDD505-2E9C-101B-9397-08002B2CF9AE}" pid="4" name="MSIP_Label_1f8e20e6-048a-4bad-a26b-318dd1cd4d47_Method">
    <vt:lpwstr>Privileged</vt:lpwstr>
  </property>
  <property fmtid="{D5CDD505-2E9C-101B-9397-08002B2CF9AE}" pid="5" name="MSIP_Label_1f8e20e6-048a-4bad-a26b-318dd1cd4d47_Name">
    <vt:lpwstr>1f8e20e6-048a-4bad-a26b-318dd1cd4d47</vt:lpwstr>
  </property>
  <property fmtid="{D5CDD505-2E9C-101B-9397-08002B2CF9AE}" pid="6" name="MSIP_Label_1f8e20e6-048a-4bad-a26b-318dd1cd4d47_SiteId">
    <vt:lpwstr>66c65d8a-9158-4521-a2d8-664963db48e4</vt:lpwstr>
  </property>
  <property fmtid="{D5CDD505-2E9C-101B-9397-08002B2CF9AE}" pid="7" name="MSIP_Label_1f8e20e6-048a-4bad-a26b-318dd1cd4d47_ActionId">
    <vt:lpwstr>fa75ef8a-f234-486a-87ee-f9c6620f7c3e</vt:lpwstr>
  </property>
  <property fmtid="{D5CDD505-2E9C-101B-9397-08002B2CF9AE}" pid="8" name="MSIP_Label_1f8e20e6-048a-4bad-a26b-318dd1cd4d47_ContentBits">
    <vt:lpwstr>0</vt:lpwstr>
  </property>
</Properties>
</file>