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31"/>
  </p:notesMasterIdLst>
  <p:handoutMasterIdLst>
    <p:handoutMasterId r:id="rId32"/>
  </p:handoutMasterIdLst>
  <p:sldIdLst>
    <p:sldId id="1133" r:id="rId20"/>
    <p:sldId id="2877" r:id="rId21"/>
    <p:sldId id="2884" r:id="rId22"/>
    <p:sldId id="2889" r:id="rId23"/>
    <p:sldId id="2888" r:id="rId24"/>
    <p:sldId id="2891" r:id="rId25"/>
    <p:sldId id="2892" r:id="rId26"/>
    <p:sldId id="2893" r:id="rId27"/>
    <p:sldId id="2890" r:id="rId28"/>
    <p:sldId id="2883" r:id="rId29"/>
    <p:sldId id="1146" r:id="rId30"/>
  </p:sldIdLst>
  <p:sldSz cx="12198350" cy="6858000"/>
  <p:notesSz cx="7102475" cy="10234613"/>
  <p:custDataLst>
    <p:custData r:id="rId7"/>
    <p:tags r:id="rId33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2" autoAdjust="0"/>
    <p:restoredTop sz="86512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228" y="22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2con.org/view/2020/?year=2020&amp;event=OW2con20" TargetMode="External"/><Relationship Id="rId2" Type="http://schemas.openxmlformats.org/officeDocument/2006/relationships/hyperlink" Target="https://github.com/Open-Source-Compliance/Sharing-creates-value/pull/87/files/8fecddf01f6c2a2e68fa14dab24a044a95e4b86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w2con.org/view/2020/Program?year=2020&amp;event=OW2con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adl.org/?id=3311.html" TargetMode="External"/><Relationship Id="rId2" Type="http://schemas.openxmlformats.org/officeDocument/2006/relationships/hyperlink" Target="https://www.osadl.org/2020-OSADL-Networking-Week-Registration.nww2020-register.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linuxfoundation.org/open-source-summit-japan/" TargetMode="External"/><Relationship Id="rId2" Type="http://schemas.openxmlformats.org/officeDocument/2006/relationships/hyperlink" Target="https://events.linuxfoundation.org/open-source-summit-north-america/program/schedu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fscon.it/" TargetMode="External"/><Relationship Id="rId4" Type="http://schemas.openxmlformats.org/officeDocument/2006/relationships/hyperlink" Target="https://events.linuxfoundation.org/open-source-summit-europ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infrastructure/best-practices-badge/blob/master/doc/criteria.md" TargetMode="External"/><Relationship Id="rId2" Type="http://schemas.openxmlformats.org/officeDocument/2006/relationships/hyperlink" Target="https://reuse.software/dev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17th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804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1st of July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Github</a:t>
            </a:r>
            <a:r>
              <a:rPr lang="en-US" dirty="0">
                <a:solidFill>
                  <a:schemeClr val="tx1"/>
                </a:solidFill>
              </a:rPr>
              <a:t> repo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Fossology</a:t>
            </a:r>
            <a:r>
              <a:rPr lang="en-US" dirty="0">
                <a:solidFill>
                  <a:schemeClr val="tx1"/>
                </a:solidFill>
              </a:rPr>
              <a:t> scanning in CI 		Gaurav Mishra</a:t>
            </a: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051970"/>
              </p:ext>
            </p:extLst>
          </p:nvPr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                        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Oliver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barista (afternoon only)            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Kevin Nelson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3328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New pull request: </a:t>
            </a:r>
            <a:r>
              <a:rPr lang="en-US" dirty="0">
                <a:hlinkClick r:id="rId2"/>
              </a:rPr>
              <a:t>https://github.com/Open-Source-Compliance/Sharing-creates-value/pull/87/files/8fecddf01f6c2a2e68fa14dab24a044a95e4b86d</a:t>
            </a:r>
            <a:endParaRPr lang="en-US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Adding CODE_OF_CONDUCT, CONTRIBUTING, CHARTER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Changed: README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OW2con’20 will take place in the week June 17 – June 18 via video streams and video conference. 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Registration: https://www.ow2con.org/view/2020/?year=2020&amp;event=OW2con20</a:t>
            </a:r>
            <a:endParaRPr lang="en-US" dirty="0"/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Program: https://www.ow2con.org/view/2020/Program?year=2020&amp;event=OW2con20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3328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OSADL networking week will take place in the week June 22 – June 25 via video streams and video conference. (</a:t>
            </a:r>
            <a:r>
              <a:rPr lang="en-US" dirty="0">
                <a:hlinkClick r:id="rId2"/>
              </a:rPr>
              <a:t>https://www.osadl.org/2020-OSADL-Networking-Week-Registration.nww2020-register.0.html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Program: </a:t>
            </a:r>
            <a:r>
              <a:rPr lang="en-US" dirty="0">
                <a:hlinkClick r:id="rId3"/>
              </a:rPr>
              <a:t>https://www.osadl.org/?id=3311.html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Informational software scanning: Technology and practice, Philippe Ombredanne, </a:t>
            </a:r>
            <a:r>
              <a:rPr lang="en-US" dirty="0" err="1">
                <a:solidFill>
                  <a:schemeClr val="tx1"/>
                </a:solidFill>
              </a:rPr>
              <a:t>nexB</a:t>
            </a:r>
            <a:r>
              <a:rPr lang="en-US" dirty="0">
                <a:solidFill>
                  <a:schemeClr val="tx1"/>
                </a:solidFill>
              </a:rPr>
              <a:t> Inc. and AboutCode.org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Efficient OSS component analysis with </a:t>
            </a:r>
            <a:r>
              <a:rPr lang="en-US" dirty="0" err="1">
                <a:solidFill>
                  <a:schemeClr val="tx1"/>
                </a:solidFill>
              </a:rPr>
              <a:t>FOSSology</a:t>
            </a:r>
            <a:r>
              <a:rPr lang="en-US" dirty="0">
                <a:solidFill>
                  <a:schemeClr val="tx1"/>
                </a:solidFill>
              </a:rPr>
              <a:t>, Oliver Fendt, Siemens AG</a:t>
            </a: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Forensic scanning of binary programs: Challenges and approaches, Armijn Hemel MSc., Tjaldur Software Governance Solutions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5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4546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North America June 29 – July 2, virtual conference: </a:t>
            </a:r>
            <a:r>
              <a:rPr lang="en-US" dirty="0">
                <a:hlinkClick r:id="rId2"/>
              </a:rPr>
              <a:t>https://events.linuxfoundation.org/open-source-summit-north-america/program/schedule/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Japan September 15 – 16: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CFP still open, ends on July 11.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3"/>
              </a:rPr>
              <a:t>https://events.linuxfoundation.org/open-source-summit-japan/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Open Source Summit Europe October 26 – 28: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CFP still open, ends on July 26.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4"/>
              </a:rPr>
              <a:t>https://events.linuxfoundation.org/open-source-summit-europe/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SFScon</a:t>
            </a:r>
            <a:r>
              <a:rPr lang="en-US" dirty="0">
                <a:solidFill>
                  <a:schemeClr val="tx1"/>
                </a:solidFill>
              </a:rPr>
              <a:t> November 13 – 14: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CFP still open, ends on June 30.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>
                <a:hlinkClick r:id="rId5"/>
              </a:rPr>
              <a:t>https://www.sfscon.it/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9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" panose="020F0502020204030204" pitchFamily="34" charset="0"/>
              </a:rPr>
              <a:t>Github</a:t>
            </a:r>
            <a:r>
              <a:rPr lang="en-US" dirty="0">
                <a:ea typeface="Calibri" panose="020F0502020204030204" pitchFamily="34" charset="0"/>
              </a:rPr>
              <a:t> repo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3895162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Current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7354750-3F9E-49E4-BB1A-752EAE20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2" y="2156048"/>
            <a:ext cx="3055571" cy="278596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B1EEAD7-2FAD-4A54-ABEA-2909EF4AA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6"/>
          <a:stretch/>
        </p:blipFill>
        <p:spPr>
          <a:xfrm>
            <a:off x="3490791" y="3006124"/>
            <a:ext cx="3358172" cy="17102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1FAF0B8-8308-4268-A6B7-E803D484C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138" y="2630964"/>
            <a:ext cx="3130306" cy="23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" panose="020F0502020204030204" pitchFamily="34" charset="0"/>
              </a:rPr>
              <a:t>Github</a:t>
            </a:r>
            <a:r>
              <a:rPr lang="en-US" dirty="0">
                <a:ea typeface="Calibri" panose="020F0502020204030204" pitchFamily="34" charset="0"/>
              </a:rPr>
              <a:t> repo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3895162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Proposal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9EF4DA-8205-4B5D-8F32-07660B36BC02}"/>
              </a:ext>
            </a:extLst>
          </p:cNvPr>
          <p:cNvSpPr txBox="1"/>
          <p:nvPr/>
        </p:nvSpPr>
        <p:spPr>
          <a:xfrm>
            <a:off x="668046" y="2228480"/>
            <a:ext cx="3895162" cy="2109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Container-License-Compliance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Logos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Meeting-Material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Presentations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Publications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Templates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Tooling-Landscape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B9D7931-E4CF-4F8B-A5D6-07608A04030F}"/>
              </a:ext>
            </a:extLst>
          </p:cNvPr>
          <p:cNvSpPr txBox="1"/>
          <p:nvPr/>
        </p:nvSpPr>
        <p:spPr>
          <a:xfrm>
            <a:off x="3587176" y="4100004"/>
            <a:ext cx="3895162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Data Structures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Process Flows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OSS-Tooling-Landscape-Glossary.md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Static-Models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AE5AF5-34CA-43A7-99B6-EDC4E2F0E30B}"/>
              </a:ext>
            </a:extLst>
          </p:cNvPr>
          <p:cNvSpPr txBox="1"/>
          <p:nvPr/>
        </p:nvSpPr>
        <p:spPr>
          <a:xfrm>
            <a:off x="7213759" y="5040504"/>
            <a:ext cx="4814118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OSS-Compliance-Toolchain-Big-Picture.jpg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OSS_Tooling_Landscape_UMLComp.png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OSS_Tooling_Landscape_UMLComp.plantuml</a:t>
            </a:r>
            <a:endParaRPr lang="en-US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778E0E6-C9D0-447A-AC83-A46B9A7289E4}"/>
              </a:ext>
            </a:extLst>
          </p:cNvPr>
          <p:cNvSpPr/>
          <p:nvPr/>
        </p:nvSpPr>
        <p:spPr bwMode="auto">
          <a:xfrm>
            <a:off x="5707917" y="4936726"/>
            <a:ext cx="993531" cy="450918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81F6F2B1-676E-4A0A-BC76-3B8B4F756A24}"/>
              </a:ext>
            </a:extLst>
          </p:cNvPr>
          <p:cNvSpPr/>
          <p:nvPr/>
        </p:nvSpPr>
        <p:spPr bwMode="auto">
          <a:xfrm>
            <a:off x="2685881" y="3979298"/>
            <a:ext cx="822165" cy="450918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6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" panose="020F0502020204030204" pitchFamily="34" charset="0"/>
              </a:rPr>
              <a:t>Github</a:t>
            </a:r>
            <a:r>
              <a:rPr lang="en-US" dirty="0">
                <a:ea typeface="Calibri" panose="020F0502020204030204" pitchFamily="34" charset="0"/>
              </a:rPr>
              <a:t> repo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3895162" cy="281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Proposal for next rework: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4C00DDD-BE24-45EB-9CFC-54D4C0A5A8C3}"/>
              </a:ext>
            </a:extLst>
          </p:cNvPr>
          <p:cNvSpPr txBox="1"/>
          <p:nvPr/>
        </p:nvSpPr>
        <p:spPr>
          <a:xfrm>
            <a:off x="668046" y="2402046"/>
            <a:ext cx="3895162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Make it REUSE conformant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2"/>
              </a:rPr>
              <a:t>https://reuse.software/dev/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239F5D9-B419-4641-B17A-97754A2379B2}"/>
              </a:ext>
            </a:extLst>
          </p:cNvPr>
          <p:cNvSpPr txBox="1"/>
          <p:nvPr/>
        </p:nvSpPr>
        <p:spPr>
          <a:xfrm>
            <a:off x="668045" y="3241609"/>
            <a:ext cx="10093739" cy="5858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Work to get the CII badge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hlinkClick r:id="rId3"/>
              </a:rPr>
              <a:t>https://github.com/coreinfrastructure/best-practices-badge/blob/master/doc/criteria.md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0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910625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427575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                        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Oliver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barista (afternoon only)            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Kevin Nelson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11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234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Four objects</Name>
  <PpLayout>24</PpLayout>
  <Index>15</Index>
</p4ppTags>
</file>

<file path=customXml/item11.xml><?xml version="1.0" encoding="utf-8"?>
<p4ppTags>
  <Name>Two columns</Name>
  <PpLayout>29</PpLayout>
  <Index>12</Index>
</p4ppTags>
</file>

<file path=customXml/item12.xml><?xml version="1.0" encoding="utf-8"?>
<p4ppTags>
  <Name>Two rows</Name>
  <PpLayout>32</PpLayout>
  <Index>13</Index>
</p4ppTag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p4ppTags>
  <Name>Free Content</Name>
  <PpLayout>11</PpLayout>
  <Index>9</Index>
</p4ppTags>
</file>

<file path=customXml/item15.xml><?xml version="1.0" encoding="utf-8"?>
<p4ppTags>
  <Name>One object (large)</Name>
  <PpLayout>16</PpLayout>
  <Index>10</Index>
</p4ppTags>
</file>

<file path=customXml/item16.xml><?xml version="1.0" encoding="utf-8"?>
<p4ppTags>
  <Name>One object (small)</Name>
  <PpLayout>16</PpLayout>
  <Index>11</Index>
</p4ppTags>
</file>

<file path=customXml/item17.xml><?xml version="1.0" encoding="utf-8"?>
<p4ppTags>
  <Name>One object (large) + Navigation</Name>
  <PpLayout>32</PpLayout>
  <Index>17</Index>
</p4ppTags>
</file>

<file path=customXml/item18.xml><?xml version="1.0" encoding="utf-8"?>
<p4ppTags>
  <Name>Three columns + Navigation</Name>
  <PpLayout>32</PpLayout>
  <Index>20</Index>
</p4ppTag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4ppTags>
  <Name>Text + Index</Name>
  <PpLayout>32</PpLayout>
  <Index>8</Index>
</p4ppTags>
</file>

<file path=customXml/item4.xml><?xml version="1.0" encoding="utf-8"?>
<p4ppTags>
  <Name>Three columns</Name>
  <PpLayout>32</PpLayout>
  <Index>14</Index>
</p4ppTags>
</file>

<file path=customXml/item5.xml><?xml version="1.0" encoding="utf-8"?>
<p4ppTags>
  <Name>Two columns + Navigation</Name>
  <PpLayout>32</PpLayout>
  <Index>19</Index>
</p4ppTags>
</file>

<file path=customXml/item6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7.xml><?xml version="1.0" encoding="utf-8"?>
<p4ppTags/>
</file>

<file path=customXml/item8.xml><?xml version="1.0" encoding="utf-8"?>
<p4ppTags>
  <Name>Two rows + Navigation</Name>
  <PpLayout>32</PpLayout>
  <Index>21</Index>
</p4ppTags>
</file>

<file path=customXml/item9.xml><?xml version="1.0" encoding="utf-8"?>
<p4ppTags>
  <Name>Free Content + Navigation</Name>
  <PpLayout>32</PpLayout>
  <Index>16</Index>
</p4ppTags>
</file>

<file path=customXml/itemProps1.xml><?xml version="1.0" encoding="utf-8"?>
<ds:datastoreItem xmlns:ds="http://schemas.openxmlformats.org/officeDocument/2006/customXml" ds:itemID="{D9FE249F-833E-4CF0-BECB-552D01D7DC9E}">
  <ds:schemaRefs/>
</ds:datastoreItem>
</file>

<file path=customXml/itemProps10.xml><?xml version="1.0" encoding="utf-8"?>
<ds:datastoreItem xmlns:ds="http://schemas.openxmlformats.org/officeDocument/2006/customXml" ds:itemID="{1581BFFB-B4CE-47A8-BE77-DC1339B1E5A7}">
  <ds:schemaRefs/>
</ds:datastoreItem>
</file>

<file path=customXml/itemProps11.xml><?xml version="1.0" encoding="utf-8"?>
<ds:datastoreItem xmlns:ds="http://schemas.openxmlformats.org/officeDocument/2006/customXml" ds:itemID="{1666F4C2-68F5-4840-A44A-1A646C0925A1}">
  <ds:schemaRefs/>
</ds:datastoreItem>
</file>

<file path=customXml/itemProps12.xml><?xml version="1.0" encoding="utf-8"?>
<ds:datastoreItem xmlns:ds="http://schemas.openxmlformats.org/officeDocument/2006/customXml" ds:itemID="{38AB8DE4-FD9B-4166-BEC3-3F1753596133}">
  <ds:schemaRefs/>
</ds:datastoreItem>
</file>

<file path=customXml/itemProps13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D8097D0C-BE3E-4AEC-9593-65CFCCB19297}">
  <ds:schemaRefs/>
</ds:datastoreItem>
</file>

<file path=customXml/itemProps15.xml><?xml version="1.0" encoding="utf-8"?>
<ds:datastoreItem xmlns:ds="http://schemas.openxmlformats.org/officeDocument/2006/customXml" ds:itemID="{80661B8B-A327-44F9-823B-4D9EE0B3EC78}">
  <ds:schemaRefs/>
</ds:datastoreItem>
</file>

<file path=customXml/itemProps16.xml><?xml version="1.0" encoding="utf-8"?>
<ds:datastoreItem xmlns:ds="http://schemas.openxmlformats.org/officeDocument/2006/customXml" ds:itemID="{1618AA06-B22E-4D19-9680-0D7830426729}">
  <ds:schemaRefs/>
</ds:datastoreItem>
</file>

<file path=customXml/itemProps17.xml><?xml version="1.0" encoding="utf-8"?>
<ds:datastoreItem xmlns:ds="http://schemas.openxmlformats.org/officeDocument/2006/customXml" ds:itemID="{B27F640E-84DF-4F97-BC70-D045F1E6594F}">
  <ds:schemaRefs/>
</ds:datastoreItem>
</file>

<file path=customXml/itemProps18.xml><?xml version="1.0" encoding="utf-8"?>
<ds:datastoreItem xmlns:ds="http://schemas.openxmlformats.org/officeDocument/2006/customXml" ds:itemID="{85D77EE6-52B7-48BE-9EDB-748F1EBB53DE}">
  <ds:schemaRefs/>
</ds:datastoreItem>
</file>

<file path=customXml/itemProps2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E35FEDB-1F0E-4D67-A313-4AC59C26FF29}">
  <ds:schemaRefs/>
</ds:datastoreItem>
</file>

<file path=customXml/itemProps4.xml><?xml version="1.0" encoding="utf-8"?>
<ds:datastoreItem xmlns:ds="http://schemas.openxmlformats.org/officeDocument/2006/customXml" ds:itemID="{15CF3461-70D1-4B54-AFAB-DAFDA0A238CD}">
  <ds:schemaRefs/>
</ds:datastoreItem>
</file>

<file path=customXml/itemProps5.xml><?xml version="1.0" encoding="utf-8"?>
<ds:datastoreItem xmlns:ds="http://schemas.openxmlformats.org/officeDocument/2006/customXml" ds:itemID="{D7BABA95-BFFE-422B-8591-3271669EEA88}">
  <ds:schemaRefs/>
</ds:datastoreItem>
</file>

<file path=customXml/itemProps6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572FBA73-6DBF-45DA-8282-9342320CFAB0}">
  <ds:schemaRefs/>
</ds:datastoreItem>
</file>

<file path=customXml/itemProps8.xml><?xml version="1.0" encoding="utf-8"?>
<ds:datastoreItem xmlns:ds="http://schemas.openxmlformats.org/officeDocument/2006/customXml" ds:itemID="{6C79E4F8-DCFB-483C-880A-AEEC6AAFC838}">
  <ds:schemaRefs/>
</ds:datastoreItem>
</file>

<file path=customXml/itemProps9.xml><?xml version="1.0" encoding="utf-8"?>
<ds:datastoreItem xmlns:ds="http://schemas.openxmlformats.org/officeDocument/2006/customXml" ds:itemID="{7CC5F709-E74B-4E5F-A728-923D5062EBE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</Words>
  <Application>Microsoft Office PowerPoint</Application>
  <PresentationFormat>Benutzerdefiniert</PresentationFormat>
  <Paragraphs>98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Wingdings</vt:lpstr>
      <vt:lpstr>Siemens 2016 – 16:9</vt:lpstr>
      <vt:lpstr>think-cell Folie</vt:lpstr>
      <vt:lpstr>17th meeting OpenChain reference tooling work group</vt:lpstr>
      <vt:lpstr>Agenda</vt:lpstr>
      <vt:lpstr>News</vt:lpstr>
      <vt:lpstr>News</vt:lpstr>
      <vt:lpstr>News</vt:lpstr>
      <vt:lpstr>Github repo</vt:lpstr>
      <vt:lpstr>Github repo</vt:lpstr>
      <vt:lpstr>Github repo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1335</cp:revision>
  <cp:lastPrinted>2018-03-01T11:33:30Z</cp:lastPrinted>
  <dcterms:created xsi:type="dcterms:W3CDTF">2006-04-07T10:01:45Z</dcterms:created>
  <dcterms:modified xsi:type="dcterms:W3CDTF">2020-06-17T07:53:44Z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