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  <p:sldMasterId id="2147483716" r:id="rId2"/>
  </p:sldMasterIdLst>
  <p:notesMasterIdLst>
    <p:notesMasterId r:id="rId6"/>
  </p:notesMasterIdLst>
  <p:handoutMasterIdLst>
    <p:handoutMasterId r:id="rId7"/>
  </p:handoutMasterIdLst>
  <p:sldIdLst>
    <p:sldId id="2863" r:id="rId3"/>
    <p:sldId id="2864" r:id="rId4"/>
    <p:sldId id="2846" r:id="rId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D49BF0-942D-4794-8AC1-511281FC36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2268" cy="511396"/>
          </a:xfrm>
          <a:prstGeom prst="rect">
            <a:avLst/>
          </a:prstGeom>
          <a:noFill/>
          <a:ln>
            <a:noFill/>
          </a:ln>
        </p:spPr>
        <p:txBody>
          <a:bodyPr vert="horz" wrap="none" lIns="85478" tIns="42739" rIns="85478" bIns="42739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0D38-0F56-4FFE-AB7A-F53086B67A7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020177" y="0"/>
            <a:ext cx="3082268" cy="511396"/>
          </a:xfrm>
          <a:prstGeom prst="rect">
            <a:avLst/>
          </a:prstGeom>
          <a:noFill/>
          <a:ln>
            <a:noFill/>
          </a:ln>
        </p:spPr>
        <p:txBody>
          <a:bodyPr vert="horz" wrap="none" lIns="85478" tIns="42739" rIns="85478" bIns="42739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8FFDD-7C96-4BC9-A092-32FA088C5FD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723052"/>
            <a:ext cx="3082268" cy="511396"/>
          </a:xfrm>
          <a:prstGeom prst="rect">
            <a:avLst/>
          </a:prstGeom>
          <a:noFill/>
          <a:ln>
            <a:noFill/>
          </a:ln>
        </p:spPr>
        <p:txBody>
          <a:bodyPr vert="horz" wrap="none" lIns="85478" tIns="42739" rIns="85478" bIns="42739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7A718-9CBD-45BE-A8EB-689DAD703F6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020177" y="9723052"/>
            <a:ext cx="3082268" cy="511396"/>
          </a:xfrm>
          <a:prstGeom prst="rect">
            <a:avLst/>
          </a:prstGeom>
          <a:noFill/>
          <a:ln>
            <a:noFill/>
          </a:ln>
        </p:spPr>
        <p:txBody>
          <a:bodyPr vert="horz" wrap="none" lIns="85478" tIns="42739" rIns="85478" bIns="42739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8E3ECE-D6F6-4457-B4CB-EF0C366F59A5}" type="slidenum">
              <a:t>‹Nr.›</a:t>
            </a:fld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924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0A6F-F780-458A-8FFE-F31A1B3CF4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90" y="812801"/>
            <a:ext cx="7124703" cy="400843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4B58B-89F6-4209-BB91-6A94F745C5A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3EDBA95-C424-4D0C-BB88-5675C6B42FE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EC3A-DFEE-410C-9786-491BABD4DF4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4019-C699-4ED6-8B5E-9D5CF600D10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D79E-F870-45D8-9341-D005698FF3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2302C20-BA4F-4F30-8776-E399792741E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02C20-BA4F-4F30-8776-E39979274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2F5B-02BF-41E2-8F58-4B45E58D5B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27C0-6311-4C05-AA82-4575153B52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328F5-8A4F-40E5-A899-A83F91EA6D5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443B86C-2D86-4DBC-A354-827A91D83DCB}"/>
              </a:ext>
            </a:extLst>
          </p:cNvPr>
          <p:cNvSpPr txBox="1">
            <a:spLocks/>
          </p:cNvSpPr>
          <p:nvPr userDrawn="1"/>
        </p:nvSpPr>
        <p:spPr>
          <a:xfrm>
            <a:off x="9575829" y="6462681"/>
            <a:ext cx="261617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</a:rPr>
              <a:t>Oliver Fendt</a:t>
            </a:r>
          </a:p>
        </p:txBody>
      </p:sp>
      <p:pic>
        <p:nvPicPr>
          <p:cNvPr id="9" name="Grafik 76">
            <a:extLst>
              <a:ext uri="{FF2B5EF4-FFF2-40B4-BE49-F238E27FC236}">
                <a16:creationId xmlns:a16="http://schemas.microsoft.com/office/drawing/2014/main" id="{8503C73B-283C-4620-802C-798B226A46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6512" y="541475"/>
            <a:ext cx="1834804" cy="8542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2C687B2-50D7-4BBF-A3A8-9D0B72DF4AA9}"/>
              </a:ext>
            </a:extLst>
          </p:cNvPr>
          <p:cNvSpPr txBox="1">
            <a:spLocks/>
          </p:cNvSpPr>
          <p:nvPr userDrawn="1"/>
        </p:nvSpPr>
        <p:spPr>
          <a:xfrm>
            <a:off x="4595356" y="6460685"/>
            <a:ext cx="28488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License: CC-BY-SA-4.0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5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736" y="1412875"/>
            <a:ext cx="11082915" cy="30764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99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90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736" y="1412875"/>
            <a:ext cx="11082915" cy="30764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99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6736" y="1774583"/>
            <a:ext cx="195870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399" kern="1400" baseline="0" smtClean="0"/>
            </a:lvl1pPr>
            <a:lvl2pPr>
              <a:defRPr lang="de-DE" sz="1399" kern="1400" smtClean="0">
                <a:cs typeface="+mn-cs"/>
              </a:defRPr>
            </a:lvl2pPr>
            <a:lvl3pPr>
              <a:defRPr lang="de-DE" sz="1399" kern="1400" smtClean="0">
                <a:cs typeface="+mn-cs"/>
              </a:defRPr>
            </a:lvl3pPr>
            <a:lvl4pPr>
              <a:defRPr lang="de-DE" sz="1399" kern="1400" smtClean="0">
                <a:cs typeface="+mn-cs"/>
              </a:defRPr>
            </a:lvl4pPr>
            <a:lvl5pPr>
              <a:defRPr lang="de-DE" sz="1399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FD4278A5-50F4-49B3-831D-8F6461B3D9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8839" y="6511016"/>
            <a:ext cx="195870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199" kern="1400" baseline="0" smtClean="0"/>
            </a:lvl1pPr>
            <a:lvl2pPr>
              <a:defRPr lang="de-DE" sz="1399" kern="1400" smtClean="0">
                <a:cs typeface="+mn-cs"/>
              </a:defRPr>
            </a:lvl2pPr>
            <a:lvl3pPr>
              <a:defRPr lang="de-DE" sz="1399" kern="1400" smtClean="0">
                <a:cs typeface="+mn-cs"/>
              </a:defRPr>
            </a:lvl3pPr>
            <a:lvl4pPr>
              <a:defRPr lang="de-DE" sz="1399" kern="1400" smtClean="0">
                <a:cs typeface="+mn-cs"/>
              </a:defRPr>
            </a:lvl4pPr>
            <a:lvl5pPr>
              <a:defRPr lang="de-DE" sz="1399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8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736" y="1412875"/>
            <a:ext cx="11082915" cy="30764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99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6735" y="1774582"/>
            <a:ext cx="11082916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399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6735" y="2135432"/>
            <a:ext cx="11082916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8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736" y="1412875"/>
            <a:ext cx="11082915" cy="30764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99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6736" y="1774582"/>
            <a:ext cx="546926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399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6736" y="2134583"/>
            <a:ext cx="5469264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0388" y="1774582"/>
            <a:ext cx="546926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399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0388" y="2134583"/>
            <a:ext cx="5469263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394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05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736" y="1412875"/>
            <a:ext cx="11082915" cy="30764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99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4729" y="2134583"/>
            <a:ext cx="3604922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9118" y="2134583"/>
            <a:ext cx="3598580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394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5730" y="2134583"/>
            <a:ext cx="3598580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394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6735" y="1774582"/>
            <a:ext cx="359858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399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4729" y="1774582"/>
            <a:ext cx="360492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399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5730" y="1774582"/>
            <a:ext cx="359858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399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26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736" y="1412875"/>
            <a:ext cx="11082915" cy="30764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99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39941" y="2134583"/>
            <a:ext cx="5469710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394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6736" y="2134583"/>
            <a:ext cx="5469264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6735" y="3860800"/>
            <a:ext cx="546926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399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39941" y="4220801"/>
            <a:ext cx="5469710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6735" y="4220801"/>
            <a:ext cx="5469264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39941" y="3860800"/>
            <a:ext cx="546971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399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6736" y="1774582"/>
            <a:ext cx="546926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399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39940" y="1774582"/>
            <a:ext cx="546926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399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1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736" y="1412875"/>
            <a:ext cx="11082915" cy="30764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99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0388" y="1774827"/>
            <a:ext cx="5469263" cy="4032249"/>
          </a:xfrm>
          <a:prstGeom prst="rect">
            <a:avLst/>
          </a:prstGeom>
        </p:spPr>
        <p:txBody>
          <a:bodyPr/>
          <a:lstStyle>
            <a:lvl1pPr>
              <a:defRPr sz="1399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6735" y="1774582"/>
            <a:ext cx="5469264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399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6735" y="2135189"/>
            <a:ext cx="5469264" cy="3671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399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4.xml"/><Relationship Id="rId21" Type="http://schemas.openxmlformats.org/officeDocument/2006/relationships/tags" Target="../tags/tag12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8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2" Type="http://schemas.openxmlformats.org/officeDocument/2006/relationships/slideLayout" Target="../slideLayouts/slideLayout3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6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5.xml"/><Relationship Id="rId9" Type="http://schemas.openxmlformats.org/officeDocument/2006/relationships/vmlDrawing" Target="../drawings/vmlDrawing1.v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907AD-E7A7-42D1-9C69-CDD3DB8FF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1879B-5CA7-40E2-9721-AFB6E1EB0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3C34CD8-99D0-4F2D-8538-D10E917CBBF4}"/>
              </a:ext>
            </a:extLst>
          </p:cNvPr>
          <p:cNvSpPr txBox="1">
            <a:spLocks/>
          </p:cNvSpPr>
          <p:nvPr userDrawn="1"/>
        </p:nvSpPr>
        <p:spPr>
          <a:xfrm>
            <a:off x="9575829" y="6462681"/>
            <a:ext cx="261617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</a:rPr>
              <a:t>Oliver Fendt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34CE71D-538A-441D-A148-8376FAFEDB28}"/>
              </a:ext>
            </a:extLst>
          </p:cNvPr>
          <p:cNvSpPr txBox="1">
            <a:spLocks/>
          </p:cNvSpPr>
          <p:nvPr userDrawn="1"/>
        </p:nvSpPr>
        <p:spPr>
          <a:xfrm>
            <a:off x="547599" y="6460686"/>
            <a:ext cx="28488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OpenChain </a:t>
            </a:r>
            <a:r>
              <a:rPr lang="en-US" noProof="0" dirty="0">
                <a:solidFill>
                  <a:schemeClr val="tx1"/>
                </a:solidFill>
              </a:rPr>
              <a:t>Tooling</a:t>
            </a:r>
            <a:r>
              <a:rPr lang="de-DE" dirty="0">
                <a:solidFill>
                  <a:schemeClr val="tx1"/>
                </a:solidFill>
              </a:rPr>
              <a:t> Work Group 2019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3BC7300-6251-448B-B5FC-5110F06E23E6}"/>
              </a:ext>
            </a:extLst>
          </p:cNvPr>
          <p:cNvSpPr txBox="1">
            <a:spLocks/>
          </p:cNvSpPr>
          <p:nvPr userDrawn="1"/>
        </p:nvSpPr>
        <p:spPr>
          <a:xfrm>
            <a:off x="4595356" y="6460685"/>
            <a:ext cx="28488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solidFill>
                  <a:schemeClr val="tx1"/>
                </a:solidFill>
              </a:rPr>
              <a:t>License: CC-BY-SA-4.0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88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gray">
          <a:xfrm>
            <a:off x="0" y="1"/>
            <a:ext cx="121920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sz="1799" dirty="0"/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 userDrawn="1"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Title Placeholder 1">
            <a:extLst>
              <a:ext uri="{FF2B5EF4-FFF2-40B4-BE49-F238E27FC236}">
                <a16:creationId xmlns:a16="http://schemas.microsoft.com/office/drawing/2014/main" id="{062B8627-5F3E-4B14-B0C6-164D754BA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328" y="365130"/>
            <a:ext cx="10510994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8FBAD876-FF6F-4D90-8D34-7BB4E482D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328" y="1825627"/>
            <a:ext cx="10510994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val="14115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99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5pPr>
      <a:lvl6pPr marL="456971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6pPr>
      <a:lvl7pPr marL="913943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7pPr>
      <a:lvl8pPr marL="1370914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8pPr>
      <a:lvl9pPr marL="1827886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39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298" indent="-177711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39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596" indent="-177711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39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7894" indent="-177711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39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191" indent="-177711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399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178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149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4120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1092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oss-based-compliance-tooling@groups.io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en-Source-Compliance/Sharing-creates-value" TargetMode="External"/><Relationship Id="rId5" Type="http://schemas.openxmlformats.org/officeDocument/2006/relationships/hyperlink" Target="https://oss-compliance-tooling.org/" TargetMode="External"/><Relationship Id="rId4" Type="http://schemas.openxmlformats.org/officeDocument/2006/relationships/hyperlink" Target="https://groups.io/g/oss-based-compliance-tooling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10333-8A46-4236-87B1-47415077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716" y="365129"/>
            <a:ext cx="3657838" cy="114469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Tooling Work Group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36994D-DECB-4AE1-BD5A-495E4B8DD3DD}"/>
              </a:ext>
            </a:extLst>
          </p:cNvPr>
          <p:cNvSpPr txBox="1"/>
          <p:nvPr/>
        </p:nvSpPr>
        <p:spPr>
          <a:xfrm>
            <a:off x="6378898" y="4136738"/>
            <a:ext cx="5205864" cy="240104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</a:rPr>
              <a:t>Join Us in Creating a New Era for Open Source Compliance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Mailing List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oss-based-compliance-tooling@groups.io</a:t>
            </a:r>
            <a:r>
              <a:rPr lang="en-US" sz="1400" dirty="0"/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kern="1000" dirty="0">
                <a:solidFill>
                  <a:schemeClr val="tx1"/>
                </a:solidFill>
              </a:rPr>
              <a:t>Subscription page:</a:t>
            </a:r>
            <a:r>
              <a:rPr lang="en-US" sz="1400" kern="1000" dirty="0"/>
              <a:t> </a:t>
            </a:r>
            <a:r>
              <a:rPr lang="en-US" sz="1400" u="sng" kern="1000" dirty="0">
                <a:hlinkClick r:id="rId4"/>
              </a:rPr>
              <a:t>https://groups.io/g/oss-based-compliance-tooling</a:t>
            </a:r>
            <a:endParaRPr lang="en-US" sz="1400" u="sng" kern="1000" dirty="0"/>
          </a:p>
          <a:p>
            <a:pPr>
              <a:lnSpc>
                <a:spcPct val="150000"/>
              </a:lnSpc>
            </a:pPr>
            <a:r>
              <a:rPr lang="en-US" sz="1400" kern="1000" dirty="0"/>
              <a:t>Online meetings: Bi-weekly - </a:t>
            </a:r>
            <a:r>
              <a:rPr lang="en-US" sz="1400" dirty="0"/>
              <a:t>Invitations are sent to the mailing list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Website: </a:t>
            </a:r>
            <a:r>
              <a:rPr lang="en-US" sz="1400" dirty="0">
                <a:hlinkClick r:id="rId5"/>
              </a:rPr>
              <a:t>https://oss-compliance-tooling.org/</a:t>
            </a:r>
            <a:endParaRPr lang="en-US" sz="1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And of course we are on GitHub: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hlinkClick r:id="rId6"/>
              </a:rPr>
              <a:t>https://github.com/Open-Source-Compliance/Sharing-creates-value</a:t>
            </a:r>
            <a:endParaRPr lang="en-US" sz="1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kern="10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7C8B814-BE99-4977-810F-55D961C54233}"/>
              </a:ext>
            </a:extLst>
          </p:cNvPr>
          <p:cNvSpPr/>
          <p:nvPr/>
        </p:nvSpPr>
        <p:spPr>
          <a:xfrm>
            <a:off x="696145" y="1836446"/>
            <a:ext cx="5251598" cy="2154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2B1D4D-66D9-42C3-8FC0-5BF429AAE151}"/>
              </a:ext>
            </a:extLst>
          </p:cNvPr>
          <p:cNvSpPr/>
          <p:nvPr/>
        </p:nvSpPr>
        <p:spPr>
          <a:xfrm>
            <a:off x="6333164" y="4089827"/>
            <a:ext cx="5251598" cy="239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C7F6DFF-4DC5-408E-AA82-64617CCE0580}"/>
              </a:ext>
            </a:extLst>
          </p:cNvPr>
          <p:cNvSpPr/>
          <p:nvPr/>
        </p:nvSpPr>
        <p:spPr>
          <a:xfrm>
            <a:off x="705857" y="4086321"/>
            <a:ext cx="5251598" cy="2400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DC6F13-DDEC-43C1-882E-B3C7ADBD36D5}"/>
              </a:ext>
            </a:extLst>
          </p:cNvPr>
          <p:cNvSpPr/>
          <p:nvPr/>
        </p:nvSpPr>
        <p:spPr>
          <a:xfrm>
            <a:off x="6333164" y="1830782"/>
            <a:ext cx="5251598" cy="2154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D3624164-3E7F-4783-858D-7FF2DCFB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47" y="2185470"/>
            <a:ext cx="3246201" cy="1744833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58006F-CDFA-4C7E-B9DE-E407EAF7968A}"/>
              </a:ext>
            </a:extLst>
          </p:cNvPr>
          <p:cNvSpPr txBox="1"/>
          <p:nvPr/>
        </p:nvSpPr>
        <p:spPr>
          <a:xfrm>
            <a:off x="6333164" y="1830782"/>
            <a:ext cx="525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World-Wide Collaboration, World-Wide Availability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1C13E274-3BA2-4B13-AD6A-E5BC5B8A3B4C}"/>
              </a:ext>
            </a:extLst>
          </p:cNvPr>
          <p:cNvSpPr txBox="1">
            <a:spLocks/>
          </p:cNvSpPr>
          <p:nvPr/>
        </p:nvSpPr>
        <p:spPr>
          <a:xfrm>
            <a:off x="709033" y="1967529"/>
            <a:ext cx="5181603" cy="2021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47500" lnSpcReduction="20000"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n-US" sz="2900" dirty="0"/>
              <a:t>We are building an open source compliance toolchain ecosystem with open source tools as an open source project. </a:t>
            </a:r>
            <a:br>
              <a:rPr lang="en-US" sz="2900" dirty="0"/>
            </a:br>
            <a:r>
              <a:rPr lang="en-US" sz="2900" dirty="0"/>
              <a:t>To accomplish this we:</a:t>
            </a:r>
          </a:p>
          <a:p>
            <a:r>
              <a:rPr lang="en-US" sz="2900" dirty="0"/>
              <a:t>Use existing independent tooling projects</a:t>
            </a:r>
          </a:p>
          <a:p>
            <a:r>
              <a:rPr lang="en-US" sz="2900" dirty="0"/>
              <a:t>Provide reference workflows to allow their adoption</a:t>
            </a:r>
          </a:p>
          <a:p>
            <a:r>
              <a:rPr lang="en-US" sz="2900" dirty="0"/>
              <a:t>Provide the concepts and glue to ensure easy interoperability and integration in existing environments</a:t>
            </a:r>
          </a:p>
          <a:p>
            <a:r>
              <a:rPr lang="en-US" sz="2900" dirty="0"/>
              <a:t>Provide reference turnkey toolchains that can be used without fees by anybody</a:t>
            </a:r>
          </a:p>
          <a:p>
            <a:pPr marL="0" indent="0">
              <a:buFont typeface="Arial" pitchFamily="34"/>
              <a:buNone/>
            </a:pPr>
            <a:endParaRPr lang="en-US" sz="1800" dirty="0"/>
          </a:p>
          <a:p>
            <a:pPr marL="0" indent="0">
              <a:buFont typeface="Arial" pitchFamily="34"/>
              <a:buNone/>
            </a:pPr>
            <a:endParaRPr lang="en-US" sz="1800" dirty="0"/>
          </a:p>
          <a:p>
            <a:pPr marL="0" indent="0">
              <a:buFont typeface="Arial" pitchFamily="34"/>
              <a:buNone/>
            </a:pPr>
            <a:endParaRPr lang="en-US" sz="1800" dirty="0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CED84FEE-9C78-6B46-9E2D-DE5187682172}"/>
              </a:ext>
            </a:extLst>
          </p:cNvPr>
          <p:cNvSpPr txBox="1"/>
          <p:nvPr/>
        </p:nvSpPr>
        <p:spPr>
          <a:xfrm>
            <a:off x="670859" y="4084425"/>
            <a:ext cx="525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Example Automation Implementation Using Open Source Tools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A1765F1-4B53-EB43-BF4E-7C252DF45D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7" y="503221"/>
            <a:ext cx="1811185" cy="1006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CAD322-2EBA-4534-BEF9-D401DF3B88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011" y="4369011"/>
            <a:ext cx="4761447" cy="21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6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30387" y="2699880"/>
            <a:ext cx="10072007" cy="274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de-DE" sz="1799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55279-48EF-480D-8E42-69946574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78"/>
            <a:ext cx="12192000" cy="1267753"/>
          </a:xfrm>
        </p:spPr>
        <p:txBody>
          <a:bodyPr/>
          <a:lstStyle/>
          <a:p>
            <a:r>
              <a:rPr lang="de-DE" dirty="0"/>
              <a:t>Big Picture – Integrated Compliance </a:t>
            </a:r>
            <a:r>
              <a:rPr lang="en-US" dirty="0"/>
              <a:t>Toolchain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6086" y="3718451"/>
            <a:ext cx="2634311" cy="307648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AC3077-654F-4DDB-A06B-265E74BAF498}"/>
              </a:ext>
            </a:extLst>
          </p:cNvPr>
          <p:cNvGrpSpPr/>
          <p:nvPr/>
        </p:nvGrpSpPr>
        <p:grpSpPr>
          <a:xfrm>
            <a:off x="1132460" y="4895248"/>
            <a:ext cx="1733629" cy="1450976"/>
            <a:chOff x="3016576" y="2309564"/>
            <a:chExt cx="1734532" cy="145173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B30075E-229D-4FC8-B857-A610056AAA08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E0F19E-091B-4564-A00C-C998830C6021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EAEC98-9890-4816-86D1-53470BCA11CE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547C343-F0B2-4FFD-A9D1-95C8EB869D9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DAB5E05-73D9-4995-9EF6-35393A252BDC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License &amp; Copyright Scanner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61CE79-9F78-4E2F-AE16-BD7C199B1CC5}"/>
              </a:ext>
            </a:extLst>
          </p:cNvPr>
          <p:cNvGrpSpPr/>
          <p:nvPr/>
        </p:nvGrpSpPr>
        <p:grpSpPr>
          <a:xfrm>
            <a:off x="2930314" y="4901167"/>
            <a:ext cx="1733629" cy="1281381"/>
            <a:chOff x="3016576" y="2309564"/>
            <a:chExt cx="1734532" cy="128204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85EF2BE-EAC0-409C-B64C-B4219777840F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664E08F-BBA4-4253-94DA-C50B4C6C745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3574228-B62D-4022-BD26-F3E57D442E8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DEA3C04-A9B2-4630-8AA4-6AF433DD72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1484B10-649E-46C4-AE9A-3F7989F5BAA1}"/>
              </a:ext>
            </a:extLst>
          </p:cNvPr>
          <p:cNvGrpSpPr/>
          <p:nvPr/>
        </p:nvGrpSpPr>
        <p:grpSpPr>
          <a:xfrm>
            <a:off x="10068891" y="4874484"/>
            <a:ext cx="1733629" cy="1450976"/>
            <a:chOff x="3016576" y="2309564"/>
            <a:chExt cx="1734532" cy="145173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F1E5771-0AD6-43A5-B291-CEB3BB3DAC6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F695D4-D025-4197-81BA-9181CA35C46F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898D3C1-5CF5-42F8-BF37-DA5E72B7CE2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F8FAA4A-76D1-4F87-890C-05D81181D24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EE67C84-C28D-427A-80FF-A98387BCCDA0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Compliance </a:t>
              </a:r>
              <a:r>
                <a:rPr lang="en-US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artifact</a:t>
              </a: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 </a:t>
              </a:r>
              <a:r>
                <a:rPr lang="en-US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consistency</a:t>
              </a: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FC64026-B7F4-48D9-AF51-1DAFFA503EE1}"/>
              </a:ext>
            </a:extLst>
          </p:cNvPr>
          <p:cNvGrpSpPr/>
          <p:nvPr/>
        </p:nvGrpSpPr>
        <p:grpSpPr>
          <a:xfrm rot="10800000">
            <a:off x="8265651" y="1861331"/>
            <a:ext cx="1733629" cy="1450976"/>
            <a:chOff x="3016576" y="2309564"/>
            <a:chExt cx="1734532" cy="145173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92AABC9-7D52-4C4E-AB9D-F204CD1B75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47431B-578C-46C9-B34C-0E6A1AFA8D8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5A98D81-ED6F-4701-8AC2-C90AB98B84C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8DC7016-EC7E-49AF-9ADE-35632E6EDEE7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93B795-E454-47B6-8B5D-65E0B7F0AB7B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Component &amp; application metadata repository </a:t>
              </a:r>
              <a:endParaRPr lang="en-US" sz="1799" dirty="0">
                <a:solidFill>
                  <a:srgbClr val="ADBECB"/>
                </a:solidFill>
                <a:latin typeface="Arial" pitchFamily="34" charset="0"/>
                <a:ea typeface="ＭＳ Ｐゴシック" charset="-128"/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FEE4CF9-C6CA-4697-9D56-CF4539FEBEDF}"/>
              </a:ext>
            </a:extLst>
          </p:cNvPr>
          <p:cNvGrpSpPr/>
          <p:nvPr/>
        </p:nvGrpSpPr>
        <p:grpSpPr>
          <a:xfrm rot="10800000">
            <a:off x="1123616" y="1843751"/>
            <a:ext cx="1733629" cy="1450976"/>
            <a:chOff x="3016576" y="2309564"/>
            <a:chExt cx="1734532" cy="1451732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0EA0D11-C203-46E6-801F-154F4900935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512A712-ED9C-4CBC-895D-1F13D392F71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8271A6E-25F5-43FA-89AA-3BB5D3D8766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2CF2117-9EAA-4CF1-91FE-69B646244985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C670C33-242C-4426-8AF8-79A172620EEC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Dependency</a:t>
              </a: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resolver</a:t>
              </a:r>
              <a:endPara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B89C81-58C4-412D-A465-55D6965715B0}"/>
              </a:ext>
            </a:extLst>
          </p:cNvPr>
          <p:cNvGrpSpPr/>
          <p:nvPr/>
        </p:nvGrpSpPr>
        <p:grpSpPr>
          <a:xfrm rot="10800000">
            <a:off x="6474399" y="1843751"/>
            <a:ext cx="1733629" cy="1450976"/>
            <a:chOff x="3016576" y="2309564"/>
            <a:chExt cx="1734532" cy="1451732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4FB2255-FF93-4BCB-B66A-0C216901D7F7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6881D9-43BB-4C70-A2A7-E0E394EFD03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3D20869-A683-4012-B098-8D7CB41C31E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247EDD4-DBEC-4114-999E-1AF2C4A7580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5A6A7DA-CD92-42B0-B0B7-4CCA90F6DFFE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Source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package</a:t>
              </a: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downloader</a:t>
              </a:r>
              <a:endPara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79F62FE-8F66-4584-84F4-455C63AE88EF}"/>
              </a:ext>
            </a:extLst>
          </p:cNvPr>
          <p:cNvGrpSpPr/>
          <p:nvPr/>
        </p:nvGrpSpPr>
        <p:grpSpPr>
          <a:xfrm rot="10800000">
            <a:off x="2916021" y="1837703"/>
            <a:ext cx="1733629" cy="1450976"/>
            <a:chOff x="3016576" y="2309564"/>
            <a:chExt cx="1734532" cy="145173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279F5BD-133F-4C18-9CAC-E8A93378709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3D5CD5-71D1-496D-A725-B6E33D726F57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1932E09-531C-4E83-986A-BB9FEBC20E97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808FCCC-0771-4437-AE3B-12C3A872F3A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511BC27-F65F-46A7-BE3D-49B5491A24B1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Container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content</a:t>
              </a: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resolver</a:t>
              </a:r>
              <a:endPara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970468F-E7E1-41EF-8AB3-B2BD001FB601}"/>
              </a:ext>
            </a:extLst>
          </p:cNvPr>
          <p:cNvGrpSpPr/>
          <p:nvPr/>
        </p:nvGrpSpPr>
        <p:grpSpPr>
          <a:xfrm rot="10800000">
            <a:off x="10043995" y="1861329"/>
            <a:ext cx="1733629" cy="1450976"/>
            <a:chOff x="3016576" y="2309564"/>
            <a:chExt cx="1734532" cy="14517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7A703850-D199-4708-9134-3C25F92B12D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D77B987-054B-467A-B9AE-FDBF3319A8CB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C9A596A-4942-4D76-9C1F-1871FB8E754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3A3E7B2-8EEF-4125-85CE-302D60A7988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73C38AC-2204-485B-A06C-2AA5903574A5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License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Obligations</a:t>
              </a: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 Database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D1F145-21A6-4F50-9758-E7A5190C2820}"/>
              </a:ext>
            </a:extLst>
          </p:cNvPr>
          <p:cNvGrpSpPr/>
          <p:nvPr/>
        </p:nvGrpSpPr>
        <p:grpSpPr>
          <a:xfrm>
            <a:off x="4719349" y="4901167"/>
            <a:ext cx="1733629" cy="1450976"/>
            <a:chOff x="3016576" y="2309564"/>
            <a:chExt cx="1734532" cy="1451732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419CB74-DC52-4BA8-B979-F6251F68C1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624D3AB-74BB-4BAD-87C2-8CFC6B17F404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A6C49B2-61F2-4750-B5A6-0F814E85E89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A8F1B338-B97B-44A9-913C-BB2353DC9CF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1DEAE1DE-7E81-41B6-B1AA-93982112789F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Policy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checker</a:t>
              </a: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 (Compliance Checker)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A809A26-B23F-4488-939F-8A05DFB7CAA2}"/>
              </a:ext>
            </a:extLst>
          </p:cNvPr>
          <p:cNvGrpSpPr/>
          <p:nvPr/>
        </p:nvGrpSpPr>
        <p:grpSpPr>
          <a:xfrm>
            <a:off x="6516275" y="4901138"/>
            <a:ext cx="1733629" cy="1450976"/>
            <a:chOff x="3016576" y="2309564"/>
            <a:chExt cx="1734532" cy="145173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B93836C-6698-450E-9566-176391920F0A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38B89E2-6D05-4E9B-88DB-B4271ECC893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CCC5E368-1836-42FA-B9D5-8F974235302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BDE7772-1E09-4F34-A8A6-E70E6DC21F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E2D3D5-F8A5-4443-A823-B0100CE93A72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Obligation </a:t>
              </a:r>
              <a:r>
                <a:rPr lang="en-US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fulfillment</a:t>
              </a:r>
            </a:p>
          </p:txBody>
        </p:sp>
      </p:grp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1460" y="4162978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696363" y="3414556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Continuous 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1460" y="3393156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81862" y="4164092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08293" y="3188832"/>
            <a:ext cx="1033634" cy="1780863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Outbound </a:t>
            </a: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software</a:t>
            </a: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</a:t>
            </a:r>
          </a:p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&amp;</a:t>
            </a:r>
          </a:p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Compliance </a:t>
            </a: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artifacts</a:t>
            </a:r>
            <a:endParaRPr lang="de-DE" sz="999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39B869F-6BD8-47A3-BF0F-279FA595C3E7}"/>
              </a:ext>
            </a:extLst>
          </p:cNvPr>
          <p:cNvGrpSpPr/>
          <p:nvPr/>
        </p:nvGrpSpPr>
        <p:grpSpPr>
          <a:xfrm>
            <a:off x="8292486" y="4887078"/>
            <a:ext cx="1733629" cy="1450976"/>
            <a:chOff x="3016576" y="2309564"/>
            <a:chExt cx="1734532" cy="1451732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884E718-6656-4F06-A7F8-5F3081E382C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12054F4-BFB2-449D-B9D3-A4C101CCF58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975B48C7-C3AB-460C-BB97-EE05576D1B92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C7EEDB8-68C1-4411-AC2E-9F8AFD6867FD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E7309DD-30C2-4FB3-8E3C-71EBCD9C5116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FOSS Compliance Bundle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generator</a:t>
              </a:r>
              <a:endPara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C60D2E0-4317-4D28-BFBC-6736301673AB}"/>
              </a:ext>
            </a:extLst>
          </p:cNvPr>
          <p:cNvGrpSpPr/>
          <p:nvPr/>
        </p:nvGrpSpPr>
        <p:grpSpPr>
          <a:xfrm rot="10800000">
            <a:off x="4692726" y="1843751"/>
            <a:ext cx="1733629" cy="1450976"/>
            <a:chOff x="3016576" y="2309564"/>
            <a:chExt cx="1734532" cy="145173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DD30D4F-FA53-41D4-9998-6D5EC4B460A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043FFD6-C2BC-44FA-B4CC-D2E92C04BE4E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CCA3702F-8570-4BE6-AA17-3E3CB86ED2D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7B4F2EFD-477E-405A-854A-A9B04D96C81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7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0BD49AF-E806-45A3-AB22-F41BFC9ED7F2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7944" tIns="53972" rIns="107944" bIns="53972" numCol="1" spcCol="72000" rtlCol="0" anchor="ctr">
              <a:noAutofit/>
            </a:bodyPr>
            <a:lstStyle/>
            <a:p>
              <a:pPr algn="ctr" defTabSz="91394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999" b="1" dirty="0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Binary </a:t>
              </a:r>
              <a:r>
                <a:rPr lang="de-DE" sz="999" b="1" dirty="0" err="1">
                  <a:solidFill>
                    <a:srgbClr val="000000"/>
                  </a:solidFill>
                  <a:latin typeface="Arial" pitchFamily="34" charset="0"/>
                  <a:ea typeface="ＭＳ Ｐゴシック" charset="-128"/>
                </a:rPr>
                <a:t>analyzer</a:t>
              </a:r>
              <a:endPara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</p:grp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058" y="2225321"/>
            <a:ext cx="981809" cy="1780863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Inbound </a:t>
            </a: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software</a:t>
            </a:r>
            <a:endParaRPr lang="de-DE" sz="999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34" y="4040767"/>
            <a:ext cx="996479" cy="1780863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Public </a:t>
            </a: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compliance</a:t>
            </a: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</a:t>
            </a: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artifact</a:t>
            </a: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</a:t>
            </a: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repos</a:t>
            </a:r>
            <a:endParaRPr lang="de-DE" sz="999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0828" y="3599762"/>
            <a:ext cx="1333599" cy="840694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04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Contributions</a:t>
            </a:r>
            <a:endParaRPr lang="de-DE" sz="1049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BD22F4E-7C97-4A80-B3E4-788B64E3BEAE}"/>
              </a:ext>
            </a:extLst>
          </p:cNvPr>
          <p:cNvSpPr txBox="1"/>
          <p:nvPr/>
        </p:nvSpPr>
        <p:spPr>
          <a:xfrm>
            <a:off x="1227970" y="2765439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E45FB3-F380-45A2-8789-4AA188E314EE}"/>
              </a:ext>
            </a:extLst>
          </p:cNvPr>
          <p:cNvSpPr txBox="1"/>
          <p:nvPr/>
        </p:nvSpPr>
        <p:spPr>
          <a:xfrm>
            <a:off x="3006116" y="2760059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BA21F31-4BEA-41B8-951D-AAC6CD33CCD4}"/>
              </a:ext>
            </a:extLst>
          </p:cNvPr>
          <p:cNvSpPr txBox="1"/>
          <p:nvPr/>
        </p:nvSpPr>
        <p:spPr>
          <a:xfrm>
            <a:off x="1228170" y="5266109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7DE7A96-612E-4BA5-999E-768826CC8EDA}"/>
              </a:ext>
            </a:extLst>
          </p:cNvPr>
          <p:cNvSpPr txBox="1"/>
          <p:nvPr/>
        </p:nvSpPr>
        <p:spPr>
          <a:xfrm>
            <a:off x="4797494" y="2759272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D179D0D-6A6B-4795-BCB3-050CCB4A01B1}"/>
              </a:ext>
            </a:extLst>
          </p:cNvPr>
          <p:cNvSpPr txBox="1"/>
          <p:nvPr/>
        </p:nvSpPr>
        <p:spPr>
          <a:xfrm>
            <a:off x="6560174" y="2759272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1691AE7-1F9E-472E-9B67-03E75A5CEAD1}"/>
              </a:ext>
            </a:extLst>
          </p:cNvPr>
          <p:cNvSpPr txBox="1"/>
          <p:nvPr/>
        </p:nvSpPr>
        <p:spPr>
          <a:xfrm>
            <a:off x="8341265" y="2766849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F153B2C-82AF-414F-9CE0-40F077A057B1}"/>
              </a:ext>
            </a:extLst>
          </p:cNvPr>
          <p:cNvSpPr txBox="1"/>
          <p:nvPr/>
        </p:nvSpPr>
        <p:spPr>
          <a:xfrm>
            <a:off x="10167187" y="2759272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1F43819-A476-48B1-8C56-2D10BF5CD70F}"/>
              </a:ext>
            </a:extLst>
          </p:cNvPr>
          <p:cNvSpPr txBox="1"/>
          <p:nvPr/>
        </p:nvSpPr>
        <p:spPr>
          <a:xfrm>
            <a:off x="3019206" y="5270257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F7A753F-0795-4D5F-AB16-6016027166CB}"/>
              </a:ext>
            </a:extLst>
          </p:cNvPr>
          <p:cNvSpPr txBox="1"/>
          <p:nvPr/>
        </p:nvSpPr>
        <p:spPr>
          <a:xfrm>
            <a:off x="4832266" y="5265207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ED8355E-291B-459B-8738-1C274003FA4C}"/>
              </a:ext>
            </a:extLst>
          </p:cNvPr>
          <p:cNvSpPr txBox="1"/>
          <p:nvPr/>
        </p:nvSpPr>
        <p:spPr>
          <a:xfrm>
            <a:off x="6656022" y="5270257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1E92B0D-F925-4563-B1FA-CCA98491411E}"/>
              </a:ext>
            </a:extLst>
          </p:cNvPr>
          <p:cNvSpPr txBox="1"/>
          <p:nvPr/>
        </p:nvSpPr>
        <p:spPr>
          <a:xfrm>
            <a:off x="8401594" y="5262485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43DFFA-A035-48A7-9100-7210EB3B70D6}"/>
              </a:ext>
            </a:extLst>
          </p:cNvPr>
          <p:cNvSpPr txBox="1"/>
          <p:nvPr/>
        </p:nvSpPr>
        <p:spPr>
          <a:xfrm>
            <a:off x="10185385" y="5209777"/>
            <a:ext cx="1593686" cy="2342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3943" fontAlgn="base">
              <a:lnSpc>
                <a:spcPct val="110000"/>
              </a:lnSpc>
              <a:spcAft>
                <a:spcPct val="0"/>
              </a:spcAft>
            </a:pP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Integration </a:t>
            </a:r>
            <a:r>
              <a:rPr lang="de-DE" sz="999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layer</a:t>
            </a:r>
            <a:r>
              <a:rPr lang="de-DE" sz="999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(API/Data)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7E64F66-024C-426E-87C5-A2338FE7BC3F}"/>
              </a:ext>
            </a:extLst>
          </p:cNvPr>
          <p:cNvSpPr/>
          <p:nvPr/>
        </p:nvSpPr>
        <p:spPr bwMode="auto">
          <a:xfrm>
            <a:off x="3288348" y="5579548"/>
            <a:ext cx="1017563" cy="7725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Forensic</a:t>
            </a: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Code Analysis Service</a:t>
            </a:r>
          </a:p>
        </p:txBody>
      </p:sp>
      <p:sp>
        <p:nvSpPr>
          <p:cNvPr id="107" name="Rounded Rectangle 14">
            <a:extLst>
              <a:ext uri="{FF2B5EF4-FFF2-40B4-BE49-F238E27FC236}">
                <a16:creationId xmlns:a16="http://schemas.microsoft.com/office/drawing/2014/main" id="{94A6D6E9-FBE1-4F23-B2F3-84AEDB037156}"/>
              </a:ext>
            </a:extLst>
          </p:cNvPr>
          <p:cNvSpPr/>
          <p:nvPr/>
        </p:nvSpPr>
        <p:spPr bwMode="auto">
          <a:xfrm>
            <a:off x="4925327" y="4169106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Issue Tracker</a:t>
            </a:r>
          </a:p>
        </p:txBody>
      </p:sp>
    </p:spTree>
    <p:extLst>
      <p:ext uri="{BB962C8B-B14F-4D97-AF65-F5344CB8AC3E}">
        <p14:creationId xmlns:p14="http://schemas.microsoft.com/office/powerpoint/2010/main" val="397453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2989" y="2665751"/>
            <a:ext cx="10072007" cy="274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de-DE" sz="1799" b="1" dirty="0" err="1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6048" y="3587036"/>
            <a:ext cx="2634311" cy="307648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1460" y="4162978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696363" y="3414556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Continuous 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1460" y="3393156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93944" y="4174780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b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08293" y="3188832"/>
            <a:ext cx="1033634" cy="1780863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Outbound software </a:t>
            </a:r>
          </a:p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&amp;</a:t>
            </a:r>
          </a:p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058" y="2225321"/>
            <a:ext cx="981809" cy="1780863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99" b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Inbound </a:t>
            </a:r>
            <a:r>
              <a:rPr lang="en-US" sz="999" b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34" y="4040767"/>
            <a:ext cx="996479" cy="1780863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de-DE" sz="999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0828" y="3599762"/>
            <a:ext cx="1333599" cy="840694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4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273" y="1608613"/>
            <a:ext cx="1474315" cy="248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3012" y="1602687"/>
            <a:ext cx="1133054" cy="248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6760" y="1605812"/>
            <a:ext cx="1810770" cy="248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Container </a:t>
            </a: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content</a:t>
            </a: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</a:t>
            </a:r>
            <a:r>
              <a:rPr lang="de-DE" sz="999" b="1" dirty="0" err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resolver</a:t>
            </a:r>
            <a:endParaRPr lang="de-DE" sz="999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5633" y="1605812"/>
            <a:ext cx="1914912" cy="248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99" b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Source package downloader</a:t>
            </a:r>
            <a:endParaRPr lang="de-DE" sz="999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0223" y="1606636"/>
            <a:ext cx="1725024" cy="399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Component &amp; application metadata repository </a:t>
            </a:r>
            <a:endParaRPr lang="en-US" sz="1799" dirty="0">
              <a:solidFill>
                <a:srgbClr val="ADBECB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337" y="6312119"/>
            <a:ext cx="1966181" cy="248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1244" y="6443882"/>
            <a:ext cx="1493707" cy="417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FOSS Compliance Bundle </a:t>
            </a: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38764" y="1530553"/>
            <a:ext cx="1763755" cy="417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192" y="5960901"/>
            <a:ext cx="1084423" cy="58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15" y="4497783"/>
            <a:ext cx="874824" cy="19898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5" y="4776006"/>
            <a:ext cx="517575" cy="534661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5327" y="4169106"/>
            <a:ext cx="2423283" cy="61302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Issue Tracker</a:t>
            </a:r>
          </a:p>
        </p:txBody>
      </p:sp>
      <p:sp>
        <p:nvSpPr>
          <p:cNvPr id="141" name="Rechteck 31">
            <a:extLst>
              <a:ext uri="{FF2B5EF4-FFF2-40B4-BE49-F238E27FC236}">
                <a16:creationId xmlns:a16="http://schemas.microsoft.com/office/drawing/2014/main" id="{CC950B7E-AC5E-42D3-9E1E-00C08383CFA6}"/>
              </a:ext>
            </a:extLst>
          </p:cNvPr>
          <p:cNvSpPr/>
          <p:nvPr/>
        </p:nvSpPr>
        <p:spPr>
          <a:xfrm>
            <a:off x="3293206" y="5573394"/>
            <a:ext cx="1014648" cy="770383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107632" tIns="53821" rIns="107632" bIns="53821" anchor="ctr" anchorCtr="1" compatLnSpc="1">
            <a:no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Forensic</a:t>
            </a:r>
            <a:r>
              <a:rPr lang="de-DE" sz="9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 Code Analysis Service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4343" y="4870350"/>
            <a:ext cx="1728669" cy="1446823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32" tIns="53821" rIns="107632" bIns="53821" anchor="ctr" anchorCtr="1" compatLnSpc="1">
              <a:noAutofit/>
            </a:bodyPr>
            <a:lstStyle/>
            <a:p>
              <a:pPr algn="ctr"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4" b="1" dirty="0">
                <a:solidFill>
                  <a:srgbClr val="000000"/>
                </a:solidFill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32" tIns="53821" rIns="107632" bIns="53821" anchor="ctr" anchorCtr="1" compatLnSpc="1">
              <a:noAutofit/>
            </a:bodyPr>
            <a:lstStyle/>
            <a:p>
              <a:pPr algn="ctr"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4" b="1" dirty="0">
                <a:solidFill>
                  <a:srgbClr val="000000"/>
                </a:solidFill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32" tIns="53821" rIns="107632" bIns="53821" anchor="ctr" anchorCtr="1" compatLnSpc="1">
              <a:noAutofit/>
            </a:bodyPr>
            <a:lstStyle/>
            <a:p>
              <a:pPr algn="ctr"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4" b="1" dirty="0">
                <a:solidFill>
                  <a:srgbClr val="000000"/>
                </a:solidFill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32" tIns="53821" rIns="107632" bIns="53821" anchor="ctr" anchorCtr="1" compatLnSpc="1">
              <a:noAutofit/>
            </a:bodyPr>
            <a:lstStyle/>
            <a:p>
              <a:pPr algn="ctr"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4" b="1" dirty="0">
                <a:solidFill>
                  <a:srgbClr val="000000"/>
                </a:solidFill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32" tIns="53821" rIns="107632" bIns="53821" anchor="ctr" anchorCtr="1" compatLnSpc="1">
              <a:noAutofit/>
            </a:bodyPr>
            <a:lstStyle/>
            <a:p>
              <a:pPr algn="ctr"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artifact</a:t>
              </a:r>
              <a:r>
                <a:rPr lang="de-DE" sz="998" b="1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</a:t>
              </a:r>
              <a:r>
                <a:rPr lang="de-DE" sz="998" b="1" dirty="0" err="1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0512" y="5204681"/>
            <a:ext cx="1589121" cy="23362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defTabSz="911383">
              <a:lnSpc>
                <a:spcPct val="11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dirty="0">
                <a:solidFill>
                  <a:srgbClr val="000000"/>
                </a:solidFill>
                <a:latin typeface="Arial" pitchFamily="34"/>
                <a:ea typeface="ＭＳ Ｐゴシック"/>
              </a:rPr>
              <a:t>Integration </a:t>
            </a:r>
            <a:r>
              <a:rPr lang="de-DE" sz="998" dirty="0" err="1">
                <a:solidFill>
                  <a:srgbClr val="000000"/>
                </a:solidFill>
                <a:latin typeface="Arial" pitchFamily="34"/>
                <a:ea typeface="ＭＳ Ｐゴシック"/>
              </a:rPr>
              <a:t>layer</a:t>
            </a:r>
            <a:r>
              <a:rPr lang="de-DE" sz="998" dirty="0">
                <a:solidFill>
                  <a:srgbClr val="000000"/>
                </a:solidFill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03" y="5865155"/>
            <a:ext cx="757688" cy="46464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263" y="5497969"/>
            <a:ext cx="849839" cy="3631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172" y="5533960"/>
            <a:ext cx="1036645" cy="44298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5652" y="5635437"/>
            <a:ext cx="978309" cy="25542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392" tIns="45696" rIns="91392" bIns="45696" anchor="t" anchorCtr="1" compatLnSpc="1">
            <a:spAutoFit/>
          </a:bodyPr>
          <a:lstStyle/>
          <a:p>
            <a:pPr algn="ctr" defTabSz="911383">
              <a:lnSpc>
                <a:spcPct val="11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6" b="1" dirty="0" err="1">
                <a:solidFill>
                  <a:srgbClr val="000000"/>
                </a:solidFill>
                <a:latin typeface="Arial" pitchFamily="34"/>
                <a:ea typeface="ＭＳ Ｐゴシック"/>
              </a:rPr>
              <a:t>ScanCode</a:t>
            </a:r>
            <a:endParaRPr lang="de-DE" sz="1046" b="1" dirty="0">
              <a:solidFill>
                <a:srgbClr val="000000"/>
              </a:solidFill>
              <a:latin typeface="Arial" pitchFamily="34"/>
              <a:ea typeface="ＭＳ Ｐゴシック"/>
            </a:endParaRP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0883" y="5545822"/>
            <a:ext cx="1014648" cy="4127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297" y="5857981"/>
            <a:ext cx="919992" cy="20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0717" y="5445683"/>
            <a:ext cx="1407799" cy="25542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392" tIns="45696" rIns="91392" bIns="45696" anchor="t" anchorCtr="1" compatLnSpc="1">
            <a:spAutoFit/>
          </a:bodyPr>
          <a:lstStyle/>
          <a:p>
            <a:pPr algn="ctr" defTabSz="911383">
              <a:lnSpc>
                <a:spcPct val="11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9" b="1" dirty="0">
                <a:solidFill>
                  <a:srgbClr val="000000"/>
                </a:solidFill>
                <a:latin typeface="Arial" pitchFamily="34"/>
                <a:ea typeface="ＭＳ Ｐゴシック"/>
              </a:rPr>
              <a:t>License </a:t>
            </a:r>
            <a:r>
              <a:rPr lang="en-US" sz="999" b="1" dirty="0">
                <a:solidFill>
                  <a:srgbClr val="000000"/>
                </a:solidFill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4103" y="6099422"/>
            <a:ext cx="849839" cy="3457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269" y="2030705"/>
            <a:ext cx="1036645" cy="4429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6961" y="2249307"/>
            <a:ext cx="1014648" cy="4127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5683" y="2096544"/>
            <a:ext cx="968385" cy="43039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164" y="2012610"/>
            <a:ext cx="919992" cy="20699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122" y="1888992"/>
            <a:ext cx="1036645" cy="4429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4060" y="2260319"/>
            <a:ext cx="1014648" cy="4127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263" y="2023622"/>
            <a:ext cx="919992" cy="20699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258" y="2249306"/>
            <a:ext cx="688915" cy="4224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9498" y="6275353"/>
            <a:ext cx="3180731" cy="286388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1281" y="4870349"/>
            <a:ext cx="1728669" cy="1277721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78992" y="4864365"/>
            <a:ext cx="1728669" cy="1277721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39951" y="2010859"/>
            <a:ext cx="1728669" cy="1277721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1028" y="2005228"/>
            <a:ext cx="1728669" cy="1277721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2095" y="2017399"/>
            <a:ext cx="1728669" cy="1277721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3903" y="2017399"/>
            <a:ext cx="1728669" cy="1277721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58012" y="2017399"/>
            <a:ext cx="1728669" cy="1277721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4342" y="2017399"/>
            <a:ext cx="1728669" cy="1277721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39952" y="4870349"/>
            <a:ext cx="1728669" cy="1277721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08628" y="4870349"/>
            <a:ext cx="1728669" cy="1277721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0355" y="4870349"/>
            <a:ext cx="1728669" cy="1277721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32" tIns="53821" rIns="107632" bIns="53821" anchor="ctr" anchorCtr="1" compatLnSpc="1">
                <a:noAutofit/>
              </a:bodyPr>
              <a:lstStyle/>
              <a:p>
                <a:pPr algn="ctr" defTabSz="911383">
                  <a:lnSpc>
                    <a:spcPct val="11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4" b="1">
                  <a:solidFill>
                    <a:srgbClr val="000000"/>
                  </a:solidFill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defTabSz="911383">
                <a:lnSpc>
                  <a:spcPct val="110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Integration </a:t>
              </a:r>
              <a:r>
                <a:rPr lang="en-US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layer</a:t>
              </a:r>
              <a:r>
                <a:rPr lang="de-DE" sz="998" dirty="0">
                  <a:solidFill>
                    <a:srgbClr val="000000"/>
                  </a:solidFill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77649" y="2100451"/>
            <a:ext cx="761350" cy="373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99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Bang</a:t>
            </a:r>
          </a:p>
        </p:txBody>
      </p:sp>
      <p:sp>
        <p:nvSpPr>
          <p:cNvPr id="129" name="Titel 1">
            <a:extLst>
              <a:ext uri="{FF2B5EF4-FFF2-40B4-BE49-F238E27FC236}">
                <a16:creationId xmlns:a16="http://schemas.microsoft.com/office/drawing/2014/main" id="{45F6A772-77F0-4F7C-8D05-9D2664151550}"/>
              </a:ext>
            </a:extLst>
          </p:cNvPr>
          <p:cNvSpPr txBox="1">
            <a:spLocks/>
          </p:cNvSpPr>
          <p:nvPr/>
        </p:nvSpPr>
        <p:spPr>
          <a:xfrm>
            <a:off x="0" y="8278"/>
            <a:ext cx="12192000" cy="12677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392" tIns="45696" rIns="91392" bIns="45696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dk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defTabSz="913943"/>
            <a:r>
              <a:rPr lang="en-US" sz="2799" kern="0" dirty="0">
                <a:solidFill>
                  <a:srgbClr val="000000"/>
                </a:solidFill>
              </a:rPr>
              <a:t>Example Automation Implementation Using Open Source Tools</a:t>
            </a:r>
          </a:p>
        </p:txBody>
      </p:sp>
    </p:spTree>
    <p:extLst>
      <p:ext uri="{BB962C8B-B14F-4D97-AF65-F5344CB8AC3E}">
        <p14:creationId xmlns:p14="http://schemas.microsoft.com/office/powerpoint/2010/main" val="2228784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92</Paragraphs>
  <Slides>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Liberation Sans</vt:lpstr>
      <vt:lpstr>Liberation Serif</vt:lpstr>
      <vt:lpstr>Wingdings</vt:lpstr>
      <vt:lpstr>1_Office Theme</vt:lpstr>
      <vt:lpstr>Siemens 2016 – 16:9</vt:lpstr>
      <vt:lpstr>think-cell Folie</vt:lpstr>
      <vt:lpstr>Tooling Work Group</vt:lpstr>
      <vt:lpstr>Big Picture – Integrated Compliance Toolchain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Tooling Work Group</dc:title>
  <dc:subject/>
  <dc:creator/>
  <cp:keywords/>
  <cp:lastModifiedBy/>
  <cp:revision>2</cp:revision>
  <dcterms:created xsi:type="dcterms:W3CDTF">2019-09-16T05:57:35Z</dcterms:created>
  <dcterms:modified xsi:type="dcterms:W3CDTF">2019-10-31T13:17:10Z</dcterms:modified>
</cp:coreProperties>
</file>