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9"/>
  </p:notesMasterIdLst>
  <p:handoutMasterIdLst>
    <p:handoutMasterId r:id="rId30"/>
  </p:handoutMasterIdLst>
  <p:sldIdLst>
    <p:sldId id="1133" r:id="rId20"/>
    <p:sldId id="2877" r:id="rId21"/>
    <p:sldId id="2901" r:id="rId22"/>
    <p:sldId id="2884" r:id="rId23"/>
    <p:sldId id="2898" r:id="rId24"/>
    <p:sldId id="2899" r:id="rId25"/>
    <p:sldId id="2900" r:id="rId26"/>
    <p:sldId id="2883" r:id="rId27"/>
    <p:sldId id="1146" r:id="rId28"/>
  </p:sldIdLst>
  <p:sldSz cx="12198350" cy="6858000"/>
  <p:notesSz cx="7102475" cy="10234613"/>
  <p:custDataLst>
    <p:custData r:id="rId10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 autoAdjust="0"/>
    <p:restoredTop sz="8653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728" y="20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Jan Thielscher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brid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bridg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details/icse-2020/icse-2020-Software-Engineering-in-Practice/6/Sharing-at-Scale-An-Open-Source-Software-based-License-Compliance-Ecosystem" TargetMode="External"/><Relationship Id="rId2" Type="http://schemas.openxmlformats.org/officeDocument/2006/relationships/hyperlink" Target="https://www.openchainproject.org/news/2020/07/06/%e3%82%88%e3%81%86%e3%81%93%e3%81%9dopenchain-japan-wg%e3%81%b8%ef%bc%81-2-2-2-2-2-2-2-2-2-2-2-2-2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Source-Compliance/Sharing-creates-value/blob/defining-capability-map/Tooling-Landscape/Unanimous-Understanding/OC-Reference-Tooling-Capabilities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bridg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bridg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bridg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Sharing-creates-val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ss-based-compliance-tooling@groups.io" TargetMode="External"/><Relationship Id="rId5" Type="http://schemas.openxmlformats.org/officeDocument/2006/relationships/hyperlink" Target="https://groups.io/g/oss-based-compliance-tooling" TargetMode="External"/><Relationship Id="rId4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19th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65354"/>
              </p:ext>
            </p:extLst>
          </p:nvPr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hlinkClick r:id="rId2"/>
                        </a:rPr>
                        <a:t>Community Bridge</a:t>
                      </a:r>
                      <a:r>
                        <a:rPr lang="en-US" noProof="0" dirty="0"/>
                        <a:t> Support for SPDX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Alexios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Zavras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Grigory</a:t>
                      </a:r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Markin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F946C6C-7A94-F64F-8CC7-B98C06E25551}"/>
              </a:ext>
            </a:extLst>
          </p:cNvPr>
          <p:cNvSpPr/>
          <p:nvPr/>
        </p:nvSpPr>
        <p:spPr bwMode="auto">
          <a:xfrm>
            <a:off x="910933" y="2506849"/>
            <a:ext cx="438912" cy="39014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A176B42-EC5B-BB4F-B8A1-4DB0C59E521F}"/>
              </a:ext>
            </a:extLst>
          </p:cNvPr>
          <p:cNvSpPr txBox="1"/>
          <p:nvPr/>
        </p:nvSpPr>
        <p:spPr>
          <a:xfrm>
            <a:off x="11338560" y="66568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hlinkClick r:id="rId2"/>
                        </a:rPr>
                        <a:t>Community Bridge</a:t>
                      </a:r>
                      <a:r>
                        <a:rPr lang="en-US" noProof="0" dirty="0"/>
                        <a:t> Support for SPDX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Alexios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Zavras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Grigory</a:t>
                      </a:r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Markin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F946C6C-7A94-F64F-8CC7-B98C06E25551}"/>
              </a:ext>
            </a:extLst>
          </p:cNvPr>
          <p:cNvSpPr/>
          <p:nvPr/>
        </p:nvSpPr>
        <p:spPr bwMode="auto">
          <a:xfrm>
            <a:off x="910933" y="2506849"/>
            <a:ext cx="438912" cy="39014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7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3937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from the Specification meeting (July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Post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OpenChain </a:t>
            </a:r>
            <a:r>
              <a:rPr lang="en-US" dirty="0">
                <a:solidFill>
                  <a:schemeClr val="tx1"/>
                </a:solidFill>
              </a:rPr>
              <a:t>Japan (by Koizumi San, Olympus)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hlinkClick r:id="rId3"/>
              </a:rPr>
              <a:t>Talk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Frances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Arun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Siemens </a:t>
            </a:r>
            <a:r>
              <a:rPr lang="de-DE" dirty="0" err="1">
                <a:solidFill>
                  <a:schemeClr val="tx1"/>
                </a:solidFill>
              </a:rPr>
              <a:t>Healthineers</a:t>
            </a:r>
            <a:r>
              <a:rPr lang="de-DE" dirty="0">
                <a:solidFill>
                  <a:schemeClr val="tx1"/>
                </a:solidFill>
              </a:rPr>
              <a:t> on Sharing at </a:t>
            </a:r>
            <a:r>
              <a:rPr lang="de-DE" dirty="0" err="1">
                <a:solidFill>
                  <a:schemeClr val="tx1"/>
                </a:solidFill>
              </a:rPr>
              <a:t>Scale</a:t>
            </a:r>
            <a:r>
              <a:rPr lang="de-DE" dirty="0">
                <a:solidFill>
                  <a:schemeClr val="tx1"/>
                </a:solidFill>
              </a:rPr>
              <a:t>: An Open-Source-Software-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License</a:t>
            </a:r>
            <a:r>
              <a:rPr lang="de-DE" dirty="0">
                <a:solidFill>
                  <a:schemeClr val="tx1"/>
                </a:solidFill>
              </a:rPr>
              <a:t> Compliance </a:t>
            </a:r>
            <a:r>
              <a:rPr lang="de-DE" dirty="0" err="1">
                <a:solidFill>
                  <a:schemeClr val="tx1"/>
                </a:solidFill>
              </a:rPr>
              <a:t>Ecosystem</a:t>
            </a:r>
            <a:r>
              <a:rPr lang="de-DE" dirty="0">
                <a:solidFill>
                  <a:schemeClr val="tx1"/>
                </a:solidFill>
              </a:rPr>
              <a:t> in…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minutes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about the Capability Model?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https://github.com/Open-Source-Compliance/Sharing-creates-value/blob/defining-capability-map/Tooling-Landscape/Unanimous-Understanding/OC-Reference-Tooling-Capabilities.png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hlinkClick r:id="rId2"/>
                        </a:rPr>
                        <a:t>Community Bridge</a:t>
                      </a:r>
                      <a:r>
                        <a:rPr lang="en-US" noProof="0" dirty="0"/>
                        <a:t> Support for SPDX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Alexios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Zavras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Grigory</a:t>
                      </a:r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Markin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F946C6C-7A94-F64F-8CC7-B98C06E25551}"/>
              </a:ext>
            </a:extLst>
          </p:cNvPr>
          <p:cNvSpPr/>
          <p:nvPr/>
        </p:nvSpPr>
        <p:spPr bwMode="auto">
          <a:xfrm>
            <a:off x="910933" y="2884801"/>
            <a:ext cx="438912" cy="39014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1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hlinkClick r:id="rId2"/>
                        </a:rPr>
                        <a:t>Community Bridge</a:t>
                      </a:r>
                      <a:r>
                        <a:rPr lang="en-US" noProof="0" dirty="0"/>
                        <a:t> Support for SPDX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Alexios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Zavras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Grigory</a:t>
                      </a:r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Markin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F946C6C-7A94-F64F-8CC7-B98C06E25551}"/>
              </a:ext>
            </a:extLst>
          </p:cNvPr>
          <p:cNvSpPr/>
          <p:nvPr/>
        </p:nvSpPr>
        <p:spPr bwMode="auto">
          <a:xfrm>
            <a:off x="910933" y="3238369"/>
            <a:ext cx="438912" cy="39014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hlinkClick r:id="rId2"/>
                        </a:rPr>
                        <a:t>Community Bridge</a:t>
                      </a:r>
                      <a:r>
                        <a:rPr lang="en-US" noProof="0" dirty="0"/>
                        <a:t> Support for SPDX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Alexios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Zavras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Grigory</a:t>
                      </a:r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it-IT" sz="18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Markin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F946C6C-7A94-F64F-8CC7-B98C06E25551}"/>
              </a:ext>
            </a:extLst>
          </p:cNvPr>
          <p:cNvSpPr/>
          <p:nvPr/>
        </p:nvSpPr>
        <p:spPr bwMode="auto">
          <a:xfrm>
            <a:off x="910933" y="3579745"/>
            <a:ext cx="438912" cy="39014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29th of July – Oliver Fendt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be added</a:t>
            </a: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3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4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5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6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</Name>
  <PpLayout>11</PpLayout>
  <Index>9</Index>
</p4ppTags>
</file>

<file path=customXml/item10.xml><?xml version="1.0" encoding="utf-8"?>
<p4ppTags/>
</file>

<file path=customXml/item11.xml><?xml version="1.0" encoding="utf-8"?>
<p4ppTags>
  <Name>One object (small)</Name>
  <PpLayout>16</PpLayout>
  <Index>11</Index>
</p4ppTags>
</file>

<file path=customXml/item12.xml><?xml version="1.0" encoding="utf-8"?>
<p4ppTags>
  <Name>Two columns</Name>
  <PpLayout>29</PpLayout>
  <Index>12</Index>
</p4ppTags>
</file>

<file path=customXml/item13.xml><?xml version="1.0" encoding="utf-8"?>
<p4ppTags>
  <Name>Two rows + Navigation</Name>
  <PpLayout>32</PpLayout>
  <Index>21</Index>
</p4ppTags>
</file>

<file path=customXml/item14.xml><?xml version="1.0" encoding="utf-8"?>
<p4ppTags>
  <Name>One object (small) + Navigation</Name>
  <PpLayout>32</PpLayout>
  <Index>18</Index>
</p4ppTags>
</file>

<file path=customXml/item15.xml><?xml version="1.0" encoding="utf-8"?>
<p4ppTags>
  <Name>One object (large)</Name>
  <PpLayout>16</PpLayout>
  <Index>10</Index>
</p4ppTags>
</file>

<file path=customXml/item16.xml><?xml version="1.0" encoding="utf-8"?>
<p4ppTags>
  <Name>Two rows</Name>
  <PpLayout>32</PpLayout>
  <Index>13</Index>
</p4ppTags>
</file>

<file path=customXml/item17.xml><?xml version="1.0" encoding="utf-8"?>
<p4ppTags>
  <Name>Text + Index</Name>
  <PpLayout>32</PpLayout>
  <Index>8</Index>
</p4ppTags>
</file>

<file path=customXml/item18.xml><?xml version="1.0" encoding="utf-8"?>
<p4ppTags>
  <Name>Free Content + Navigation</Name>
  <PpLayout>32</PpLayout>
  <Index>16</Index>
</p4ppTags>
</file>

<file path=customXml/item2.xml><?xml version="1.0" encoding="utf-8"?>
<p4ppTags>
  <Name>Two columns + Navigation</Name>
  <PpLayout>32</PpLayout>
  <Index>19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6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7.xml><?xml version="1.0" encoding="utf-8"?>
<p4ppTags>
  <Name>Three columns</Name>
  <PpLayout>32</PpLayout>
  <Index>14</Index>
</p4ppTags>
</file>

<file path=customXml/item8.xml><?xml version="1.0" encoding="utf-8"?>
<p4ppTags>
  <Name>Four objects</Name>
  <PpLayout>24</PpLayout>
  <Index>15</Index>
</p4ppTag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1618AA06-B22E-4D19-9680-0D7830426729}">
  <ds:schemaRefs/>
</ds:datastoreItem>
</file>

<file path=customXml/itemProps12.xml><?xml version="1.0" encoding="utf-8"?>
<ds:datastoreItem xmlns:ds="http://schemas.openxmlformats.org/officeDocument/2006/customXml" ds:itemID="{1666F4C2-68F5-4840-A44A-1A646C0925A1}">
  <ds:schemaRefs/>
</ds:datastoreItem>
</file>

<file path=customXml/itemProps13.xml><?xml version="1.0" encoding="utf-8"?>
<ds:datastoreItem xmlns:ds="http://schemas.openxmlformats.org/officeDocument/2006/customXml" ds:itemID="{6C79E4F8-DCFB-483C-880A-AEEC6AAFC838}">
  <ds:schemaRefs/>
</ds:datastoreItem>
</file>

<file path=customXml/itemProps14.xml><?xml version="1.0" encoding="utf-8"?>
<ds:datastoreItem xmlns:ds="http://schemas.openxmlformats.org/officeDocument/2006/customXml" ds:itemID="{D9FE249F-833E-4CF0-BECB-552D01D7DC9E}">
  <ds:schemaRefs/>
</ds:datastoreItem>
</file>

<file path=customXml/itemProps15.xml><?xml version="1.0" encoding="utf-8"?>
<ds:datastoreItem xmlns:ds="http://schemas.openxmlformats.org/officeDocument/2006/customXml" ds:itemID="{80661B8B-A327-44F9-823B-4D9EE0B3EC78}">
  <ds:schemaRefs/>
</ds:datastoreItem>
</file>

<file path=customXml/itemProps16.xml><?xml version="1.0" encoding="utf-8"?>
<ds:datastoreItem xmlns:ds="http://schemas.openxmlformats.org/officeDocument/2006/customXml" ds:itemID="{38AB8DE4-FD9B-4166-BEC3-3F1753596133}">
  <ds:schemaRefs/>
</ds:datastoreItem>
</file>

<file path=customXml/itemProps17.xml><?xml version="1.0" encoding="utf-8"?>
<ds:datastoreItem xmlns:ds="http://schemas.openxmlformats.org/officeDocument/2006/customXml" ds:itemID="{7E35FEDB-1F0E-4D67-A313-4AC59C26FF29}">
  <ds:schemaRefs/>
</ds:datastoreItem>
</file>

<file path=customXml/itemProps18.xml><?xml version="1.0" encoding="utf-8"?>
<ds:datastoreItem xmlns:ds="http://schemas.openxmlformats.org/officeDocument/2006/customXml" ds:itemID="{7CC5F709-E74B-4E5F-A728-923D5062EBEF}">
  <ds:schemaRefs/>
</ds:datastoreItem>
</file>

<file path=customXml/itemProps2.xml><?xml version="1.0" encoding="utf-8"?>
<ds:datastoreItem xmlns:ds="http://schemas.openxmlformats.org/officeDocument/2006/customXml" ds:itemID="{D7BABA95-BFFE-422B-8591-3271669EEA88}">
  <ds:schemaRefs/>
</ds:datastoreItem>
</file>

<file path=customXml/itemProps3.xml><?xml version="1.0" encoding="utf-8"?>
<ds:datastoreItem xmlns:ds="http://schemas.openxmlformats.org/officeDocument/2006/customXml" ds:itemID="{B27F640E-84DF-4F97-BC70-D045F1E6594F}">
  <ds:schemaRefs/>
</ds:datastoreItem>
</file>

<file path=customXml/itemProps4.xml><?xml version="1.0" encoding="utf-8"?>
<ds:datastoreItem xmlns:ds="http://schemas.openxmlformats.org/officeDocument/2006/customXml" ds:itemID="{85D77EE6-52B7-48BE-9EDB-748F1EBB53DE}">
  <ds:schemaRefs/>
</ds:datastoreItem>
</file>

<file path=customXml/itemProps5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6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1581BFFB-B4CE-47A8-BE77-DC1339B1E5A7}">
  <ds:schemaRefs/>
</ds:datastoreItem>
</file>

<file path=customXml/itemProps9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Macintosh PowerPoint</Application>
  <PresentationFormat>Benutzerdefiniert</PresentationFormat>
  <Paragraphs>109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Wingdings</vt:lpstr>
      <vt:lpstr>Siemens 2016 – 16:9</vt:lpstr>
      <vt:lpstr>think-cell Folie</vt:lpstr>
      <vt:lpstr>19th meeting OpenChain reference tooling work group</vt:lpstr>
      <vt:lpstr>Agenda</vt:lpstr>
      <vt:lpstr>Agenda</vt:lpstr>
      <vt:lpstr>News</vt:lpstr>
      <vt:lpstr>Agenda</vt:lpstr>
      <vt:lpstr>Agenda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1345</cp:revision>
  <cp:lastPrinted>2018-03-01T11:33:30Z</cp:lastPrinted>
  <dcterms:created xsi:type="dcterms:W3CDTF">2006-04-07T10:01:45Z</dcterms:created>
  <dcterms:modified xsi:type="dcterms:W3CDTF">2020-07-15T16:50:17Z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