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19"/>
  </p:sldMasterIdLst>
  <p:notesMasterIdLst>
    <p:notesMasterId r:id="rId27"/>
  </p:notesMasterIdLst>
  <p:handoutMasterIdLst>
    <p:handoutMasterId r:id="rId28"/>
  </p:handoutMasterIdLst>
  <p:sldIdLst>
    <p:sldId id="1133" r:id="rId20"/>
    <p:sldId id="2877" r:id="rId21"/>
    <p:sldId id="2884" r:id="rId22"/>
    <p:sldId id="2885" r:id="rId23"/>
    <p:sldId id="2886" r:id="rId24"/>
    <p:sldId id="2883" r:id="rId25"/>
    <p:sldId id="1146" r:id="rId26"/>
  </p:sldIdLst>
  <p:sldSz cx="12198350" cy="6858000"/>
  <p:notesSz cx="7102475" cy="10234613"/>
  <p:custDataLst>
    <p:custData r:id="rId2"/>
    <p:tags r:id="rId29"/>
  </p:custDataLst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4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2432">
          <p15:clr>
            <a:srgbClr val="A4A3A4"/>
          </p15:clr>
        </p15:guide>
        <p15:guide id="4" orient="horz" pos="2341">
          <p15:clr>
            <a:srgbClr val="A4A3A4"/>
          </p15:clr>
        </p15:guide>
        <p15:guide id="5" orient="horz" pos="890">
          <p15:clr>
            <a:srgbClr val="A4A3A4"/>
          </p15:clr>
        </p15:guide>
        <p15:guide id="6" orient="horz" pos="210">
          <p15:clr>
            <a:srgbClr val="A4A3A4"/>
          </p15:clr>
        </p15:guide>
        <p15:guide id="7" pos="395">
          <p15:clr>
            <a:srgbClr val="A4A3A4"/>
          </p15:clr>
        </p15:guide>
        <p15:guide id="8" pos="3842">
          <p15:clr>
            <a:srgbClr val="A4A3A4"/>
          </p15:clr>
        </p15:guide>
        <p15:guide id="9" pos="3933">
          <p15:clr>
            <a:srgbClr val="A4A3A4"/>
          </p15:clr>
        </p15:guide>
        <p15:guide id="10" pos="7380">
          <p15:clr>
            <a:srgbClr val="A4A3A4"/>
          </p15:clr>
        </p15:guide>
        <p15:guide id="11" pos="5566">
          <p15:clr>
            <a:srgbClr val="A4A3A4"/>
          </p15:clr>
        </p15:guide>
        <p15:guide id="12" orient="horz" pos="895">
          <p15:clr>
            <a:srgbClr val="A4A3A4"/>
          </p15:clr>
        </p15:guide>
        <p15:guide id="13" orient="horz" pos="1117">
          <p15:clr>
            <a:srgbClr val="A4A3A4"/>
          </p15:clr>
        </p15:guide>
        <p15:guide id="14" orient="horz" pos="3658">
          <p15:clr>
            <a:srgbClr val="A4A3A4"/>
          </p15:clr>
        </p15:guide>
        <p15:guide id="15" orient="horz" pos="4319">
          <p15:clr>
            <a:srgbClr val="A4A3A4"/>
          </p15:clr>
        </p15:guide>
        <p15:guide id="16" orient="horz" pos="1499">
          <p15:clr>
            <a:srgbClr val="A4A3A4"/>
          </p15:clr>
        </p15:guide>
        <p15:guide id="17" pos="2663">
          <p15:clr>
            <a:srgbClr val="A4A3A4"/>
          </p15:clr>
        </p15:guide>
        <p15:guide id="18" pos="2753">
          <p15:clr>
            <a:srgbClr val="A4A3A4"/>
          </p15:clr>
        </p15:guide>
        <p15:guide id="19" pos="6382">
          <p15:clr>
            <a:srgbClr val="A4A3A4"/>
          </p15:clr>
        </p15:guide>
        <p15:guide id="20" pos="62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  <p15:guide id="3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1D7"/>
    <a:srgbClr val="CDCAC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8763" autoAdjust="0"/>
    <p:restoredTop sz="86465" autoAdjust="0"/>
  </p:normalViewPr>
  <p:slideViewPr>
    <p:cSldViewPr snapToGrid="0" snapToObjects="1" showGuides="1">
      <p:cViewPr varScale="1">
        <p:scale>
          <a:sx n="96" d="100"/>
          <a:sy n="96" d="100"/>
        </p:scale>
        <p:origin x="1140" y="204"/>
      </p:cViewPr>
      <p:guideLst>
        <p:guide orient="horz" pos="3884"/>
        <p:guide orient="horz" pos="618"/>
        <p:guide orient="horz" pos="2432"/>
        <p:guide orient="horz" pos="2341"/>
        <p:guide orient="horz" pos="890"/>
        <p:guide orient="horz" pos="210"/>
        <p:guide pos="395"/>
        <p:guide pos="3842"/>
        <p:guide pos="3933"/>
        <p:guide pos="7380"/>
        <p:guide pos="5566"/>
        <p:guide orient="horz" pos="895"/>
        <p:guide orient="horz" pos="1117"/>
        <p:guide orient="horz" pos="3658"/>
        <p:guide orient="horz" pos="4319"/>
        <p:guide orient="horz" pos="1499"/>
        <p:guide pos="2663"/>
        <p:guide pos="2753"/>
        <p:guide pos="6382"/>
        <p:guide pos="6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-3336" y="-108"/>
      </p:cViewPr>
      <p:guideLst>
        <p:guide orient="horz" pos="3224"/>
        <p:guide pos="2236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" Target="slides/slide7.xml"/><Relationship Id="rId3" Type="http://schemas.openxmlformats.org/officeDocument/2006/relationships/customXml" Target="../customXml/item3.xml"/><Relationship Id="rId21" Type="http://schemas.openxmlformats.org/officeDocument/2006/relationships/slide" Target="slides/slide2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" Target="slides/slide6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0" Type="http://schemas.openxmlformats.org/officeDocument/2006/relationships/slide" Target="slides/slide1.xml"/><Relationship Id="rId29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" Target="slides/slide5.xml"/><Relationship Id="rId32" Type="http://schemas.openxmlformats.org/officeDocument/2006/relationships/theme" Target="theme/theme1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slide" Target="slides/slide4.xml"/><Relationship Id="rId28" Type="http://schemas.openxmlformats.org/officeDocument/2006/relationships/handoutMaster" Target="handoutMasters/handoutMaster1.xml"/><Relationship Id="rId10" Type="http://schemas.openxmlformats.org/officeDocument/2006/relationships/customXml" Target="../customXml/item10.xml"/><Relationship Id="rId19" Type="http://schemas.openxmlformats.org/officeDocument/2006/relationships/slideMaster" Target="slideMasters/slideMaster1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slide" Target="slides/slide3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1" y="0"/>
            <a:ext cx="7102475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1447" tIns="45723" rIns="91447" bIns="45723" anchor="ctr"/>
          <a:lstStyle/>
          <a:p>
            <a:endParaRPr lang="de-DE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10" y="0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682163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10" y="9682163"/>
            <a:ext cx="325106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de-DE" dirty="0">
                <a:latin typeface="Arial" pitchFamily="34" charset="0"/>
              </a:rPr>
              <a:t>Handout </a:t>
            </a:r>
            <a:fld id="{BFC713D8-7968-482B-A79F-9C586FE5053A}" type="slidenum">
              <a:rPr lang="de-DE" smtClean="0">
                <a:latin typeface="Arial" pitchFamily="34" charset="0"/>
              </a:rPr>
              <a:pPr/>
              <a:t>‹Nr.›</a:t>
            </a:fld>
            <a:endParaRPr lang="de-D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172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251066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10" y="0"/>
            <a:ext cx="3249478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t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466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232" y="4822824"/>
            <a:ext cx="6626012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Textmasterformate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 err="1"/>
              <a:t>Zweite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2"/>
            <a:r>
              <a:rPr lang="en-US" dirty="0" err="1"/>
              <a:t>Dritte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3"/>
            <a:r>
              <a:rPr lang="en-US" dirty="0" err="1"/>
              <a:t>Vierte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  <a:p>
            <a:pPr lvl="4"/>
            <a:r>
              <a:rPr lang="en-US" dirty="0" err="1"/>
              <a:t>Fünfte</a:t>
            </a:r>
            <a:r>
              <a:rPr lang="en-US" dirty="0"/>
              <a:t> </a:t>
            </a:r>
            <a:r>
              <a:rPr lang="en-US" dirty="0" err="1"/>
              <a:t>Ebene</a:t>
            </a:r>
            <a:endParaRPr lang="en-US" dirty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682163"/>
            <a:ext cx="3251066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10" y="9682163"/>
            <a:ext cx="3249478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61" tIns="148561" rIns="148561" bIns="148561" numCol="1" anchor="b" anchorCtr="0" compatLnSpc="1">
            <a:prstTxWarp prst="textNoShape">
              <a:avLst/>
            </a:prstTxWarp>
          </a:bodyPr>
          <a:lstStyle>
            <a:lvl1pPr algn="r" defTabSz="943050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>
                <a:latin typeface="Arial" pitchFamily="34" charset="0"/>
              </a:rPr>
              <a:t>Notes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‹Nr.›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8778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34.xml"/><Relationship Id="rId7" Type="http://schemas.openxmlformats.org/officeDocument/2006/relationships/oleObject" Target="../embeddings/oleObject2.bin"/><Relationship Id="rId2" Type="http://schemas.openxmlformats.org/officeDocument/2006/relationships/tags" Target="../tags/tag33.xml"/><Relationship Id="rId1" Type="http://schemas.openxmlformats.org/officeDocument/2006/relationships/vmlDrawing" Target="../drawings/vmlDrawing2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36.xml"/><Relationship Id="rId10" Type="http://schemas.openxmlformats.org/officeDocument/2006/relationships/image" Target="../media/image2.png"/><Relationship Id="rId4" Type="http://schemas.openxmlformats.org/officeDocument/2006/relationships/tags" Target="../tags/tag35.xml"/><Relationship Id="rId9" Type="http://schemas.openxmlformats.org/officeDocument/2006/relationships/hyperlink" Target="https://oss-compliance-tooling.org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41449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4" name="think-cell Folie" r:id="rId7" imgW="360" imgH="360" progId="">
                  <p:embed/>
                </p:oleObj>
              </mc:Choice>
              <mc:Fallback>
                <p:oleObj name="think-cell Folie" r:id="rId7" imgW="360" imgH="360" progId="">
                  <p:embed/>
                  <p:pic>
                    <p:nvPicPr>
                      <p:cNvPr id="0" name="Picture 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dtRectangle 115 Id57350"/>
          <p:cNvSpPr>
            <a:spLocks noGrp="1" noChangeArrowheads="1"/>
          </p:cNvSpPr>
          <p:nvPr>
            <p:ph type="ctrTitle" hasCustomPrompt="1"/>
            <p:custDataLst>
              <p:tags r:id="rId4"/>
            </p:custDataLst>
          </p:nvPr>
        </p:nvSpPr>
        <p:spPr bwMode="ltGray">
          <a:xfrm>
            <a:off x="627063" y="3031294"/>
            <a:ext cx="6480000" cy="2771201"/>
          </a:xfrm>
          <a:solidFill>
            <a:srgbClr val="EB780A"/>
          </a:solidFill>
        </p:spPr>
        <p:txBody>
          <a:bodyPr wrap="square" lIns="216000" tIns="90000" rIns="216000" bIns="216000" anchor="b" anchorCtr="0">
            <a:spAutoFit/>
          </a:bodyPr>
          <a:lstStyle>
            <a:lvl1pPr>
              <a:defRPr sz="4000" smtClean="0">
                <a:solidFill>
                  <a:srgbClr val="FFFFFF"/>
                </a:solidFill>
                <a:latin typeface="Arial" pitchFamily="34" charset="0"/>
              </a:defRPr>
            </a:lvl1pPr>
          </a:lstStyle>
          <a:p>
            <a:r>
              <a:rPr lang="en-US" dirty="0"/>
              <a:t>2nd meeting open source tooling for open source compliance work group</a:t>
            </a:r>
          </a:p>
        </p:txBody>
      </p:sp>
      <p:sp>
        <p:nvSpPr>
          <p:cNvPr id="5" name="cdtText Box 101 Id11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6099175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36000" rIns="0" bIns="0">
            <a:noAutofit/>
          </a:bodyPr>
          <a:lstStyle/>
          <a:p>
            <a:pPr algn="ctr" eaLnBrk="1">
              <a:buClrTx/>
              <a:buFontTx/>
              <a:buNone/>
            </a:pPr>
            <a:endParaRPr lang="en-US" sz="1100" b="1" dirty="0">
              <a:solidFill>
                <a:srgbClr val="990000"/>
              </a:solidFill>
            </a:endParaRPr>
          </a:p>
        </p:txBody>
      </p:sp>
      <p:sp>
        <p:nvSpPr>
          <p:cNvPr id="9" name="Textplatzhalter 57343"/>
          <p:cNvSpPr>
            <a:spLocks noGrp="1"/>
          </p:cNvSpPr>
          <p:nvPr>
            <p:ph type="body" sz="quarter" idx="12" hasCustomPrompt="1"/>
          </p:nvPr>
        </p:nvSpPr>
        <p:spPr>
          <a:xfrm>
            <a:off x="627063" y="5907600"/>
            <a:ext cx="6480000" cy="324000"/>
          </a:xfrm>
          <a:solidFill>
            <a:schemeClr val="bg1">
              <a:alpha val="85000"/>
            </a:schemeClr>
          </a:solidFill>
        </p:spPr>
        <p:txBody>
          <a:bodyPr lIns="216000" tIns="90000" rIns="216000" bIns="46800"/>
          <a:lstStyle>
            <a:lvl1pPr algn="r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pPr lvl="0"/>
            <a:r>
              <a:rPr lang="de-DE" dirty="0">
                <a:hlinkClick r:id="rId9"/>
              </a:rPr>
              <a:t>https://oss-compliance-tooling.org/</a:t>
            </a:r>
            <a:endParaRPr lang="en-US" dirty="0"/>
          </a:p>
        </p:txBody>
      </p:sp>
      <p:sp>
        <p:nvSpPr>
          <p:cNvPr id="10" name="Textplatzhalter 57343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2" y="5907600"/>
            <a:ext cx="3073399" cy="324000"/>
          </a:xfrm>
        </p:spPr>
        <p:txBody>
          <a:bodyPr lIns="216000" tIns="90000" rIns="0" bIns="46800"/>
          <a:lstStyle>
            <a:lvl1pPr algn="l">
              <a:lnSpc>
                <a:spcPct val="100000"/>
              </a:lnSpc>
              <a:defRPr sz="1000" b="1"/>
            </a:lvl1pPr>
            <a:lvl2pPr marL="1588" indent="0">
              <a:buNone/>
              <a:defRPr/>
            </a:lvl2pPr>
          </a:lstStyle>
          <a:p>
            <a:r>
              <a:rPr lang="en-US" dirty="0"/>
              <a:t>Copyright © 2019 The tooling working group </a:t>
            </a:r>
          </a:p>
        </p:txBody>
      </p:sp>
      <p:grpSp>
        <p:nvGrpSpPr>
          <p:cNvPr id="33" name="Gruppieren 32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57" name="Gerade Verbindung 56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Gerade Verbindung 6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Gerade Verbindung 6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Gerade Verbindung 6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Gerade Verbindung 6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Gerade Verbindung 76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Gerade Verbindung 77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Gerade Verbindung 78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0" name="Gerade Verbindung 79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1" name="Gerade Verbindung 80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" name="Gerade Verbindung 81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37" name="Grafik 36">
            <a:extLst>
              <a:ext uri="{FF2B5EF4-FFF2-40B4-BE49-F238E27FC236}">
                <a16:creationId xmlns:a16="http://schemas.microsoft.com/office/drawing/2014/main" id="{E25EC74E-35FA-4B28-83A8-432DC4796CF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719064" y="324000"/>
            <a:ext cx="1810295" cy="84047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668618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userDrawn="1">
  <p:cSld name="1_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Click to add core message of slide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27062" y="1412875"/>
            <a:ext cx="11088687" cy="215444"/>
          </a:xfrm>
        </p:spPr>
        <p:txBody>
          <a:bodyPr wrap="square">
            <a:spAutoFit/>
          </a:bodyPr>
          <a:lstStyle>
            <a:lvl1pPr>
              <a:defRPr sz="1400"/>
            </a:lvl1pPr>
          </a:lstStyle>
          <a:p>
            <a:pPr lvl="0"/>
            <a:r>
              <a:rPr lang="en-US" noProof="0" dirty="0"/>
              <a:t>Title (description of slide content), Arial 14 </a:t>
            </a:r>
            <a:r>
              <a:rPr lang="en-US" noProof="0" dirty="0" err="1"/>
              <a:t>pt</a:t>
            </a:r>
            <a:r>
              <a:rPr lang="en-US" noProof="0" dirty="0"/>
              <a:t>, maximum of 1 line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8648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26" Type="http://schemas.openxmlformats.org/officeDocument/2006/relationships/tags" Target="../tags/tag23.xml"/><Relationship Id="rId3" Type="http://schemas.openxmlformats.org/officeDocument/2006/relationships/theme" Target="../theme/theme1.xml"/><Relationship Id="rId21" Type="http://schemas.openxmlformats.org/officeDocument/2006/relationships/tags" Target="../tags/tag18.xml"/><Relationship Id="rId34" Type="http://schemas.openxmlformats.org/officeDocument/2006/relationships/tags" Target="../tags/tag31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5" Type="http://schemas.openxmlformats.org/officeDocument/2006/relationships/tags" Target="../tags/tag22.xml"/><Relationship Id="rId33" Type="http://schemas.openxmlformats.org/officeDocument/2006/relationships/tags" Target="../tags/tag30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29" Type="http://schemas.openxmlformats.org/officeDocument/2006/relationships/tags" Target="../tags/tag26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24" Type="http://schemas.openxmlformats.org/officeDocument/2006/relationships/tags" Target="../tags/tag21.xml"/><Relationship Id="rId32" Type="http://schemas.openxmlformats.org/officeDocument/2006/relationships/tags" Target="../tags/tag29.xml"/><Relationship Id="rId37" Type="http://schemas.openxmlformats.org/officeDocument/2006/relationships/image" Target="../media/image1.emf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tags" Target="../tags/tag20.xml"/><Relationship Id="rId28" Type="http://schemas.openxmlformats.org/officeDocument/2006/relationships/tags" Target="../tags/tag25.xml"/><Relationship Id="rId36" Type="http://schemas.openxmlformats.org/officeDocument/2006/relationships/oleObject" Target="../embeddings/oleObject1.bin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31" Type="http://schemas.openxmlformats.org/officeDocument/2006/relationships/tags" Target="../tags/tag28.xml"/><Relationship Id="rId4" Type="http://schemas.openxmlformats.org/officeDocument/2006/relationships/vmlDrawing" Target="../drawings/vmlDrawing1.v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tags" Target="../tags/tag19.xml"/><Relationship Id="rId27" Type="http://schemas.openxmlformats.org/officeDocument/2006/relationships/tags" Target="../tags/tag24.xml"/><Relationship Id="rId30" Type="http://schemas.openxmlformats.org/officeDocument/2006/relationships/tags" Target="../tags/tag27.xml"/><Relationship Id="rId35" Type="http://schemas.openxmlformats.org/officeDocument/2006/relationships/tags" Target="../tags/tag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/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1131179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4" name="think-cell Folie" r:id="rId36" imgW="360" imgH="360" progId="">
                  <p:embed/>
                </p:oleObj>
              </mc:Choice>
              <mc:Fallback>
                <p:oleObj name="think-cell Folie" r:id="rId36" imgW="360" imgH="360" progId="">
                  <p:embed/>
                  <p:pic>
                    <p:nvPicPr>
                      <p:cNvPr id="0" name="Picture 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dtRectangle 12 Id15"/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gray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pPr eaLnBrk="1"/>
            <a:endParaRPr lang="en-US" dirty="0"/>
          </a:p>
        </p:txBody>
      </p:sp>
      <p:sp>
        <p:nvSpPr>
          <p:cNvPr id="3078" name="cdtRectangle 115 Id3078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0" y="0"/>
            <a:ext cx="12198350" cy="126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124000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Titelmasterformat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</p:txBody>
      </p:sp>
      <p:sp>
        <p:nvSpPr>
          <p:cNvPr id="3079" name="cdtRectangle 116 Id3079"/>
          <p:cNvSpPr>
            <a:spLocks noGrp="1" noChangeArrowheads="1"/>
          </p:cNvSpPr>
          <p:nvPr>
            <p:ph type="body" idx="1"/>
            <p:custDataLst>
              <p:tags r:id="rId9"/>
            </p:custDataLst>
          </p:nvPr>
        </p:nvSpPr>
        <p:spPr bwMode="auto">
          <a:xfrm>
            <a:off x="627063" y="1773238"/>
            <a:ext cx="8208962" cy="4033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Textmasterformat</a:t>
            </a:r>
            <a:r>
              <a:rPr lang="en-US" dirty="0"/>
              <a:t> </a:t>
            </a:r>
            <a:r>
              <a:rPr lang="en-US" dirty="0" err="1"/>
              <a:t>bearbeiten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072" name="cdtMasterTags_CL1 Id3072"/>
          <p:cNvCxnSpPr/>
          <p:nvPr userDrawn="1">
            <p:custDataLst>
              <p:tags r:id="rId1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3" name="cdtMasterTags_CL2 Id3073"/>
          <p:cNvCxnSpPr/>
          <p:nvPr userDrawn="1">
            <p:custDataLst>
              <p:tags r:id="rId1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" name="cdtMasterTags_CL3 Id3074"/>
          <p:cNvCxnSpPr/>
          <p:nvPr userDrawn="1">
            <p:custDataLst>
              <p:tags r:id="rId1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" name="cdtMasterTags_CL4 Id3075"/>
          <p:cNvCxnSpPr/>
          <p:nvPr userDrawn="1">
            <p:custDataLst>
              <p:tags r:id="rId1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6" name="cdtMasterTags_CL5 Id3076"/>
          <p:cNvCxnSpPr/>
          <p:nvPr userDrawn="1">
            <p:custDataLst>
              <p:tags r:id="rId1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7" name="cdtMasterTags_CL6 Id3077"/>
          <p:cNvCxnSpPr/>
          <p:nvPr userDrawn="1">
            <p:custDataLst>
              <p:tags r:id="rId1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0" name="cdtMasterTags_CL7 Id3080"/>
          <p:cNvCxnSpPr/>
          <p:nvPr userDrawn="1">
            <p:custDataLst>
              <p:tags r:id="rId1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1" name="cdtMasterTags_CL8 Id3081"/>
          <p:cNvCxnSpPr/>
          <p:nvPr userDrawn="1">
            <p:custDataLst>
              <p:tags r:id="rId1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2" name="cdtMasterTags_CL9 Id3082"/>
          <p:cNvCxnSpPr/>
          <p:nvPr userDrawn="1">
            <p:custDataLst>
              <p:tags r:id="rId1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3" name="cdtMasterTags_CL10 Id3083"/>
          <p:cNvCxnSpPr/>
          <p:nvPr userDrawn="1">
            <p:custDataLst>
              <p:tags r:id="rId1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cdtMasterTags_CL11 Id3084"/>
          <p:cNvCxnSpPr/>
          <p:nvPr userDrawn="1">
            <p:custDataLst>
              <p:tags r:id="rId2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cdtMasterTags_CL12 Id3085"/>
          <p:cNvCxnSpPr/>
          <p:nvPr userDrawn="1">
            <p:custDataLst>
              <p:tags r:id="rId2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cdtMasterTags_CL13 Id3086"/>
          <p:cNvCxnSpPr/>
          <p:nvPr userDrawn="1">
            <p:custDataLst>
              <p:tags r:id="rId2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cdtMasterTags_CL14 Id3087"/>
          <p:cNvCxnSpPr/>
          <p:nvPr userDrawn="1">
            <p:custDataLst>
              <p:tags r:id="rId23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cdtMasterTags_CL15 Id3088"/>
          <p:cNvCxnSpPr/>
          <p:nvPr userDrawn="1">
            <p:custDataLst>
              <p:tags r:id="rId24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cdtMasterTags_CL16 Id3089"/>
          <p:cNvCxnSpPr/>
          <p:nvPr userDrawn="1">
            <p:custDataLst>
              <p:tags r:id="rId25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0" name="cdtMasterTags_CL17 Id3090"/>
          <p:cNvCxnSpPr/>
          <p:nvPr userDrawn="1">
            <p:custDataLst>
              <p:tags r:id="rId26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1" name="cdtMasterTags_CL18 Id3091"/>
          <p:cNvCxnSpPr/>
          <p:nvPr userDrawn="1">
            <p:custDataLst>
              <p:tags r:id="rId27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2" name="cdtMasterTags_CL19 Id3092"/>
          <p:cNvCxnSpPr/>
          <p:nvPr userDrawn="1">
            <p:custDataLst>
              <p:tags r:id="rId28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3" name="cdtMasterTags_CL20 Id3093"/>
          <p:cNvCxnSpPr/>
          <p:nvPr userDrawn="1">
            <p:custDataLst>
              <p:tags r:id="rId29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4" name="cdtMasterTags_CL21 Id3094"/>
          <p:cNvCxnSpPr/>
          <p:nvPr userDrawn="1">
            <p:custDataLst>
              <p:tags r:id="rId30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5" name="cdtMasterTags_CL22 Id3095"/>
          <p:cNvCxnSpPr/>
          <p:nvPr userDrawn="1">
            <p:custDataLst>
              <p:tags r:id="rId31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6" name="cdtMasterTags"/>
          <p:cNvCxnSpPr/>
          <p:nvPr userDrawn="1">
            <p:custDataLst>
              <p:tags r:id="rId32"/>
            </p:custDataLst>
          </p:nvPr>
        </p:nvCxnSpPr>
        <p:spPr bwMode="auto">
          <a:xfrm>
            <a:off x="0" y="0"/>
            <a:ext cx="0" cy="0"/>
          </a:xfrm>
          <a:prstGeom prst="line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cdtTextBox 12 Id17"/>
          <p:cNvSpPr txBox="1"/>
          <p:nvPr userDrawn="1">
            <p:custDataLst>
              <p:tags r:id="rId33"/>
            </p:custDataLst>
          </p:nvPr>
        </p:nvSpPr>
        <p:spPr>
          <a:xfrm>
            <a:off x="285751" y="6597650"/>
            <a:ext cx="3110833" cy="260350"/>
          </a:xfrm>
          <a:prstGeom prst="rect">
            <a:avLst/>
          </a:prstGeom>
          <a:noFill/>
        </p:spPr>
        <p:txBody>
          <a:bodyPr wrap="square" lIns="216000" tIns="0" rIns="0" bIns="11520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OpenChain reference tooling work group </a:t>
            </a:r>
          </a:p>
        </p:txBody>
      </p:sp>
      <p:sp>
        <p:nvSpPr>
          <p:cNvPr id="65" name="cdtTextBox 11 Id18"/>
          <p:cNvSpPr txBox="1"/>
          <p:nvPr userDrawn="1">
            <p:custDataLst>
              <p:tags r:id="rId34"/>
            </p:custDataLst>
          </p:nvPr>
        </p:nvSpPr>
        <p:spPr>
          <a:xfrm>
            <a:off x="4868070" y="6599754"/>
            <a:ext cx="2747960" cy="260350"/>
          </a:xfrm>
          <a:prstGeom prst="rect">
            <a:avLst/>
          </a:prstGeom>
          <a:noFill/>
        </p:spPr>
        <p:txBody>
          <a:bodyPr wrap="square" lIns="626400" tIns="0" rIns="0" bIns="115200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>
                <a:solidFill>
                  <a:srgbClr val="000000"/>
                </a:solidFill>
              </a:rPr>
              <a:t>Licensed under CC-BY-SA-4.0</a:t>
            </a:r>
          </a:p>
        </p:txBody>
      </p:sp>
      <p:sp>
        <p:nvSpPr>
          <p:cNvPr id="66" name="cdtTextBox 13 Id19"/>
          <p:cNvSpPr txBox="1"/>
          <p:nvPr userDrawn="1">
            <p:custDataLst>
              <p:tags r:id="rId35"/>
            </p:custDataLst>
          </p:nvPr>
        </p:nvSpPr>
        <p:spPr>
          <a:xfrm>
            <a:off x="3787765" y="6597650"/>
            <a:ext cx="8410584" cy="260350"/>
          </a:xfrm>
          <a:prstGeom prst="rect">
            <a:avLst/>
          </a:prstGeom>
          <a:noFill/>
        </p:spPr>
        <p:txBody>
          <a:bodyPr wrap="square" lIns="0" tIns="0" rIns="482400" bIns="115200" rtlCol="0">
            <a:noAutofit/>
          </a:bodyPr>
          <a:lstStyle/>
          <a:p>
            <a:pPr marL="0" marR="0" indent="0" algn="r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aseline="0" noProof="0" dirty="0">
                <a:solidFill>
                  <a:srgbClr val="000000"/>
                </a:solidFill>
                <a:sym typeface="Wingdings"/>
              </a:rPr>
              <a:t>Oliver Fendt</a:t>
            </a:r>
            <a:endParaRPr lang="en-US" sz="1000" noProof="0" dirty="0">
              <a:solidFill>
                <a:srgbClr val="000000"/>
              </a:solidFill>
            </a:endParaRPr>
          </a:p>
        </p:txBody>
      </p:sp>
      <p:grpSp>
        <p:nvGrpSpPr>
          <p:cNvPr id="5" name="Gruppieren 4"/>
          <p:cNvGrpSpPr/>
          <p:nvPr userDrawn="1"/>
        </p:nvGrpSpPr>
        <p:grpSpPr>
          <a:xfrm>
            <a:off x="-216000" y="-216000"/>
            <a:ext cx="12628800" cy="7290000"/>
            <a:chOff x="-216000" y="-216000"/>
            <a:chExt cx="12628800" cy="7290000"/>
          </a:xfrm>
        </p:grpSpPr>
        <p:cxnSp>
          <p:nvCxnSpPr>
            <p:cNvPr id="3" name="Gerade Verbindung 2"/>
            <p:cNvCxnSpPr/>
            <p:nvPr userDrawn="1"/>
          </p:nvCxnSpPr>
          <p:spPr bwMode="auto">
            <a:xfrm>
              <a:off x="627063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Gerade Verbindung 35"/>
            <p:cNvCxnSpPr/>
            <p:nvPr userDrawn="1"/>
          </p:nvCxnSpPr>
          <p:spPr bwMode="auto">
            <a:xfrm>
              <a:off x="6099175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Gerade Verbindung 36"/>
            <p:cNvCxnSpPr/>
            <p:nvPr userDrawn="1"/>
          </p:nvCxnSpPr>
          <p:spPr bwMode="auto">
            <a:xfrm>
              <a:off x="62420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Gerade Verbindung 37"/>
            <p:cNvCxnSpPr/>
            <p:nvPr userDrawn="1"/>
          </p:nvCxnSpPr>
          <p:spPr bwMode="auto">
            <a:xfrm>
              <a:off x="8835479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Gerade Verbindung 38"/>
            <p:cNvCxnSpPr/>
            <p:nvPr userDrawn="1"/>
          </p:nvCxnSpPr>
          <p:spPr bwMode="auto">
            <a:xfrm>
              <a:off x="11715750" y="-216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Gerade Verbindung 51"/>
            <p:cNvCxnSpPr/>
            <p:nvPr userDrawn="1"/>
          </p:nvCxnSpPr>
          <p:spPr bwMode="auto">
            <a:xfrm>
              <a:off x="627063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Gerade Verbindung 52"/>
            <p:cNvCxnSpPr/>
            <p:nvPr userDrawn="1"/>
          </p:nvCxnSpPr>
          <p:spPr bwMode="auto">
            <a:xfrm>
              <a:off x="6099175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Gerade Verbindung 53"/>
            <p:cNvCxnSpPr/>
            <p:nvPr userDrawn="1"/>
          </p:nvCxnSpPr>
          <p:spPr bwMode="auto">
            <a:xfrm>
              <a:off x="62420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54"/>
            <p:cNvCxnSpPr/>
            <p:nvPr userDrawn="1"/>
          </p:nvCxnSpPr>
          <p:spPr bwMode="auto">
            <a:xfrm>
              <a:off x="8835479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Gerade Verbindung 55"/>
            <p:cNvCxnSpPr/>
            <p:nvPr userDrawn="1"/>
          </p:nvCxnSpPr>
          <p:spPr bwMode="auto">
            <a:xfrm>
              <a:off x="11715750" y="68940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Gerade Verbindung 56"/>
            <p:cNvCxnSpPr/>
            <p:nvPr userDrawn="1"/>
          </p:nvCxnSpPr>
          <p:spPr bwMode="auto">
            <a:xfrm rot="5400000">
              <a:off x="-1260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Gerade Verbindung 57"/>
            <p:cNvCxnSpPr/>
            <p:nvPr userDrawn="1"/>
          </p:nvCxnSpPr>
          <p:spPr bwMode="auto">
            <a:xfrm rot="5400000">
              <a:off x="-1260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Gerade Verbindung 58"/>
            <p:cNvCxnSpPr/>
            <p:nvPr userDrawn="1"/>
          </p:nvCxnSpPr>
          <p:spPr bwMode="auto">
            <a:xfrm rot="5400000">
              <a:off x="-1260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Gerade Verbindung 59"/>
            <p:cNvCxnSpPr/>
            <p:nvPr userDrawn="1"/>
          </p:nvCxnSpPr>
          <p:spPr bwMode="auto">
            <a:xfrm rot="5400000">
              <a:off x="-1260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1" name="Gerade Verbindung 60"/>
            <p:cNvCxnSpPr/>
            <p:nvPr userDrawn="1"/>
          </p:nvCxnSpPr>
          <p:spPr bwMode="auto">
            <a:xfrm rot="5400000">
              <a:off x="-1260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Gerade Verbindung 61"/>
            <p:cNvCxnSpPr/>
            <p:nvPr userDrawn="1"/>
          </p:nvCxnSpPr>
          <p:spPr bwMode="auto">
            <a:xfrm rot="5400000">
              <a:off x="-1260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Gerade Verbindung 66"/>
            <p:cNvCxnSpPr/>
            <p:nvPr userDrawn="1"/>
          </p:nvCxnSpPr>
          <p:spPr bwMode="auto">
            <a:xfrm rot="5400000">
              <a:off x="-1260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Gerade Verbindung 67"/>
            <p:cNvCxnSpPr/>
            <p:nvPr userDrawn="1"/>
          </p:nvCxnSpPr>
          <p:spPr bwMode="auto">
            <a:xfrm rot="5400000">
              <a:off x="-1260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Gerade Verbindung 68"/>
            <p:cNvCxnSpPr/>
            <p:nvPr userDrawn="1"/>
          </p:nvCxnSpPr>
          <p:spPr bwMode="auto">
            <a:xfrm rot="5400000">
              <a:off x="12322800" y="24288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Gerade Verbindung 69"/>
            <p:cNvCxnSpPr/>
            <p:nvPr userDrawn="1"/>
          </p:nvCxnSpPr>
          <p:spPr bwMode="auto">
            <a:xfrm rot="5400000">
              <a:off x="12322800" y="888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Gerade Verbindung 70"/>
            <p:cNvCxnSpPr/>
            <p:nvPr userDrawn="1"/>
          </p:nvCxnSpPr>
          <p:spPr bwMode="auto">
            <a:xfrm rot="5400000">
              <a:off x="12322800" y="1320395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Gerade Verbindung 71"/>
            <p:cNvCxnSpPr/>
            <p:nvPr userDrawn="1"/>
          </p:nvCxnSpPr>
          <p:spPr bwMode="auto">
            <a:xfrm rot="5400000">
              <a:off x="12322800" y="3625200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Gerade Verbindung 72"/>
            <p:cNvCxnSpPr/>
            <p:nvPr userDrawn="1"/>
          </p:nvCxnSpPr>
          <p:spPr bwMode="auto">
            <a:xfrm rot="5400000">
              <a:off x="12322800" y="3767981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Gerade Verbindung 73"/>
            <p:cNvCxnSpPr/>
            <p:nvPr userDrawn="1"/>
          </p:nvCxnSpPr>
          <p:spPr bwMode="auto">
            <a:xfrm rot="5400000">
              <a:off x="12322800" y="6072038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5" name="Gerade Verbindung 74"/>
            <p:cNvCxnSpPr/>
            <p:nvPr userDrawn="1"/>
          </p:nvCxnSpPr>
          <p:spPr bwMode="auto">
            <a:xfrm rot="5400000">
              <a:off x="12322800" y="1680857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Gerade Verbindung 75"/>
            <p:cNvCxnSpPr/>
            <p:nvPr userDrawn="1"/>
          </p:nvCxnSpPr>
          <p:spPr bwMode="auto">
            <a:xfrm rot="5400000">
              <a:off x="12322800" y="5714694"/>
              <a:ext cx="0" cy="180000"/>
            </a:xfrm>
            <a:prstGeom prst="line">
              <a:avLst/>
            </a:prstGeom>
            <a:solidFill>
              <a:schemeClr val="tx2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77" name="Grafik 76">
            <a:extLst>
              <a:ext uri="{FF2B5EF4-FFF2-40B4-BE49-F238E27FC236}">
                <a16:creationId xmlns:a16="http://schemas.microsoft.com/office/drawing/2014/main" id="{03723B3C-FD82-49CB-97C7-5362C834ED78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9719064" y="347810"/>
            <a:ext cx="1810295" cy="840470"/>
          </a:xfrm>
          <a:prstGeom prst="rect">
            <a:avLst/>
          </a:prstGeom>
        </p:spPr>
      </p:pic>
    </p:spTree>
    <p:custDataLst>
      <p:tags r:id="rId5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8" r:id="rId2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2800" b="1">
          <a:solidFill>
            <a:schemeClr val="dk2"/>
          </a:solidFill>
          <a:latin typeface="Arial" pitchFamily="34" charset="0"/>
          <a:ea typeface="+mj-ea"/>
          <a:cs typeface="Arial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fontAlgn="base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marL="0" indent="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Font typeface="Arial" pitchFamily="34" charset="0"/>
        <a:buNone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79388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58775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38163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7550" indent="-177800" algn="l" rtl="0" fontAlgn="base">
        <a:lnSpc>
          <a:spcPct val="100000"/>
        </a:lnSpc>
        <a:spcBef>
          <a:spcPts val="600"/>
        </a:spcBef>
        <a:spcAft>
          <a:spcPct val="0"/>
        </a:spcAft>
        <a:buClr>
          <a:schemeClr val="accent1"/>
        </a:buClr>
        <a:buChar char="•"/>
        <a:tabLst/>
        <a:defRPr sz="2400" baseline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207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6779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1351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2592388" indent="-188913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pen-Source-Compliance/Sharing-creates-value/tree/master/Container-License-Complianc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.slack.com/t/ossbasedcompl-bhx9742/shared_invite/enQtODE2MTMxNzUyNDY1LWQyNWVlNzkyMjhhOWUyNDdjNDJlMzk0YzU0NDUwNzQ2YzY0Mzc1N2Y2NjhhZGEyN2JmNDE0ZTg2MTBjYmM3MWI" TargetMode="External"/><Relationship Id="rId2" Type="http://schemas.openxmlformats.org/officeDocument/2006/relationships/hyperlink" Target="https://github.com/Open-Source-Compliance/Sharing-creates-valu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oss-based-compliance-tooling@groups.io" TargetMode="External"/><Relationship Id="rId4" Type="http://schemas.openxmlformats.org/officeDocument/2006/relationships/hyperlink" Target="https://groups.io/g/oss-based-compliance-tool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E8095-FD68-48D1-A4D9-1B98FDFC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7063" y="3646847"/>
            <a:ext cx="6480000" cy="2155648"/>
          </a:xfrm>
        </p:spPr>
        <p:txBody>
          <a:bodyPr/>
          <a:lstStyle/>
          <a:p>
            <a:r>
              <a:rPr lang="en-US" dirty="0"/>
              <a:t>15th meeting OpenChain reference tooling work group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3358D8-CAB8-45B0-BF03-480BD185B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48E876-854A-4B62-82CE-E7CB07289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7062" y="5907600"/>
            <a:ext cx="3429931" cy="324000"/>
          </a:xfrm>
        </p:spPr>
        <p:txBody>
          <a:bodyPr/>
          <a:lstStyle/>
          <a:p>
            <a:r>
              <a:rPr lang="de-DE" dirty="0"/>
              <a:t>The </a:t>
            </a:r>
            <a:r>
              <a:rPr lang="en-US" dirty="0"/>
              <a:t>OpenChain reference tooling work group </a:t>
            </a:r>
            <a:r>
              <a:rPr lang="de-DE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48026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27022"/>
              </p:ext>
            </p:extLst>
          </p:nvPr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Oliver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 compliance and 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Nisha &amp; Rose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Oliver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313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News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1951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material about containers is available: </a:t>
            </a:r>
            <a:r>
              <a:rPr lang="en-US" dirty="0">
                <a:hlinkClick r:id="rId2"/>
              </a:rPr>
              <a:t>https://github.com/Open-Source-Compliance/Sharing-creates-value/tree/master/Container-License-Compliance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62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Oliver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 compliance and 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Nisha &amp; Rose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Oliver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81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D8CDB0-EB44-4C4C-811C-C3992BFF482B}"/>
              </a:ext>
            </a:extLst>
          </p:cNvPr>
          <p:cNvSpPr txBox="1"/>
          <p:nvPr/>
        </p:nvSpPr>
        <p:spPr>
          <a:xfrm>
            <a:off x="1325461" y="5016617"/>
            <a:ext cx="8118376" cy="37750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itchFamily="34" charset="0"/>
              <a:ea typeface="ＭＳ Ｐゴシック" charset="-128"/>
              <a:cs typeface="+mn-cs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EC61A458-9758-4014-B1C9-5BCC290694BF}"/>
              </a:ext>
            </a:extLst>
          </p:cNvPr>
          <p:cNvGraphicFramePr>
            <a:graphicFrameLocks noGrp="1"/>
          </p:cNvGraphicFramePr>
          <p:nvPr/>
        </p:nvGraphicFramePr>
        <p:xfrm>
          <a:off x="1306286" y="2152773"/>
          <a:ext cx="813755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351">
                  <a:extLst>
                    <a:ext uri="{9D8B030D-6E8A-4147-A177-3AD203B41FA5}">
                      <a16:colId xmlns:a16="http://schemas.microsoft.com/office/drawing/2014/main" val="3406984164"/>
                    </a:ext>
                  </a:extLst>
                </a:gridCol>
                <a:gridCol w="4627456">
                  <a:extLst>
                    <a:ext uri="{9D8B030D-6E8A-4147-A177-3AD203B41FA5}">
                      <a16:colId xmlns:a16="http://schemas.microsoft.com/office/drawing/2014/main" val="1580078002"/>
                    </a:ext>
                  </a:extLst>
                </a:gridCol>
                <a:gridCol w="2710744">
                  <a:extLst>
                    <a:ext uri="{9D8B030D-6E8A-4147-A177-3AD203B41FA5}">
                      <a16:colId xmlns:a16="http://schemas.microsoft.com/office/drawing/2014/main" val="3542324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Actors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8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>
                          <a:effectLst/>
                          <a:latin typeface="+mn-lt"/>
                          <a:ea typeface="Calibri" panose="020F0502020204030204" pitchFamily="34" charset="0"/>
                        </a:rPr>
                        <a:t>1. </a:t>
                      </a:r>
                      <a:endParaRPr lang="en-US" sz="1800" noProof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News     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noProof="0" dirty="0">
                          <a:effectLst/>
                          <a:latin typeface="+mn-lt"/>
                          <a:ea typeface="Calibri" panose="020F0502020204030204" pitchFamily="34" charset="0"/>
                        </a:rPr>
                        <a:t> Oliver</a:t>
                      </a:r>
                      <a:endParaRPr lang="en-US" sz="1800" noProof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77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2.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Container compliance and 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Nisha &amp; Rose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61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Next meeting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Oliver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791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155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 panose="020F0502020204030204" pitchFamily="34" charset="0"/>
              </a:rPr>
              <a:t>Next meeting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5A0FCD6-A49A-446E-A6FD-85F3FFA38D38}"/>
              </a:ext>
            </a:extLst>
          </p:cNvPr>
          <p:cNvSpPr txBox="1"/>
          <p:nvPr/>
        </p:nvSpPr>
        <p:spPr>
          <a:xfrm>
            <a:off x="668046" y="1764954"/>
            <a:ext cx="10670514" cy="14998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03rd of June</a:t>
            </a:r>
            <a:endParaRPr lang="en-US" dirty="0"/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Topics: Security profile for SPDX-3.0 Thomas Steenbergen</a:t>
            </a:r>
          </a:p>
          <a:p>
            <a:pPr marL="285750" indent="-285750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19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1DEFFF5F-85DD-48EA-8554-D67B0FB4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/ Communication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13181DB-EC8E-4B4A-ACB8-9AD01ABAA5AB}"/>
              </a:ext>
            </a:extLst>
          </p:cNvPr>
          <p:cNvSpPr txBox="1"/>
          <p:nvPr/>
        </p:nvSpPr>
        <p:spPr>
          <a:xfrm>
            <a:off x="994076" y="1792595"/>
            <a:ext cx="8608695" cy="41590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Github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hlinkClick r:id="rId2"/>
              </a:rPr>
              <a:t>https://github.com/Open-Source-Compliance/Sharing-creates-value</a:t>
            </a:r>
            <a:endParaRPr lang="de-DE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 err="1">
                <a:solidFill>
                  <a:schemeClr val="tx1"/>
                </a:solidFill>
              </a:rPr>
              <a:t>Slack</a:t>
            </a:r>
            <a:r>
              <a:rPr lang="de-DE" dirty="0">
                <a:solidFill>
                  <a:schemeClr val="tx1"/>
                </a:solidFill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  <a:hlinkClick r:id="rId3"/>
              </a:rPr>
              <a:t>https://join.slack.com/t/ossbasedcompl-bhx9742/shared_invite/enQtODE2MTMxNzUyNDY1LWQyNWVlNzkyMjhhOWUyNDdjNDJlMzk0YzU0NDUwNzQ2YzY0Mzc1N2Y2NjhhZGEyN2JmNDE0ZTg2MTBjYmM3MWI</a:t>
            </a: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de-DE" dirty="0">
                <a:solidFill>
                  <a:schemeClr val="tx1"/>
                </a:solidFill>
              </a:rPr>
              <a:t>Mailing List:</a:t>
            </a:r>
          </a:p>
          <a:p>
            <a:r>
              <a:rPr lang="fr-FR" dirty="0" err="1">
                <a:solidFill>
                  <a:schemeClr val="tx1"/>
                </a:solidFill>
              </a:rPr>
              <a:t>Subscription</a:t>
            </a:r>
            <a:r>
              <a:rPr lang="fr-FR" dirty="0">
                <a:solidFill>
                  <a:schemeClr val="tx1"/>
                </a:solidFill>
              </a:rPr>
              <a:t> page:</a:t>
            </a:r>
            <a:r>
              <a:rPr lang="fr-FR" dirty="0"/>
              <a:t> </a:t>
            </a:r>
            <a:r>
              <a:rPr lang="fr-FR" u="sng" dirty="0">
                <a:hlinkClick r:id="rId4"/>
              </a:rPr>
              <a:t>https://groups.io/g/oss-based-compliance-tooling</a:t>
            </a:r>
            <a:endParaRPr lang="fr-FR" dirty="0"/>
          </a:p>
          <a:p>
            <a:r>
              <a:rPr lang="fr-FR" dirty="0">
                <a:solidFill>
                  <a:schemeClr val="tx1"/>
                </a:solidFill>
              </a:rPr>
              <a:t>Email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dirty="0"/>
              <a:t> </a:t>
            </a:r>
            <a:r>
              <a:rPr lang="fr-FR" dirty="0">
                <a:hlinkClick r:id="rId5"/>
              </a:rPr>
              <a:t>oss-based-compliance-tooling@groups.io</a:t>
            </a:r>
            <a:endParaRPr lang="fr-FR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AB2E015-24B2-4BB7-AD65-0EC052AE97A5}"/>
              </a:ext>
            </a:extLst>
          </p:cNvPr>
          <p:cNvSpPr/>
          <p:nvPr/>
        </p:nvSpPr>
        <p:spPr>
          <a:xfrm>
            <a:off x="885019" y="1345838"/>
            <a:ext cx="3365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 err="1">
                <a:solidFill>
                  <a:schemeClr val="tx1"/>
                </a:solidFill>
              </a:rPr>
              <a:t>Where</a:t>
            </a:r>
            <a:r>
              <a:rPr lang="fr-FR" dirty="0">
                <a:solidFill>
                  <a:schemeClr val="tx1"/>
                </a:solidFill>
              </a:rPr>
              <a:t> to </a:t>
            </a:r>
            <a:r>
              <a:rPr lang="fr-FR" dirty="0" err="1">
                <a:solidFill>
                  <a:schemeClr val="tx1"/>
                </a:solidFill>
              </a:rPr>
              <a:t>communicate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what</a:t>
            </a:r>
            <a:r>
              <a:rPr lang="fr-FR" dirty="0">
                <a:solidFill>
                  <a:schemeClr val="tx1"/>
                </a:solidFill>
              </a:rPr>
              <a:t>?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39613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VERSION" val="4.1.2.0"/>
  <p:tag name="CDT_CREATORVERSION" val="4.1.2.0"/>
  <p:tag name="CDT_TEMPLATEVERSION" val="2.0.0"/>
  <p:tag name="CDT_FONTSET" val="Arial"/>
  <p:tag name="CDT_CUSTOMER" val="Siemens_2016_16x9"/>
  <p:tag name="CDT_CUSTOMER_NAME" val="Siemens AG (Corporate Design Update 2016)"/>
  <p:tag name="CDT_LANGUAGE" val="1033"/>
  <p:tag name="ARTICULATE_SLIDE_COUNT" val="76"/>
  <p:tag name="ARTICULATE_PROJECT_OPEN" val="0"/>
  <p:tag name="THINKCELLUNDODONOTDELETE" val="0"/>
  <p:tag name="EE4P_STYLE_ID" val="20857096-870a-42a2-a11e-36364d9facb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235,2668-26,62496-99,70441-933,8749"/>
  <p:tag name="CDT_MASTERSHAPE4" val="11:0-480,25-0,1250394-0,1250394"/>
  <p:tag name="CDT_MASTERSHAPE5" val="13:0-49,37504-76,20732-136,063"/>
  <p:tag name="CDT_MASTERSHAPE6" val="15:485,5-0-34-960,5"/>
  <p:tag name="CDT_MASTERSHAPE7" val="57351:304-26,62504-30,95134-933,8749"/>
  <p:tag name="CDT_MASTERSHAPE8" val="12:485,5-695,75-34-264,7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326,75-960,5"/>
  <p:tag name="CDT_MASTERSHAPE2" val="57350:326,7-26,62504-68,50504-933,8749"/>
  <p:tag name="CDT_MASTERSHAPE3" val="57351:295,7487-26,62504-30,95134-933,8749"/>
  <p:tag name="CDT_MASTERSHAPE4" val="6:0-480,25-0,1250394-0,1250394"/>
  <p:tag name="CDT_MASTERSHAPE5" val="8:0-809,1249-63,37504-113,37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7:0-0-406,5005-960,5"/>
  <p:tag name="CDT_MASTERSHAPE2" val="57350:337,575-26,62504-68,50504-933,8749"/>
  <p:tag name="CDT_MASTERSHAPE3" val="57351:406,08-26,62504-30,95134-933,8749"/>
  <p:tag name="CDT_MASTERSHAPE4" val="6:0-480,25-0,1250394-0,1250394"/>
  <p:tag name="CDT_MASTERSHAPE5" val="9:0-809,1249-63,37504-113,37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5:111,25-366,85-374,25-593,65"/>
  <p:tag name="CDT_MASTERSHAPE2" val="13:111,25-366,8501-374,25-593,6499"/>
  <p:tag name="CDT_MASTERSHAPE3" val="2:0-0-99,87504-960,5"/>
  <p:tag name="CDT_MASTERSHAPE4" val="11:111,25-0-374,25-355,5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13:111,25-49,37504-374,25-306,1349"/>
  <p:tag name="CDT_MASTERSHAPE3" val="5:111,25-366,85-374,25-593,6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430,875"/>
  <p:tag name="CDT_MASTERSHAPE3" val="4:111,25-491,625-374,25-430,87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83,5"/>
  <p:tag name="CDT_MASTERSHAPE3" val="13:111,25-344,125-374,25-283,4646"/>
  <p:tag name="CDT_MASTERSHAPE4" val="12:111,25-639,0355-374,25-283,464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430,875"/>
  <p:tag name="CDT_MASTERSHAPE3" val="4:111,25-491,625-181,375-430,875"/>
  <p:tag name="CDT_MASTERSHAPE4" val="5:304-49,37504-181,5-430,875"/>
  <p:tag name="CDT_MASTERSHAPE5" val="6:304-491,625-181,5-430,87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5:111,25-820,4528-374,25-102,047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646,3749"/>
  <p:tag name="CDT_MASTERSHAPE3" val="5:111,25-820,4528-374,25-102,047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532,9134"/>
  <p:tag name="CDT_MASTERSHAPE3" val="6:111,25-820,4528-374,25-102,047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317,4803"/>
  <p:tag name="CDT_MASTERSHAPE3" val="13:111,25-378,2697-374,25-317,4803"/>
  <p:tag name="CDT_MASTERSHAPE4" val="6:111,25-820,4528-374,25-102,047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-49,37504-374,25-204,0945"/>
  <p:tag name="CDT_MASTERSHAPE3" val="13:111,25-264,7559-374,25-215,4941"/>
  <p:tag name="CDT_MASTERSHAPE4" val="12:111,25-491,625-374,25-204,125"/>
  <p:tag name="CDT_MASTERSHAPE5" val="7:111,25-820,4528-374,25-102,047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646,3749"/>
  <p:tag name="CDT_MASTERSHAPE3" val="13:304-49,37504-181,5-646,3749"/>
  <p:tag name="CDT_MASTERSHAPE4" val="6:111,25-820,4528-374,25-102,04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2:0-0-99,87504-960,5"/>
  <p:tag name="CDT_MASTERSHAPE2" val="3:111,2501-49,37504-181,375-317,4803"/>
  <p:tag name="CDT_MASTERSHAPE3" val="13:111,25-378,2696-181,375-317,4803"/>
  <p:tag name="CDT_MASTERSHAPE4" val="12:304-49,37504-181,5-317,4803"/>
  <p:tag name="CDT_MASTERSHAPE5" val="15:304-378,2697-181,5-317,4803"/>
  <p:tag name="CDT_MASTERSHAPE6" val="10:111,25-820,4528-374,25-102,047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99,87504-960,5"/>
  <p:tag name="CDT_MASTERSHAPE2" val="3078:0-0-99,87504-960,5"/>
  <p:tag name="CDT_MASTERSHAPE3" val="3079:111,25-49,37504-374,25-646,3749"/>
  <p:tag name="CDT_MASTERSHAPE4" val="10:0-809,1142-63,50622-113,3858"/>
  <p:tag name="CDT_MASTERSHAPE5" val="16:485,5-0-34-960,5"/>
  <p:tag name="CDT_MASTERSHAPE6" val="17:519,5-0-20,5-309,6244"/>
  <p:tag name="CDT_MASTERSHAPE7" val="18:519,5-0-20,5-138,9988"/>
  <p:tag name="CDT_MASTERSHAPE8" val="19:519,5-298,2492-20,5-662,2507"/>
  <p:tag name="CDT_MASTERSHAPE9" val="20:0-480,25-0,1250394-0,1250394"/>
  <p:tag name="CDT_MASTERSHAPE10" val="3072:0-0-0-0"/>
  <p:tag name="CDT_MASTERSHAPE11" val="3073:0-0-0-0"/>
  <p:tag name="CDT_MASTERSHAPE12" val="3074:0-0-0-0"/>
  <p:tag name="CDT_MASTERSHAPE13" val="3075:0-0-0-0"/>
  <p:tag name="CDT_MASTERSHAPE14" val="3076:0-0-0-0"/>
  <p:tag name="CDT_MASTERSHAPE15" val="3077:0-0-0-0"/>
  <p:tag name="CDT_MASTERSHAPE16" val="3080:0-0-0-0"/>
  <p:tag name="CDT_MASTERSHAPE17" val="3081:0-0-0-0"/>
  <p:tag name="CDT_MASTERSHAPE18" val="3082:0-0-0-0"/>
  <p:tag name="CDT_MASTERSHAPE19" val="3083:0-0-0-0"/>
  <p:tag name="CDT_MASTERSHAPE20" val="3084:0-0-0-0"/>
  <p:tag name="CDT_MASTERSHAPE21" val="3085:0-0-0-0"/>
  <p:tag name="CDT_MASTERSHAPE22" val="3086:0-0-0-0"/>
  <p:tag name="CDT_MASTERSHAPE23" val="3087:0-0-0-0"/>
  <p:tag name="CDT_MASTERSHAPE24" val="3088:0-0-0-0"/>
  <p:tag name="CDT_MASTERSHAPE25" val="3089:0-0-0-0"/>
  <p:tag name="CDT_MASTERSHAPE26" val="3090:0-0-0-0"/>
  <p:tag name="CDT_MASTERSHAPE27" val="3091:0-0-0-0"/>
  <p:tag name="CDT_MASTERSHAPE28" val="3092:0-0-0-0"/>
  <p:tag name="CDT_MASTERSHAPE29" val="3093:0-0-0-0"/>
  <p:tag name="CDT_MASTERSHAPE30" val="3094:0-0-0-0"/>
  <p:tag name="CDT_MASTERSHAPE31" val="3095:0-0-0-0"/>
  <p:tag name="CDT_MASTERSHAPE32" val="3096:0-0-0-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8"/>
  <p:tag name="CDT_PROT" val="3"/>
  <p:tag name="CDT_PROT_TOP" val="519,5"/>
  <p:tag name="CDT_PROT_LEFT" val="0"/>
  <p:tag name="CDT_PROT_WIDTH" val="309,6244"/>
  <p:tag name="CDT_PROT_HEIGHT" val="20,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5"/>
  <p:tag name="CDT_TARGETSHAPE_NEW" val="7"/>
  <p:tag name="CDT_PROT" val="3"/>
  <p:tag name="CDT_PROT_TOP" val="519,5"/>
  <p:tag name="CDT_PROT_LEFT" val="0"/>
  <p:tag name="CDT_PROT_WIDTH" val="138,9988"/>
  <p:tag name="CDT_PROT_HEIGHT" val="20,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AUTODIALOG" val="1"/>
  <p:tag name="CDT_FILLFIXED" val="True"/>
  <p:tag name="CDT_LINEFIXED" val="True"/>
  <p:tag name="CDT_FILLUNVISIBLE" val="True"/>
  <p:tag name="CDT_LINEUNVISIBLE" val="True"/>
  <p:tag name="CDT_EXTCOL" val="True"/>
  <p:tag name="CDT_COLTX_NEW" val="25"/>
  <p:tag name="CDT_TARGETSHAPE_NEW" val="9"/>
  <p:tag name="CDT_PROT" val="3"/>
  <p:tag name="CDT_PROT_TOP" val="519,5"/>
  <p:tag name="CDT_PROT_LEFT" val="298,2492"/>
  <p:tag name="CDT_PROT_WIDTH" val="662,2507"/>
  <p:tag name="CDT_PROT_HEIGHT" val="20,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COLBF_NEW" val="19"/>
  <p:tag name="CDT_COLFF_NEW" val="19"/>
  <p:tag name="CDT_EXTCOL" val="True"/>
  <p:tag name="CDT_COLTX_NEW" val="20"/>
  <p:tag name="CDT_TARGETSHAPE_NEW" val="3"/>
  <p:tag name="CDT_PROT" val="4"/>
  <p:tag name="CDT_PROT_TOP" val="235,2668"/>
  <p:tag name="CDT_PROT_LEFT" val="26,62496"/>
  <p:tag name="CDT_PROT_WIDTH" val="933,8749"/>
  <p:tag name="CDT_PROT_HEIGHT" val="99,70441"/>
  <p:tag name="CDT_DELETE_ONEVENT_NEWPRES" val="Fals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AUTODIALOG" val="1"/>
  <p:tag name="CDT_EXTCOL" val="True"/>
  <p:tag name="CDT_COLTX_NEW" val="26"/>
  <p:tag name="CDT_TARGETSHAPE_NEW" val="2"/>
  <p:tag name="CDT_PROT" val="3"/>
  <p:tag name="CDT_PROT_TOP" val="0"/>
  <p:tag name="CDT_PROT_LEFT" val="480,25"/>
  <p:tag name="CDT_PROT_WIDTH" val="0,1250394"/>
  <p:tag name="CDT_PROT_HEIGHT" val="0,1250394"/>
  <p:tag name="CDT_DELETE_ONEVENT_NEWPRES" val="Fals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False"/>
  <p:tag name="CDT_LINEUNVISIBLE" val="True"/>
  <p:tag name="CDT_PROT" val="3"/>
  <p:tag name="CDT_PROT_TOP" val="0"/>
  <p:tag name="CDT_PROT_LEFT" val="0"/>
  <p:tag name="CDT_PROT_WIDTH" val="960,5"/>
  <p:tag name="CDT_PROT_HEIGHT" val="99,87504"/>
  <p:tag name="CDT_DELETE_ONEVENT_NEWPRES" val="Fals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FILLFIXED" val="True"/>
  <p:tag name="CDT_LINEFIXED" val="True"/>
  <p:tag name="CDT_FILLUNVISIBLE" val="True"/>
  <p:tag name="CDT_LINEUNVISIBLE" val="True"/>
  <p:tag name="CDT_DELETE_ONEVENT_NEWPRES" val="False"/>
  <p:tag name="CDT_PROT" val="2"/>
  <p:tag name="CDT_PROT_TOP" val="0"/>
  <p:tag name="CDT_PROT_LEFT" val="0"/>
  <p:tag name="CDT_PROT_WIDTH" val="960,5"/>
  <p:tag name="CDT_PROT_HEIGHT" val="99,8750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2"/>
  <p:tag name="CDT_PROT_TOP" val="111,25"/>
  <p:tag name="CDT_PROT_LEFT" val="49,37504"/>
  <p:tag name="CDT_PROT_WIDTH" val="646,3749"/>
  <p:tag name="CDT_PROT_HEIGHT" val="374,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5:0-0-326,7-960,5"/>
  <p:tag name="CDT_MASTERSHAPE2" val="11:0-0-326,7-960,5"/>
  <p:tag name="CDT_MASTERSHAPE3" val="57350:326,7-26,62496-68,50504-933,8749"/>
  <p:tag name="CDT_MASTERSHAPE4" val="57351:295,7487-26,62496-30,95134-933,8749"/>
  <p:tag name="CDT_MASTERSHAPE5" val="12:0-480,25-0,1250394-0,1250394"/>
  <p:tag name="CDT_MASTERSHAPE6" val="13:0-49,37504-76,20732-136,063"/>
  <p:tag name="CDT_MASTERSHAPE7" val="14:485,5-0-34-960,5"/>
  <p:tag name="CDT_MASTERSHAPE8" val="10:485,5-695,75-34-264,7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406,08-960,5"/>
  <p:tag name="CDT_MASTERSHAPE2" val="13:0-0-406,08-960,5"/>
  <p:tag name="CDT_MASTERSHAPE3" val="57350:337,575-26,62496-68,50504-933,8749"/>
  <p:tag name="CDT_MASTERSHAPE4" val="57351:406,08-26,62496-30,95134-933,8749"/>
  <p:tag name="CDT_MASTERSHAPE5" val="11:0-480,25-0,1250394-0,1250394"/>
  <p:tag name="CDT_MASTERSHAPE6" val="14:0-49,37504-76,20732-136,063"/>
  <p:tag name="CDT_MASTERSHAPE7" val="15:485,5-0-34-960,5"/>
  <p:tag name="CDT_MASTERSHAPE8" val="12:485,5-695,75-34-264,7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DT_PROT" val="3"/>
  <p:tag name="CDT_PROT_TOP" val="0"/>
  <p:tag name="CDT_PROT_LEFT" val="0"/>
  <p:tag name="CDT_PROT_WIDTH" val="0"/>
  <p:tag name="CDT_PROT_HEIGHT" val="0"/>
  <p:tag name="CDT_LINEUNVISIBLE" val="True"/>
  <p:tag name="CDT_LINEFIXED" val="True"/>
  <p:tag name="CDT_DESIGN_NAME" val="Siemens 2013 – 16:9"/>
  <p:tag name="CDT_MASTERSHAPE1" val="16:0-0-540-960,5"/>
  <p:tag name="CDT_MASTERSHAPE2" val="14:0-0-540-960,5"/>
  <p:tag name="CDT_MASTERSHAPE3" val="57350:190,6199-26,62496-99,70441-933,8749"/>
  <p:tag name="CDT_MASTERSHAPE4" val="11:0-480,25-0,1250394-0,1250394"/>
  <p:tag name="CDT_MASTERSHAPE5" val="12:0-49,37504-76,20732-136,063"/>
  <p:tag name="CDT_MASTERSHAPE6" val="15:485,5-0-34-960,5"/>
  <p:tag name="CDT_MASTERSHAPE7" val="57351:190,62-26,62504-30,95134-933,8749"/>
  <p:tag name="CDT_MASTERSHAPE8" val="13:485,5-695,75-34-264,75"/>
</p:tagLst>
</file>

<file path=ppt/theme/theme1.xml><?xml version="1.0" encoding="utf-8"?>
<a:theme xmlns:a="http://schemas.openxmlformats.org/drawingml/2006/main" name="Siemens 2016 – 16:9">
  <a:themeElements>
    <a:clrScheme name="Benutzerdefiniert 7">
      <a:dk1>
        <a:srgbClr val="000000"/>
      </a:dk1>
      <a:lt1>
        <a:srgbClr val="FFFFFF"/>
      </a:lt1>
      <a:dk2>
        <a:srgbClr val="000000"/>
      </a:dk2>
      <a:lt2>
        <a:srgbClr val="ADBECB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5F87"/>
      </a:accent5>
      <a:accent6>
        <a:srgbClr val="647D2D"/>
      </a:accent6>
      <a:hlink>
        <a:srgbClr val="005F87"/>
      </a:hlink>
      <a:folHlink>
        <a:srgbClr val="641946"/>
      </a:folHlink>
    </a:clrScheme>
    <a:fontScheme name="Sieme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solidFill>
          <a:schemeClr val="tx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5F87"/>
    </a:custClr>
    <a:custClr name="Siemens Accent Blue light">
      <a:srgbClr val="50BED7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Siemens Snow">
      <a:srgbClr val="FFFFFF"/>
    </a:custClr>
    <a:custClr name="Siemens Accent Yellow dark">
      <a:srgbClr val="EB780A"/>
    </a:custClr>
    <a:custClr name="Siemens Yellow light">
      <a:srgbClr val="FFB900"/>
    </a:custClr>
    <a:custClr name="Siemens Stone (1)">
      <a:srgbClr val="3C464B"/>
    </a:custClr>
    <a:custClr name="Siemens Sand (1)">
      <a:srgbClr val="73645A"/>
    </a:custClr>
    <a:custClr name="Siemens Accent Teal (1)">
      <a:srgbClr val="00646E"/>
    </a:custClr>
    <a:custClr name="Siemens Accent Yellow (1)">
      <a:srgbClr val="7D2D1E"/>
    </a:custClr>
    <a:custClr name="Siemens Accent Red (1)">
      <a:srgbClr val="411432"/>
    </a:custClr>
    <a:custClr name="Siemens Accent Blue (1)">
      <a:srgbClr val="004669"/>
    </a:custClr>
    <a:custClr name="Siemens Accent Green (1)">
      <a:srgbClr val="465F19"/>
    </a:custClr>
    <a:custClr name="True Black">
      <a:srgbClr val="000000"/>
    </a:custClr>
    <a:custClr name="Siemens Accent Red dark">
      <a:srgbClr val="641946"/>
    </a:custClr>
    <a:custClr name="Siemens Red light">
      <a:srgbClr val="AF235F"/>
    </a:custClr>
    <a:custClr name="Siemens Stone (2)">
      <a:srgbClr val="788791"/>
    </a:custClr>
    <a:custClr name="Siemens Sand (2)">
      <a:srgbClr val="9B9682"/>
    </a:custClr>
    <a:custClr name="Siemens Accent Teal (2)">
      <a:srgbClr val="0F8287"/>
    </a:custClr>
    <a:custClr name="Siemens Accent Yellow (2)">
      <a:srgbClr val="C85A1E"/>
    </a:custClr>
    <a:custClr name="Siemens Accent Red (2)">
      <a:srgbClr val="641946"/>
    </a:custClr>
    <a:custClr name="Siemens Accent Blue (2)">
      <a:srgbClr val="005F87"/>
    </a:custClr>
    <a:custClr name="Siemens Accent Green (2)">
      <a:srgbClr val="647D2D"/>
    </a:custClr>
    <a:custClr name="Siemens Stone light">
      <a:srgbClr val="879BAA"/>
    </a:custClr>
    <a:custClr name="Siemens Accent Blue dark">
      <a:srgbClr val="006487"/>
    </a:custClr>
    <a:custClr name="Siemens Accent Blue light">
      <a:srgbClr val="55A0B9"/>
    </a:custClr>
    <a:custClr name="Siemens Stone (3)">
      <a:srgbClr val="9BAFBE"/>
    </a:custClr>
    <a:custClr name="Siemens Sand (3)">
      <a:srgbClr val="B9B9A5"/>
    </a:custClr>
    <a:custClr name="Siemens Accent Teal (3)">
      <a:srgbClr val="32A0A0"/>
    </a:custClr>
    <a:custClr name="Siemens Accent Yellow (3)">
      <a:srgbClr val="EB780A"/>
    </a:custClr>
    <a:custClr name="Siemens Accent Red (3)">
      <a:srgbClr val="871E50"/>
    </a:custClr>
    <a:custClr name="Siemens Accent Blue (3)">
      <a:srgbClr val="2387AA"/>
    </a:custClr>
    <a:custClr name="Siemens Accent Green (3)">
      <a:srgbClr val="879628"/>
    </a:custClr>
    <a:custClr name="Siemens Stone light 35%">
      <a:srgbClr val="BECDD7"/>
    </a:custClr>
    <a:custClr name="Siemens Accent Green">
      <a:srgbClr val="647D2D"/>
    </a:custClr>
    <a:custClr name="Siemens Accent Green light">
      <a:srgbClr val="AAB414"/>
    </a:custClr>
    <a:custClr name="Siemens Stone (4)">
      <a:srgbClr val="BECDD7"/>
    </a:custClr>
    <a:custClr name="Siemens Sand (4)">
      <a:srgbClr val="D7D7CD"/>
    </a:custClr>
    <a:custClr name="Siemens Accent Teal (4)">
      <a:srgbClr val="4BB9B9"/>
    </a:custClr>
    <a:custClr name="Siemens Accent Yellow (4)">
      <a:srgbClr val="FFB900"/>
    </a:custClr>
    <a:custClr name="Siemens Accent Red (4)">
      <a:srgbClr val="AF235F"/>
    </a:custClr>
    <a:custClr name="Siemens Accent Blue (4)">
      <a:srgbClr val="41AAC8"/>
    </a:custClr>
    <a:custClr name="Siemens Accent Green (4)">
      <a:srgbClr val="AAB414"/>
    </a:custClr>
    <a:custClr name="Siemens Sand 35%">
      <a:srgbClr val="D7D7CD"/>
    </a:custClr>
    <a:custClr name="Siemens Accent Teal dark">
      <a:srgbClr val="00646E"/>
    </a:custClr>
    <a:custClr name="Siemens Accent Teal light">
      <a:srgbClr val="41AAAA"/>
    </a:custClr>
    <a:custClr name="Siemens Stone (5)">
      <a:srgbClr val="CDD9E1"/>
    </a:custClr>
    <a:custClr name="Siemens Sand (5)">
      <a:srgbClr val="E1E1D7"/>
    </a:custClr>
    <a:custClr name="Siemens Accent Teal (5)">
      <a:srgbClr val="A5E1E1"/>
    </a:custClr>
    <a:custClr name="Siemens Accent Yellow (5)">
      <a:srgbClr val="FFE178"/>
    </a:custClr>
    <a:custClr name="Siemens Accent Red (5)">
      <a:srgbClr val="D7698C"/>
    </a:custClr>
    <a:custClr name="Siemens Accent Blue(5)">
      <a:srgbClr val="7DD2E6"/>
    </a:custClr>
    <a:custClr name="Siemens Accent Green (5)">
      <a:srgbClr val="D2D741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4ppTags>
  <Name>One object (large)</Name>
  <PpLayout>16</PpLayout>
  <Index>10</Index>
</p4ppTags>
</file>

<file path=customXml/item10.xml><?xml version="1.0" encoding="utf-8"?>
<p4ppTags>
  <Name>Two columns</Name>
  <PpLayout>29</PpLayout>
  <Index>12</Index>
</p4ppTags>
</file>

<file path=customXml/item11.xml><?xml version="1.0" encoding="utf-8"?>
<p4ppTags>
  <Name>Free Content</Name>
  <PpLayout>11</PpLayout>
  <Index>9</Index>
</p4ppTags>
</file>

<file path=customXml/item12.xml><?xml version="1.0" encoding="utf-8"?>
<p4ppTags>
  <Name>One object (small)</Name>
  <PpLayout>16</PpLayout>
  <Index>11</Index>
</p4ppTags>
</file>

<file path=customXml/item13.xml><?xml version="1.0" encoding="utf-8"?>
<p4ppTags>
  <Name>Free Content + Navigation</Name>
  <PpLayout>32</PpLayout>
  <Index>16</Index>
</p4ppTags>
</file>

<file path=customXml/item14.xml><?xml version="1.0" encoding="utf-8"?>
<p4ppTags>
  <Name>One object (large) + Navigation</Name>
  <PpLayout>32</PpLayout>
  <Index>17</Index>
</p4ppTags>
</file>

<file path=customXml/item15.xml><?xml version="1.0" encoding="utf-8"?>
<p4ppTags>
  <Name>Two columns + Navigation</Name>
  <PpLayout>32</PpLayout>
  <Index>19</Index>
</p4ppTags>
</file>

<file path=customXml/item16.xml><?xml version="1.0" encoding="utf-8"?>
<p4ppTags>
  <Name>Two rows</Name>
  <PpLayout>32</PpLayout>
  <Index>13</Index>
</p4ppTags>
</file>

<file path=customXml/item17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F530587E03684C96E4C14F39C83C8E" ma:contentTypeVersion="1" ma:contentTypeDescription="Create a new document." ma:contentTypeScope="" ma:versionID="a7726241122b1ad33829eba8e69a544b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ddb0c952b897a810c8a4e377cff6bff8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18.xml><?xml version="1.0" encoding="utf-8"?>
<p:properties xmlns:p="http://schemas.microsoft.com/office/2006/metadata/properties" xmlns:xsi="http://www.w3.org/2001/XMLSchema-instance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p4ppTags/>
</file>

<file path=customXml/item3.xml><?xml version="1.0" encoding="utf-8"?>
<p4ppTags>
  <Name>Three columns</Name>
  <PpLayout>32</PpLayout>
  <Index>14</Index>
</p4ppTags>
</file>

<file path=customXml/item4.xml><?xml version="1.0" encoding="utf-8"?>
<p4ppTags>
  <Name>Text + Index</Name>
  <PpLayout>32</PpLayout>
  <Index>8</Index>
</p4ppTags>
</file>

<file path=customXml/item5.xml><?xml version="1.0" encoding="utf-8"?>
<p4ppTags>
  <Name>One object (small) + Navigation</Name>
  <PpLayout>32</PpLayout>
  <Index>18</Index>
</p4ppTags>
</file>

<file path=customXml/item6.xml><?xml version="1.0" encoding="utf-8"?>
<p4ppTags>
  <Name>Two rows + Navigation</Name>
  <PpLayout>32</PpLayout>
  <Index>21</Index>
</p4ppTags>
</file>

<file path=customXml/item7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8.xml><?xml version="1.0" encoding="utf-8"?>
<p4ppTags>
  <Name>Three columns + Navigation</Name>
  <PpLayout>32</PpLayout>
  <Index>20</Index>
</p4ppTags>
</file>

<file path=customXml/item9.xml><?xml version="1.0" encoding="utf-8"?>
<p4ppTags>
  <Name>Four objects</Name>
  <PpLayout>24</PpLayout>
  <Index>15</Index>
</p4ppTags>
</file>

<file path=customXml/itemProps1.xml><?xml version="1.0" encoding="utf-8"?>
<ds:datastoreItem xmlns:ds="http://schemas.openxmlformats.org/officeDocument/2006/customXml" ds:itemID="{80661B8B-A327-44F9-823B-4D9EE0B3EC78}">
  <ds:schemaRefs/>
</ds:datastoreItem>
</file>

<file path=customXml/itemProps10.xml><?xml version="1.0" encoding="utf-8"?>
<ds:datastoreItem xmlns:ds="http://schemas.openxmlformats.org/officeDocument/2006/customXml" ds:itemID="{1666F4C2-68F5-4840-A44A-1A646C0925A1}">
  <ds:schemaRefs/>
</ds:datastoreItem>
</file>

<file path=customXml/itemProps11.xml><?xml version="1.0" encoding="utf-8"?>
<ds:datastoreItem xmlns:ds="http://schemas.openxmlformats.org/officeDocument/2006/customXml" ds:itemID="{D8097D0C-BE3E-4AEC-9593-65CFCCB19297}">
  <ds:schemaRefs/>
</ds:datastoreItem>
</file>

<file path=customXml/itemProps12.xml><?xml version="1.0" encoding="utf-8"?>
<ds:datastoreItem xmlns:ds="http://schemas.openxmlformats.org/officeDocument/2006/customXml" ds:itemID="{1618AA06-B22E-4D19-9680-0D7830426729}">
  <ds:schemaRefs/>
</ds:datastoreItem>
</file>

<file path=customXml/itemProps13.xml><?xml version="1.0" encoding="utf-8"?>
<ds:datastoreItem xmlns:ds="http://schemas.openxmlformats.org/officeDocument/2006/customXml" ds:itemID="{7CC5F709-E74B-4E5F-A728-923D5062EBEF}">
  <ds:schemaRefs/>
</ds:datastoreItem>
</file>

<file path=customXml/itemProps14.xml><?xml version="1.0" encoding="utf-8"?>
<ds:datastoreItem xmlns:ds="http://schemas.openxmlformats.org/officeDocument/2006/customXml" ds:itemID="{B27F640E-84DF-4F97-BC70-D045F1E6594F}">
  <ds:schemaRefs/>
</ds:datastoreItem>
</file>

<file path=customXml/itemProps15.xml><?xml version="1.0" encoding="utf-8"?>
<ds:datastoreItem xmlns:ds="http://schemas.openxmlformats.org/officeDocument/2006/customXml" ds:itemID="{D7BABA95-BFFE-422B-8591-3271669EEA88}">
  <ds:schemaRefs/>
</ds:datastoreItem>
</file>

<file path=customXml/itemProps16.xml><?xml version="1.0" encoding="utf-8"?>
<ds:datastoreItem xmlns:ds="http://schemas.openxmlformats.org/officeDocument/2006/customXml" ds:itemID="{38AB8DE4-FD9B-4166-BEC3-3F1753596133}">
  <ds:schemaRefs/>
</ds:datastoreItem>
</file>

<file path=customXml/itemProps17.xml><?xml version="1.0" encoding="utf-8"?>
<ds:datastoreItem xmlns:ds="http://schemas.openxmlformats.org/officeDocument/2006/customXml" ds:itemID="{DDD5559B-0584-4B05-A285-1FEC88814B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18.xml><?xml version="1.0" encoding="utf-8"?>
<ds:datastoreItem xmlns:ds="http://schemas.openxmlformats.org/officeDocument/2006/customXml" ds:itemID="{C3CCD83D-9C91-4A4B-87D6-2A0CC03F9D68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72FBA73-6DBF-45DA-8282-9342320CFAB0}">
  <ds:schemaRefs/>
</ds:datastoreItem>
</file>

<file path=customXml/itemProps3.xml><?xml version="1.0" encoding="utf-8"?>
<ds:datastoreItem xmlns:ds="http://schemas.openxmlformats.org/officeDocument/2006/customXml" ds:itemID="{15CF3461-70D1-4B54-AFAB-DAFDA0A238CD}">
  <ds:schemaRefs/>
</ds:datastoreItem>
</file>

<file path=customXml/itemProps4.xml><?xml version="1.0" encoding="utf-8"?>
<ds:datastoreItem xmlns:ds="http://schemas.openxmlformats.org/officeDocument/2006/customXml" ds:itemID="{7E35FEDB-1F0E-4D67-A313-4AC59C26FF29}">
  <ds:schemaRefs/>
</ds:datastoreItem>
</file>

<file path=customXml/itemProps5.xml><?xml version="1.0" encoding="utf-8"?>
<ds:datastoreItem xmlns:ds="http://schemas.openxmlformats.org/officeDocument/2006/customXml" ds:itemID="{D9FE249F-833E-4CF0-BECB-552D01D7DC9E}">
  <ds:schemaRefs/>
</ds:datastoreItem>
</file>

<file path=customXml/itemProps6.xml><?xml version="1.0" encoding="utf-8"?>
<ds:datastoreItem xmlns:ds="http://schemas.openxmlformats.org/officeDocument/2006/customXml" ds:itemID="{6C79E4F8-DCFB-483C-880A-AEEC6AAFC838}">
  <ds:schemaRefs/>
</ds:datastoreItem>
</file>

<file path=customXml/itemProps7.xml><?xml version="1.0" encoding="utf-8"?>
<ds:datastoreItem xmlns:ds="http://schemas.openxmlformats.org/officeDocument/2006/customXml" ds:itemID="{C770A9D8-EB8A-4EA7-9CCD-8AD3EAF96C52}">
  <ds:schemaRefs>
    <ds:schemaRef ds:uri="http://schemas.microsoft.com/sharepoint/v3/contenttype/forms"/>
  </ds:schemaRefs>
</ds:datastoreItem>
</file>

<file path=customXml/itemProps8.xml><?xml version="1.0" encoding="utf-8"?>
<ds:datastoreItem xmlns:ds="http://schemas.openxmlformats.org/officeDocument/2006/customXml" ds:itemID="{85D77EE6-52B7-48BE-9EDB-748F1EBB53DE}">
  <ds:schemaRefs/>
</ds:datastoreItem>
</file>

<file path=customXml/itemProps9.xml><?xml version="1.0" encoding="utf-8"?>
<ds:datastoreItem xmlns:ds="http://schemas.openxmlformats.org/officeDocument/2006/customXml" ds:itemID="{1581BFFB-B4CE-47A8-BE77-DC1339B1E5A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180</Words>
  <Application>Microsoft Office PowerPoint</Application>
  <PresentationFormat>Benutzerdefiniert</PresentationFormat>
  <Paragraphs>60</Paragraphs>
  <Slides>7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Wingdings</vt:lpstr>
      <vt:lpstr>Siemens 2016 – 16:9</vt:lpstr>
      <vt:lpstr>think-cell Folie</vt:lpstr>
      <vt:lpstr>15th meeting OpenChain reference tooling work group</vt:lpstr>
      <vt:lpstr>Agenda</vt:lpstr>
      <vt:lpstr>News</vt:lpstr>
      <vt:lpstr>Agenda</vt:lpstr>
      <vt:lpstr>Agenda</vt:lpstr>
      <vt:lpstr>Next meeting</vt:lpstr>
      <vt:lpstr>Links / Communication</vt:lpstr>
    </vt:vector>
  </TitlesOfParts>
  <Company>SIEMENS AG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OSS-Reference-Tooling-Work-Group</dc:title>
  <dc:creator>Fendt, Oliver (CT RDA SSI)</dc:creator>
  <cp:keywords>C_Unrestricted</cp:keywords>
  <cp:lastModifiedBy>Fendt, Oliver (CT RDA SSI)</cp:lastModifiedBy>
  <cp:revision>1309</cp:revision>
  <cp:lastPrinted>2018-03-01T11:33:30Z</cp:lastPrinted>
  <dcterms:created xsi:type="dcterms:W3CDTF">2006-04-07T10:01:45Z</dcterms:created>
  <dcterms:modified xsi:type="dcterms:W3CDTF">2020-05-14T08:25:49Z</dcterms:modified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Deutsch</vt:lpwstr>
  </property>
  <property fmtid="{D5CDD505-2E9C-101B-9397-08002B2CF9AE}" pid="3" name="Release date">
    <vt:lpwstr>January 2016</vt:lpwstr>
  </property>
  <property fmtid="{D5CDD505-2E9C-101B-9397-08002B2CF9AE}" pid="4" name="Office version">
    <vt:lpwstr>2007/2010</vt:lpwstr>
  </property>
  <property fmtid="{D5CDD505-2E9C-101B-9397-08002B2CF9AE}" pid="5" name="Release version">
    <vt:lpwstr>1.0</vt:lpwstr>
  </property>
  <property fmtid="{D5CDD505-2E9C-101B-9397-08002B2CF9AE}" pid="6" name="ArticulateGUID">
    <vt:lpwstr>144AFB27-EB3C-4BF4-843A-3AC39403D726</vt:lpwstr>
  </property>
  <property fmtid="{D5CDD505-2E9C-101B-9397-08002B2CF9AE}" pid="7" name="ArticulatePath">
    <vt:lpwstr>SIE_PPT_2010_16x9_ENG_v1-0</vt:lpwstr>
  </property>
  <property fmtid="{D5CDD505-2E9C-101B-9397-08002B2CF9AE}" pid="8" name="_NewReviewCycle">
    <vt:lpwstr/>
  </property>
  <property fmtid="{D5CDD505-2E9C-101B-9397-08002B2CF9AE}" pid="9" name="Document Confidentiality">
    <vt:lpwstr>Unrestricted</vt:lpwstr>
  </property>
  <property fmtid="{D5CDD505-2E9C-101B-9397-08002B2CF9AE}" pid="10" name="sodocoClasLang">
    <vt:lpwstr>Frei verwendbar</vt:lpwstr>
  </property>
  <property fmtid="{D5CDD505-2E9C-101B-9397-08002B2CF9AE}" pid="11" name="sodocoClasLangId">
    <vt:i4>0</vt:i4>
  </property>
  <property fmtid="{D5CDD505-2E9C-101B-9397-08002B2CF9AE}" pid="12" name="sodocoClasId">
    <vt:i4>0</vt:i4>
  </property>
</Properties>
</file>