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8"/>
  </p:notesMasterIdLst>
  <p:handoutMasterIdLst>
    <p:handoutMasterId r:id="rId29"/>
  </p:handoutMasterIdLst>
  <p:sldIdLst>
    <p:sldId id="1133" r:id="rId20"/>
    <p:sldId id="2877" r:id="rId21"/>
    <p:sldId id="2889" r:id="rId22"/>
    <p:sldId id="2892" r:id="rId23"/>
    <p:sldId id="2893" r:id="rId24"/>
    <p:sldId id="2894" r:id="rId25"/>
    <p:sldId id="2883" r:id="rId26"/>
    <p:sldId id="1146" r:id="rId27"/>
  </p:sldIdLst>
  <p:sldSz cx="12198350" cy="6858000"/>
  <p:notesSz cx="7102475" cy="10234613"/>
  <p:custDataLst>
    <p:custData r:id="rId12"/>
    <p:tags r:id="rId3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09" userDrawn="1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512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264" y="176"/>
      </p:cViewPr>
      <p:guideLst>
        <p:guide orient="horz" pos="3884"/>
        <p:guide orient="horz" pos="618"/>
        <p:guide orient="horz" pos="2409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tags" Target="tags/tag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960517-8839-5441-8238-086FA862C2F1}"/>
              </a:ext>
            </a:extLst>
          </p:cNvPr>
          <p:cNvSpPr txBox="1"/>
          <p:nvPr userDrawn="1"/>
        </p:nvSpPr>
        <p:spPr>
          <a:xfrm>
            <a:off x="11115040" y="66243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93F712-CCA2-E94D-ADE3-AF1BABDCA522}"/>
              </a:ext>
            </a:extLst>
          </p:cNvPr>
          <p:cNvSpPr txBox="1"/>
          <p:nvPr userDrawn="1"/>
        </p:nvSpPr>
        <p:spPr>
          <a:xfrm>
            <a:off x="11155680" y="66751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Jan Thielscher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scon.it/" TargetMode="External"/><Relationship Id="rId2" Type="http://schemas.openxmlformats.org/officeDocument/2006/relationships/hyperlink" Target="https://www.openchainproject.org/featured/2020/11/16/openchain-webinar-tim-bird-of-so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scan.trustsource.io/" TargetMode="External"/><Relationship Id="rId5" Type="http://schemas.openxmlformats.org/officeDocument/2006/relationships/hyperlink" Target="https://github.com/trustsource/ts-deepscan" TargetMode="External"/><Relationship Id="rId4" Type="http://schemas.openxmlformats.org/officeDocument/2006/relationships/hyperlink" Target="https://events.linuxfoundation.org/open-compliance-summit/program/schedu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tdosca" TargetMode="External"/><Relationship Id="rId2" Type="http://schemas.openxmlformats.org/officeDocument/2006/relationships/hyperlink" Target="https://fossa-com.cdn.ampproject.org/c/s/fossa.com/blog/heather-meeker-open-source-license-notices-automation/am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pdx/Spdx-Java-Library" TargetMode="External"/><Relationship Id="rId4" Type="http://schemas.openxmlformats.org/officeDocument/2006/relationships/hyperlink" Target="https://github.com/spdx/tools-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25th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9573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component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1754812-2D95-1647-88FF-F7FDD726870B}"/>
              </a:ext>
            </a:extLst>
          </p:cNvPr>
          <p:cNvSpPr txBox="1"/>
          <p:nvPr/>
        </p:nvSpPr>
        <p:spPr>
          <a:xfrm>
            <a:off x="11239928" y="657546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BD8F8D-97F8-0C4B-8123-C0201CE688B7}"/>
              </a:ext>
            </a:extLst>
          </p:cNvPr>
          <p:cNvSpPr txBox="1"/>
          <p:nvPr/>
        </p:nvSpPr>
        <p:spPr>
          <a:xfrm>
            <a:off x="11157735" y="66884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31E175-38BD-AC43-8E85-B3A0911C4AEA}"/>
              </a:ext>
            </a:extLst>
          </p:cNvPr>
          <p:cNvSpPr txBox="1"/>
          <p:nvPr/>
        </p:nvSpPr>
        <p:spPr>
          <a:xfrm>
            <a:off x="1306286" y="39555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Please note: Afternoon session did not get recorded. Discussion results of both events have been added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 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4851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 Bird from Sony reported about OSC @ Sony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dirty="0">
                <a:hlinkClick r:id="rId2"/>
              </a:rPr>
              <a:t>https://www.openchainproject.org/featured/2020/11/16/openchain-webinar-tim-bird-of-sony</a:t>
            </a:r>
            <a:endParaRPr lang="de-DE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Updates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SFSCon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find </a:t>
            </a:r>
            <a:r>
              <a:rPr lang="de-DE" dirty="0" err="1">
                <a:solidFill>
                  <a:schemeClr val="tx1"/>
                </a:solidFill>
              </a:rPr>
              <a:t>speeches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recorded</a:t>
            </a:r>
            <a:r>
              <a:rPr lang="de-DE" dirty="0">
                <a:solidFill>
                  <a:schemeClr val="tx1"/>
                </a:solidFill>
              </a:rPr>
              <a:t> at </a:t>
            </a:r>
            <a:r>
              <a:rPr lang="de-DE" dirty="0">
                <a:solidFill>
                  <a:schemeClr val="tx1"/>
                </a:solidFill>
                <a:hlinkClick r:id="rId3"/>
              </a:rPr>
              <a:t>https://www.sfscon.it</a:t>
            </a:r>
            <a:r>
              <a:rPr lang="de-DE" dirty="0">
                <a:solidFill>
                  <a:schemeClr val="tx1"/>
                </a:solidFill>
              </a:rPr>
              <a:t> (scroll down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live </a:t>
            </a:r>
            <a:r>
              <a:rPr lang="de-DE" dirty="0" err="1">
                <a:solidFill>
                  <a:schemeClr val="tx1"/>
                </a:solidFill>
              </a:rPr>
              <a:t>streaming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Compliance Summit will take place at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of Dec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4"/>
              </a:rPr>
              <a:t>https://events.linuxfoundation.org/open-compliance-summit/program/schedule/</a:t>
            </a:r>
            <a:endParaRPr lang="en-US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TrustSource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DeepScan</a:t>
            </a:r>
            <a:r>
              <a:rPr lang="en-US" dirty="0">
                <a:solidFill>
                  <a:schemeClr val="tx1"/>
                </a:solidFill>
              </a:rPr>
              <a:t> (repository scan for effective licenses &amp; copyright) CLI is available at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5"/>
              </a:rPr>
              <a:t>https://github.com/trustsource/ts-deepscan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Hosted scanning Service is available at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6"/>
              </a:rPr>
              <a:t>https://deepscan.trustsource.io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58186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component information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 Thielscher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4EF7-7EC7-8E47-9093-9A9A939B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Meta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83F12-89DD-8049-A221-F1F5BDB49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5032147"/>
          </a:xfrm>
        </p:spPr>
        <p:txBody>
          <a:bodyPr/>
          <a:lstStyle/>
          <a:p>
            <a:r>
              <a:rPr lang="en-US" sz="1600" dirty="0"/>
              <a:t>Question to the audience: What would be required by a public meta data repository to be reliable?</a:t>
            </a:r>
          </a:p>
          <a:p>
            <a:endParaRPr lang="en-US" sz="1600" dirty="0"/>
          </a:p>
          <a:p>
            <a:r>
              <a:rPr lang="en-US" sz="1600" dirty="0"/>
              <a:t>Responses: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Transparency of where the information/decision comes from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has been the mechanism for scanning?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Who has been executing the scan?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Has it been verified / confirmed by more than one OS-office/user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Provision of additional meta data for the interpretation of how to apply (might be company specific)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mechanism could be like crowd sourced, voting or the pull requests in Clearly Defined (which so far do not seem to be widely adopted)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SPDX v3 will differentiate information into modules to describe specific aspects as well as conclude who has been submitting this information (e.g. certificate e 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link between original source and binary build should be available, so that the applicability of meta information can be ensured, e.g. SPDX keeps hashes on file-level to ensure which sources have been used for a particular binary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74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21CEB-CBF9-5348-A465-7B8E8DB1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 of interest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C62A3-1211-7F4D-8B63-EC443786C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268413"/>
            <a:ext cx="11088687" cy="4478149"/>
          </a:xfrm>
        </p:spPr>
        <p:txBody>
          <a:bodyPr/>
          <a:lstStyle/>
          <a:p>
            <a:r>
              <a:rPr lang="en-US" dirty="0" err="1"/>
              <a:t>Samy</a:t>
            </a:r>
            <a:r>
              <a:rPr lang="en-US" dirty="0"/>
              <a:t> refers to an interesting statement by Heather Meeker, where she </a:t>
            </a:r>
            <a:br>
              <a:rPr lang="en-US" dirty="0"/>
            </a:br>
            <a:r>
              <a:rPr lang="de-DE" sz="1200" u="sng" dirty="0">
                <a:hlinkClick r:id="rId2" tooltip="https://fossa-com.cdn.ampproject.org/c/s/fossa.com/blog/heather-meeker-open-source-license-notices-automation/amp/"/>
              </a:rPr>
              <a:t>https://fossa-com.cdn.ampproject.org/c/s/fossa.com/blog/heather-meeker-open-source-license-notices-automation/amp/</a:t>
            </a:r>
            <a:br>
              <a:rPr lang="de-DE" sz="1200" u="sng" dirty="0"/>
            </a:br>
            <a:endParaRPr lang="en-US" dirty="0"/>
          </a:p>
          <a:p>
            <a:r>
              <a:rPr lang="en-US" dirty="0"/>
              <a:t>Steven requested that it might be useful to have a kind of best practices for Open Source Office handling of OS projects failing to comply with their own diligence.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best contact OS-projects to fix compliance issues (e.g. pull request or issue?)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handle documentation licenses that might not comply with the code license, given the doc shall be supplied with the source?</a:t>
            </a:r>
          </a:p>
          <a:p>
            <a:endParaRPr lang="en-US" dirty="0"/>
          </a:p>
          <a:p>
            <a:r>
              <a:rPr lang="en-US" dirty="0"/>
              <a:t>Daniel reports that he did not receive any issues / pull requests to support the collection of test cases whereby the collection will be a great approach to  improve quality of scanners and tooling.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Please review </a:t>
            </a:r>
            <a:r>
              <a:rPr lang="en-US" sz="1400" dirty="0">
                <a:hlinkClick r:id="rId3"/>
              </a:rPr>
              <a:t>https://github.com/Open-Source-Compliance/tdosca</a:t>
            </a:r>
            <a:r>
              <a:rPr lang="en-US" sz="1400" dirty="0"/>
              <a:t> </a:t>
            </a:r>
          </a:p>
          <a:p>
            <a:endParaRPr lang="en-US" dirty="0"/>
          </a:p>
          <a:p>
            <a:r>
              <a:rPr lang="en-US" dirty="0"/>
              <a:t>Garry reports during the afternoon session several updates around SPDX tooling. There are new versions available and he encourages the use of them. Feedback is requested.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SPDX CLI: </a:t>
            </a:r>
            <a:r>
              <a:rPr lang="en-US" sz="1400" dirty="0">
                <a:hlinkClick r:id="rId4"/>
              </a:rPr>
              <a:t>https://github.com/spdx/tools-java</a:t>
            </a:r>
            <a:r>
              <a:rPr lang="en-US" sz="1400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SPDX library: </a:t>
            </a:r>
            <a:r>
              <a:rPr lang="en-US" sz="1400" dirty="0">
                <a:hlinkClick r:id="rId5"/>
              </a:rPr>
              <a:t>https://github.com/spdx/Spdx-Java-Library</a:t>
            </a:r>
            <a:r>
              <a:rPr lang="en-US" sz="1400" dirty="0"/>
              <a:t> </a:t>
            </a:r>
          </a:p>
          <a:p>
            <a:r>
              <a:rPr lang="en-US" dirty="0"/>
              <a:t>He also points out that the SPDX licenses list will add additional tags and meta data in its next release (approx. Dec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86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804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Will be December 2nd 2020, same time, invitation will be sent out accordingly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Alexios</a:t>
            </a:r>
            <a:r>
              <a:rPr lang="en-US" dirty="0">
                <a:solidFill>
                  <a:schemeClr val="tx1"/>
                </a:solidFill>
              </a:rPr>
              <a:t> will introduce into SPDX v3 changes (modularity, partial exports, etc.) to come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Group shall prepare to collect requirements, so that a feedback to SPDX v3 form this group will be possible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FE3260-A5C6-274D-B3C2-670B78660D19}"/>
              </a:ext>
            </a:extLst>
          </p:cNvPr>
          <p:cNvSpPr txBox="1"/>
          <p:nvPr/>
        </p:nvSpPr>
        <p:spPr>
          <a:xfrm>
            <a:off x="1417834" y="16233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One object (large)</Name>
  <PpLayout>16</PpLayout>
  <Index>10</Index>
</p4ppTags>
</file>

<file path=customXml/item1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2.xml><?xml version="1.0" encoding="utf-8"?>
<p4ppTags/>
</file>

<file path=customXml/item13.xml><?xml version="1.0" encoding="utf-8"?>
<p4ppTags>
  <Name>Two rows + Navigation</Name>
  <PpLayout>32</PpLayout>
  <Index>21</Index>
</p4ppTags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p4ppTags>
  <Name>Two columns</Name>
  <PpLayout>29</PpLayout>
  <Index>12</Index>
</p4ppTags>
</file>

<file path=customXml/item16.xml><?xml version="1.0" encoding="utf-8"?>
<p4ppTags>
  <Name>Text + Index</Name>
  <PpLayout>32</PpLayout>
  <Index>8</Index>
</p4ppTags>
</file>

<file path=customXml/item17.xml><?xml version="1.0" encoding="utf-8"?>
<p4ppTags>
  <Name>Four objects</Name>
  <PpLayout>24</PpLayout>
  <Index>15</Index>
</p4ppTags>
</file>

<file path=customXml/item18.xml><?xml version="1.0" encoding="utf-8"?>
<p4ppTags>
  <Name>Free Content</Name>
  <PpLayout>11</PpLayout>
  <Index>9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4ppTags>
  <Name>One object (large) + Navigation</Name>
  <PpLayout>32</PpLayout>
  <Index>17</Index>
</p4ppTags>
</file>

<file path=customXml/item5.xml><?xml version="1.0" encoding="utf-8"?>
<p4ppTags>
  <Name>Free Content + Navigation</Name>
  <PpLayout>32</PpLayout>
  <Index>16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Two rows</Name>
  <PpLayout>32</PpLayout>
  <Index>13</Index>
</p4ppTags>
</file>

<file path=customXml/item9.xml><?xml version="1.0" encoding="utf-8"?>
<p4ppTags>
  <Name>Two columns + Navigation</Name>
  <PpLayout>32</PpLayout>
  <Index>19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10.xml><?xml version="1.0" encoding="utf-8"?>
<ds:datastoreItem xmlns:ds="http://schemas.openxmlformats.org/officeDocument/2006/customXml" ds:itemID="{80661B8B-A327-44F9-823B-4D9EE0B3EC78}">
  <ds:schemaRefs/>
</ds:datastoreItem>
</file>

<file path=customXml/itemProps11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2.xml><?xml version="1.0" encoding="utf-8"?>
<ds:datastoreItem xmlns:ds="http://schemas.openxmlformats.org/officeDocument/2006/customXml" ds:itemID="{572FBA73-6DBF-45DA-8282-9342320CFAB0}">
  <ds:schemaRefs/>
</ds:datastoreItem>
</file>

<file path=customXml/itemProps13.xml><?xml version="1.0" encoding="utf-8"?>
<ds:datastoreItem xmlns:ds="http://schemas.openxmlformats.org/officeDocument/2006/customXml" ds:itemID="{6C79E4F8-DCFB-483C-880A-AEEC6AAFC838}">
  <ds:schemaRefs/>
</ds:datastoreItem>
</file>

<file path=customXml/itemProps14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1666F4C2-68F5-4840-A44A-1A646C0925A1}">
  <ds:schemaRefs/>
</ds:datastoreItem>
</file>

<file path=customXml/itemProps16.xml><?xml version="1.0" encoding="utf-8"?>
<ds:datastoreItem xmlns:ds="http://schemas.openxmlformats.org/officeDocument/2006/customXml" ds:itemID="{7E35FEDB-1F0E-4D67-A313-4AC59C26FF29}">
  <ds:schemaRefs/>
</ds:datastoreItem>
</file>

<file path=customXml/itemProps17.xml><?xml version="1.0" encoding="utf-8"?>
<ds:datastoreItem xmlns:ds="http://schemas.openxmlformats.org/officeDocument/2006/customXml" ds:itemID="{1581BFFB-B4CE-47A8-BE77-DC1339B1E5A7}">
  <ds:schemaRefs/>
</ds:datastoreItem>
</file>

<file path=customXml/itemProps18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27F640E-84DF-4F97-BC70-D045F1E6594F}">
  <ds:schemaRefs/>
</ds:datastoreItem>
</file>

<file path=customXml/itemProps5.xml><?xml version="1.0" encoding="utf-8"?>
<ds:datastoreItem xmlns:ds="http://schemas.openxmlformats.org/officeDocument/2006/customXml" ds:itemID="{7CC5F709-E74B-4E5F-A728-923D5062EBEF}">
  <ds:schemaRefs/>
</ds:datastoreItem>
</file>

<file path=customXml/itemProps6.xml><?xml version="1.0" encoding="utf-8"?>
<ds:datastoreItem xmlns:ds="http://schemas.openxmlformats.org/officeDocument/2006/customXml" ds:itemID="{D9FE249F-833E-4CF0-BECB-552D01D7DC9E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38AB8DE4-FD9B-4166-BEC3-3F1753596133}">
  <ds:schemaRefs/>
</ds:datastoreItem>
</file>

<file path=customXml/itemProps9.xml><?xml version="1.0" encoding="utf-8"?>
<ds:datastoreItem xmlns:ds="http://schemas.openxmlformats.org/officeDocument/2006/customXml" ds:itemID="{D7BABA95-BFFE-422B-8591-3271669EEA8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Macintosh PowerPoint</Application>
  <PresentationFormat>Benutzerdefiniert</PresentationFormat>
  <Paragraphs>80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Wingdings</vt:lpstr>
      <vt:lpstr>Siemens 2016 – 16:9</vt:lpstr>
      <vt:lpstr>think-cell Folie</vt:lpstr>
      <vt:lpstr>25th meeting OpenChain reference tooling work group</vt:lpstr>
      <vt:lpstr>Agenda</vt:lpstr>
      <vt:lpstr>News</vt:lpstr>
      <vt:lpstr>Agenda</vt:lpstr>
      <vt:lpstr>Public Meta data</vt:lpstr>
      <vt:lpstr>Further topics of interest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1355</cp:revision>
  <cp:lastPrinted>2018-03-01T11:33:30Z</cp:lastPrinted>
  <dcterms:created xsi:type="dcterms:W3CDTF">2006-04-07T10:01:45Z</dcterms:created>
  <dcterms:modified xsi:type="dcterms:W3CDTF">2020-11-18T18:30:52Z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2020-11-04T20:14:41Z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