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78" r:id="rId3"/>
    <p:sldId id="257" r:id="rId4"/>
    <p:sldId id="258" r:id="rId5"/>
    <p:sldId id="259" r:id="rId6"/>
    <p:sldId id="260" r:id="rId7"/>
    <p:sldId id="261" r:id="rId8"/>
    <p:sldId id="262" r:id="rId9"/>
    <p:sldId id="266" r:id="rId10"/>
    <p:sldId id="263" r:id="rId11"/>
    <p:sldId id="264" r:id="rId12"/>
    <p:sldId id="265" r:id="rId13"/>
    <p:sldId id="267" r:id="rId14"/>
    <p:sldId id="268" r:id="rId15"/>
    <p:sldId id="269" r:id="rId16"/>
    <p:sldId id="270" r:id="rId17"/>
    <p:sldId id="271" r:id="rId18"/>
    <p:sldId id="272" r:id="rId19"/>
    <p:sldId id="274" r:id="rId20"/>
    <p:sldId id="275" r:id="rId21"/>
    <p:sldId id="276" r:id="rId22"/>
    <p:sldId id="280" r:id="rId23"/>
    <p:sldId id="277" r:id="rId24"/>
    <p:sldId id="279"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Ellsiepen" initials="PE" lastIdx="37" clrIdx="0">
    <p:extLst>
      <p:ext uri="{19B8F6BF-5375-455C-9EA6-DF929625EA0E}">
        <p15:presenceInfo xmlns:p15="http://schemas.microsoft.com/office/powerpoint/2012/main" userId="Peter Ellsie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65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D"/>
          </a:solidFill>
        </a:fill>
      </a:tcStyle>
    </a:wholeTbl>
    <a:band2H>
      <a:tcTxStyle/>
      <a:tcStyle>
        <a:tcBdr/>
        <a:fill>
          <a:solidFill>
            <a:srgbClr val="E6E7E8"/>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3D7"/>
          </a:solidFill>
        </a:fill>
      </a:tcStyle>
    </a:wholeTbl>
    <a:band2H>
      <a:tcTxStyle/>
      <a:tcStyle>
        <a:tcBdr/>
        <a:fill>
          <a:solidFill>
            <a:srgbClr val="E8EAEC"/>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E7E9"/>
          </a:solidFill>
        </a:fill>
      </a:tcStyle>
    </a:wholeTbl>
    <a:band2H>
      <a:tcTxStyle/>
      <a:tcStyle>
        <a:tcBdr/>
        <a:fill>
          <a:solidFill>
            <a:srgbClr val="F1F3F4"/>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chemeClr val="accent1"/>
        </a:fontRef>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8"/>
          </a:solidFill>
        </a:fill>
      </a:tcStyle>
    </a:wholeTbl>
    <a:band2H>
      <a:tcTxStyle/>
      <a:tcStyle>
        <a:tcBdr/>
        <a:fill>
          <a:solidFill>
            <a:srgbClr val="FFFFFF"/>
          </a:solidFill>
        </a:fill>
      </a:tcStyle>
    </a:band2H>
    <a:firstCol>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Heavy"/>
          <a:ea typeface="Avenir Heavy"/>
          <a:cs typeface="Avenir Heavy"/>
        </a:font>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D"/>
          </a:solidFill>
        </a:fill>
      </a:tcStyle>
    </a:wholeTbl>
    <a:band2H>
      <a:tcTxStyle/>
      <a:tcStyle>
        <a:tcBdr/>
        <a:fill>
          <a:solidFill>
            <a:srgbClr val="E6E7E8"/>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a:tcStyle>
        <a:tcBdr/>
        <a:fill>
          <a:solidFill>
            <a:srgbClr val="FFFFFF"/>
          </a:solidFill>
        </a:fill>
      </a:tcStyle>
    </a:band2H>
    <a:firstCol>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9"/>
    <p:restoredTop sz="94710"/>
  </p:normalViewPr>
  <p:slideViewPr>
    <p:cSldViewPr snapToGrid="0">
      <p:cViewPr varScale="1">
        <p:scale>
          <a:sx n="142" d="100"/>
          <a:sy n="142" d="100"/>
        </p:scale>
        <p:origin x="2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8" name="Shape 58"/>
          <p:cNvSpPr>
            <a:spLocks noGrp="1" noRot="1" noChangeAspect="1"/>
          </p:cNvSpPr>
          <p:nvPr>
            <p:ph type="sldImg"/>
          </p:nvPr>
        </p:nvSpPr>
        <p:spPr>
          <a:xfrm>
            <a:off x="1143000" y="685800"/>
            <a:ext cx="4572000" cy="3429000"/>
          </a:xfrm>
          <a:prstGeom prst="rect">
            <a:avLst/>
          </a:prstGeom>
        </p:spPr>
        <p:txBody>
          <a:bodyPr/>
          <a:lstStyle/>
          <a:p>
            <a:endParaRPr/>
          </a:p>
        </p:txBody>
      </p:sp>
      <p:sp>
        <p:nvSpPr>
          <p:cNvPr id="59" name="Shape 5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venir Book"/>
      </a:defRPr>
    </a:lvl1pPr>
    <a:lvl2pPr indent="228600" latinLnBrk="0">
      <a:defRPr sz="1200">
        <a:latin typeface="+mn-lt"/>
        <a:ea typeface="+mn-ea"/>
        <a:cs typeface="+mn-cs"/>
        <a:sym typeface="Avenir Book"/>
      </a:defRPr>
    </a:lvl2pPr>
    <a:lvl3pPr indent="457200" latinLnBrk="0">
      <a:defRPr sz="1200">
        <a:latin typeface="+mn-lt"/>
        <a:ea typeface="+mn-ea"/>
        <a:cs typeface="+mn-cs"/>
        <a:sym typeface="Avenir Book"/>
      </a:defRPr>
    </a:lvl3pPr>
    <a:lvl4pPr indent="685800" latinLnBrk="0">
      <a:defRPr sz="1200">
        <a:latin typeface="+mn-lt"/>
        <a:ea typeface="+mn-ea"/>
        <a:cs typeface="+mn-cs"/>
        <a:sym typeface="Avenir Book"/>
      </a:defRPr>
    </a:lvl4pPr>
    <a:lvl5pPr indent="914400" latinLnBrk="0">
      <a:defRPr sz="1200">
        <a:latin typeface="+mn-lt"/>
        <a:ea typeface="+mn-ea"/>
        <a:cs typeface="+mn-cs"/>
        <a:sym typeface="Avenir Book"/>
      </a:defRPr>
    </a:lvl5pPr>
    <a:lvl6pPr indent="1143000" latinLnBrk="0">
      <a:defRPr sz="1200">
        <a:latin typeface="+mn-lt"/>
        <a:ea typeface="+mn-ea"/>
        <a:cs typeface="+mn-cs"/>
        <a:sym typeface="Avenir Book"/>
      </a:defRPr>
    </a:lvl6pPr>
    <a:lvl7pPr indent="1371600" latinLnBrk="0">
      <a:defRPr sz="1200">
        <a:latin typeface="+mn-lt"/>
        <a:ea typeface="+mn-ea"/>
        <a:cs typeface="+mn-cs"/>
        <a:sym typeface="Avenir Book"/>
      </a:defRPr>
    </a:lvl7pPr>
    <a:lvl8pPr indent="1600200" latinLnBrk="0">
      <a:defRPr sz="1200">
        <a:latin typeface="+mn-lt"/>
        <a:ea typeface="+mn-ea"/>
        <a:cs typeface="+mn-cs"/>
        <a:sym typeface="Avenir Book"/>
      </a:defRPr>
    </a:lvl8pPr>
    <a:lvl9pPr indent="1828800" latinLnBrk="0">
      <a:defRPr sz="1200">
        <a:latin typeface="+mn-lt"/>
        <a:ea typeface="+mn-ea"/>
        <a:cs typeface="+mn-cs"/>
        <a:sym typeface="Avenir Book"/>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pic>
        <p:nvPicPr>
          <p:cNvPr id="14" name="Tooling-Group-Logo-Transparent.png" descr="Tooling-Group-Logo-Transparent.png"/>
          <p:cNvPicPr>
            <a:picLocks noChangeAspect="1"/>
          </p:cNvPicPr>
          <p:nvPr/>
        </p:nvPicPr>
        <p:blipFill>
          <a:blip r:embed="rId2"/>
          <a:stretch>
            <a:fillRect/>
          </a:stretch>
        </p:blipFill>
        <p:spPr>
          <a:xfrm>
            <a:off x="10360525" y="258709"/>
            <a:ext cx="1398908" cy="649475"/>
          </a:xfrm>
          <a:prstGeom prst="rect">
            <a:avLst/>
          </a:prstGeom>
          <a:ln w="12700">
            <a:miter lim="400000"/>
          </a:ln>
        </p:spPr>
      </p:pic>
      <p:sp>
        <p:nvSpPr>
          <p:cNvPr id="15" name="Rechteck"/>
          <p:cNvSpPr/>
          <p:nvPr/>
        </p:nvSpPr>
        <p:spPr>
          <a:xfrm>
            <a:off x="-2170" y="1888812"/>
            <a:ext cx="12196340" cy="2031802"/>
          </a:xfrm>
          <a:prstGeom prst="rect">
            <a:avLst/>
          </a:prstGeom>
          <a:solidFill>
            <a:srgbClr val="F66503"/>
          </a:solidFill>
          <a:ln w="12700">
            <a:miter lim="400000"/>
          </a:ln>
        </p:spPr>
        <p:txBody>
          <a:bodyPr lIns="45719" rIns="45719" anchor="ctr"/>
          <a:lstStyle/>
          <a:p>
            <a:endParaRPr/>
          </a:p>
        </p:txBody>
      </p:sp>
      <p:sp>
        <p:nvSpPr>
          <p:cNvPr id="16" name="Titeltext"/>
          <p:cNvSpPr txBox="1">
            <a:spLocks noGrp="1"/>
          </p:cNvSpPr>
          <p:nvPr>
            <p:ph type="title"/>
          </p:nvPr>
        </p:nvSpPr>
        <p:spPr>
          <a:xfrm>
            <a:off x="2086060" y="2012805"/>
            <a:ext cx="8170859" cy="867931"/>
          </a:xfrm>
          <a:prstGeom prst="rect">
            <a:avLst/>
          </a:prstGeom>
        </p:spPr>
        <p:txBody>
          <a:bodyPr anchor="b"/>
          <a:lstStyle>
            <a:lvl1pPr>
              <a:defRPr sz="2800">
                <a:solidFill>
                  <a:srgbClr val="FFFFFF"/>
                </a:solidFill>
              </a:defRPr>
            </a:lvl1pPr>
          </a:lstStyle>
          <a:p>
            <a:r>
              <a:t>Titeltext</a:t>
            </a:r>
          </a:p>
        </p:txBody>
      </p:sp>
      <p:sp>
        <p:nvSpPr>
          <p:cNvPr id="17" name="Textebene 1…"/>
          <p:cNvSpPr txBox="1">
            <a:spLocks noGrp="1"/>
          </p:cNvSpPr>
          <p:nvPr>
            <p:ph type="body" sz="quarter" idx="1"/>
          </p:nvPr>
        </p:nvSpPr>
        <p:spPr>
          <a:xfrm>
            <a:off x="2162260" y="2905678"/>
            <a:ext cx="8390692" cy="749323"/>
          </a:xfrm>
          <a:prstGeom prst="rect">
            <a:avLst/>
          </a:prstGeom>
          <a:noFill/>
        </p:spPr>
        <p:txBody>
          <a:bodyPr/>
          <a:lstStyle>
            <a:lvl1pPr>
              <a:defRPr sz="1600">
                <a:solidFill>
                  <a:srgbClr val="FFFFFF"/>
                </a:solidFill>
              </a:defRPr>
            </a:lvl1pPr>
            <a:lvl2pPr marL="0" indent="457200">
              <a:buSzTx/>
              <a:buNone/>
              <a:defRPr sz="1600">
                <a:solidFill>
                  <a:srgbClr val="FFFFFF"/>
                </a:solidFill>
              </a:defRPr>
            </a:lvl2pPr>
            <a:lvl3pPr marL="0" indent="914400">
              <a:buSzTx/>
              <a:buNone/>
              <a:defRPr sz="1600">
                <a:solidFill>
                  <a:srgbClr val="FFFFFF"/>
                </a:solidFill>
              </a:defRPr>
            </a:lvl3pPr>
            <a:lvl4pPr marL="0" indent="1371600">
              <a:buSzTx/>
              <a:buNone/>
              <a:defRPr sz="1600">
                <a:solidFill>
                  <a:srgbClr val="FFFFFF"/>
                </a:solidFill>
              </a:defRPr>
            </a:lvl4pPr>
            <a:lvl5pPr marL="0" indent="1828800">
              <a:buSzTx/>
              <a:buNone/>
              <a:defRPr sz="1600">
                <a:solidFill>
                  <a:srgbClr val="FFFFFF"/>
                </a:solidFill>
              </a:defRPr>
            </a:lvl5pPr>
          </a:lstStyle>
          <a:p>
            <a:r>
              <a:t>Textebene 1</a:t>
            </a:r>
          </a:p>
          <a:p>
            <a:pPr lvl="1"/>
            <a:r>
              <a:t>Textebene 2</a:t>
            </a:r>
          </a:p>
          <a:p>
            <a:pPr lvl="2"/>
            <a:r>
              <a:t>Textebene 3</a:t>
            </a:r>
          </a:p>
          <a:p>
            <a:pPr lvl="3"/>
            <a:r>
              <a:t>Textebene 4</a:t>
            </a:r>
          </a:p>
          <a:p>
            <a:pPr lvl="4"/>
            <a:r>
              <a:t>Textebene 5</a:t>
            </a:r>
          </a:p>
        </p:txBody>
      </p:sp>
      <p:sp>
        <p:nvSpPr>
          <p:cNvPr id="18" name="Foliennummer"/>
          <p:cNvSpPr txBox="1">
            <a:spLocks noGrp="1"/>
          </p:cNvSpPr>
          <p:nvPr>
            <p:ph type="sldNum" sz="quarter" idx="2"/>
          </p:nvPr>
        </p:nvSpPr>
        <p:spPr>
          <a:xfrm>
            <a:off x="5892800" y="6172200"/>
            <a:ext cx="2844800" cy="368301"/>
          </a:xfrm>
          <a:prstGeom prst="rect">
            <a:avLst/>
          </a:prstGeom>
        </p:spPr>
        <p:txBody>
          <a:bodyPr/>
          <a:lstStyle>
            <a:lvl1pPr>
              <a:defRPr i="0">
                <a:latin typeface="Avenir Book Oblique"/>
                <a:ea typeface="Avenir Book Oblique"/>
                <a:cs typeface="Avenir Book Oblique"/>
                <a:sym typeface="Avenir Book Oblique"/>
              </a:defRPr>
            </a:lvl1pPr>
          </a:lstStyle>
          <a:p>
            <a:fld id="{86CB4B4D-7CA3-9044-876B-883B54F8677D}" type="slidenum">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25" name="Titeltext"/>
          <p:cNvSpPr txBox="1">
            <a:spLocks noGrp="1"/>
          </p:cNvSpPr>
          <p:nvPr>
            <p:ph type="title"/>
          </p:nvPr>
        </p:nvSpPr>
        <p:spPr>
          <a:prstGeom prst="rect">
            <a:avLst/>
          </a:prstGeom>
        </p:spPr>
        <p:txBody>
          <a:bodyPr/>
          <a:lstStyle/>
          <a:p>
            <a:r>
              <a:t>Titeltext</a:t>
            </a:r>
          </a:p>
        </p:txBody>
      </p:sp>
      <p:sp>
        <p:nvSpPr>
          <p:cNvPr id="26" name="Textebene 1…"/>
          <p:cNvSpPr txBox="1">
            <a:spLocks noGrp="1"/>
          </p:cNvSpPr>
          <p:nvPr>
            <p:ph type="body" idx="1"/>
          </p:nvPr>
        </p:nvSpPr>
        <p:spPr>
          <a:prstGeom prst="rect">
            <a:avLst/>
          </a:prstGeom>
        </p:spPr>
        <p:txBody>
          <a:bodyPr/>
          <a:lstStyle/>
          <a:p>
            <a:r>
              <a:t>Textebene 1</a:t>
            </a:r>
          </a:p>
          <a:p>
            <a:pPr lvl="1"/>
            <a:r>
              <a:t>Textebene 2</a:t>
            </a:r>
          </a:p>
          <a:p>
            <a:pPr lvl="2"/>
            <a:r>
              <a:t>Textebene 3</a:t>
            </a:r>
          </a:p>
          <a:p>
            <a:pPr lvl="3"/>
            <a:r>
              <a:t>Textebene 4</a:t>
            </a:r>
          </a:p>
          <a:p>
            <a:pPr lvl="4"/>
            <a:r>
              <a:t>Textebene 5</a:t>
            </a:r>
          </a:p>
        </p:txBody>
      </p:sp>
      <p:sp>
        <p:nvSpPr>
          <p:cNvPr id="27" name="Foliennummer"/>
          <p:cNvSpPr txBox="1">
            <a:spLocks noGrp="1"/>
          </p:cNvSpPr>
          <p:nvPr>
            <p:ph type="sldNum" sz="quarter" idx="2"/>
          </p:nvPr>
        </p:nvSpPr>
        <p:spPr>
          <a:prstGeom prst="rect">
            <a:avLst/>
          </a:prstGeom>
        </p:spPr>
        <p:txBody>
          <a:bodyPr/>
          <a:lstStyle/>
          <a:p>
            <a:fld id="{86CB4B4D-7CA3-9044-876B-883B54F8677D}" type="slidenum">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Zwei Inhalte">
    <p:spTree>
      <p:nvGrpSpPr>
        <p:cNvPr id="1" name=""/>
        <p:cNvGrpSpPr/>
        <p:nvPr/>
      </p:nvGrpSpPr>
      <p:grpSpPr>
        <a:xfrm>
          <a:off x="0" y="0"/>
          <a:ext cx="0" cy="0"/>
          <a:chOff x="0" y="0"/>
          <a:chExt cx="0" cy="0"/>
        </a:xfrm>
      </p:grpSpPr>
      <p:sp>
        <p:nvSpPr>
          <p:cNvPr id="34" name="Titeltext"/>
          <p:cNvSpPr txBox="1">
            <a:spLocks noGrp="1"/>
          </p:cNvSpPr>
          <p:nvPr>
            <p:ph type="title"/>
          </p:nvPr>
        </p:nvSpPr>
        <p:spPr>
          <a:xfrm>
            <a:off x="703362" y="314565"/>
            <a:ext cx="9001747" cy="611278"/>
          </a:xfrm>
          <a:prstGeom prst="rect">
            <a:avLst/>
          </a:prstGeom>
        </p:spPr>
        <p:txBody>
          <a:bodyPr/>
          <a:lstStyle>
            <a:lvl1pPr>
              <a:defRPr>
                <a:solidFill>
                  <a:schemeClr val="accent1"/>
                </a:solidFill>
              </a:defRPr>
            </a:lvl1pPr>
          </a:lstStyle>
          <a:p>
            <a:r>
              <a:t>Titeltext</a:t>
            </a:r>
          </a:p>
        </p:txBody>
      </p:sp>
      <p:sp>
        <p:nvSpPr>
          <p:cNvPr id="35" name="Textebene 1…"/>
          <p:cNvSpPr txBox="1">
            <a:spLocks noGrp="1"/>
          </p:cNvSpPr>
          <p:nvPr>
            <p:ph type="body" sz="half" idx="1"/>
          </p:nvPr>
        </p:nvSpPr>
        <p:spPr>
          <a:xfrm>
            <a:off x="682335" y="1381602"/>
            <a:ext cx="4949536" cy="4771868"/>
          </a:xfrm>
          <a:prstGeom prst="rect">
            <a:avLst/>
          </a:prstGeom>
        </p:spPr>
        <p:txBody>
          <a:bodyPr/>
          <a:lstStyle>
            <a:lvl1pPr>
              <a:defRPr sz="1600">
                <a:solidFill>
                  <a:schemeClr val="accent1"/>
                </a:solidFill>
                <a:latin typeface="+mn-lt"/>
                <a:ea typeface="+mn-ea"/>
                <a:cs typeface="+mn-cs"/>
                <a:sym typeface="Avenir Book"/>
              </a:defRPr>
            </a:lvl1pPr>
            <a:lvl2pPr marL="179387" indent="-139700">
              <a:buChar char="•"/>
              <a:defRPr sz="1600">
                <a:solidFill>
                  <a:schemeClr val="accent1"/>
                </a:solidFill>
                <a:latin typeface="+mn-lt"/>
                <a:ea typeface="+mn-ea"/>
                <a:cs typeface="+mn-cs"/>
                <a:sym typeface="Avenir Book"/>
              </a:defRPr>
            </a:lvl2pPr>
            <a:lvl3pPr marL="378732" indent="-159657">
              <a:defRPr sz="1600">
                <a:solidFill>
                  <a:schemeClr val="accent1"/>
                </a:solidFill>
                <a:latin typeface="+mn-lt"/>
                <a:ea typeface="+mn-ea"/>
                <a:cs typeface="+mn-cs"/>
                <a:sym typeface="Avenir Book"/>
              </a:defRPr>
            </a:lvl3pPr>
            <a:lvl4pPr marL="584200" indent="-184150">
              <a:defRPr sz="1600">
                <a:solidFill>
                  <a:schemeClr val="accent1"/>
                </a:solidFill>
                <a:latin typeface="+mn-lt"/>
                <a:ea typeface="+mn-ea"/>
                <a:cs typeface="+mn-cs"/>
                <a:sym typeface="Avenir Book"/>
              </a:defRPr>
            </a:lvl4pPr>
            <a:lvl5pPr marL="852487" indent="-184150">
              <a:defRPr sz="1600">
                <a:solidFill>
                  <a:schemeClr val="accent1"/>
                </a:solidFill>
                <a:latin typeface="+mn-lt"/>
                <a:ea typeface="+mn-ea"/>
                <a:cs typeface="+mn-cs"/>
                <a:sym typeface="Avenir Book"/>
              </a:defRPr>
            </a:lvl5pPr>
          </a:lstStyle>
          <a:p>
            <a:r>
              <a:t>Textebene 1</a:t>
            </a:r>
          </a:p>
          <a:p>
            <a:pPr lvl="1"/>
            <a:r>
              <a:t>Textebene 2</a:t>
            </a:r>
          </a:p>
          <a:p>
            <a:pPr lvl="2"/>
            <a:r>
              <a:t>Textebene 3</a:t>
            </a:r>
          </a:p>
          <a:p>
            <a:pPr lvl="3"/>
            <a:r>
              <a:t>Textebene 4</a:t>
            </a:r>
          </a:p>
          <a:p>
            <a:pPr lvl="4"/>
            <a:r>
              <a:t>Textebene 5</a:t>
            </a:r>
          </a:p>
        </p:txBody>
      </p:sp>
      <p:sp>
        <p:nvSpPr>
          <p:cNvPr id="36" name="Gerader Verbinder 10"/>
          <p:cNvSpPr/>
          <p:nvPr/>
        </p:nvSpPr>
        <p:spPr>
          <a:xfrm>
            <a:off x="682334" y="1319696"/>
            <a:ext cx="4949538" cy="1"/>
          </a:xfrm>
          <a:prstGeom prst="line">
            <a:avLst/>
          </a:prstGeom>
          <a:ln w="6350">
            <a:solidFill>
              <a:srgbClr val="001721"/>
            </a:solidFill>
            <a:miter/>
          </a:ln>
        </p:spPr>
        <p:txBody>
          <a:bodyPr lIns="45719" rIns="45719"/>
          <a:lstStyle/>
          <a:p>
            <a:endParaRPr/>
          </a:p>
        </p:txBody>
      </p:sp>
      <p:sp>
        <p:nvSpPr>
          <p:cNvPr id="37" name="Gerader Verbinder 18"/>
          <p:cNvSpPr/>
          <p:nvPr/>
        </p:nvSpPr>
        <p:spPr>
          <a:xfrm>
            <a:off x="6497780" y="1316231"/>
            <a:ext cx="4949538" cy="1"/>
          </a:xfrm>
          <a:prstGeom prst="line">
            <a:avLst/>
          </a:prstGeom>
          <a:ln w="6350">
            <a:solidFill>
              <a:srgbClr val="001721"/>
            </a:solidFill>
            <a:miter/>
          </a:ln>
        </p:spPr>
        <p:txBody>
          <a:bodyPr lIns="45719" rIns="45719"/>
          <a:lstStyle/>
          <a:p>
            <a:endParaRPr/>
          </a:p>
        </p:txBody>
      </p:sp>
      <p:sp>
        <p:nvSpPr>
          <p:cNvPr id="38" name="Textebene 1…"/>
          <p:cNvSpPr txBox="1"/>
          <p:nvPr/>
        </p:nvSpPr>
        <p:spPr>
          <a:xfrm>
            <a:off x="6561227" y="1381602"/>
            <a:ext cx="4949537" cy="4771868"/>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1pPr>
              <a:lnSpc>
                <a:spcPct val="90000"/>
              </a:lnSpc>
              <a:spcBef>
                <a:spcPts val="1000"/>
              </a:spcBef>
              <a:defRPr sz="1600"/>
            </a:lvl1pPr>
            <a:lvl2pPr marL="179387" indent="-139700">
              <a:lnSpc>
                <a:spcPct val="90000"/>
              </a:lnSpc>
              <a:spcBef>
                <a:spcPts val="1000"/>
              </a:spcBef>
              <a:buSzPct val="100000"/>
              <a:buChar char="•"/>
              <a:defRPr sz="1600"/>
            </a:lvl2pPr>
            <a:lvl3pPr marL="378732" indent="-159657">
              <a:lnSpc>
                <a:spcPct val="90000"/>
              </a:lnSpc>
              <a:spcBef>
                <a:spcPts val="1000"/>
              </a:spcBef>
              <a:buSzPct val="100000"/>
              <a:buChar char="•"/>
              <a:defRPr sz="1600"/>
            </a:lvl3pPr>
            <a:lvl4pPr marL="584200" indent="-184150">
              <a:lnSpc>
                <a:spcPct val="90000"/>
              </a:lnSpc>
              <a:spcBef>
                <a:spcPts val="1000"/>
              </a:spcBef>
              <a:buSzPct val="100000"/>
              <a:buChar char="•"/>
              <a:defRPr sz="1600"/>
            </a:lvl4pPr>
            <a:lvl5pPr marL="852487" indent="-184150">
              <a:lnSpc>
                <a:spcPct val="90000"/>
              </a:lnSpc>
              <a:spcBef>
                <a:spcPts val="1000"/>
              </a:spcBef>
              <a:buSzPct val="100000"/>
              <a:buChar char="•"/>
              <a:defRPr sz="1600"/>
            </a:lvl5pPr>
          </a:lstStyle>
          <a:p>
            <a:r>
              <a:t>Textebene 1</a:t>
            </a:r>
          </a:p>
          <a:p>
            <a:pPr lvl="1"/>
            <a:r>
              <a:t>Textebene 2</a:t>
            </a:r>
          </a:p>
          <a:p>
            <a:pPr lvl="2"/>
            <a:r>
              <a:t>Textebene 3</a:t>
            </a:r>
          </a:p>
          <a:p>
            <a:pPr lvl="3"/>
            <a:r>
              <a:t>Textebene 4</a:t>
            </a:r>
          </a:p>
          <a:p>
            <a:pPr lvl="4"/>
            <a:r>
              <a:t>Textebene 5</a:t>
            </a:r>
          </a:p>
        </p:txBody>
      </p:sp>
      <p:pic>
        <p:nvPicPr>
          <p:cNvPr id="39" name="Tooling-Group-Logo-Transparent.png" descr="Tooling-Group-Logo-Transparent.png"/>
          <p:cNvPicPr>
            <a:picLocks noChangeAspect="1"/>
          </p:cNvPicPr>
          <p:nvPr/>
        </p:nvPicPr>
        <p:blipFill>
          <a:blip r:embed="rId2"/>
          <a:stretch>
            <a:fillRect/>
          </a:stretch>
        </p:blipFill>
        <p:spPr>
          <a:xfrm>
            <a:off x="10360525" y="258709"/>
            <a:ext cx="1398908" cy="649475"/>
          </a:xfrm>
          <a:prstGeom prst="rect">
            <a:avLst/>
          </a:prstGeom>
          <a:ln w="12700">
            <a:miter lim="400000"/>
          </a:ln>
        </p:spPr>
      </p:pic>
      <p:sp>
        <p:nvSpPr>
          <p:cNvPr id="40" name="Subsection 1"/>
          <p:cNvSpPr txBox="1">
            <a:spLocks noGrp="1"/>
          </p:cNvSpPr>
          <p:nvPr>
            <p:ph type="body" sz="quarter" idx="13"/>
          </p:nvPr>
        </p:nvSpPr>
        <p:spPr>
          <a:xfrm>
            <a:off x="675648" y="968302"/>
            <a:ext cx="4962910" cy="370841"/>
          </a:xfrm>
          <a:prstGeom prst="rect">
            <a:avLst/>
          </a:prstGeom>
          <a:noFill/>
        </p:spPr>
        <p:txBody>
          <a:bodyPr>
            <a:noAutofit/>
          </a:bodyPr>
          <a:lstStyle>
            <a:lvl1pPr>
              <a:lnSpc>
                <a:spcPct val="100000"/>
              </a:lnSpc>
              <a:spcBef>
                <a:spcPts val="0"/>
              </a:spcBef>
              <a:defRPr sz="1600">
                <a:solidFill>
                  <a:schemeClr val="accent1"/>
                </a:solidFill>
                <a:latin typeface="+mn-lt"/>
                <a:ea typeface="+mn-ea"/>
                <a:cs typeface="+mn-cs"/>
                <a:sym typeface="Avenir Book"/>
              </a:defRPr>
            </a:lvl1pPr>
          </a:lstStyle>
          <a:p>
            <a:r>
              <a:t>Subsection 1</a:t>
            </a:r>
          </a:p>
        </p:txBody>
      </p:sp>
      <p:sp>
        <p:nvSpPr>
          <p:cNvPr id="41" name="Subsection 2"/>
          <p:cNvSpPr txBox="1">
            <a:spLocks noGrp="1"/>
          </p:cNvSpPr>
          <p:nvPr>
            <p:ph type="body" sz="quarter" idx="14"/>
          </p:nvPr>
        </p:nvSpPr>
        <p:spPr>
          <a:xfrm>
            <a:off x="6491094" y="968302"/>
            <a:ext cx="4962910" cy="370841"/>
          </a:xfrm>
          <a:prstGeom prst="rect">
            <a:avLst/>
          </a:prstGeom>
          <a:noFill/>
        </p:spPr>
        <p:txBody>
          <a:bodyPr>
            <a:spAutoFit/>
          </a:bodyPr>
          <a:lstStyle>
            <a:lvl1pPr>
              <a:lnSpc>
                <a:spcPct val="100000"/>
              </a:lnSpc>
              <a:spcBef>
                <a:spcPts val="0"/>
              </a:spcBef>
              <a:defRPr sz="1600">
                <a:solidFill>
                  <a:schemeClr val="accent1"/>
                </a:solidFill>
                <a:latin typeface="+mn-lt"/>
                <a:ea typeface="+mn-ea"/>
                <a:cs typeface="+mn-cs"/>
                <a:sym typeface="Avenir Book"/>
              </a:defRPr>
            </a:lvl1pPr>
          </a:lstStyle>
          <a:p>
            <a:r>
              <a:t>Subsection 2</a:t>
            </a:r>
          </a:p>
        </p:txBody>
      </p:sp>
      <p:sp>
        <p:nvSpPr>
          <p:cNvPr id="42" name="Licensed under CC-BY-SA-4.0"/>
          <p:cNvSpPr txBox="1"/>
          <p:nvPr/>
        </p:nvSpPr>
        <p:spPr>
          <a:xfrm>
            <a:off x="5183920" y="6409149"/>
            <a:ext cx="1824160"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i="1">
                <a:solidFill>
                  <a:srgbClr val="A7A7A7"/>
                </a:solidFill>
                <a:latin typeface="Arial"/>
                <a:ea typeface="Arial"/>
                <a:cs typeface="Arial"/>
                <a:sym typeface="Arial"/>
              </a:defRPr>
            </a:lvl1pPr>
          </a:lstStyle>
          <a:p>
            <a:r>
              <a:t>Licensed under CC-BY-SA-4.0</a:t>
            </a:r>
          </a:p>
        </p:txBody>
      </p:sp>
      <p:sp>
        <p:nvSpPr>
          <p:cNvPr id="43" name="The Open Source Reference Tooling Working Group"/>
          <p:cNvSpPr txBox="1"/>
          <p:nvPr/>
        </p:nvSpPr>
        <p:spPr>
          <a:xfrm>
            <a:off x="365992" y="6406785"/>
            <a:ext cx="3057325"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i="1">
                <a:solidFill>
                  <a:srgbClr val="A7A7A7"/>
                </a:solidFill>
                <a:latin typeface="Arial"/>
                <a:ea typeface="Arial"/>
                <a:cs typeface="Arial"/>
                <a:sym typeface="Arial"/>
              </a:defRPr>
            </a:lvl1pPr>
          </a:lstStyle>
          <a:p>
            <a:r>
              <a:t>The Open Source Reference Tooling Working Group</a:t>
            </a:r>
          </a:p>
        </p:txBody>
      </p:sp>
      <p:sp>
        <p:nvSpPr>
          <p:cNvPr id="44" name="Foliennummer"/>
          <p:cNvSpPr txBox="1">
            <a:spLocks noGrp="1"/>
          </p:cNvSpPr>
          <p:nvPr>
            <p:ph type="sldNum" sz="quarter" idx="2"/>
          </p:nvPr>
        </p:nvSpPr>
        <p:spPr>
          <a:prstGeom prst="rect">
            <a:avLst/>
          </a:prstGeom>
        </p:spPr>
        <p:txBody>
          <a:bodyPr/>
          <a:lstStyle>
            <a:lvl1pPr>
              <a:defRPr>
                <a:solidFill>
                  <a:srgbClr val="A6A6A6"/>
                </a:solidFill>
              </a:defRPr>
            </a:lvl1pPr>
          </a:lstStyle>
          <a:p>
            <a:fld id="{86CB4B4D-7CA3-9044-876B-883B54F8677D}" type="slidenum">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Nur Titel">
    <p:spTree>
      <p:nvGrpSpPr>
        <p:cNvPr id="1" name=""/>
        <p:cNvGrpSpPr/>
        <p:nvPr/>
      </p:nvGrpSpPr>
      <p:grpSpPr>
        <a:xfrm>
          <a:off x="0" y="0"/>
          <a:ext cx="0" cy="0"/>
          <a:chOff x="0" y="0"/>
          <a:chExt cx="0" cy="0"/>
        </a:xfrm>
      </p:grpSpPr>
      <p:sp>
        <p:nvSpPr>
          <p:cNvPr id="51" name="Titeltext"/>
          <p:cNvSpPr txBox="1">
            <a:spLocks noGrp="1"/>
          </p:cNvSpPr>
          <p:nvPr>
            <p:ph type="title"/>
          </p:nvPr>
        </p:nvSpPr>
        <p:spPr>
          <a:xfrm>
            <a:off x="701693" y="322997"/>
            <a:ext cx="8972244" cy="602845"/>
          </a:xfrm>
          <a:prstGeom prst="rect">
            <a:avLst/>
          </a:prstGeom>
        </p:spPr>
        <p:txBody>
          <a:bodyPr/>
          <a:lstStyle>
            <a:lvl1pPr>
              <a:defRPr sz="2400">
                <a:solidFill>
                  <a:schemeClr val="accent1"/>
                </a:solidFill>
              </a:defRPr>
            </a:lvl1pPr>
          </a:lstStyle>
          <a:p>
            <a:r>
              <a:t>Titeltext</a:t>
            </a:r>
          </a:p>
        </p:txBody>
      </p:sp>
      <p:sp>
        <p:nvSpPr>
          <p:cNvPr id="52" name="Foliennummer"/>
          <p:cNvSpPr txBox="1">
            <a:spLocks noGrp="1"/>
          </p:cNvSpPr>
          <p:nvPr>
            <p:ph type="sldNum" sz="quarter" idx="2"/>
          </p:nvPr>
        </p:nvSpPr>
        <p:spPr>
          <a:xfrm>
            <a:off x="11243519" y="6404292"/>
            <a:ext cx="245365" cy="269241"/>
          </a:xfrm>
          <a:prstGeom prst="rect">
            <a:avLst/>
          </a:prstGeom>
        </p:spPr>
        <p:txBody>
          <a:bodyPr/>
          <a:lstStyle>
            <a:lvl1pPr>
              <a:defRPr i="0">
                <a:latin typeface="Avenir Book Oblique"/>
                <a:ea typeface="Avenir Book Oblique"/>
                <a:cs typeface="Avenir Book Oblique"/>
                <a:sym typeface="Avenir Book Oblique"/>
              </a:defRPr>
            </a:lvl1pPr>
          </a:lstStyle>
          <a:p>
            <a:fld id="{86CB4B4D-7CA3-9044-876B-883B54F8677D}" type="slidenum">
              <a:t>‹Nr.›</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xt"/>
          <p:cNvSpPr txBox="1">
            <a:spLocks noGrp="1"/>
          </p:cNvSpPr>
          <p:nvPr>
            <p:ph type="title"/>
          </p:nvPr>
        </p:nvSpPr>
        <p:spPr>
          <a:xfrm>
            <a:off x="573759" y="358202"/>
            <a:ext cx="9828312" cy="5953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Titeltext</a:t>
            </a:r>
          </a:p>
        </p:txBody>
      </p:sp>
      <p:sp>
        <p:nvSpPr>
          <p:cNvPr id="3" name="Textebene 1…"/>
          <p:cNvSpPr txBox="1">
            <a:spLocks noGrp="1"/>
          </p:cNvSpPr>
          <p:nvPr>
            <p:ph type="body" idx="1"/>
          </p:nvPr>
        </p:nvSpPr>
        <p:spPr>
          <a:xfrm>
            <a:off x="695325" y="1271590"/>
            <a:ext cx="10801350" cy="5066297"/>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lvl2pPr marL="719137" indent="-542925"/>
            <a:lvl3pPr marL="859745" indent="-413657"/>
            <a:lvl4pPr marL="1195917" indent="-478367"/>
            <a:lvl5pPr marL="1377950" indent="-482600"/>
          </a:lstStyle>
          <a:p>
            <a:r>
              <a:t>Textebene 1</a:t>
            </a:r>
          </a:p>
          <a:p>
            <a:pPr lvl="1"/>
            <a:r>
              <a:t>Textebene 2</a:t>
            </a:r>
          </a:p>
          <a:p>
            <a:pPr lvl="2"/>
            <a:r>
              <a:t>Textebene 3</a:t>
            </a:r>
          </a:p>
          <a:p>
            <a:pPr lvl="3"/>
            <a:r>
              <a:t>Textebene 4</a:t>
            </a:r>
          </a:p>
          <a:p>
            <a:pPr lvl="4"/>
            <a:r>
              <a:t>Textebene 5</a:t>
            </a:r>
          </a:p>
        </p:txBody>
      </p:sp>
      <p:pic>
        <p:nvPicPr>
          <p:cNvPr id="4" name="Tooling-Group-Logo-Transparent.png" descr="Tooling-Group-Logo-Transparent.png"/>
          <p:cNvPicPr>
            <a:picLocks noChangeAspect="1"/>
          </p:cNvPicPr>
          <p:nvPr/>
        </p:nvPicPr>
        <p:blipFill>
          <a:blip r:embed="rId6"/>
          <a:stretch>
            <a:fillRect/>
          </a:stretch>
        </p:blipFill>
        <p:spPr>
          <a:xfrm>
            <a:off x="10360525" y="258709"/>
            <a:ext cx="1398908" cy="649475"/>
          </a:xfrm>
          <a:prstGeom prst="rect">
            <a:avLst/>
          </a:prstGeom>
          <a:ln w="12700">
            <a:miter lim="400000"/>
          </a:ln>
        </p:spPr>
      </p:pic>
      <p:sp>
        <p:nvSpPr>
          <p:cNvPr id="5" name="Licensed under CC-BY-SA-4.0"/>
          <p:cNvSpPr txBox="1"/>
          <p:nvPr/>
        </p:nvSpPr>
        <p:spPr>
          <a:xfrm>
            <a:off x="5183920" y="6409149"/>
            <a:ext cx="1824160" cy="2269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i="1">
                <a:solidFill>
                  <a:srgbClr val="A7A7A7"/>
                </a:solidFill>
                <a:latin typeface="Arial"/>
                <a:ea typeface="Arial"/>
                <a:cs typeface="Arial"/>
                <a:sym typeface="Arial"/>
              </a:defRPr>
            </a:lvl1pPr>
          </a:lstStyle>
          <a:p>
            <a:r>
              <a:t>Licensed under CC-BY-SA-4.0</a:t>
            </a:r>
          </a:p>
        </p:txBody>
      </p:sp>
      <p:sp>
        <p:nvSpPr>
          <p:cNvPr id="6" name="The Open Source Reference Tooling Working Group"/>
          <p:cNvSpPr txBox="1"/>
          <p:nvPr/>
        </p:nvSpPr>
        <p:spPr>
          <a:xfrm>
            <a:off x="365992" y="6406785"/>
            <a:ext cx="3070710"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i="1">
                <a:solidFill>
                  <a:srgbClr val="A7A7A7"/>
                </a:solidFill>
                <a:latin typeface="Arial"/>
                <a:ea typeface="Arial"/>
                <a:cs typeface="Arial"/>
                <a:sym typeface="Arial"/>
              </a:defRPr>
            </a:lvl1pPr>
          </a:lstStyle>
          <a:p>
            <a:r>
              <a:rPr lang="de-DE" dirty="0"/>
              <a:t>Open Source Compliance </a:t>
            </a:r>
            <a:r>
              <a:rPr lang="de-DE" dirty="0" err="1"/>
              <a:t>Capability</a:t>
            </a:r>
            <a:r>
              <a:rPr lang="de-DE" dirty="0"/>
              <a:t> Model  (v1.3.1)</a:t>
            </a:r>
            <a:endParaRPr dirty="0"/>
          </a:p>
        </p:txBody>
      </p:sp>
      <p:sp>
        <p:nvSpPr>
          <p:cNvPr id="7" name="Foliennummer"/>
          <p:cNvSpPr txBox="1">
            <a:spLocks noGrp="1"/>
          </p:cNvSpPr>
          <p:nvPr>
            <p:ph type="sldNum" sz="quarter" idx="2"/>
          </p:nvPr>
        </p:nvSpPr>
        <p:spPr>
          <a:xfrm>
            <a:off x="11243480" y="6425419"/>
            <a:ext cx="245404" cy="226987"/>
          </a:xfrm>
          <a:prstGeom prst="rect">
            <a:avLst/>
          </a:prstGeom>
          <a:ln w="12700">
            <a:miter lim="400000"/>
          </a:ln>
        </p:spPr>
        <p:txBody>
          <a:bodyPr wrap="none" lIns="45719" rIns="45719" anchor="ctr">
            <a:spAutoFit/>
          </a:bodyPr>
          <a:lstStyle>
            <a:lvl1pPr algn="r">
              <a:defRPr sz="1000" i="1">
                <a:solidFill>
                  <a:srgbClr val="888C91"/>
                </a:solidFill>
                <a:latin typeface="Arial"/>
                <a:ea typeface="Arial"/>
                <a:cs typeface="Arial"/>
                <a:sym typeface="Arial"/>
              </a:defRPr>
            </a:lvl1pPr>
          </a:lstStyle>
          <a:p>
            <a:fld id="{86CB4B4D-7CA3-9044-876B-883B54F8677D}" type="slidenum">
              <a:t>‹Nr.›</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txStyles>
    <p:titleStyle>
      <a:lvl1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1pPr>
      <a:lvl2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2pPr>
      <a:lvl3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3pPr>
      <a:lvl4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4pPr>
      <a:lvl5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5pPr>
      <a:lvl6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6pPr>
      <a:lvl7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7pPr>
      <a:lvl8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8pPr>
      <a:lvl9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9pPr>
    </p:titleStyle>
    <p:bodyStyle>
      <a:lvl1pPr marL="0" marR="0" indent="0" algn="l" defTabSz="914400" latinLnBrk="0">
        <a:lnSpc>
          <a:spcPct val="90000"/>
        </a:lnSpc>
        <a:spcBef>
          <a:spcPts val="1000"/>
        </a:spcBef>
        <a:spcAft>
          <a:spcPts val="0"/>
        </a:spcAft>
        <a:buClrTx/>
        <a:buSzTx/>
        <a:buFontTx/>
        <a:buNone/>
        <a:tabLst/>
        <a:defRPr sz="1400" b="0" i="0" u="none" strike="noStrike" cap="none" spc="0" baseline="0">
          <a:solidFill>
            <a:srgbClr val="000000"/>
          </a:solidFill>
          <a:uFillTx/>
          <a:latin typeface="Arial"/>
          <a:ea typeface="Arial"/>
          <a:cs typeface="Arial"/>
          <a:sym typeface="Arial"/>
        </a:defRPr>
      </a:lvl1pPr>
      <a:lvl2pPr marL="413742" marR="0" indent="-237530" algn="l" defTabSz="914400" latinLnBrk="0">
        <a:lnSpc>
          <a:spcPct val="90000"/>
        </a:lnSpc>
        <a:spcBef>
          <a:spcPts val="1000"/>
        </a:spcBef>
        <a:spcAft>
          <a:spcPts val="0"/>
        </a:spcAft>
        <a:buClrTx/>
        <a:buSzPct val="100000"/>
        <a:buFontTx/>
        <a:buAutoNum type="arabicPeriod"/>
        <a:tabLst/>
        <a:defRPr sz="1400" b="0" i="0" u="none" strike="noStrike" cap="none" spc="0" baseline="0">
          <a:solidFill>
            <a:srgbClr val="000000"/>
          </a:solidFill>
          <a:uFillTx/>
          <a:latin typeface="Arial"/>
          <a:ea typeface="Arial"/>
          <a:cs typeface="Arial"/>
          <a:sym typeface="Arial"/>
        </a:defRPr>
      </a:lvl2pPr>
      <a:lvl3pPr marL="627062" marR="0" indent="-180975"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3pPr>
      <a:lvl4pPr marL="926835" marR="0" indent="-209285"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4pPr>
      <a:lvl5pPr marL="1106487" marR="0" indent="-211137"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5pPr>
      <a:lvl6pPr marL="24460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6pPr>
      <a:lvl7pPr marL="29032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7pPr>
      <a:lvl8pPr marL="33604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8pPr>
      <a:lvl9pPr marL="38176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9pPr>
    </p:bodyStyle>
    <p:otherStyle>
      <a:lvl1pPr marL="0" marR="0" indent="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1pPr>
      <a:lvl2pPr marL="0" marR="0" indent="4572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2pPr>
      <a:lvl3pPr marL="0" marR="0" indent="9144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3pPr>
      <a:lvl4pPr marL="0" marR="0" indent="13716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4pPr>
      <a:lvl5pPr marL="0" marR="0" indent="18288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5pPr>
      <a:lvl6pPr marL="0" marR="0" indent="22860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6pPr>
      <a:lvl7pPr marL="0" marR="0" indent="27432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7pPr>
      <a:lvl8pPr marL="0" marR="0" indent="32004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8pPr>
      <a:lvl9pPr marL="0" marR="0" indent="36576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apability Map"/>
          <p:cNvSpPr txBox="1">
            <a:spLocks noGrp="1"/>
          </p:cNvSpPr>
          <p:nvPr>
            <p:ph type="ctrTitle"/>
          </p:nvPr>
        </p:nvSpPr>
        <p:spPr>
          <a:prstGeom prst="rect">
            <a:avLst/>
          </a:prstGeom>
        </p:spPr>
        <p:txBody>
          <a:bodyPr/>
          <a:lstStyle/>
          <a:p>
            <a:r>
              <a:t>Capability Map</a:t>
            </a:r>
          </a:p>
        </p:txBody>
      </p:sp>
      <p:sp>
        <p:nvSpPr>
          <p:cNvPr id="62" name="OC Tooling Reference Workgroup - Draft 1"/>
          <p:cNvSpPr txBox="1">
            <a:spLocks noGrp="1"/>
          </p:cNvSpPr>
          <p:nvPr>
            <p:ph type="subTitle" sz="quarter" idx="1"/>
          </p:nvPr>
        </p:nvSpPr>
        <p:spPr>
          <a:xfrm>
            <a:off x="2064381" y="2905678"/>
            <a:ext cx="8488571" cy="749323"/>
          </a:xfrm>
          <a:prstGeom prst="rect">
            <a:avLst/>
          </a:prstGeom>
        </p:spPr>
        <p:txBody>
          <a:bodyPr/>
          <a:lstStyle/>
          <a:p>
            <a:r>
              <a:rPr dirty="0"/>
              <a:t>OC Tooling Reference Workgroup - </a:t>
            </a:r>
            <a:r>
              <a:rPr lang="de-DE" dirty="0"/>
              <a:t>v</a:t>
            </a:r>
            <a:r>
              <a:rPr dirty="0"/>
              <a:t>1</a:t>
            </a:r>
            <a:r>
              <a:rPr lang="de-DE" dirty="0"/>
              <a:t>.3.1</a:t>
            </a:r>
            <a:endParaRPr dirty="0"/>
          </a:p>
        </p:txBody>
      </p:sp>
      <p:sp>
        <p:nvSpPr>
          <p:cNvPr id="63" name="v1.1 by Dr. Peter Ellsiepen (ESA) &amp; Jan Thielscher (TrustSource), 25.11.2019"/>
          <p:cNvSpPr txBox="1"/>
          <p:nvPr/>
        </p:nvSpPr>
        <p:spPr>
          <a:xfrm>
            <a:off x="2093508" y="3985528"/>
            <a:ext cx="5314914"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200"/>
            </a:lvl1pPr>
          </a:lstStyle>
          <a:p>
            <a:r>
              <a:rPr dirty="0"/>
              <a:t>v1.</a:t>
            </a:r>
            <a:r>
              <a:rPr lang="en-GB" dirty="0"/>
              <a:t>3.1</a:t>
            </a:r>
            <a:r>
              <a:rPr dirty="0"/>
              <a:t> by Dr. Peter Ellsiepen (ESA) &amp; Jan Thielscher (</a:t>
            </a:r>
            <a:r>
              <a:rPr dirty="0" err="1"/>
              <a:t>TrustSource</a:t>
            </a:r>
            <a:r>
              <a:rPr dirty="0"/>
              <a:t>), </a:t>
            </a:r>
            <a:r>
              <a:rPr lang="de-DE" dirty="0"/>
              <a:t>11.1.2021</a:t>
            </a:r>
            <a:endParaRPr dirty="0"/>
          </a:p>
        </p:txBody>
      </p:sp>
      <p:sp>
        <p:nvSpPr>
          <p:cNvPr id="64"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a:t>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C Tooling Workgroup - ToolChain Capabilities - Components Repository"/>
          <p:cNvSpPr txBox="1">
            <a:spLocks noGrp="1"/>
          </p:cNvSpPr>
          <p:nvPr>
            <p:ph type="title"/>
          </p:nvPr>
        </p:nvSpPr>
        <p:spPr>
          <a:prstGeom prst="rect">
            <a:avLst/>
          </a:prstGeom>
        </p:spPr>
        <p:txBody>
          <a:bodyPr/>
          <a:lstStyle/>
          <a:p>
            <a:r>
              <a:rPr dirty="0" err="1"/>
              <a:t>ToolChain</a:t>
            </a:r>
            <a:r>
              <a:rPr dirty="0"/>
              <a:t> Capabilities - Package Data Repository</a:t>
            </a:r>
          </a:p>
        </p:txBody>
      </p:sp>
      <p:graphicFrame>
        <p:nvGraphicFramePr>
          <p:cNvPr id="186" name="Tabelle"/>
          <p:cNvGraphicFramePr/>
          <p:nvPr>
            <p:extLst>
              <p:ext uri="{D42A27DB-BD31-4B8C-83A1-F6EECF244321}">
                <p14:modId xmlns:p14="http://schemas.microsoft.com/office/powerpoint/2010/main" val="2733057494"/>
              </p:ext>
            </p:extLst>
          </p:nvPr>
        </p:nvGraphicFramePr>
        <p:xfrm>
          <a:off x="715432" y="1193800"/>
          <a:ext cx="10826683" cy="5135482"/>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92362">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Collect </a:t>
                      </a:r>
                      <a:r>
                        <a:rPr lang="en-GB" dirty="0"/>
                        <a:t>package</a:t>
                      </a:r>
                      <a:r>
                        <a:rPr dirty="0"/>
                        <a:t> information and clearing data on </a:t>
                      </a:r>
                      <a:r>
                        <a:rPr lang="en-GB" dirty="0"/>
                        <a:t>packages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Single point of truth for </a:t>
                      </a:r>
                      <a:r>
                        <a:rPr lang="en-GB" dirty="0"/>
                        <a:t>package</a:t>
                      </a:r>
                      <a:r>
                        <a:rPr dirty="0"/>
                        <a:t>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Store </a:t>
                      </a:r>
                      <a:r>
                        <a:rPr lang="en-GB" dirty="0"/>
                        <a:t>packages</a:t>
                      </a:r>
                      <a:r>
                        <a:rPr dirty="0"/>
                        <a:t> data</a:t>
                      </a:r>
                    </a:p>
                    <a:p>
                      <a:pPr marL="160420" indent="-160420" algn="l">
                        <a:spcBef>
                          <a:spcPts val="300"/>
                        </a:spcBef>
                        <a:buSzPct val="100000"/>
                        <a:buChar char="•"/>
                        <a:defRPr sz="1600">
                          <a:sym typeface="Avenir Book"/>
                        </a:defRPr>
                      </a:pPr>
                      <a:r>
                        <a:rPr dirty="0"/>
                        <a:t>Support composition analysis (verification of dependency analysis)</a:t>
                      </a:r>
                    </a:p>
                    <a:p>
                      <a:pPr marL="160420" indent="-160420" algn="l">
                        <a:spcBef>
                          <a:spcPts val="300"/>
                        </a:spcBef>
                        <a:buSzPct val="100000"/>
                        <a:buChar char="•"/>
                        <a:defRPr sz="1600">
                          <a:sym typeface="Avenir Book"/>
                        </a:defRPr>
                      </a:pPr>
                      <a:r>
                        <a:rPr dirty="0"/>
                        <a:t>Provide search capabilities to identify existing </a:t>
                      </a:r>
                      <a:r>
                        <a:rPr lang="en-GB" dirty="0"/>
                        <a:t>packages</a:t>
                      </a:r>
                      <a:endParaRPr dirty="0"/>
                    </a:p>
                    <a:p>
                      <a:pPr marL="160420" indent="-160420" algn="l">
                        <a:spcBef>
                          <a:spcPts val="300"/>
                        </a:spcBef>
                        <a:buSzPct val="100000"/>
                        <a:buChar char="•"/>
                        <a:defRPr sz="1600">
                          <a:sym typeface="Avenir Book"/>
                        </a:defRPr>
                      </a:pPr>
                      <a:r>
                        <a:rPr dirty="0"/>
                        <a:t>Support authentication</a:t>
                      </a:r>
                      <a:r>
                        <a:rPr lang="en-GB" dirty="0"/>
                        <a:t>/authorization</a:t>
                      </a:r>
                      <a:r>
                        <a:rPr dirty="0"/>
                        <a:t> to ensure responsible data handling/editing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Package</a:t>
                      </a:r>
                      <a:r>
                        <a:rPr dirty="0"/>
                        <a:t> data</a:t>
                      </a:r>
                      <a:r>
                        <a:rPr lang="en-GB" dirty="0"/>
                        <a:t> and metadata (if known)</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Package</a:t>
                      </a:r>
                      <a:r>
                        <a:rPr dirty="0"/>
                        <a:t> data and </a:t>
                      </a:r>
                      <a:r>
                        <a:rPr lang="en-GB" dirty="0"/>
                        <a:t>metadata, including package type (e.g. OSS, COTS, internal) and completion/verification</a:t>
                      </a:r>
                      <a:r>
                        <a:rPr lang="en-GB" baseline="0" dirty="0"/>
                        <a:t> status of </a:t>
                      </a:r>
                      <a:r>
                        <a:rPr lang="en-GB" dirty="0"/>
                        <a:t>associated </a:t>
                      </a:r>
                      <a:r>
                        <a:rPr lang="en-GB" baseline="0" dirty="0"/>
                        <a:t>metadata</a:t>
                      </a:r>
                      <a:endParaRPr dirty="0"/>
                    </a:p>
                    <a:p>
                      <a:pPr marL="160420" indent="-160420" algn="l">
                        <a:spcBef>
                          <a:spcPts val="300"/>
                        </a:spcBef>
                        <a:buSzPct val="100000"/>
                        <a:buChar char="•"/>
                        <a:defRPr sz="1600">
                          <a:sym typeface="Avenir Book"/>
                        </a:defRPr>
                      </a:pPr>
                      <a:r>
                        <a:rPr lang="en-GB" dirty="0"/>
                        <a:t>Containment structures (consists of)</a:t>
                      </a:r>
                    </a:p>
                    <a:p>
                      <a:pPr marL="160420" indent="-160420" algn="l">
                        <a:spcBef>
                          <a:spcPts val="300"/>
                        </a:spcBef>
                        <a:buSzPct val="100000"/>
                        <a:buChar char="•"/>
                        <a:defRPr sz="1600">
                          <a:sym typeface="Avenir Book"/>
                        </a:defRPr>
                      </a:pPr>
                      <a:r>
                        <a:rPr dirty="0"/>
                        <a:t>Dependency structures (</a:t>
                      </a:r>
                      <a:r>
                        <a:rPr lang="en-GB" dirty="0"/>
                        <a:t>depends on</a:t>
                      </a:r>
                      <a:r>
                        <a:rPr dirty="0"/>
                        <a:t>)</a:t>
                      </a:r>
                    </a:p>
                    <a:p>
                      <a:pPr marL="160420" indent="-160420" algn="l">
                        <a:spcBef>
                          <a:spcPts val="300"/>
                        </a:spcBef>
                        <a:buSzPct val="100000"/>
                        <a:buChar char="•"/>
                        <a:defRPr sz="1600">
                          <a:sym typeface="Avenir Book"/>
                        </a:defRPr>
                      </a:pPr>
                      <a:r>
                        <a:rPr dirty="0"/>
                        <a:t>Optional: relate known vulnerability information </a:t>
                      </a:r>
                      <a:r>
                        <a:rPr lang="de-DE" dirty="0"/>
                        <a:t>(not OSC </a:t>
                      </a:r>
                      <a:r>
                        <a:rPr lang="de-DE" dirty="0" err="1"/>
                        <a:t>specific</a:t>
                      </a:r>
                      <a:r>
                        <a:rPr lang="de-DE" dirty="0"/>
                        <a:t>, but a </a:t>
                      </a:r>
                      <a:r>
                        <a:rPr lang="de-DE" dirty="0" err="1"/>
                        <a:t>good</a:t>
                      </a:r>
                      <a:r>
                        <a:rPr lang="de-DE" dirty="0"/>
                        <a:t> </a:t>
                      </a:r>
                      <a:r>
                        <a:rPr lang="de-DE" dirty="0" err="1"/>
                        <a:t>place</a:t>
                      </a:r>
                      <a:r>
                        <a:rPr lang="de-DE" dirty="0"/>
                        <a:t>)</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Clarify role or repo in relation to the archive function. SW360 comes as archive, which actually could also be served by </a:t>
                      </a:r>
                      <a:r>
                        <a:rPr lang="en-GB" dirty="0"/>
                        <a:t>G</a:t>
                      </a:r>
                      <a:r>
                        <a:rPr dirty="0"/>
                        <a:t>it or binary repositor</a:t>
                      </a:r>
                      <a:r>
                        <a:rPr lang="de-DE" dirty="0" err="1"/>
                        <a:t>ies</a:t>
                      </a:r>
                      <a:r>
                        <a:rPr dirty="0"/>
                        <a:t>. Thus adding an archive function here</a:t>
                      </a:r>
                      <a:r>
                        <a:rPr lang="en-GB" dirty="0"/>
                        <a:t> might </a:t>
                      </a:r>
                      <a:r>
                        <a:rPr dirty="0"/>
                        <a:t>just duplicate the code</a:t>
                      </a:r>
                      <a:endParaRPr lang="en-GB" dirty="0"/>
                    </a:p>
                    <a:p>
                      <a:pPr marL="160420" indent="-160420" algn="l">
                        <a:spcBef>
                          <a:spcPts val="300"/>
                        </a:spcBef>
                        <a:buSzPct val="100000"/>
                        <a:buChar char="•"/>
                        <a:defRPr sz="1600">
                          <a:sym typeface="Avenir Book"/>
                        </a:defRPr>
                      </a:pPr>
                      <a:r>
                        <a:rPr lang="en-GB" dirty="0"/>
                        <a:t>TODO: Clarify</a:t>
                      </a:r>
                      <a:r>
                        <a:rPr lang="en-GB" baseline="0" dirty="0"/>
                        <a:t> unique identification of OSS </a:t>
                      </a:r>
                      <a:r>
                        <a:rPr lang="en-GB" baseline="0" dirty="0" err="1"/>
                        <a:t>pkgs</a:t>
                      </a:r>
                      <a:r>
                        <a:rPr lang="en-GB" baseline="0" dirty="0"/>
                        <a:t>,  e.g. package URL,  to be mandatory</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8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OC Tooling Workgroup - ToolChain Capabilities - Project1 data"/>
          <p:cNvSpPr txBox="1">
            <a:spLocks noGrp="1"/>
          </p:cNvSpPr>
          <p:nvPr>
            <p:ph type="title"/>
          </p:nvPr>
        </p:nvSpPr>
        <p:spPr>
          <a:prstGeom prst="rect">
            <a:avLst/>
          </a:prstGeom>
        </p:spPr>
        <p:txBody>
          <a:bodyPr>
            <a:normAutofit fontScale="90000"/>
          </a:bodyPr>
          <a:lstStyle/>
          <a:p>
            <a:r>
              <a:rPr dirty="0" err="1"/>
              <a:t>ToolChain</a:t>
            </a:r>
            <a:r>
              <a:rPr dirty="0"/>
              <a:t> Capabilities - </a:t>
            </a:r>
            <a:r>
              <a:rPr lang="de-DE" dirty="0"/>
              <a:t>Situation</a:t>
            </a:r>
            <a:r>
              <a:rPr dirty="0"/>
              <a:t> </a:t>
            </a:r>
            <a:r>
              <a:rPr lang="en-GB" dirty="0"/>
              <a:t>D</a:t>
            </a:r>
            <a:r>
              <a:rPr dirty="0" err="1"/>
              <a:t>ata</a:t>
            </a:r>
            <a:r>
              <a:rPr lang="de-DE" dirty="0"/>
              <a:t> (</a:t>
            </a:r>
            <a:r>
              <a:rPr lang="de-DE" dirty="0" err="1"/>
              <a:t>Structure</a:t>
            </a:r>
            <a:r>
              <a:rPr lang="de-DE" dirty="0"/>
              <a:t> </a:t>
            </a:r>
            <a:r>
              <a:rPr lang="de-DE" dirty="0" err="1"/>
              <a:t>of</a:t>
            </a:r>
            <a:r>
              <a:rPr lang="de-DE" dirty="0"/>
              <a:t> Solution, </a:t>
            </a:r>
            <a:r>
              <a:rPr lang="de-DE" dirty="0" err="1"/>
              <a:t>Circumstances</a:t>
            </a:r>
            <a:r>
              <a:rPr lang="de-DE" dirty="0"/>
              <a:t>, etc.)</a:t>
            </a:r>
            <a:endParaRPr dirty="0"/>
          </a:p>
        </p:txBody>
      </p:sp>
      <p:graphicFrame>
        <p:nvGraphicFramePr>
          <p:cNvPr id="190" name="Tabelle"/>
          <p:cNvGraphicFramePr/>
          <p:nvPr>
            <p:extLst>
              <p:ext uri="{D42A27DB-BD31-4B8C-83A1-F6EECF244321}">
                <p14:modId xmlns:p14="http://schemas.microsoft.com/office/powerpoint/2010/main" val="3996356577"/>
              </p:ext>
            </p:extLst>
          </p:nvPr>
        </p:nvGraphicFramePr>
        <p:xfrm>
          <a:off x="715432" y="1193800"/>
          <a:ext cx="10826683" cy="492633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Provide bracket for all compliance relevant information that is not directly related to source </a:t>
                      </a:r>
                      <a:r>
                        <a:rPr lang="en-GB" dirty="0"/>
                        <a:t>of a product / distribution item</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Ensure completeness of </a:t>
                      </a:r>
                      <a:r>
                        <a:rPr lang="en-GB" dirty="0"/>
                        <a:t>product</a:t>
                      </a:r>
                      <a:r>
                        <a:rPr dirty="0"/>
                        <a:t>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Collect all </a:t>
                      </a:r>
                      <a:r>
                        <a:rPr lang="en-GB" dirty="0"/>
                        <a:t>product</a:t>
                      </a:r>
                      <a:r>
                        <a:rPr dirty="0"/>
                        <a:t> specific information,</a:t>
                      </a:r>
                      <a:r>
                        <a:rPr lang="en-GB" dirty="0"/>
                        <a:t> including</a:t>
                      </a:r>
                      <a:r>
                        <a:rPr dirty="0"/>
                        <a:t> </a:t>
                      </a:r>
                      <a:r>
                        <a:rPr lang="en-GB" dirty="0"/>
                        <a:t>package</a:t>
                      </a:r>
                      <a:r>
                        <a:rPr dirty="0"/>
                        <a:t> change &amp; linkage status</a:t>
                      </a:r>
                      <a:r>
                        <a:rPr lang="de-DE" dirty="0"/>
                        <a:t> </a:t>
                      </a:r>
                      <a:br>
                        <a:rPr lang="de-DE" dirty="0"/>
                      </a:br>
                      <a:r>
                        <a:rPr lang="de-DE" dirty="0"/>
                        <a:t>(via </a:t>
                      </a:r>
                      <a:r>
                        <a:rPr lang="de-DE" dirty="0" err="1"/>
                        <a:t>history</a:t>
                      </a:r>
                      <a:r>
                        <a:rPr lang="de-DE" dirty="0"/>
                        <a:t>)</a:t>
                      </a:r>
                      <a:endParaRPr dirty="0"/>
                    </a:p>
                    <a:p>
                      <a:pPr marL="160420" indent="-160420" algn="l">
                        <a:spcBef>
                          <a:spcPts val="300"/>
                        </a:spcBef>
                        <a:buSzPct val="100000"/>
                        <a:buChar char="•"/>
                        <a:defRPr sz="1600">
                          <a:sym typeface="Avenir Book"/>
                        </a:defRPr>
                      </a:pPr>
                      <a:r>
                        <a:rPr dirty="0"/>
                        <a:t>Follow the release cycle of a particular </a:t>
                      </a:r>
                      <a:r>
                        <a:rPr lang="en-GB" dirty="0"/>
                        <a:t>product</a:t>
                      </a:r>
                      <a:r>
                        <a:rPr dirty="0"/>
                        <a:t>, e.g. approvals</a:t>
                      </a:r>
                    </a:p>
                    <a:p>
                      <a:pPr marL="160420" indent="-160420" algn="l">
                        <a:spcBef>
                          <a:spcPts val="300"/>
                        </a:spcBef>
                        <a:buSzPct val="100000"/>
                        <a:buChar char="•"/>
                        <a:defRPr sz="1600">
                          <a:sym typeface="Avenir Book"/>
                        </a:defRPr>
                      </a:pPr>
                      <a:r>
                        <a:rPr dirty="0"/>
                        <a:t>Organize access rights and assign roles</a:t>
                      </a:r>
                    </a:p>
                    <a:p>
                      <a:pPr marL="160420" indent="-160420" algn="l">
                        <a:spcBef>
                          <a:spcPts val="300"/>
                        </a:spcBef>
                        <a:buSzPct val="100000"/>
                        <a:buChar char="•"/>
                        <a:defRPr sz="1600">
                          <a:sym typeface="Avenir Book"/>
                        </a:defRPr>
                      </a:pPr>
                      <a:r>
                        <a:rPr dirty="0"/>
                        <a:t>Build canvas for reporting and analysis</a:t>
                      </a:r>
                      <a:r>
                        <a:rPr lang="de-DE" dirty="0"/>
                        <a:t> </a:t>
                      </a:r>
                      <a:r>
                        <a:rPr lang="de-DE" dirty="0" err="1"/>
                        <a:t>of</a:t>
                      </a:r>
                      <a:r>
                        <a:rPr lang="de-DE" dirty="0"/>
                        <a:t> a </a:t>
                      </a:r>
                      <a:r>
                        <a:rPr lang="de-DE" dirty="0" err="1"/>
                        <a:t>given</a:t>
                      </a:r>
                      <a:r>
                        <a:rPr lang="de-DE" dirty="0"/>
                        <a:t> </a:t>
                      </a:r>
                      <a:r>
                        <a:rPr lang="de-DE" dirty="0" err="1"/>
                        <a:t>composition</a:t>
                      </a:r>
                      <a:r>
                        <a:rPr lang="de-DE" dirty="0"/>
                        <a:t> &amp; in a </a:t>
                      </a:r>
                      <a:r>
                        <a:rPr lang="de-DE" dirty="0" err="1"/>
                        <a:t>given</a:t>
                      </a:r>
                      <a:r>
                        <a:rPr lang="de-DE" dirty="0"/>
                        <a:t> </a:t>
                      </a:r>
                      <a:r>
                        <a:rPr lang="de-DE" dirty="0" err="1"/>
                        <a:t>situation</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Bill of Materials (BoM)</a:t>
                      </a:r>
                      <a:endParaRPr dirty="0"/>
                    </a:p>
                    <a:p>
                      <a:pPr marL="160420" indent="-160420" algn="l">
                        <a:spcBef>
                          <a:spcPts val="300"/>
                        </a:spcBef>
                        <a:buSzPct val="100000"/>
                        <a:buChar char="•"/>
                        <a:defRPr sz="1600">
                          <a:sym typeface="Avenir Book"/>
                        </a:defRPr>
                      </a:pPr>
                      <a:r>
                        <a:rPr dirty="0"/>
                        <a:t>External components, e.g. runtime environments, middleware or resources</a:t>
                      </a:r>
                    </a:p>
                    <a:p>
                      <a:pPr marL="160420" indent="-160420" algn="l">
                        <a:spcBef>
                          <a:spcPts val="300"/>
                        </a:spcBef>
                        <a:buSzPct val="100000"/>
                        <a:buChar char="•"/>
                        <a:defRPr sz="1600">
                          <a:sym typeface="Avenir Book"/>
                        </a:defRPr>
                      </a:pPr>
                      <a:r>
                        <a:rPr dirty="0"/>
                        <a:t>Participants / Stakeholders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Status Overview</a:t>
                      </a:r>
                    </a:p>
                    <a:p>
                      <a:pPr marL="160420" indent="-160420" algn="l">
                        <a:spcBef>
                          <a:spcPts val="300"/>
                        </a:spcBef>
                        <a:buSzPct val="100000"/>
                        <a:buChar char="•"/>
                        <a:defRPr sz="1600">
                          <a:sym typeface="Avenir Book"/>
                        </a:defRPr>
                      </a:pPr>
                      <a:r>
                        <a:t>History of events</a:t>
                      </a:r>
                    </a:p>
                    <a:p>
                      <a:pPr marL="160420" indent="-160420" algn="l">
                        <a:spcBef>
                          <a:spcPts val="300"/>
                        </a:spcBef>
                        <a:buSzPct val="100000"/>
                        <a:buChar char="•"/>
                        <a:defRPr sz="1600">
                          <a:sym typeface="Avenir Book"/>
                        </a:defRPr>
                      </a:pPr>
                      <a:r>
                        <a:t>Reporting</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41275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91"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OC Tooling Workgroup - ToolChain Capabilities - Situation Data, Policies &amp; Rules"/>
          <p:cNvSpPr txBox="1">
            <a:spLocks noGrp="1"/>
          </p:cNvSpPr>
          <p:nvPr>
            <p:ph type="title"/>
          </p:nvPr>
        </p:nvSpPr>
        <p:spPr>
          <a:prstGeom prst="rect">
            <a:avLst/>
          </a:prstGeom>
        </p:spPr>
        <p:txBody>
          <a:bodyPr/>
          <a:lstStyle/>
          <a:p>
            <a:r>
              <a:t>ToolChain Capabilities - Policies &amp; Rules</a:t>
            </a:r>
          </a:p>
        </p:txBody>
      </p:sp>
      <p:graphicFrame>
        <p:nvGraphicFramePr>
          <p:cNvPr id="194" name="Tabelle"/>
          <p:cNvGraphicFramePr/>
          <p:nvPr>
            <p:extLst>
              <p:ext uri="{D42A27DB-BD31-4B8C-83A1-F6EECF244321}">
                <p14:modId xmlns:p14="http://schemas.microsoft.com/office/powerpoint/2010/main" val="1452221077"/>
              </p:ext>
            </p:extLst>
          </p:nvPr>
        </p:nvGraphicFramePr>
        <p:xfrm>
          <a:off x="715432" y="1193800"/>
          <a:ext cx="10826683" cy="464693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Document context and evolution of the context of a project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Track all relevant changes in the project environment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Document legal circumstances, e.g. commercial aspects, trade secrets</a:t>
                      </a:r>
                      <a:r>
                        <a:rPr lang="en-GB" dirty="0"/>
                        <a:t>, export aspects</a:t>
                      </a:r>
                      <a:r>
                        <a:rPr dirty="0"/>
                        <a:t> or IP protection </a:t>
                      </a:r>
                      <a:r>
                        <a:rPr lang="en-GB" dirty="0"/>
                        <a:t>requirements</a:t>
                      </a:r>
                      <a:r>
                        <a:rPr dirty="0"/>
                        <a:t>, etc.</a:t>
                      </a:r>
                    </a:p>
                    <a:p>
                      <a:pPr marL="160420" indent="-160420" algn="l">
                        <a:spcBef>
                          <a:spcPts val="300"/>
                        </a:spcBef>
                        <a:buSzPct val="100000"/>
                        <a:buChar char="•"/>
                        <a:defRPr sz="1600">
                          <a:sym typeface="Avenir Book"/>
                        </a:defRPr>
                      </a:pPr>
                      <a:r>
                        <a:rPr dirty="0"/>
                        <a:t>Document changes in project specific black lists or whitelists</a:t>
                      </a:r>
                    </a:p>
                    <a:p>
                      <a:pPr marL="160420" indent="-160420" algn="l">
                        <a:spcBef>
                          <a:spcPts val="300"/>
                        </a:spcBef>
                        <a:buSzPct val="100000"/>
                        <a:buChar char="•"/>
                        <a:defRPr sz="1600">
                          <a:sym typeface="Avenir Book"/>
                        </a:defRPr>
                      </a:pPr>
                      <a:r>
                        <a:rPr dirty="0"/>
                        <a:t>Track changes</a:t>
                      </a:r>
                      <a:endParaRPr lang="en-GB" dirty="0"/>
                    </a:p>
                    <a:p>
                      <a:pPr marL="160420" indent="-160420" algn="l">
                        <a:spcBef>
                          <a:spcPts val="300"/>
                        </a:spcBef>
                        <a:buSzPct val="100000"/>
                        <a:buChar char="•"/>
                        <a:defRPr sz="1600">
                          <a:sym typeface="Avenir Book"/>
                        </a:defRPr>
                      </a:pPr>
                      <a:r>
                        <a:rPr lang="en-GB" dirty="0"/>
                        <a:t>Allow managing groups of projects with consistent policies &amp;</a:t>
                      </a:r>
                      <a:r>
                        <a:rPr lang="en-GB" baseline="0" dirty="0"/>
                        <a:t> rules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Legal requirements</a:t>
                      </a:r>
                    </a:p>
                    <a:p>
                      <a:pPr marL="160420" indent="-160420" algn="l">
                        <a:spcBef>
                          <a:spcPts val="300"/>
                        </a:spcBef>
                        <a:buSzPct val="100000"/>
                        <a:buChar char="•"/>
                        <a:defRPr sz="1600">
                          <a:sym typeface="Avenir Book"/>
                        </a:defRPr>
                      </a:pPr>
                      <a:r>
                        <a:rPr dirty="0"/>
                        <a:t>B</a:t>
                      </a:r>
                      <a:r>
                        <a:rPr lang="en-GB" dirty="0"/>
                        <a:t>lack- and white</a:t>
                      </a:r>
                      <a:r>
                        <a:rPr dirty="0"/>
                        <a:t>lists</a:t>
                      </a:r>
                    </a:p>
                    <a:p>
                      <a:pPr marL="160420" indent="-160420" algn="l">
                        <a:spcBef>
                          <a:spcPts val="300"/>
                        </a:spcBef>
                        <a:buSzPct val="100000"/>
                        <a:buChar char="•"/>
                        <a:defRPr sz="1600">
                          <a:sym typeface="Avenir Book"/>
                        </a:defRPr>
                      </a:pPr>
                      <a:r>
                        <a:rPr dirty="0"/>
                        <a:t>Project specific roles or policies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History of changes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TODO: how to capture policies &amp; rules in a form that allows automation/repetition</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95" name="Foliennummer"/>
          <p:cNvSpPr txBox="1">
            <a:spLocks noGrp="1"/>
          </p:cNvSpPr>
          <p:nvPr>
            <p:ph type="sldNum" sz="quarter" idx="2"/>
          </p:nvPr>
        </p:nvSpPr>
        <p:spPr>
          <a:xfrm>
            <a:off x="11243481" y="6425419"/>
            <a:ext cx="245404"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OC Tooling Workgroup - ToolChain Capabilities - COTS Management"/>
          <p:cNvSpPr txBox="1">
            <a:spLocks noGrp="1"/>
          </p:cNvSpPr>
          <p:nvPr>
            <p:ph type="title"/>
          </p:nvPr>
        </p:nvSpPr>
        <p:spPr>
          <a:prstGeom prst="rect">
            <a:avLst/>
          </a:prstGeom>
        </p:spPr>
        <p:txBody>
          <a:bodyPr/>
          <a:lstStyle/>
          <a:p>
            <a:r>
              <a:rPr dirty="0" err="1"/>
              <a:t>ToolChain</a:t>
            </a:r>
            <a:r>
              <a:rPr dirty="0"/>
              <a:t> Capabilities - COTS Management</a:t>
            </a:r>
          </a:p>
        </p:txBody>
      </p:sp>
      <p:graphicFrame>
        <p:nvGraphicFramePr>
          <p:cNvPr id="202" name="Tabelle"/>
          <p:cNvGraphicFramePr/>
          <p:nvPr>
            <p:extLst>
              <p:ext uri="{D42A27DB-BD31-4B8C-83A1-F6EECF244321}">
                <p14:modId xmlns:p14="http://schemas.microsoft.com/office/powerpoint/2010/main" val="3236524076"/>
              </p:ext>
            </p:extLst>
          </p:nvPr>
        </p:nvGraphicFramePr>
        <p:xfrm>
          <a:off x="715432" y="1193800"/>
          <a:ext cx="10826683" cy="4193772"/>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527282">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Manage </a:t>
                      </a:r>
                      <a:r>
                        <a:rPr lang="en-GB" dirty="0"/>
                        <a:t>Commercial-</a:t>
                      </a:r>
                      <a:r>
                        <a:rPr dirty="0"/>
                        <a:t>Of</a:t>
                      </a:r>
                      <a:r>
                        <a:rPr lang="en-GB" dirty="0"/>
                        <a:t>f-</a:t>
                      </a:r>
                      <a:r>
                        <a:rPr dirty="0"/>
                        <a:t>The</a:t>
                      </a:r>
                      <a:r>
                        <a:rPr lang="en-GB" dirty="0"/>
                        <a:t>-</a:t>
                      </a:r>
                      <a:r>
                        <a:rPr dirty="0"/>
                        <a:t>Shelf (COTS) and infrastructure </a:t>
                      </a:r>
                      <a:r>
                        <a:rPr lang="en-GB" dirty="0"/>
                        <a:t>packages</a:t>
                      </a:r>
                      <a:r>
                        <a:rPr dirty="0"/>
                        <a:t> of a solution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Allow tracking of composition as well as </a:t>
                      </a:r>
                      <a:r>
                        <a:rPr lang="en-GB" dirty="0"/>
                        <a:t>3</a:t>
                      </a:r>
                      <a:r>
                        <a:rPr lang="en-GB" baseline="30000" dirty="0"/>
                        <a:t>rd</a:t>
                      </a:r>
                      <a:r>
                        <a:rPr lang="en-GB" dirty="0"/>
                        <a:t> </a:t>
                      </a:r>
                      <a:r>
                        <a:rPr dirty="0"/>
                        <a:t>party vulnerability and compliance tracking</a:t>
                      </a:r>
                    </a:p>
                    <a:p>
                      <a:pPr marL="160420" indent="-160420" algn="l">
                        <a:spcBef>
                          <a:spcPts val="300"/>
                        </a:spcBef>
                        <a:buSzPct val="100000"/>
                        <a:buChar char="•"/>
                        <a:defRPr sz="1600">
                          <a:sym typeface="Avenir Book"/>
                        </a:defRPr>
                      </a:pPr>
                      <a:r>
                        <a:rPr dirty="0"/>
                        <a:t>Collect and provide data for </a:t>
                      </a:r>
                      <a:r>
                        <a:rPr lang="en-GB" dirty="0"/>
                        <a:t>3</a:t>
                      </a:r>
                      <a:r>
                        <a:rPr lang="en-GB" baseline="30000" dirty="0"/>
                        <a:t>rd</a:t>
                      </a:r>
                      <a:r>
                        <a:rPr lang="en-GB" dirty="0"/>
                        <a:t> </a:t>
                      </a:r>
                      <a:r>
                        <a:rPr dirty="0"/>
                        <a:t>party or infrastructure </a:t>
                      </a:r>
                      <a:r>
                        <a:rPr lang="en-GB" dirty="0"/>
                        <a:t>packages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Provide place to store </a:t>
                      </a:r>
                      <a:r>
                        <a:rPr lang="en-GB" dirty="0"/>
                        <a:t>3</a:t>
                      </a:r>
                      <a:r>
                        <a:rPr lang="en-GB" baseline="30000" dirty="0"/>
                        <a:t>rd</a:t>
                      </a:r>
                      <a:r>
                        <a:rPr lang="en-GB" dirty="0"/>
                        <a:t> </a:t>
                      </a:r>
                      <a:r>
                        <a:rPr dirty="0"/>
                        <a:t>party </a:t>
                      </a:r>
                      <a:r>
                        <a:rPr lang="en-GB" dirty="0"/>
                        <a:t>package</a:t>
                      </a:r>
                      <a:r>
                        <a:rPr dirty="0"/>
                        <a:t> and license information</a:t>
                      </a:r>
                    </a:p>
                    <a:p>
                      <a:pPr marL="160420" indent="-160420" algn="l">
                        <a:spcBef>
                          <a:spcPts val="300"/>
                        </a:spcBef>
                        <a:buSzPct val="100000"/>
                        <a:buChar char="•"/>
                        <a:defRPr sz="1600">
                          <a:sym typeface="Avenir Book"/>
                        </a:defRPr>
                      </a:pPr>
                      <a:r>
                        <a:rPr dirty="0"/>
                        <a:t>Allow to assemble reports like SOUP-lists</a:t>
                      </a:r>
                    </a:p>
                    <a:p>
                      <a:pPr marL="160420" indent="-160420" algn="l">
                        <a:spcBef>
                          <a:spcPts val="300"/>
                        </a:spcBef>
                        <a:buSzPct val="100000"/>
                        <a:buChar char="•"/>
                        <a:defRPr sz="1600">
                          <a:sym typeface="Avenir Book"/>
                        </a:defRPr>
                      </a:pPr>
                      <a:r>
                        <a:rPr dirty="0"/>
                        <a:t>(Review 3</a:t>
                      </a:r>
                      <a:r>
                        <a:rPr baseline="30000" dirty="0"/>
                        <a:t>rd</a:t>
                      </a:r>
                      <a:r>
                        <a:rPr lang="en-GB" dirty="0"/>
                        <a:t> </a:t>
                      </a:r>
                      <a:r>
                        <a:rPr dirty="0"/>
                        <a:t>party assemblies for known vulnerabilities)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Package</a:t>
                      </a:r>
                      <a:r>
                        <a:rPr dirty="0"/>
                        <a:t> data</a:t>
                      </a:r>
                      <a:r>
                        <a:rPr lang="en-GB" dirty="0"/>
                        <a:t> and metadata (if known)</a:t>
                      </a:r>
                      <a:endParaRPr dirty="0"/>
                    </a:p>
                    <a:p>
                      <a:pPr marL="160420" indent="-160420" algn="l">
                        <a:spcBef>
                          <a:spcPts val="300"/>
                        </a:spcBef>
                        <a:buSzPct val="100000"/>
                        <a:buChar char="•"/>
                        <a:defRPr sz="1600">
                          <a:sym typeface="Avenir Book"/>
                        </a:defRPr>
                      </a:pPr>
                      <a:r>
                        <a:rPr dirty="0"/>
                        <a:t>Binary scan information (BoM)</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Package</a:t>
                      </a:r>
                      <a:r>
                        <a:rPr dirty="0"/>
                        <a:t> </a:t>
                      </a:r>
                      <a:r>
                        <a:rPr lang="en-GB" dirty="0"/>
                        <a:t>data and metadata (updated)</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Build consensus on whether to include the vulnerability information or not. It is not required for compliance purposes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03"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OC Tooling Workgroup - ToolChain Capabilities - Legal Solver"/>
          <p:cNvSpPr txBox="1">
            <a:spLocks noGrp="1"/>
          </p:cNvSpPr>
          <p:nvPr>
            <p:ph type="title"/>
          </p:nvPr>
        </p:nvSpPr>
        <p:spPr>
          <a:prstGeom prst="rect">
            <a:avLst/>
          </a:prstGeom>
        </p:spPr>
        <p:txBody>
          <a:bodyPr/>
          <a:lstStyle/>
          <a:p>
            <a:r>
              <a:t>ToolChain Capabilities - Legal Solver</a:t>
            </a:r>
          </a:p>
        </p:txBody>
      </p:sp>
      <p:graphicFrame>
        <p:nvGraphicFramePr>
          <p:cNvPr id="206" name="Tabelle"/>
          <p:cNvGraphicFramePr/>
          <p:nvPr>
            <p:extLst>
              <p:ext uri="{D42A27DB-BD31-4B8C-83A1-F6EECF244321}">
                <p14:modId xmlns:p14="http://schemas.microsoft.com/office/powerpoint/2010/main" val="1436771323"/>
              </p:ext>
            </p:extLst>
          </p:nvPr>
        </p:nvGraphicFramePr>
        <p:xfrm>
          <a:off x="715432" y="1193800"/>
          <a:ext cx="10826683" cy="411861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Determine legal rights and obligations resulting from the usage of the listed </a:t>
                      </a:r>
                      <a:r>
                        <a:rPr lang="en-GB" dirty="0"/>
                        <a:t>packages</a:t>
                      </a:r>
                      <a:r>
                        <a:rPr dirty="0"/>
                        <a:t> within the project context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Provide compliance requirements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Assess license information from all </a:t>
                      </a:r>
                      <a:r>
                        <a:rPr lang="en-GB" dirty="0"/>
                        <a:t>packages</a:t>
                      </a:r>
                      <a:r>
                        <a:rPr dirty="0"/>
                        <a:t> (recent BoMs, infrastructure and COTS)</a:t>
                      </a:r>
                    </a:p>
                    <a:p>
                      <a:pPr marL="160420" indent="-160420" algn="l">
                        <a:spcBef>
                          <a:spcPts val="300"/>
                        </a:spcBef>
                        <a:buSzPct val="100000"/>
                        <a:buChar char="•"/>
                        <a:defRPr sz="1600">
                          <a:sym typeface="Avenir Book"/>
                        </a:defRPr>
                      </a:pPr>
                      <a:r>
                        <a:rPr dirty="0"/>
                        <a:t>Determine license obligations  </a:t>
                      </a:r>
                    </a:p>
                    <a:p>
                      <a:pPr marL="160420" indent="-160420" algn="l">
                        <a:spcBef>
                          <a:spcPts val="300"/>
                        </a:spcBef>
                        <a:buSzPct val="100000"/>
                        <a:buChar char="•"/>
                        <a:defRPr sz="1600">
                          <a:sym typeface="Avenir Book"/>
                        </a:defRPr>
                      </a:pPr>
                      <a:r>
                        <a:rPr dirty="0"/>
                        <a:t>Identify effective licenses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Composition analysis of all project related </a:t>
                      </a:r>
                      <a:r>
                        <a:rPr lang="en-GB" dirty="0"/>
                        <a:t>packages</a:t>
                      </a:r>
                      <a:r>
                        <a:rPr dirty="0"/>
                        <a:t>, their status and licenses</a:t>
                      </a:r>
                    </a:p>
                    <a:p>
                      <a:pPr marL="160420" indent="-160420" algn="l">
                        <a:spcBef>
                          <a:spcPts val="300"/>
                        </a:spcBef>
                        <a:buSzPct val="100000"/>
                        <a:buChar char="•"/>
                        <a:defRPr sz="1600">
                          <a:sym typeface="Avenir Book"/>
                        </a:defRPr>
                      </a:pPr>
                      <a:r>
                        <a:rPr dirty="0"/>
                        <a:t>Legal circumstances and requirements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List of legal obligations by </a:t>
                      </a:r>
                      <a:r>
                        <a:rPr lang="en-GB" dirty="0"/>
                        <a:t>package</a:t>
                      </a:r>
                      <a:r>
                        <a:rPr dirty="0"/>
                        <a:t> and mitigation hints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Independent from </a:t>
                      </a:r>
                      <a:r>
                        <a:rPr lang="en-GB" dirty="0"/>
                        <a:t>package</a:t>
                      </a:r>
                      <a:r>
                        <a:rPr dirty="0"/>
                        <a:t> status the analysis results may </a:t>
                      </a:r>
                      <a:r>
                        <a:rPr lang="en-GB" dirty="0"/>
                        <a:t>vary depending on</a:t>
                      </a:r>
                      <a:r>
                        <a:rPr dirty="0"/>
                        <a:t> changes in the circumstances. Thus analysis results should be versioned to allow allocation to </a:t>
                      </a:r>
                      <a:r>
                        <a:rPr lang="en-GB" dirty="0"/>
                        <a:t>related circumstances.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07"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OC Tooling Workgroup - ToolChain Capabilities - Legal Data store"/>
          <p:cNvSpPr txBox="1">
            <a:spLocks noGrp="1"/>
          </p:cNvSpPr>
          <p:nvPr>
            <p:ph type="title"/>
          </p:nvPr>
        </p:nvSpPr>
        <p:spPr>
          <a:prstGeom prst="rect">
            <a:avLst/>
          </a:prstGeom>
        </p:spPr>
        <p:txBody>
          <a:bodyPr/>
          <a:lstStyle/>
          <a:p>
            <a:r>
              <a:rPr dirty="0" err="1"/>
              <a:t>ToolChain</a:t>
            </a:r>
            <a:r>
              <a:rPr dirty="0"/>
              <a:t> Capabilities </a:t>
            </a:r>
            <a:r>
              <a:rPr lang="en-GB" dirty="0"/>
              <a:t>-</a:t>
            </a:r>
            <a:r>
              <a:rPr dirty="0"/>
              <a:t> </a:t>
            </a:r>
            <a:r>
              <a:rPr lang="en-GB" dirty="0"/>
              <a:t>License Repository</a:t>
            </a:r>
            <a:endParaRPr dirty="0"/>
          </a:p>
        </p:txBody>
      </p:sp>
      <p:graphicFrame>
        <p:nvGraphicFramePr>
          <p:cNvPr id="210" name="Tabelle"/>
          <p:cNvGraphicFramePr/>
          <p:nvPr>
            <p:extLst>
              <p:ext uri="{D42A27DB-BD31-4B8C-83A1-F6EECF244321}">
                <p14:modId xmlns:p14="http://schemas.microsoft.com/office/powerpoint/2010/main" val="3275577243"/>
              </p:ext>
            </p:extLst>
          </p:nvPr>
        </p:nvGraphicFramePr>
        <p:xfrm>
          <a:off x="715432" y="1193800"/>
          <a:ext cx="10826683" cy="4226358"/>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Capture</a:t>
                      </a:r>
                      <a:r>
                        <a:rPr lang="en-GB" baseline="0" dirty="0"/>
                        <a:t> and archive</a:t>
                      </a:r>
                      <a:r>
                        <a:rPr dirty="0"/>
                        <a:t> legal information</a:t>
                      </a:r>
                      <a:r>
                        <a:rPr lang="en-GB" dirty="0"/>
                        <a:t> about licenses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Manage and provide</a:t>
                      </a:r>
                      <a:r>
                        <a:rPr dirty="0"/>
                        <a:t> legal information</a:t>
                      </a:r>
                      <a:r>
                        <a:rPr lang="en-GB" dirty="0"/>
                        <a:t> about licenses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Capture all license information including derived requirements</a:t>
                      </a:r>
                    </a:p>
                    <a:p>
                      <a:pPr marL="160420" indent="-160420" algn="l">
                        <a:spcBef>
                          <a:spcPts val="300"/>
                        </a:spcBef>
                        <a:buSzPct val="100000"/>
                        <a:buChar char="•"/>
                        <a:defRPr sz="1600">
                          <a:sym typeface="Avenir Book"/>
                        </a:defRPr>
                      </a:pPr>
                      <a:r>
                        <a:rPr dirty="0"/>
                        <a:t>Provide environment to allow license analysis</a:t>
                      </a:r>
                    </a:p>
                    <a:p>
                      <a:pPr marL="160420" indent="-160420" algn="l">
                        <a:spcBef>
                          <a:spcPts val="300"/>
                        </a:spcBef>
                        <a:buSzPct val="100000"/>
                        <a:buChar char="•"/>
                        <a:defRPr sz="1600">
                          <a:sym typeface="Avenir Book"/>
                        </a:defRPr>
                      </a:pPr>
                      <a:r>
                        <a:rPr dirty="0"/>
                        <a:t>Track license data changes</a:t>
                      </a:r>
                    </a:p>
                    <a:p>
                      <a:pPr marL="160420" indent="-160420" algn="l">
                        <a:spcBef>
                          <a:spcPts val="300"/>
                        </a:spcBef>
                        <a:buSzPct val="100000"/>
                        <a:buChar char="•"/>
                        <a:defRPr sz="1600">
                          <a:sym typeface="Avenir Book"/>
                        </a:defRPr>
                      </a:pPr>
                      <a:r>
                        <a:rPr dirty="0"/>
                        <a:t>Provide reference for original license texts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License data</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78588">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License data</a:t>
                      </a:r>
                      <a:r>
                        <a:rPr lang="en-GB" dirty="0"/>
                        <a:t> (updated)</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Might be combined with legal solver. But it might also serve a separate database, thus it has been decided to provide separately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11"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OC Tooling Workgroup - ToolChain Capabilities - Compliance Artefact Generator"/>
          <p:cNvSpPr txBox="1">
            <a:spLocks noGrp="1"/>
          </p:cNvSpPr>
          <p:nvPr>
            <p:ph type="title"/>
          </p:nvPr>
        </p:nvSpPr>
        <p:spPr>
          <a:prstGeom prst="rect">
            <a:avLst/>
          </a:prstGeom>
        </p:spPr>
        <p:txBody>
          <a:bodyPr/>
          <a:lstStyle/>
          <a:p>
            <a:r>
              <a:t>ToolChain Capabilities - Compliance Artefact Generator</a:t>
            </a:r>
          </a:p>
        </p:txBody>
      </p:sp>
      <p:graphicFrame>
        <p:nvGraphicFramePr>
          <p:cNvPr id="214" name="Tabelle"/>
          <p:cNvGraphicFramePr/>
          <p:nvPr>
            <p:extLst>
              <p:ext uri="{D42A27DB-BD31-4B8C-83A1-F6EECF244321}">
                <p14:modId xmlns:p14="http://schemas.microsoft.com/office/powerpoint/2010/main" val="461284439"/>
              </p:ext>
            </p:extLst>
          </p:nvPr>
        </p:nvGraphicFramePr>
        <p:xfrm>
          <a:off x="715432" y="1193800"/>
          <a:ext cx="10826683" cy="496570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Support provisioning of compliance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Ensure legally compliant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Generate </a:t>
                      </a:r>
                      <a:r>
                        <a:rPr lang="en-GB" dirty="0"/>
                        <a:t>documentation</a:t>
                      </a:r>
                      <a:r>
                        <a:rPr dirty="0"/>
                        <a:t> according to requirements</a:t>
                      </a:r>
                    </a:p>
                    <a:p>
                      <a:pPr marL="160420" indent="-160420" algn="l">
                        <a:spcBef>
                          <a:spcPts val="300"/>
                        </a:spcBef>
                        <a:buSzPct val="100000"/>
                        <a:buChar char="•"/>
                        <a:defRPr sz="1600">
                          <a:sym typeface="Avenir Book"/>
                        </a:defRPr>
                      </a:pPr>
                      <a:r>
                        <a:rPr dirty="0"/>
                        <a:t>Support Compliance Managers in completing tasks </a:t>
                      </a:r>
                    </a:p>
                    <a:p>
                      <a:pPr marL="160420" indent="-160420" algn="l">
                        <a:spcBef>
                          <a:spcPts val="300"/>
                        </a:spcBef>
                        <a:buSzPct val="100000"/>
                        <a:buChar char="•"/>
                        <a:defRPr sz="1600">
                          <a:sym typeface="Avenir Book"/>
                        </a:defRPr>
                      </a:pPr>
                      <a:r>
                        <a:rPr dirty="0"/>
                        <a:t>Provide documentation parts, e.g. written offer, license texts, copyrights, modification statement, etc.</a:t>
                      </a:r>
                    </a:p>
                    <a:p>
                      <a:pPr marL="160420" indent="-160420" algn="l">
                        <a:spcBef>
                          <a:spcPts val="300"/>
                        </a:spcBef>
                        <a:buSzPct val="100000"/>
                        <a:buChar char="•"/>
                        <a:defRPr sz="1600">
                          <a:sym typeface="Avenir Book"/>
                        </a:defRPr>
                      </a:pPr>
                      <a:r>
                        <a:rPr dirty="0"/>
                        <a:t>Link documentation with documentation objects (version management)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List of </a:t>
                      </a:r>
                      <a:r>
                        <a:rPr dirty="0"/>
                        <a:t>versioned </a:t>
                      </a:r>
                      <a:r>
                        <a:rPr lang="en-GB" dirty="0"/>
                        <a:t>packages </a:t>
                      </a:r>
                      <a:r>
                        <a:rPr dirty="0"/>
                        <a:t>to </a:t>
                      </a:r>
                      <a:r>
                        <a:rPr lang="en-GB" dirty="0"/>
                        <a:t>be documented</a:t>
                      </a:r>
                      <a:r>
                        <a:rPr dirty="0"/>
                        <a:t> (BoMs)</a:t>
                      </a:r>
                    </a:p>
                    <a:p>
                      <a:pPr marL="160420" indent="-160420" algn="l">
                        <a:spcBef>
                          <a:spcPts val="300"/>
                        </a:spcBef>
                        <a:buSzPct val="100000"/>
                        <a:buChar char="•"/>
                        <a:defRPr sz="1600">
                          <a:sym typeface="Avenir Book"/>
                        </a:defRPr>
                      </a:pPr>
                      <a:r>
                        <a:rPr dirty="0"/>
                        <a:t>Legal requirements </a:t>
                      </a:r>
                      <a:r>
                        <a:rPr lang="en-GB" dirty="0"/>
                        <a:t>with respect to</a:t>
                      </a:r>
                      <a:r>
                        <a:rPr dirty="0"/>
                        <a:t> particular circumstances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Stub with all documentation requirements </a:t>
                      </a:r>
                    </a:p>
                    <a:p>
                      <a:pPr marL="160420" indent="-160420" algn="l">
                        <a:spcBef>
                          <a:spcPts val="300"/>
                        </a:spcBef>
                        <a:buSzPct val="100000"/>
                        <a:buChar char="•"/>
                        <a:defRPr sz="1600">
                          <a:sym typeface="Avenir Book"/>
                        </a:defRPr>
                      </a:pPr>
                      <a:r>
                        <a:rPr dirty="0"/>
                        <a:t>Pre-assembled stub with all existing information (e.g. from repository) </a:t>
                      </a:r>
                    </a:p>
                    <a:p>
                      <a:pPr marL="160420" indent="-160420" algn="l">
                        <a:spcBef>
                          <a:spcPts val="300"/>
                        </a:spcBef>
                        <a:buSzPct val="100000"/>
                        <a:buChar char="•"/>
                        <a:defRPr sz="1600">
                          <a:sym typeface="Avenir Book"/>
                        </a:defRPr>
                      </a:pPr>
                      <a:r>
                        <a:rPr dirty="0"/>
                        <a:t>Identified </a:t>
                      </a:r>
                      <a:r>
                        <a:rPr lang="en-GB" dirty="0"/>
                        <a:t>TODOs</a:t>
                      </a:r>
                      <a:r>
                        <a:rPr dirty="0"/>
                        <a:t> for missing bits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We might consider to discuss a specific output format</a:t>
                      </a:r>
                      <a:r>
                        <a:rPr lang="en-GB" dirty="0"/>
                        <a:t> (e.g. PDF, HTML,</a:t>
                      </a:r>
                      <a:r>
                        <a:rPr lang="en-GB" baseline="0" dirty="0"/>
                        <a:t> SPDX, etc.)</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15"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OC Tooling Workgroup - ToolChain Capabilities - Approval Flow"/>
          <p:cNvSpPr txBox="1">
            <a:spLocks noGrp="1"/>
          </p:cNvSpPr>
          <p:nvPr>
            <p:ph type="title"/>
          </p:nvPr>
        </p:nvSpPr>
        <p:spPr>
          <a:prstGeom prst="rect">
            <a:avLst/>
          </a:prstGeom>
        </p:spPr>
        <p:txBody>
          <a:bodyPr/>
          <a:lstStyle/>
          <a:p>
            <a:r>
              <a:rPr dirty="0" err="1"/>
              <a:t>ToolChain</a:t>
            </a:r>
            <a:r>
              <a:rPr dirty="0"/>
              <a:t> Capabilities - Approval Flow</a:t>
            </a:r>
          </a:p>
        </p:txBody>
      </p:sp>
      <p:graphicFrame>
        <p:nvGraphicFramePr>
          <p:cNvPr id="218" name="Tabelle"/>
          <p:cNvGraphicFramePr/>
          <p:nvPr>
            <p:extLst>
              <p:ext uri="{D42A27DB-BD31-4B8C-83A1-F6EECF244321}">
                <p14:modId xmlns:p14="http://schemas.microsoft.com/office/powerpoint/2010/main" val="2611312023"/>
              </p:ext>
            </p:extLst>
          </p:nvPr>
        </p:nvGraphicFramePr>
        <p:xfrm>
          <a:off x="715432" y="1193800"/>
          <a:ext cx="10826683" cy="4578692"/>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Help decentralising compliance work through approval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Provide approval flow appropriate for audit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Track all legally relevant changes to products and </a:t>
                      </a:r>
                      <a:r>
                        <a:rPr lang="en-GB" dirty="0"/>
                        <a:t>packages</a:t>
                      </a:r>
                      <a:r>
                        <a:rPr dirty="0"/>
                        <a:t> </a:t>
                      </a:r>
                    </a:p>
                    <a:p>
                      <a:pPr marL="160420" indent="-160420" algn="l">
                        <a:spcBef>
                          <a:spcPts val="300"/>
                        </a:spcBef>
                        <a:buSzPct val="100000"/>
                        <a:buChar char="•"/>
                        <a:defRPr sz="1600">
                          <a:sym typeface="Avenir Book"/>
                        </a:defRPr>
                      </a:pPr>
                      <a:r>
                        <a:rPr dirty="0"/>
                        <a:t>Identify authors of change</a:t>
                      </a:r>
                    </a:p>
                    <a:p>
                      <a:pPr marL="160420" indent="-160420" algn="l">
                        <a:spcBef>
                          <a:spcPts val="300"/>
                        </a:spcBef>
                        <a:buSzPct val="100000"/>
                        <a:buChar char="•"/>
                        <a:defRPr sz="1600">
                          <a:sym typeface="Avenir Book"/>
                        </a:defRPr>
                      </a:pPr>
                      <a:r>
                        <a:rPr dirty="0"/>
                        <a:t>Provide compliance status and overview</a:t>
                      </a:r>
                    </a:p>
                    <a:p>
                      <a:pPr marL="160420" indent="-160420" algn="l">
                        <a:spcBef>
                          <a:spcPts val="300"/>
                        </a:spcBef>
                        <a:buSzPct val="100000"/>
                        <a:buChar char="•"/>
                        <a:defRPr sz="1600">
                          <a:sym typeface="Avenir Book"/>
                        </a:defRPr>
                      </a:pPr>
                      <a:r>
                        <a:rPr dirty="0"/>
                        <a:t>Allow to approve or reject an approval request</a:t>
                      </a:r>
                      <a:endParaRPr lang="en-GB" dirty="0"/>
                    </a:p>
                    <a:p>
                      <a:pPr marL="160420" indent="-160420" algn="l">
                        <a:spcBef>
                          <a:spcPts val="300"/>
                        </a:spcBef>
                        <a:buSzPct val="100000"/>
                        <a:buChar char="•"/>
                        <a:defRPr sz="1600">
                          <a:sym typeface="Avenir Book"/>
                        </a:defRPr>
                      </a:pPr>
                      <a:r>
                        <a:rPr lang="en-GB" dirty="0"/>
                        <a:t>Document/archive all </a:t>
                      </a:r>
                      <a:r>
                        <a:rPr dirty="0"/>
                        <a:t>decisions</a:t>
                      </a:r>
                      <a:r>
                        <a:rPr lang="en-GB" dirty="0"/>
                        <a:t> (auditing)</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Approval request for (</a:t>
                      </a:r>
                      <a:r>
                        <a:rPr lang="en-GB" dirty="0"/>
                        <a:t>list </a:t>
                      </a:r>
                      <a:r>
                        <a:rPr dirty="0"/>
                        <a:t>of </a:t>
                      </a:r>
                      <a:r>
                        <a:rPr lang="en-GB" dirty="0"/>
                        <a:t>packages</a:t>
                      </a:r>
                      <a:r>
                        <a:rPr dirty="0"/>
                        <a:t>, legal situation, compliance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828382">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State of compliance analysis for approval request</a:t>
                      </a:r>
                    </a:p>
                    <a:p>
                      <a:pPr marL="160420" indent="-160420" algn="l">
                        <a:spcBef>
                          <a:spcPts val="300"/>
                        </a:spcBef>
                        <a:buSzPct val="100000"/>
                        <a:buChar char="•"/>
                        <a:defRPr sz="1600">
                          <a:sym typeface="Avenir Book"/>
                        </a:defRPr>
                      </a:pPr>
                      <a:r>
                        <a:rPr dirty="0"/>
                        <a:t>Approval / Reject</a:t>
                      </a:r>
                      <a:r>
                        <a:rPr lang="en-GB" dirty="0"/>
                        <a:t>ion</a:t>
                      </a:r>
                      <a:r>
                        <a:rPr dirty="0"/>
                        <a:t>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The approval by a dedicated, skilled resource (Compliance Manager) combined with the automation support for all prior steps reduces the need for Compliance Managers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19"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OC Tooling Workgroup - ToolChain Capabilities - User &amp; Role Management"/>
          <p:cNvSpPr txBox="1">
            <a:spLocks noGrp="1"/>
          </p:cNvSpPr>
          <p:nvPr>
            <p:ph type="title"/>
          </p:nvPr>
        </p:nvSpPr>
        <p:spPr>
          <a:prstGeom prst="rect">
            <a:avLst/>
          </a:prstGeom>
        </p:spPr>
        <p:txBody>
          <a:bodyPr/>
          <a:lstStyle/>
          <a:p>
            <a:r>
              <a:rPr dirty="0" err="1"/>
              <a:t>ToolChain</a:t>
            </a:r>
            <a:r>
              <a:rPr dirty="0"/>
              <a:t> Capabilities - User &amp; Role Management</a:t>
            </a:r>
          </a:p>
        </p:txBody>
      </p:sp>
      <p:graphicFrame>
        <p:nvGraphicFramePr>
          <p:cNvPr id="222" name="Tabelle"/>
          <p:cNvGraphicFramePr/>
          <p:nvPr>
            <p:extLst>
              <p:ext uri="{D42A27DB-BD31-4B8C-83A1-F6EECF244321}">
                <p14:modId xmlns:p14="http://schemas.microsoft.com/office/powerpoint/2010/main" val="1846536906"/>
              </p:ext>
            </p:extLst>
          </p:nvPr>
        </p:nvGraphicFramePr>
        <p:xfrm>
          <a:off x="715432" y="1193800"/>
          <a:ext cx="10826683" cy="448818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Provide role based authorization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Authenticate users</a:t>
                      </a:r>
                      <a:endParaRPr lang="en-GB" dirty="0"/>
                    </a:p>
                    <a:p>
                      <a:pPr marL="160420" indent="-160420" algn="l">
                        <a:spcBef>
                          <a:spcPts val="300"/>
                        </a:spcBef>
                        <a:buSzPct val="100000"/>
                        <a:buChar char="•"/>
                        <a:defRPr sz="1600">
                          <a:sym typeface="Avenir Book"/>
                        </a:defRPr>
                      </a:pPr>
                      <a:r>
                        <a:rPr lang="en-GB" dirty="0"/>
                        <a:t>Manage roles</a:t>
                      </a:r>
                      <a:r>
                        <a:rPr dirty="0"/>
                        <a:t> </a:t>
                      </a:r>
                      <a:r>
                        <a:rPr lang="en-GB" dirty="0"/>
                        <a:t>and</a:t>
                      </a:r>
                      <a:r>
                        <a:rPr lang="en-GB" baseline="0" dirty="0"/>
                        <a:t> authorizations</a:t>
                      </a:r>
                      <a:endParaRPr lang="en-GB" dirty="0"/>
                    </a:p>
                    <a:p>
                      <a:pPr marL="160420" indent="-160420" algn="l">
                        <a:spcBef>
                          <a:spcPts val="300"/>
                        </a:spcBef>
                        <a:buSzPct val="100000"/>
                        <a:buChar char="•"/>
                        <a:defRPr sz="1600">
                          <a:sym typeface="Avenir Book"/>
                        </a:defRPr>
                      </a:pPr>
                      <a:r>
                        <a:rPr dirty="0"/>
                        <a:t>Assign </a:t>
                      </a:r>
                      <a:r>
                        <a:rPr lang="en-GB" dirty="0"/>
                        <a:t>users to </a:t>
                      </a:r>
                      <a:r>
                        <a:rPr dirty="0"/>
                        <a:t>roles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Identify users (Login, </a:t>
                      </a:r>
                      <a:r>
                        <a:rPr dirty="0" err="1"/>
                        <a:t>oAuth</a:t>
                      </a:r>
                      <a:r>
                        <a:rPr dirty="0"/>
                        <a:t>, MFA)</a:t>
                      </a:r>
                    </a:p>
                    <a:p>
                      <a:pPr marL="160420" indent="-160420" algn="l">
                        <a:spcBef>
                          <a:spcPts val="300"/>
                        </a:spcBef>
                        <a:buSzPct val="100000"/>
                        <a:buChar char="•"/>
                        <a:defRPr sz="1600">
                          <a:sym typeface="Avenir Book"/>
                        </a:defRPr>
                      </a:pPr>
                      <a:r>
                        <a:rPr dirty="0"/>
                        <a:t>Manage roles</a:t>
                      </a:r>
                      <a:r>
                        <a:rPr lang="en-GB" dirty="0"/>
                        <a:t> and related authorizations</a:t>
                      </a:r>
                      <a:r>
                        <a:rPr lang="en-GB" baseline="0" dirty="0"/>
                        <a:t> (permissions assigned to roles)</a:t>
                      </a:r>
                      <a:endParaRPr dirty="0"/>
                    </a:p>
                    <a:p>
                      <a:pPr marL="160420" indent="-160420" algn="l">
                        <a:spcBef>
                          <a:spcPts val="300"/>
                        </a:spcBef>
                        <a:buSzPct val="100000"/>
                        <a:buChar char="•"/>
                        <a:defRPr sz="1600">
                          <a:sym typeface="Avenir Book"/>
                        </a:defRPr>
                      </a:pPr>
                      <a:r>
                        <a:rPr dirty="0"/>
                        <a:t>Manage API Keys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Users</a:t>
                      </a:r>
                    </a:p>
                    <a:p>
                      <a:pPr marL="160420" indent="-160420" algn="l">
                        <a:spcBef>
                          <a:spcPts val="300"/>
                        </a:spcBef>
                        <a:buSzPct val="100000"/>
                        <a:buChar char="•"/>
                        <a:defRPr sz="1600">
                          <a:sym typeface="Avenir Book"/>
                        </a:defRPr>
                      </a:pPr>
                      <a:r>
                        <a:rPr dirty="0"/>
                        <a:t>Roles</a:t>
                      </a:r>
                    </a:p>
                    <a:p>
                      <a:pPr marL="160420" indent="-160420" algn="l">
                        <a:spcBef>
                          <a:spcPts val="300"/>
                        </a:spcBef>
                        <a:buSzPct val="100000"/>
                        <a:buChar char="•"/>
                        <a:defRPr sz="1600">
                          <a:sym typeface="Avenir Book"/>
                        </a:defRPr>
                      </a:pPr>
                      <a:r>
                        <a:rPr dirty="0"/>
                        <a:t>Assignments (user </a:t>
                      </a:r>
                      <a:r>
                        <a:rPr lang="en-GB" dirty="0"/>
                        <a:t>to</a:t>
                      </a:r>
                      <a:r>
                        <a:rPr dirty="0"/>
                        <a:t> project,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Access tokens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41275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Discuss whether this shall be a capability. As information about non-compliance might be critical aspect I would suggest to include it. But </a:t>
                      </a:r>
                      <a:r>
                        <a:rPr lang="en-GB" dirty="0"/>
                        <a:t>from</a:t>
                      </a:r>
                      <a:r>
                        <a:rPr dirty="0"/>
                        <a:t> a pure functional point of view, this seems not to be required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23"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OC Tooling Workgroup - ToolChain Capabilities - Audit log"/>
          <p:cNvSpPr txBox="1">
            <a:spLocks noGrp="1"/>
          </p:cNvSpPr>
          <p:nvPr>
            <p:ph type="title"/>
          </p:nvPr>
        </p:nvSpPr>
        <p:spPr>
          <a:prstGeom prst="rect">
            <a:avLst/>
          </a:prstGeom>
        </p:spPr>
        <p:txBody>
          <a:bodyPr/>
          <a:lstStyle/>
          <a:p>
            <a:r>
              <a:rPr dirty="0" err="1"/>
              <a:t>ToolChain</a:t>
            </a:r>
            <a:r>
              <a:rPr dirty="0"/>
              <a:t> Capabilities - Audit </a:t>
            </a:r>
            <a:r>
              <a:rPr lang="en-GB" dirty="0"/>
              <a:t>Log</a:t>
            </a:r>
            <a:endParaRPr dirty="0"/>
          </a:p>
        </p:txBody>
      </p:sp>
      <p:graphicFrame>
        <p:nvGraphicFramePr>
          <p:cNvPr id="230" name="Tabelle"/>
          <p:cNvGraphicFramePr/>
          <p:nvPr>
            <p:extLst>
              <p:ext uri="{D42A27DB-BD31-4B8C-83A1-F6EECF244321}">
                <p14:modId xmlns:p14="http://schemas.microsoft.com/office/powerpoint/2010/main" val="4112929670"/>
              </p:ext>
            </p:extLst>
          </p:nvPr>
        </p:nvGraphicFramePr>
        <p:xfrm>
          <a:off x="715432" y="1193800"/>
          <a:ext cx="10826683" cy="387477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Maintain log of changes and user actions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Ensure confirmability of configuration changes</a:t>
                      </a:r>
                      <a:endParaRPr lang="en-GB" dirty="0"/>
                    </a:p>
                    <a:p>
                      <a:pPr marL="160420" indent="-160420" algn="l">
                        <a:spcBef>
                          <a:spcPts val="300"/>
                        </a:spcBef>
                        <a:buSzPct val="100000"/>
                        <a:buChar char="•"/>
                        <a:defRPr sz="1600">
                          <a:sym typeface="Avenir Book"/>
                        </a:defRPr>
                      </a:pPr>
                      <a:r>
                        <a:rPr lang="en-GB" dirty="0"/>
                        <a:t>Ensure tracing and archiving of all user actions/decisions for auditing purposes</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Track user activity and changes in settings, especially legal settings</a:t>
                      </a:r>
                      <a:endParaRPr lang="en-GB" dirty="0"/>
                    </a:p>
                    <a:p>
                      <a:pPr marL="160420" indent="-160420" algn="l">
                        <a:spcBef>
                          <a:spcPts val="300"/>
                        </a:spcBef>
                        <a:buSzPct val="100000"/>
                        <a:buChar char="•"/>
                        <a:defRPr sz="1600">
                          <a:sym typeface="Avenir Book"/>
                        </a:defRPr>
                      </a:pPr>
                      <a:r>
                        <a:rPr lang="en-GB" dirty="0"/>
                        <a:t>Track and archive user decisions</a:t>
                      </a:r>
                      <a:r>
                        <a:rPr lang="en-GB" baseline="0" dirty="0"/>
                        <a:t> and related context to enable auditing</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User actions / events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7302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History of changes with actors</a:t>
                      </a:r>
                    </a:p>
                    <a:p>
                      <a:pPr marL="160420" indent="-160420" algn="l">
                        <a:spcBef>
                          <a:spcPts val="300"/>
                        </a:spcBef>
                        <a:buSzPct val="100000"/>
                        <a:buChar char="•"/>
                        <a:defRPr sz="1600">
                          <a:sym typeface="Avenir Book"/>
                        </a:defRPr>
                      </a:pPr>
                      <a:r>
                        <a:t>Transparency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31"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ED455D-435F-444D-85D4-93B45DB972AA}"/>
              </a:ext>
            </a:extLst>
          </p:cNvPr>
          <p:cNvSpPr>
            <a:spLocks noGrp="1"/>
          </p:cNvSpPr>
          <p:nvPr>
            <p:ph type="title"/>
          </p:nvPr>
        </p:nvSpPr>
        <p:spPr/>
        <p:txBody>
          <a:bodyPr/>
          <a:lstStyle/>
          <a:p>
            <a:r>
              <a:rPr lang="de-DE" dirty="0" err="1"/>
              <a:t>Changelog</a:t>
            </a:r>
            <a:endParaRPr lang="de-DE" dirty="0"/>
          </a:p>
        </p:txBody>
      </p:sp>
      <p:graphicFrame>
        <p:nvGraphicFramePr>
          <p:cNvPr id="4" name="Tabelle 3">
            <a:extLst>
              <a:ext uri="{FF2B5EF4-FFF2-40B4-BE49-F238E27FC236}">
                <a16:creationId xmlns:a16="http://schemas.microsoft.com/office/drawing/2014/main" id="{012586F0-A9F5-1746-BEB7-E77661FD8E3E}"/>
              </a:ext>
            </a:extLst>
          </p:cNvPr>
          <p:cNvGraphicFramePr>
            <a:graphicFrameLocks noGrp="1"/>
          </p:cNvGraphicFramePr>
          <p:nvPr>
            <p:extLst>
              <p:ext uri="{D42A27DB-BD31-4B8C-83A1-F6EECF244321}">
                <p14:modId xmlns:p14="http://schemas.microsoft.com/office/powerpoint/2010/main" val="1656898982"/>
              </p:ext>
            </p:extLst>
          </p:nvPr>
        </p:nvGraphicFramePr>
        <p:xfrm>
          <a:off x="665655" y="1161100"/>
          <a:ext cx="11011340" cy="1569720"/>
        </p:xfrm>
        <a:graphic>
          <a:graphicData uri="http://schemas.openxmlformats.org/drawingml/2006/table">
            <a:tbl>
              <a:tblPr firstRow="1" bandRow="1">
                <a:tableStyleId>{5940675A-B579-460E-94D1-54222C63F5DA}</a:tableStyleId>
              </a:tblPr>
              <a:tblGrid>
                <a:gridCol w="816304">
                  <a:extLst>
                    <a:ext uri="{9D8B030D-6E8A-4147-A177-3AD203B41FA5}">
                      <a16:colId xmlns:a16="http://schemas.microsoft.com/office/drawing/2014/main" val="2812078896"/>
                    </a:ext>
                  </a:extLst>
                </a:gridCol>
                <a:gridCol w="1513489">
                  <a:extLst>
                    <a:ext uri="{9D8B030D-6E8A-4147-A177-3AD203B41FA5}">
                      <a16:colId xmlns:a16="http://schemas.microsoft.com/office/drawing/2014/main" val="164688995"/>
                    </a:ext>
                  </a:extLst>
                </a:gridCol>
                <a:gridCol w="1345324">
                  <a:extLst>
                    <a:ext uri="{9D8B030D-6E8A-4147-A177-3AD203B41FA5}">
                      <a16:colId xmlns:a16="http://schemas.microsoft.com/office/drawing/2014/main" val="1008751940"/>
                    </a:ext>
                  </a:extLst>
                </a:gridCol>
                <a:gridCol w="7336223">
                  <a:extLst>
                    <a:ext uri="{9D8B030D-6E8A-4147-A177-3AD203B41FA5}">
                      <a16:colId xmlns:a16="http://schemas.microsoft.com/office/drawing/2014/main" val="1979600330"/>
                    </a:ext>
                  </a:extLst>
                </a:gridCol>
              </a:tblGrid>
              <a:tr h="370840">
                <a:tc>
                  <a:txBody>
                    <a:bodyPr/>
                    <a:lstStyle/>
                    <a:p>
                      <a:pPr algn="ctr"/>
                      <a:r>
                        <a:rPr lang="de-DE" sz="1400" b="1" i="0" dirty="0">
                          <a:solidFill>
                            <a:schemeClr val="bg1"/>
                          </a:solidFill>
                          <a:latin typeface="+mn-lt"/>
                        </a:rPr>
                        <a:t>Version</a:t>
                      </a:r>
                    </a:p>
                  </a:txBody>
                  <a:tcPr anchor="ctr">
                    <a:solidFill>
                      <a:srgbClr val="F76503"/>
                    </a:solidFill>
                  </a:tcPr>
                </a:tc>
                <a:tc>
                  <a:txBody>
                    <a:bodyPr/>
                    <a:lstStyle/>
                    <a:p>
                      <a:pPr algn="ctr"/>
                      <a:r>
                        <a:rPr lang="de-DE" sz="1400" b="1" i="0" dirty="0">
                          <a:solidFill>
                            <a:schemeClr val="bg1"/>
                          </a:solidFill>
                          <a:latin typeface="+mn-lt"/>
                        </a:rPr>
                        <a:t>Date</a:t>
                      </a:r>
                    </a:p>
                  </a:txBody>
                  <a:tcPr anchor="ctr">
                    <a:solidFill>
                      <a:srgbClr val="F76503"/>
                    </a:solidFill>
                  </a:tcPr>
                </a:tc>
                <a:tc>
                  <a:txBody>
                    <a:bodyPr/>
                    <a:lstStyle/>
                    <a:p>
                      <a:pPr algn="ctr"/>
                      <a:r>
                        <a:rPr lang="de-DE" sz="1400" b="1" i="0" dirty="0" err="1">
                          <a:solidFill>
                            <a:schemeClr val="bg1"/>
                          </a:solidFill>
                          <a:latin typeface="+mn-lt"/>
                        </a:rPr>
                        <a:t>by</a:t>
                      </a:r>
                      <a:endParaRPr lang="de-DE" sz="1400" b="1" i="0" dirty="0">
                        <a:solidFill>
                          <a:schemeClr val="bg1"/>
                        </a:solidFill>
                        <a:latin typeface="+mn-lt"/>
                      </a:endParaRPr>
                    </a:p>
                  </a:txBody>
                  <a:tcPr anchor="ctr">
                    <a:solidFill>
                      <a:srgbClr val="F76503"/>
                    </a:solidFill>
                  </a:tcPr>
                </a:tc>
                <a:tc>
                  <a:txBody>
                    <a:bodyPr/>
                    <a:lstStyle/>
                    <a:p>
                      <a:pPr algn="ctr"/>
                      <a:r>
                        <a:rPr lang="de-DE" sz="1400" b="1" i="0" dirty="0">
                          <a:solidFill>
                            <a:schemeClr val="bg1"/>
                          </a:solidFill>
                          <a:latin typeface="+mn-lt"/>
                        </a:rPr>
                        <a:t>Comments/</a:t>
                      </a:r>
                      <a:r>
                        <a:rPr lang="de-DE" sz="1400" b="1" i="0" dirty="0" err="1">
                          <a:solidFill>
                            <a:schemeClr val="bg1"/>
                          </a:solidFill>
                          <a:latin typeface="+mn-lt"/>
                        </a:rPr>
                        <a:t>Changes</a:t>
                      </a:r>
                      <a:endParaRPr lang="de-DE" sz="1400" b="1" i="0" dirty="0">
                        <a:solidFill>
                          <a:schemeClr val="bg1"/>
                        </a:solidFill>
                        <a:latin typeface="+mn-lt"/>
                      </a:endParaRPr>
                    </a:p>
                  </a:txBody>
                  <a:tcPr anchor="ctr">
                    <a:solidFill>
                      <a:srgbClr val="F76503"/>
                    </a:solidFill>
                  </a:tcPr>
                </a:tc>
                <a:extLst>
                  <a:ext uri="{0D108BD9-81ED-4DB2-BD59-A6C34878D82A}">
                    <a16:rowId xmlns:a16="http://schemas.microsoft.com/office/drawing/2014/main" val="2626176566"/>
                  </a:ext>
                </a:extLst>
              </a:tr>
              <a:tr h="370840">
                <a:tc>
                  <a:txBody>
                    <a:bodyPr/>
                    <a:lstStyle/>
                    <a:p>
                      <a:pPr algn="ctr"/>
                      <a:r>
                        <a:rPr lang="de-DE" sz="1200" b="0" i="0" dirty="0">
                          <a:latin typeface="+mn-lt"/>
                        </a:rPr>
                        <a:t>1.2</a:t>
                      </a:r>
                    </a:p>
                  </a:txBody>
                  <a:tcPr anchor="ctr"/>
                </a:tc>
                <a:tc>
                  <a:txBody>
                    <a:bodyPr/>
                    <a:lstStyle/>
                    <a:p>
                      <a:pPr algn="ctr"/>
                      <a:r>
                        <a:rPr lang="de-DE" sz="1200" b="0" i="0" dirty="0">
                          <a:latin typeface="+mn-lt"/>
                        </a:rPr>
                        <a:t>3.12.19</a:t>
                      </a:r>
                    </a:p>
                  </a:txBody>
                  <a:tcPr anchor="ctr"/>
                </a:tc>
                <a:tc>
                  <a:txBody>
                    <a:bodyPr/>
                    <a:lstStyle/>
                    <a:p>
                      <a:pPr algn="ctr"/>
                      <a:r>
                        <a:rPr lang="de-DE" sz="1200" b="0" i="0" dirty="0">
                          <a:latin typeface="+mn-lt"/>
                        </a:rPr>
                        <a:t>Jan, Peter</a:t>
                      </a:r>
                    </a:p>
                  </a:txBody>
                  <a:tcPr anchor="ctr"/>
                </a:tc>
                <a:tc>
                  <a:txBody>
                    <a:bodyPr/>
                    <a:lstStyle/>
                    <a:p>
                      <a:pPr algn="l"/>
                      <a:r>
                        <a:rPr lang="de-DE" sz="1200" b="0" i="0" dirty="0">
                          <a:latin typeface="+mn-lt"/>
                        </a:rPr>
                        <a:t>Initial </a:t>
                      </a:r>
                      <a:r>
                        <a:rPr lang="de-DE" sz="1200" b="0" i="0" dirty="0" err="1">
                          <a:latin typeface="+mn-lt"/>
                        </a:rPr>
                        <a:t>draft</a:t>
                      </a:r>
                      <a:endParaRPr lang="de-DE" sz="1200" b="0" i="0" dirty="0">
                        <a:latin typeface="+mn-lt"/>
                      </a:endParaRPr>
                    </a:p>
                  </a:txBody>
                  <a:tcPr anchor="ctr"/>
                </a:tc>
                <a:extLst>
                  <a:ext uri="{0D108BD9-81ED-4DB2-BD59-A6C34878D82A}">
                    <a16:rowId xmlns:a16="http://schemas.microsoft.com/office/drawing/2014/main" val="324189759"/>
                  </a:ext>
                </a:extLst>
              </a:tr>
              <a:tr h="370840">
                <a:tc>
                  <a:txBody>
                    <a:bodyPr/>
                    <a:lstStyle/>
                    <a:p>
                      <a:pPr algn="ctr"/>
                      <a:r>
                        <a:rPr lang="de-DE" sz="1200" b="0" i="0" dirty="0">
                          <a:latin typeface="+mn-lt"/>
                        </a:rPr>
                        <a:t>1.3</a:t>
                      </a:r>
                    </a:p>
                  </a:txBody>
                  <a:tcPr anchor="ctr"/>
                </a:tc>
                <a:tc>
                  <a:txBody>
                    <a:bodyPr/>
                    <a:lstStyle/>
                    <a:p>
                      <a:pPr algn="ctr"/>
                      <a:r>
                        <a:rPr lang="de-DE" sz="1200" b="0" i="0" dirty="0">
                          <a:latin typeface="+mn-lt"/>
                        </a:rPr>
                        <a:t>6.12.19</a:t>
                      </a:r>
                    </a:p>
                  </a:txBody>
                  <a:tcPr anchor="ctr"/>
                </a:tc>
                <a:tc>
                  <a:txBody>
                    <a:bodyPr/>
                    <a:lstStyle/>
                    <a:p>
                      <a:pPr algn="ctr"/>
                      <a:r>
                        <a:rPr lang="de-DE" sz="1200" b="0" i="0" dirty="0">
                          <a:latin typeface="+mn-lt"/>
                        </a:rPr>
                        <a:t>Jan</a:t>
                      </a:r>
                    </a:p>
                  </a:txBody>
                  <a:tcPr anchor="ctr"/>
                </a:tc>
                <a:tc>
                  <a:txBody>
                    <a:bodyPr/>
                    <a:lstStyle/>
                    <a:p>
                      <a:pPr algn="l"/>
                      <a:r>
                        <a:rPr lang="de-DE" sz="1200" b="0" i="0" dirty="0" err="1">
                          <a:latin typeface="+mn-lt"/>
                        </a:rPr>
                        <a:t>Rename</a:t>
                      </a:r>
                      <a:r>
                        <a:rPr lang="de-DE" sz="1200" b="0" i="0" dirty="0">
                          <a:latin typeface="+mn-lt"/>
                        </a:rPr>
                        <a:t> Case Data =&gt; Situation Data, </a:t>
                      </a:r>
                      <a:r>
                        <a:rPr lang="de-DE" sz="1200" b="0" i="0" dirty="0" err="1">
                          <a:latin typeface="+mn-lt"/>
                        </a:rPr>
                        <a:t>delete</a:t>
                      </a:r>
                      <a:r>
                        <a:rPr lang="de-DE" sz="1200" b="0" i="0" dirty="0">
                          <a:latin typeface="+mn-lt"/>
                        </a:rPr>
                        <a:t> „Compliance </a:t>
                      </a:r>
                      <a:r>
                        <a:rPr lang="de-DE" sz="1200" b="0" i="0" dirty="0" err="1">
                          <a:latin typeface="+mn-lt"/>
                        </a:rPr>
                        <a:t>Artefacts</a:t>
                      </a:r>
                      <a:r>
                        <a:rPr lang="de-DE" sz="1200" b="0" i="0" dirty="0">
                          <a:latin typeface="+mn-lt"/>
                        </a:rPr>
                        <a:t>“ </a:t>
                      </a:r>
                      <a:r>
                        <a:rPr lang="de-DE" sz="1200" b="0" i="0" dirty="0" err="1">
                          <a:latin typeface="+mn-lt"/>
                        </a:rPr>
                        <a:t>as</a:t>
                      </a:r>
                      <a:r>
                        <a:rPr lang="de-DE" sz="1200" b="0" i="0" dirty="0">
                          <a:latin typeface="+mn-lt"/>
                        </a:rPr>
                        <a:t> </a:t>
                      </a:r>
                      <a:r>
                        <a:rPr lang="de-DE" sz="1200" b="0" i="0" dirty="0" err="1">
                          <a:latin typeface="+mn-lt"/>
                        </a:rPr>
                        <a:t>capability</a:t>
                      </a:r>
                      <a:r>
                        <a:rPr lang="de-DE" sz="1200" b="0" i="0" dirty="0">
                          <a:latin typeface="+mn-lt"/>
                        </a:rPr>
                        <a:t>, </a:t>
                      </a:r>
                      <a:r>
                        <a:rPr lang="de-DE" sz="1200" b="0" i="0" dirty="0" err="1">
                          <a:latin typeface="+mn-lt"/>
                        </a:rPr>
                        <a:t>change</a:t>
                      </a:r>
                      <a:r>
                        <a:rPr lang="de-DE" sz="1200" b="0" i="0" dirty="0">
                          <a:latin typeface="+mn-lt"/>
                        </a:rPr>
                        <a:t> Mission </a:t>
                      </a:r>
                      <a:r>
                        <a:rPr lang="de-DE" sz="1200" b="0" i="0" dirty="0" err="1">
                          <a:latin typeface="+mn-lt"/>
                        </a:rPr>
                        <a:t>of</a:t>
                      </a:r>
                      <a:r>
                        <a:rPr lang="de-DE" sz="1200" b="0" i="0" dirty="0">
                          <a:latin typeface="+mn-lt"/>
                        </a:rPr>
                        <a:t> </a:t>
                      </a:r>
                      <a:r>
                        <a:rPr lang="de-DE" sz="1200" b="0" i="0" dirty="0" err="1">
                          <a:latin typeface="+mn-lt"/>
                        </a:rPr>
                        <a:t>Snippet</a:t>
                      </a:r>
                      <a:r>
                        <a:rPr lang="de-DE" sz="1200" b="0" i="0" dirty="0">
                          <a:latin typeface="+mn-lt"/>
                        </a:rPr>
                        <a:t> </a:t>
                      </a:r>
                      <a:r>
                        <a:rPr lang="de-DE" sz="1200" b="0" i="0" dirty="0" err="1">
                          <a:latin typeface="+mn-lt"/>
                        </a:rPr>
                        <a:t>scanner</a:t>
                      </a:r>
                      <a:endParaRPr lang="de-DE" sz="1200" b="0" i="0" dirty="0">
                        <a:latin typeface="+mn-lt"/>
                      </a:endParaRPr>
                    </a:p>
                  </a:txBody>
                  <a:tcPr anchor="ctr"/>
                </a:tc>
                <a:extLst>
                  <a:ext uri="{0D108BD9-81ED-4DB2-BD59-A6C34878D82A}">
                    <a16:rowId xmlns:a16="http://schemas.microsoft.com/office/drawing/2014/main" val="3374005877"/>
                  </a:ext>
                </a:extLst>
              </a:tr>
              <a:tr h="370840">
                <a:tc>
                  <a:txBody>
                    <a:bodyPr/>
                    <a:lstStyle/>
                    <a:p>
                      <a:pPr algn="ctr"/>
                      <a:r>
                        <a:rPr lang="de-DE" sz="1200" b="0" i="0" dirty="0">
                          <a:latin typeface="+mn-lt"/>
                        </a:rPr>
                        <a:t>1.3.1</a:t>
                      </a:r>
                    </a:p>
                  </a:txBody>
                  <a:tcPr anchor="ctr"/>
                </a:tc>
                <a:tc>
                  <a:txBody>
                    <a:bodyPr/>
                    <a:lstStyle/>
                    <a:p>
                      <a:pPr algn="ctr"/>
                      <a:r>
                        <a:rPr lang="de-DE" sz="1200" b="0" i="0" dirty="0">
                          <a:latin typeface="+mn-lt"/>
                        </a:rPr>
                        <a:t>11.1.21</a:t>
                      </a:r>
                    </a:p>
                  </a:txBody>
                  <a:tcPr anchor="ctr"/>
                </a:tc>
                <a:tc>
                  <a:txBody>
                    <a:bodyPr/>
                    <a:lstStyle/>
                    <a:p>
                      <a:pPr algn="ctr"/>
                      <a:r>
                        <a:rPr lang="de-DE" sz="1200" b="0" i="0" dirty="0">
                          <a:latin typeface="+mn-lt"/>
                        </a:rPr>
                        <a:t>Jan</a:t>
                      </a:r>
                    </a:p>
                  </a:txBody>
                  <a:tcPr anchor="ctr"/>
                </a:tc>
                <a:tc>
                  <a:txBody>
                    <a:bodyPr/>
                    <a:lstStyle/>
                    <a:p>
                      <a:pPr algn="l"/>
                      <a:r>
                        <a:rPr lang="de-DE" sz="1200" b="0" i="0" dirty="0">
                          <a:latin typeface="+mn-lt"/>
                        </a:rPr>
                        <a:t>Review </a:t>
                      </a:r>
                      <a:r>
                        <a:rPr lang="de-DE" sz="1200" b="0" i="0" dirty="0" err="1">
                          <a:latin typeface="+mn-lt"/>
                        </a:rPr>
                        <a:t>spelling</a:t>
                      </a:r>
                      <a:r>
                        <a:rPr lang="de-DE" sz="1200" b="0" i="0" dirty="0">
                          <a:latin typeface="+mn-lt"/>
                        </a:rPr>
                        <a:t>, </a:t>
                      </a:r>
                      <a:r>
                        <a:rPr lang="de-DE" sz="1200" b="0" i="0" dirty="0" err="1">
                          <a:latin typeface="+mn-lt"/>
                        </a:rPr>
                        <a:t>add</a:t>
                      </a:r>
                      <a:r>
                        <a:rPr lang="de-DE" sz="1200" b="0" i="0" dirty="0">
                          <a:latin typeface="+mn-lt"/>
                        </a:rPr>
                        <a:t> </a:t>
                      </a:r>
                      <a:r>
                        <a:rPr lang="de-DE" sz="1200" b="0" i="0" dirty="0" err="1">
                          <a:latin typeface="+mn-lt"/>
                        </a:rPr>
                        <a:t>some</a:t>
                      </a:r>
                      <a:r>
                        <a:rPr lang="de-DE" sz="1200" b="0" i="0" dirty="0">
                          <a:latin typeface="+mn-lt"/>
                        </a:rPr>
                        <a:t> </a:t>
                      </a:r>
                      <a:r>
                        <a:rPr lang="de-DE" sz="1200" b="0" i="0" dirty="0" err="1">
                          <a:latin typeface="+mn-lt"/>
                        </a:rPr>
                        <a:t>Readme‘s</a:t>
                      </a:r>
                      <a:r>
                        <a:rPr lang="de-DE" sz="1200" b="0" i="0" dirty="0">
                          <a:latin typeface="+mn-lt"/>
                        </a:rPr>
                        <a:t> in </a:t>
                      </a:r>
                      <a:r>
                        <a:rPr lang="de-DE" sz="1200" b="0" i="0" dirty="0" err="1">
                          <a:latin typeface="+mn-lt"/>
                        </a:rPr>
                        <a:t>the</a:t>
                      </a:r>
                      <a:r>
                        <a:rPr lang="de-DE" sz="1200" b="0" i="0" dirty="0">
                          <a:latin typeface="+mn-lt"/>
                        </a:rPr>
                        <a:t> </a:t>
                      </a:r>
                      <a:r>
                        <a:rPr lang="de-DE" sz="1200" b="0" i="0" dirty="0" err="1">
                          <a:latin typeface="+mn-lt"/>
                        </a:rPr>
                        <a:t>surrounding</a:t>
                      </a:r>
                      <a:r>
                        <a:rPr lang="de-DE" sz="1200" b="0" i="0" dirty="0">
                          <a:latin typeface="+mn-lt"/>
                        </a:rPr>
                        <a:t>, </a:t>
                      </a:r>
                      <a:r>
                        <a:rPr lang="de-DE" sz="1200" b="0" i="0" dirty="0" err="1">
                          <a:latin typeface="+mn-lt"/>
                        </a:rPr>
                        <a:t>review</a:t>
                      </a:r>
                      <a:r>
                        <a:rPr lang="de-DE" sz="1200" b="0" i="0" dirty="0">
                          <a:latin typeface="+mn-lt"/>
                        </a:rPr>
                        <a:t> &amp; </a:t>
                      </a:r>
                      <a:r>
                        <a:rPr lang="de-DE" sz="1200" b="0" i="0" dirty="0" err="1">
                          <a:latin typeface="+mn-lt"/>
                        </a:rPr>
                        <a:t>harmonize</a:t>
                      </a:r>
                      <a:r>
                        <a:rPr lang="de-DE" sz="1200" b="0" i="0" dirty="0">
                          <a:latin typeface="+mn-lt"/>
                        </a:rPr>
                        <a:t> </a:t>
                      </a:r>
                      <a:r>
                        <a:rPr lang="de-DE" sz="1200" b="0" i="0" dirty="0" err="1">
                          <a:latin typeface="+mn-lt"/>
                        </a:rPr>
                        <a:t>definitions</a:t>
                      </a:r>
                      <a:endParaRPr lang="de-DE" sz="1200" b="0" i="0" dirty="0">
                        <a:latin typeface="+mn-lt"/>
                      </a:endParaRPr>
                    </a:p>
                  </a:txBody>
                  <a:tcPr anchor="ctr"/>
                </a:tc>
                <a:extLst>
                  <a:ext uri="{0D108BD9-81ED-4DB2-BD59-A6C34878D82A}">
                    <a16:rowId xmlns:a16="http://schemas.microsoft.com/office/drawing/2014/main" val="603329125"/>
                  </a:ext>
                </a:extLst>
              </a:tr>
            </a:tbl>
          </a:graphicData>
        </a:graphic>
      </p:graphicFrame>
    </p:spTree>
    <p:extLst>
      <p:ext uri="{BB962C8B-B14F-4D97-AF65-F5344CB8AC3E}">
        <p14:creationId xmlns:p14="http://schemas.microsoft.com/office/powerpoint/2010/main" val="195595677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OC Tooling Workgroup - ToolChain Capabilities - Reporting &amp; Analytics"/>
          <p:cNvSpPr txBox="1">
            <a:spLocks noGrp="1"/>
          </p:cNvSpPr>
          <p:nvPr>
            <p:ph type="title"/>
          </p:nvPr>
        </p:nvSpPr>
        <p:spPr>
          <a:prstGeom prst="rect">
            <a:avLst/>
          </a:prstGeom>
        </p:spPr>
        <p:txBody>
          <a:bodyPr/>
          <a:lstStyle/>
          <a:p>
            <a:r>
              <a:t>ToolChain Capabilities - Reporting &amp; Analytics</a:t>
            </a:r>
          </a:p>
        </p:txBody>
      </p:sp>
      <p:graphicFrame>
        <p:nvGraphicFramePr>
          <p:cNvPr id="234" name="Tabelle"/>
          <p:cNvGraphicFramePr/>
          <p:nvPr>
            <p:extLst>
              <p:ext uri="{D42A27DB-BD31-4B8C-83A1-F6EECF244321}">
                <p14:modId xmlns:p14="http://schemas.microsoft.com/office/powerpoint/2010/main" val="3852592483"/>
              </p:ext>
            </p:extLst>
          </p:nvPr>
        </p:nvGraphicFramePr>
        <p:xfrm>
          <a:off x="715432" y="1193800"/>
          <a:ext cx="10826683" cy="363474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Visualize work, efforts and success of compliance initiative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Measure compliance related activity  </a:t>
                      </a:r>
                    </a:p>
                    <a:p>
                      <a:pPr marL="160420" indent="-160420" algn="l">
                        <a:spcBef>
                          <a:spcPts val="300"/>
                        </a:spcBef>
                        <a:buSzPct val="100000"/>
                        <a:buChar char="•"/>
                        <a:defRPr sz="1600">
                          <a:sym typeface="Avenir Book"/>
                        </a:defRPr>
                      </a:pPr>
                      <a:r>
                        <a:t>Provide insights into state of portfolio</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Provide lists and and insights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Report </a:t>
                      </a:r>
                      <a:r>
                        <a:rPr lang="en-GB" dirty="0"/>
                        <a:t>specific configuration</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7302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Reports</a:t>
                      </a:r>
                    </a:p>
                    <a:p>
                      <a:pPr marL="160420" indent="-160420" algn="l">
                        <a:spcBef>
                          <a:spcPts val="300"/>
                        </a:spcBef>
                        <a:buSzPct val="100000"/>
                        <a:buChar char="•"/>
                        <a:defRPr sz="1600">
                          <a:sym typeface="Avenir Book"/>
                        </a:defRPr>
                      </a:pPr>
                      <a:r>
                        <a:t>Transparency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Discuss whether we want to define specific reports that shall be supported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35"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OC Tooling Workgroup - ToolChain Capabilities - Reporting &amp; Analytics"/>
          <p:cNvSpPr txBox="1">
            <a:spLocks noGrp="1"/>
          </p:cNvSpPr>
          <p:nvPr>
            <p:ph type="title"/>
          </p:nvPr>
        </p:nvSpPr>
        <p:spPr>
          <a:prstGeom prst="rect">
            <a:avLst/>
          </a:prstGeom>
        </p:spPr>
        <p:txBody>
          <a:bodyPr/>
          <a:lstStyle/>
          <a:p>
            <a:r>
              <a:t>ToolChain Capabilities - Tool Orchestrator</a:t>
            </a:r>
          </a:p>
        </p:txBody>
      </p:sp>
      <p:graphicFrame>
        <p:nvGraphicFramePr>
          <p:cNvPr id="238" name="Tabelle"/>
          <p:cNvGraphicFramePr/>
          <p:nvPr>
            <p:extLst>
              <p:ext uri="{D42A27DB-BD31-4B8C-83A1-F6EECF244321}">
                <p14:modId xmlns:p14="http://schemas.microsoft.com/office/powerpoint/2010/main" val="3551681328"/>
              </p:ext>
            </p:extLst>
          </p:nvPr>
        </p:nvGraphicFramePr>
        <p:xfrm>
          <a:off x="715432" y="1193800"/>
          <a:ext cx="10826683" cy="363474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Realize </a:t>
                      </a:r>
                      <a:r>
                        <a:rPr lang="en-GB" dirty="0"/>
                        <a:t>overall </a:t>
                      </a:r>
                      <a:r>
                        <a:rPr dirty="0"/>
                        <a:t>compliance </a:t>
                      </a:r>
                      <a:r>
                        <a:rPr lang="en-GB" dirty="0"/>
                        <a:t>workflow and machinery</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Arrange combination of tools to cope with compliance challenge </a:t>
                      </a:r>
                    </a:p>
                    <a:p>
                      <a:pPr marL="160420" indent="-160420" algn="l">
                        <a:spcBef>
                          <a:spcPts val="300"/>
                        </a:spcBef>
                        <a:buSzPct val="100000"/>
                        <a:buChar char="•"/>
                        <a:defRPr sz="1600">
                          <a:sym typeface="Avenir Book"/>
                        </a:defRPr>
                      </a:pPr>
                      <a:r>
                        <a:t>Handle handover between capabilities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Trigger events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Events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7302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Events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Discuss whether we want to define specific events in an underlying flow</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39" name="Foliennumm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lstStyle/>
          <a:p>
            <a:r>
              <a:rPr dirty="0" err="1"/>
              <a:t>ToolChain</a:t>
            </a:r>
            <a:r>
              <a:rPr dirty="0"/>
              <a:t> Capabilities (v1.</a:t>
            </a:r>
            <a:r>
              <a:rPr lang="en-GB" dirty="0"/>
              <a:t>3.1</a:t>
            </a:r>
            <a:r>
              <a:rPr dirty="0"/>
              <a:t>)</a:t>
            </a:r>
            <a:r>
              <a:rPr lang="de-DE" dirty="0"/>
              <a:t> – Mapping </a:t>
            </a:r>
            <a:r>
              <a:rPr lang="de-DE" dirty="0" err="1"/>
              <a:t>of</a:t>
            </a:r>
            <a:r>
              <a:rPr lang="de-DE" dirty="0"/>
              <a:t> Tools (</a:t>
            </a:r>
            <a:r>
              <a:rPr lang="de-DE" dirty="0" err="1"/>
              <a:t>example</a:t>
            </a:r>
            <a:r>
              <a:rPr lang="de-DE" dirty="0"/>
              <a:t>)</a:t>
            </a:r>
            <a:endParaRPr dirty="0"/>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 (</a:t>
              </a:r>
              <a:r>
                <a:rPr lang="en-GB" dirty="0"/>
                <a:t>Source</a:t>
              </a:r>
              <a:r>
                <a:rPr dirty="0"/>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1" name="Dependency Analyzer (Containe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Policies &amp; Rules</a:t>
              </a:r>
              <a:endParaRPr lang="en-GB" dirty="0"/>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dirty="0"/>
                <a:t>Snippet Scanner</a:t>
              </a:r>
              <a:br>
                <a:rPr dirty="0"/>
              </a:br>
              <a:r>
                <a:rPr dirty="0"/>
                <a:t>(</a:t>
              </a:r>
              <a:r>
                <a:rPr lang="en-GB" dirty="0"/>
                <a:t>forensics</a:t>
              </a:r>
              <a:r>
                <a:rPr dirty="0"/>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dirty="0"/>
                <a:t>License Repository </a:t>
              </a:r>
              <a:r>
                <a:rPr dirty="0"/>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Legal Solver (</a:t>
              </a:r>
              <a:r>
                <a:rPr lang="en-GB" dirty="0"/>
                <a:t>determine obligations</a:t>
              </a:r>
              <a:r>
                <a:rPr dirty="0"/>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Package </a:t>
              </a:r>
              <a:r>
                <a:rPr lang="en-GB" dirty="0"/>
                <a:t>Data </a:t>
              </a:r>
              <a:r>
                <a:rPr dirty="0"/>
                <a:t>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Tree>
    <p:extLst>
      <p:ext uri="{BB962C8B-B14F-4D97-AF65-F5344CB8AC3E}">
        <p14:creationId xmlns:p14="http://schemas.microsoft.com/office/powerpoint/2010/main" val="184827906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3" name="Tool Orchestrator"/>
          <p:cNvGrpSpPr/>
          <p:nvPr/>
        </p:nvGrpSpPr>
        <p:grpSpPr>
          <a:xfrm>
            <a:off x="635900" y="1050953"/>
            <a:ext cx="9704030" cy="5199895"/>
            <a:chOff x="0" y="0"/>
            <a:chExt cx="9704028" cy="5199894"/>
          </a:xfrm>
        </p:grpSpPr>
        <p:sp>
          <p:nvSpPr>
            <p:cNvPr id="241"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242"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t>Tool Orchestrator</a:t>
              </a:r>
            </a:p>
          </p:txBody>
        </p:sp>
      </p:grpSp>
      <p:sp>
        <p:nvSpPr>
          <p:cNvPr id="244"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247" name="Reporting"/>
          <p:cNvGrpSpPr/>
          <p:nvPr/>
        </p:nvGrpSpPr>
        <p:grpSpPr>
          <a:xfrm>
            <a:off x="1045500" y="5446481"/>
            <a:ext cx="7608121" cy="320042"/>
            <a:chOff x="0" y="0"/>
            <a:chExt cx="7608120" cy="320040"/>
          </a:xfrm>
        </p:grpSpPr>
        <p:sp>
          <p:nvSpPr>
            <p:cNvPr id="245"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246"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248" name="OC Tooling Workgroup - ToolChain Capabilities"/>
          <p:cNvSpPr txBox="1">
            <a:spLocks noGrp="1"/>
          </p:cNvSpPr>
          <p:nvPr>
            <p:ph type="title"/>
          </p:nvPr>
        </p:nvSpPr>
        <p:spPr>
          <a:prstGeom prst="rect">
            <a:avLst/>
          </a:prstGeom>
        </p:spPr>
        <p:txBody>
          <a:bodyPr/>
          <a:lstStyle/>
          <a:p>
            <a:r>
              <a:t>ToolChain Capabilities - Mapping of TrustSource (Sample)</a:t>
            </a:r>
          </a:p>
        </p:txBody>
      </p:sp>
      <p:grpSp>
        <p:nvGrpSpPr>
          <p:cNvPr id="251" name="Composition Analyzer (Build)"/>
          <p:cNvGrpSpPr/>
          <p:nvPr/>
        </p:nvGrpSpPr>
        <p:grpSpPr>
          <a:xfrm>
            <a:off x="1071459" y="2405770"/>
            <a:ext cx="1287359" cy="698501"/>
            <a:chOff x="33721" y="0"/>
            <a:chExt cx="1287358" cy="698500"/>
          </a:xfrm>
        </p:grpSpPr>
        <p:sp>
          <p:nvSpPr>
            <p:cNvPr id="249"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250"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(Build)</a:t>
              </a:r>
            </a:p>
          </p:txBody>
        </p:sp>
      </p:grpSp>
      <p:grpSp>
        <p:nvGrpSpPr>
          <p:cNvPr id="254" name="Composition Analyzer (Binary)"/>
          <p:cNvGrpSpPr/>
          <p:nvPr/>
        </p:nvGrpSpPr>
        <p:grpSpPr>
          <a:xfrm>
            <a:off x="1071459" y="3316588"/>
            <a:ext cx="1287358" cy="698501"/>
            <a:chOff x="0" y="0"/>
            <a:chExt cx="1287356" cy="698500"/>
          </a:xfrm>
        </p:grpSpPr>
        <p:sp>
          <p:nvSpPr>
            <p:cNvPr id="25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253"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(Binary)</a:t>
              </a:r>
            </a:p>
          </p:txBody>
        </p:sp>
      </p:grpSp>
      <p:grpSp>
        <p:nvGrpSpPr>
          <p:cNvPr id="257" name="Composition Analyzer (Container)"/>
          <p:cNvGrpSpPr/>
          <p:nvPr/>
        </p:nvGrpSpPr>
        <p:grpSpPr>
          <a:xfrm>
            <a:off x="1071459" y="4222018"/>
            <a:ext cx="1287359" cy="698501"/>
            <a:chOff x="0" y="0"/>
            <a:chExt cx="1287358" cy="698500"/>
          </a:xfrm>
        </p:grpSpPr>
        <p:sp>
          <p:nvSpPr>
            <p:cNvPr id="255" name="Rechteck"/>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256" name="Dependency Analyzer(Containe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a:t>
              </a:r>
              <a:r>
                <a:rPr sz="1000"/>
                <a:t>Container</a:t>
              </a:r>
              <a:r>
                <a:t>)</a:t>
              </a:r>
            </a:p>
          </p:txBody>
        </p:sp>
      </p:grpSp>
      <p:grpSp>
        <p:nvGrpSpPr>
          <p:cNvPr id="260" name="Project Data"/>
          <p:cNvGrpSpPr/>
          <p:nvPr/>
        </p:nvGrpSpPr>
        <p:grpSpPr>
          <a:xfrm>
            <a:off x="3187486" y="3301650"/>
            <a:ext cx="3590029" cy="698501"/>
            <a:chOff x="0" y="0"/>
            <a:chExt cx="3590027" cy="698500"/>
          </a:xfrm>
        </p:grpSpPr>
        <p:sp>
          <p:nvSpPr>
            <p:cNvPr id="258"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259"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Case Data (Situation, Inputs, Status)</a:t>
              </a:r>
            </a:p>
          </p:txBody>
        </p:sp>
      </p:grpSp>
      <p:grpSp>
        <p:nvGrpSpPr>
          <p:cNvPr id="263" name="Situation Data…"/>
          <p:cNvGrpSpPr/>
          <p:nvPr/>
        </p:nvGrpSpPr>
        <p:grpSpPr>
          <a:xfrm>
            <a:off x="3179022" y="4260547"/>
            <a:ext cx="1287359" cy="698501"/>
            <a:chOff x="0" y="0"/>
            <a:chExt cx="1287358" cy="698500"/>
          </a:xfrm>
        </p:grpSpPr>
        <p:sp>
          <p:nvSpPr>
            <p:cNvPr id="261"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262" name="Policies &amp; Rules"/>
            <p:cNvSpPr txBox="1"/>
            <p:nvPr/>
          </p:nvSpPr>
          <p:spPr>
            <a:xfrm>
              <a:off x="-1" y="214524"/>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Policies &amp; Rules</a:t>
              </a:r>
            </a:p>
          </p:txBody>
        </p:sp>
      </p:grpSp>
      <p:grpSp>
        <p:nvGrpSpPr>
          <p:cNvPr id="266" name="Approval Flow (WFE)"/>
          <p:cNvGrpSpPr/>
          <p:nvPr/>
        </p:nvGrpSpPr>
        <p:grpSpPr>
          <a:xfrm>
            <a:off x="7361235" y="3316588"/>
            <a:ext cx="1287358" cy="698501"/>
            <a:chOff x="0" y="0"/>
            <a:chExt cx="1287356" cy="698500"/>
          </a:xfrm>
        </p:grpSpPr>
        <p:sp>
          <p:nvSpPr>
            <p:cNvPr id="264"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265"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Approval Flow (WFE)</a:t>
              </a:r>
            </a:p>
          </p:txBody>
        </p:sp>
      </p:grpSp>
      <p:grpSp>
        <p:nvGrpSpPr>
          <p:cNvPr id="269" name="Compliance Artefact Generator"/>
          <p:cNvGrpSpPr/>
          <p:nvPr/>
        </p:nvGrpSpPr>
        <p:grpSpPr>
          <a:xfrm>
            <a:off x="7361235" y="2409069"/>
            <a:ext cx="1287359" cy="698501"/>
            <a:chOff x="0" y="0"/>
            <a:chExt cx="1287358" cy="698500"/>
          </a:xfrm>
        </p:grpSpPr>
        <p:sp>
          <p:nvSpPr>
            <p:cNvPr id="267"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268"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 Generator</a:t>
              </a:r>
            </a:p>
          </p:txBody>
        </p:sp>
      </p:grpSp>
      <p:grpSp>
        <p:nvGrpSpPr>
          <p:cNvPr id="272" name="Snippet Scanner (Forensics)"/>
          <p:cNvGrpSpPr/>
          <p:nvPr/>
        </p:nvGrpSpPr>
        <p:grpSpPr>
          <a:xfrm>
            <a:off x="5243622" y="1451850"/>
            <a:ext cx="1287357" cy="803202"/>
            <a:chOff x="0" y="0"/>
            <a:chExt cx="1287356" cy="803201"/>
          </a:xfrm>
        </p:grpSpPr>
        <p:sp>
          <p:nvSpPr>
            <p:cNvPr id="27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271" name="Snippet Scanner (Forensics)"/>
            <p:cNvSpPr txBox="1"/>
            <p:nvPr/>
          </p:nvSpPr>
          <p:spPr>
            <a:xfrm>
              <a:off x="-1" y="78208"/>
              <a:ext cx="1287358" cy="72499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endParaRPr/>
            </a:p>
            <a:p>
              <a:pPr algn="ctr">
                <a:defRPr sz="1100"/>
              </a:pPr>
              <a:r>
                <a:t>Snippet Scanner</a:t>
              </a:r>
              <a:br/>
              <a:r>
                <a:t>(Forensics)</a:t>
              </a:r>
            </a:p>
          </p:txBody>
        </p:sp>
      </p:grpSp>
      <p:grpSp>
        <p:nvGrpSpPr>
          <p:cNvPr id="275" name="Copyright &amp; Authors Scanner"/>
          <p:cNvGrpSpPr/>
          <p:nvPr/>
        </p:nvGrpSpPr>
        <p:grpSpPr>
          <a:xfrm>
            <a:off x="3187487" y="1445918"/>
            <a:ext cx="1287357" cy="698501"/>
            <a:chOff x="0" y="0"/>
            <a:chExt cx="1287356" cy="698500"/>
          </a:xfrm>
        </p:grpSpPr>
        <p:sp>
          <p:nvSpPr>
            <p:cNvPr id="273"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274"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License, Copyright &amp; Authors Scanner</a:t>
              </a:r>
            </a:p>
          </p:txBody>
        </p:sp>
      </p:grpSp>
      <p:sp>
        <p:nvSpPr>
          <p:cNvPr id="276"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277"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278"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279"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280"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281"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284" name="Legal Datastore (Fact base)"/>
          <p:cNvGrpSpPr/>
          <p:nvPr/>
        </p:nvGrpSpPr>
        <p:grpSpPr>
          <a:xfrm>
            <a:off x="7368714" y="4239588"/>
            <a:ext cx="1272400" cy="715417"/>
            <a:chOff x="0" y="0"/>
            <a:chExt cx="1272399" cy="715415"/>
          </a:xfrm>
        </p:grpSpPr>
        <p:sp>
          <p:nvSpPr>
            <p:cNvPr id="282"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283"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t>Legal Datastore (license facts, rights obligations)</a:t>
              </a:r>
            </a:p>
          </p:txBody>
        </p:sp>
      </p:grpSp>
      <p:sp>
        <p:nvSpPr>
          <p:cNvPr id="285"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286"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289" name="Component Crawler"/>
          <p:cNvGrpSpPr/>
          <p:nvPr/>
        </p:nvGrpSpPr>
        <p:grpSpPr>
          <a:xfrm>
            <a:off x="1071459" y="1444147"/>
            <a:ext cx="1287358" cy="698501"/>
            <a:chOff x="0" y="0"/>
            <a:chExt cx="1287356" cy="698500"/>
          </a:xfrm>
        </p:grpSpPr>
        <p:sp>
          <p:nvSpPr>
            <p:cNvPr id="28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288"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Crawler</a:t>
              </a:r>
            </a:p>
          </p:txBody>
        </p:sp>
      </p:grpSp>
      <p:sp>
        <p:nvSpPr>
          <p:cNvPr id="290"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293" name="Compliance Artefacts"/>
          <p:cNvGrpSpPr/>
          <p:nvPr/>
        </p:nvGrpSpPr>
        <p:grpSpPr>
          <a:xfrm>
            <a:off x="9743354" y="2829176"/>
            <a:ext cx="1287359" cy="698501"/>
            <a:chOff x="829545" y="-13488"/>
            <a:chExt cx="1287358" cy="698500"/>
          </a:xfrm>
        </p:grpSpPr>
        <p:sp>
          <p:nvSpPr>
            <p:cNvPr id="291"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292"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Artefacts</a:t>
              </a:r>
            </a:p>
          </p:txBody>
        </p:sp>
      </p:grpSp>
      <p:sp>
        <p:nvSpPr>
          <p:cNvPr id="294"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a:p>
        </p:txBody>
      </p:sp>
      <p:grpSp>
        <p:nvGrpSpPr>
          <p:cNvPr id="297" name="Legal Solver (Determine Obligations)"/>
          <p:cNvGrpSpPr/>
          <p:nvPr/>
        </p:nvGrpSpPr>
        <p:grpSpPr>
          <a:xfrm>
            <a:off x="5243622" y="4260547"/>
            <a:ext cx="1287357" cy="698501"/>
            <a:chOff x="0" y="0"/>
            <a:chExt cx="1287356" cy="698500"/>
          </a:xfrm>
        </p:grpSpPr>
        <p:sp>
          <p:nvSpPr>
            <p:cNvPr id="2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296"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Legal Solver (Determine Obligations)</a:t>
              </a:r>
            </a:p>
          </p:txBody>
        </p:sp>
      </p:grpSp>
      <p:sp>
        <p:nvSpPr>
          <p:cNvPr id="298"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301" name="COTS Management"/>
          <p:cNvGrpSpPr/>
          <p:nvPr/>
        </p:nvGrpSpPr>
        <p:grpSpPr>
          <a:xfrm>
            <a:off x="5273842" y="2736048"/>
            <a:ext cx="1503673" cy="357198"/>
            <a:chOff x="0" y="0"/>
            <a:chExt cx="1503671" cy="357197"/>
          </a:xfrm>
        </p:grpSpPr>
        <p:sp>
          <p:nvSpPr>
            <p:cNvPr id="299"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300"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t>COTS Management</a:t>
              </a:r>
            </a:p>
          </p:txBody>
        </p:sp>
      </p:grpSp>
      <p:grpSp>
        <p:nvGrpSpPr>
          <p:cNvPr id="304" name="Reporting"/>
          <p:cNvGrpSpPr/>
          <p:nvPr/>
        </p:nvGrpSpPr>
        <p:grpSpPr>
          <a:xfrm>
            <a:off x="1045501" y="5797630"/>
            <a:ext cx="7608119" cy="320042"/>
            <a:chOff x="0" y="0"/>
            <a:chExt cx="7608117" cy="320040"/>
          </a:xfrm>
        </p:grpSpPr>
        <p:sp>
          <p:nvSpPr>
            <p:cNvPr id="302"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303"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307" name="Copyright &amp; Authors Scanner"/>
          <p:cNvGrpSpPr/>
          <p:nvPr/>
        </p:nvGrpSpPr>
        <p:grpSpPr>
          <a:xfrm>
            <a:off x="7361235" y="1431289"/>
            <a:ext cx="1287358" cy="729310"/>
            <a:chOff x="0" y="0"/>
            <a:chExt cx="1287356" cy="729309"/>
          </a:xfrm>
        </p:grpSpPr>
        <p:sp>
          <p:nvSpPr>
            <p:cNvPr id="305" name="Rechteck"/>
            <p:cNvSpPr/>
            <p:nvPr/>
          </p:nvSpPr>
          <p:spPr>
            <a:xfrm>
              <a:off x="0" y="15404"/>
              <a:ext cx="1287357"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306" name="Package Source Archiver"/>
            <p:cNvSpPr txBox="1"/>
            <p:nvPr/>
          </p:nvSpPr>
          <p:spPr>
            <a:xfrm>
              <a:off x="0" y="0"/>
              <a:ext cx="1287357" cy="7293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Source Archiver</a:t>
              </a:r>
            </a:p>
          </p:txBody>
        </p:sp>
      </p:grpSp>
      <p:grpSp>
        <p:nvGrpSpPr>
          <p:cNvPr id="310" name="Flowchart: Magnetic Disk 47"/>
          <p:cNvGrpSpPr/>
          <p:nvPr/>
        </p:nvGrpSpPr>
        <p:grpSpPr>
          <a:xfrm>
            <a:off x="4884134" y="3649772"/>
            <a:ext cx="413183" cy="263969"/>
            <a:chOff x="0" y="0"/>
            <a:chExt cx="413182" cy="263967"/>
          </a:xfrm>
        </p:grpSpPr>
        <p:sp>
          <p:nvSpPr>
            <p:cNvPr id="308"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309"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313" name="Flowchart: Magnetic Disk 49"/>
          <p:cNvGrpSpPr/>
          <p:nvPr/>
        </p:nvGrpSpPr>
        <p:grpSpPr>
          <a:xfrm>
            <a:off x="8214246" y="4677430"/>
            <a:ext cx="355295" cy="226987"/>
            <a:chOff x="0" y="0"/>
            <a:chExt cx="355294" cy="226985"/>
          </a:xfrm>
        </p:grpSpPr>
        <p:sp>
          <p:nvSpPr>
            <p:cNvPr id="311"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312"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316" name="Reporting"/>
          <p:cNvGrpSpPr/>
          <p:nvPr/>
        </p:nvGrpSpPr>
        <p:grpSpPr>
          <a:xfrm>
            <a:off x="1045499" y="5095332"/>
            <a:ext cx="7608123" cy="320042"/>
            <a:chOff x="0" y="0"/>
            <a:chExt cx="7608121" cy="320040"/>
          </a:xfrm>
        </p:grpSpPr>
        <p:sp>
          <p:nvSpPr>
            <p:cNvPr id="314"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315"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317"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318"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321" name="Component Repository"/>
          <p:cNvGrpSpPr/>
          <p:nvPr/>
        </p:nvGrpSpPr>
        <p:grpSpPr>
          <a:xfrm>
            <a:off x="3162094" y="2384928"/>
            <a:ext cx="1554447" cy="708318"/>
            <a:chOff x="0" y="-88907"/>
            <a:chExt cx="1554446" cy="708316"/>
          </a:xfrm>
        </p:grpSpPr>
        <p:sp>
          <p:nvSpPr>
            <p:cNvPr id="319"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320"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t>Package Repository</a:t>
              </a:r>
            </a:p>
          </p:txBody>
        </p:sp>
      </p:grpSp>
      <p:sp>
        <p:nvSpPr>
          <p:cNvPr id="322"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a:p>
        </p:txBody>
      </p:sp>
      <p:sp>
        <p:nvSpPr>
          <p:cNvPr id="323"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a:p>
        </p:txBody>
      </p:sp>
      <p:grpSp>
        <p:nvGrpSpPr>
          <p:cNvPr id="326" name="Flowchart: Magnetic Disk 1"/>
          <p:cNvGrpSpPr/>
          <p:nvPr/>
        </p:nvGrpSpPr>
        <p:grpSpPr>
          <a:xfrm>
            <a:off x="4160764" y="2783881"/>
            <a:ext cx="431187" cy="263969"/>
            <a:chOff x="0" y="0"/>
            <a:chExt cx="431185" cy="263967"/>
          </a:xfrm>
        </p:grpSpPr>
        <p:sp>
          <p:nvSpPr>
            <p:cNvPr id="324"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325"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327"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328"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329"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330"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331"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sp>
        <p:nvSpPr>
          <p:cNvPr id="332"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333"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grpSp>
        <p:nvGrpSpPr>
          <p:cNvPr id="336" name="Flowchart: Magnetic Disk 47"/>
          <p:cNvGrpSpPr/>
          <p:nvPr/>
        </p:nvGrpSpPr>
        <p:grpSpPr>
          <a:xfrm>
            <a:off x="10684087" y="4730975"/>
            <a:ext cx="413183" cy="263969"/>
            <a:chOff x="0" y="0"/>
            <a:chExt cx="413182" cy="263967"/>
          </a:xfrm>
        </p:grpSpPr>
        <p:sp>
          <p:nvSpPr>
            <p:cNvPr id="3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33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337"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pic>
        <p:nvPicPr>
          <p:cNvPr id="338" name="TS_Logo01.png" descr="TS_Logo01.png"/>
          <p:cNvPicPr>
            <a:picLocks noChangeAspect="1"/>
          </p:cNvPicPr>
          <p:nvPr/>
        </p:nvPicPr>
        <p:blipFill>
          <a:blip r:embed="rId2"/>
          <a:stretch>
            <a:fillRect/>
          </a:stretch>
        </p:blipFill>
        <p:spPr>
          <a:xfrm>
            <a:off x="2084125" y="1451850"/>
            <a:ext cx="274693" cy="263969"/>
          </a:xfrm>
          <a:prstGeom prst="rect">
            <a:avLst/>
          </a:prstGeom>
          <a:ln w="12700">
            <a:miter lim="400000"/>
          </a:ln>
        </p:spPr>
      </p:pic>
      <p:pic>
        <p:nvPicPr>
          <p:cNvPr id="339" name="TS_Logo01.png" descr="TS_Logo01.png"/>
          <p:cNvPicPr>
            <a:picLocks noChangeAspect="1"/>
          </p:cNvPicPr>
          <p:nvPr/>
        </p:nvPicPr>
        <p:blipFill>
          <a:blip r:embed="rId2"/>
          <a:stretch>
            <a:fillRect/>
          </a:stretch>
        </p:blipFill>
        <p:spPr>
          <a:xfrm>
            <a:off x="8351279" y="4227390"/>
            <a:ext cx="274693" cy="263969"/>
          </a:xfrm>
          <a:prstGeom prst="rect">
            <a:avLst/>
          </a:prstGeom>
          <a:ln w="12700">
            <a:miter lim="400000"/>
          </a:ln>
        </p:spPr>
      </p:pic>
      <p:pic>
        <p:nvPicPr>
          <p:cNvPr id="340" name="TS_Logo01.png" descr="TS_Logo01.png"/>
          <p:cNvPicPr>
            <a:picLocks noChangeAspect="1"/>
          </p:cNvPicPr>
          <p:nvPr/>
        </p:nvPicPr>
        <p:blipFill>
          <a:blip r:embed="rId2"/>
          <a:stretch>
            <a:fillRect/>
          </a:stretch>
        </p:blipFill>
        <p:spPr>
          <a:xfrm>
            <a:off x="6476949" y="2782662"/>
            <a:ext cx="274693" cy="263969"/>
          </a:xfrm>
          <a:prstGeom prst="rect">
            <a:avLst/>
          </a:prstGeom>
          <a:ln w="12700">
            <a:miter lim="400000"/>
          </a:ln>
        </p:spPr>
      </p:pic>
      <p:pic>
        <p:nvPicPr>
          <p:cNvPr id="341" name="TS_Logo01.png" descr="TS_Logo01.png"/>
          <p:cNvPicPr>
            <a:picLocks noChangeAspect="1"/>
          </p:cNvPicPr>
          <p:nvPr/>
        </p:nvPicPr>
        <p:blipFill>
          <a:blip r:embed="rId2"/>
          <a:stretch>
            <a:fillRect/>
          </a:stretch>
        </p:blipFill>
        <p:spPr>
          <a:xfrm>
            <a:off x="7361235" y="2421902"/>
            <a:ext cx="274693" cy="263969"/>
          </a:xfrm>
          <a:prstGeom prst="rect">
            <a:avLst/>
          </a:prstGeom>
          <a:ln w="12700">
            <a:miter lim="400000"/>
          </a:ln>
        </p:spPr>
      </p:pic>
      <p:pic>
        <p:nvPicPr>
          <p:cNvPr id="342" name="TS_Logo01.png" descr="TS_Logo01.png"/>
          <p:cNvPicPr>
            <a:picLocks noChangeAspect="1"/>
          </p:cNvPicPr>
          <p:nvPr/>
        </p:nvPicPr>
        <p:blipFill>
          <a:blip r:embed="rId2"/>
          <a:stretch>
            <a:fillRect/>
          </a:stretch>
        </p:blipFill>
        <p:spPr>
          <a:xfrm>
            <a:off x="6249240" y="4269863"/>
            <a:ext cx="274693" cy="263969"/>
          </a:xfrm>
          <a:prstGeom prst="rect">
            <a:avLst/>
          </a:prstGeom>
          <a:ln w="12700">
            <a:miter lim="400000"/>
          </a:ln>
        </p:spPr>
      </p:pic>
      <p:pic>
        <p:nvPicPr>
          <p:cNvPr id="343" name="TS_Logo01.png" descr="TS_Logo01.png"/>
          <p:cNvPicPr>
            <a:picLocks noChangeAspect="1"/>
          </p:cNvPicPr>
          <p:nvPr/>
        </p:nvPicPr>
        <p:blipFill>
          <a:blip r:embed="rId2"/>
          <a:stretch>
            <a:fillRect/>
          </a:stretch>
        </p:blipFill>
        <p:spPr>
          <a:xfrm>
            <a:off x="6508286" y="3301803"/>
            <a:ext cx="274693" cy="263969"/>
          </a:xfrm>
          <a:prstGeom prst="rect">
            <a:avLst/>
          </a:prstGeom>
          <a:ln w="12700">
            <a:miter lim="400000"/>
          </a:ln>
        </p:spPr>
      </p:pic>
      <p:pic>
        <p:nvPicPr>
          <p:cNvPr id="344" name="TS_Logo01.png" descr="TS_Logo01.png"/>
          <p:cNvPicPr>
            <a:picLocks noChangeAspect="1"/>
          </p:cNvPicPr>
          <p:nvPr/>
        </p:nvPicPr>
        <p:blipFill>
          <a:blip r:embed="rId2"/>
          <a:stretch>
            <a:fillRect/>
          </a:stretch>
        </p:blipFill>
        <p:spPr>
          <a:xfrm>
            <a:off x="4179382" y="4269863"/>
            <a:ext cx="274693" cy="263969"/>
          </a:xfrm>
          <a:prstGeom prst="rect">
            <a:avLst/>
          </a:prstGeom>
          <a:ln w="12700">
            <a:miter lim="400000"/>
          </a:ln>
        </p:spPr>
      </p:pic>
      <p:pic>
        <p:nvPicPr>
          <p:cNvPr id="345" name="TS_Logo01.png" descr="TS_Logo01.png"/>
          <p:cNvPicPr>
            <a:picLocks noChangeAspect="1"/>
          </p:cNvPicPr>
          <p:nvPr/>
        </p:nvPicPr>
        <p:blipFill>
          <a:blip r:embed="rId2"/>
          <a:stretch>
            <a:fillRect/>
          </a:stretch>
        </p:blipFill>
        <p:spPr>
          <a:xfrm>
            <a:off x="2084125" y="2455796"/>
            <a:ext cx="274693" cy="263969"/>
          </a:xfrm>
          <a:prstGeom prst="rect">
            <a:avLst/>
          </a:prstGeom>
          <a:ln w="12700">
            <a:miter lim="400000"/>
          </a:ln>
        </p:spPr>
      </p:pic>
      <p:pic>
        <p:nvPicPr>
          <p:cNvPr id="346" name="TS_Logo01.png" descr="TS_Logo01.png"/>
          <p:cNvPicPr>
            <a:picLocks noChangeAspect="1"/>
          </p:cNvPicPr>
          <p:nvPr/>
        </p:nvPicPr>
        <p:blipFill>
          <a:blip r:embed="rId2"/>
          <a:stretch>
            <a:fillRect/>
          </a:stretch>
        </p:blipFill>
        <p:spPr>
          <a:xfrm>
            <a:off x="3613074" y="1447466"/>
            <a:ext cx="274693" cy="263969"/>
          </a:xfrm>
          <a:prstGeom prst="rect">
            <a:avLst/>
          </a:prstGeom>
          <a:ln w="12700">
            <a:miter lim="400000"/>
          </a:ln>
        </p:spPr>
      </p:pic>
      <p:pic>
        <p:nvPicPr>
          <p:cNvPr id="347" name="TS_Logo01.png" descr="TS_Logo01.png"/>
          <p:cNvPicPr>
            <a:picLocks noChangeAspect="1"/>
          </p:cNvPicPr>
          <p:nvPr/>
        </p:nvPicPr>
        <p:blipFill>
          <a:blip r:embed="rId2"/>
          <a:stretch>
            <a:fillRect/>
          </a:stretch>
        </p:blipFill>
        <p:spPr>
          <a:xfrm>
            <a:off x="3210544" y="2768450"/>
            <a:ext cx="274693" cy="263969"/>
          </a:xfrm>
          <a:prstGeom prst="rect">
            <a:avLst/>
          </a:prstGeom>
          <a:ln w="12700">
            <a:miter lim="400000"/>
          </a:ln>
        </p:spPr>
      </p:pic>
      <p:pic>
        <p:nvPicPr>
          <p:cNvPr id="348" name="TS_Logo01.png" descr="TS_Logo01.png"/>
          <p:cNvPicPr>
            <a:picLocks noChangeAspect="1"/>
          </p:cNvPicPr>
          <p:nvPr/>
        </p:nvPicPr>
        <p:blipFill>
          <a:blip r:embed="rId2"/>
          <a:stretch>
            <a:fillRect/>
          </a:stretch>
        </p:blipFill>
        <p:spPr>
          <a:xfrm>
            <a:off x="8369603" y="3314304"/>
            <a:ext cx="274693" cy="263969"/>
          </a:xfrm>
          <a:prstGeom prst="rect">
            <a:avLst/>
          </a:prstGeom>
          <a:ln w="12700">
            <a:miter lim="400000"/>
          </a:ln>
        </p:spPr>
      </p:pic>
      <p:pic>
        <p:nvPicPr>
          <p:cNvPr id="349" name="TS_Logo01.png" descr="TS_Logo01.png"/>
          <p:cNvPicPr>
            <a:picLocks noChangeAspect="1"/>
          </p:cNvPicPr>
          <p:nvPr/>
        </p:nvPicPr>
        <p:blipFill>
          <a:blip r:embed="rId2"/>
          <a:stretch>
            <a:fillRect/>
          </a:stretch>
        </p:blipFill>
        <p:spPr>
          <a:xfrm>
            <a:off x="6024726" y="5796854"/>
            <a:ext cx="274693" cy="263969"/>
          </a:xfrm>
          <a:prstGeom prst="rect">
            <a:avLst/>
          </a:prstGeom>
          <a:ln w="12700">
            <a:miter lim="400000"/>
          </a:ln>
        </p:spPr>
      </p:pic>
      <p:pic>
        <p:nvPicPr>
          <p:cNvPr id="350" name="TS_Logo01.png" descr="TS_Logo01.png"/>
          <p:cNvPicPr>
            <a:picLocks noChangeAspect="1"/>
          </p:cNvPicPr>
          <p:nvPr/>
        </p:nvPicPr>
        <p:blipFill>
          <a:blip r:embed="rId2"/>
          <a:stretch>
            <a:fillRect/>
          </a:stretch>
        </p:blipFill>
        <p:spPr>
          <a:xfrm>
            <a:off x="6024726" y="5460499"/>
            <a:ext cx="274693" cy="263969"/>
          </a:xfrm>
          <a:prstGeom prst="rect">
            <a:avLst/>
          </a:prstGeom>
          <a:ln w="12700">
            <a:miter lim="400000"/>
          </a:ln>
        </p:spPr>
      </p:pic>
      <p:pic>
        <p:nvPicPr>
          <p:cNvPr id="351" name="TS_Logo01.png" descr="TS_Logo01.png"/>
          <p:cNvPicPr>
            <a:picLocks noChangeAspect="1"/>
          </p:cNvPicPr>
          <p:nvPr/>
        </p:nvPicPr>
        <p:blipFill>
          <a:blip r:embed="rId2"/>
          <a:stretch>
            <a:fillRect/>
          </a:stretch>
        </p:blipFill>
        <p:spPr>
          <a:xfrm>
            <a:off x="6024726" y="5123369"/>
            <a:ext cx="274693" cy="263969"/>
          </a:xfrm>
          <a:prstGeom prst="rect">
            <a:avLst/>
          </a:prstGeom>
          <a:ln w="12700">
            <a:miter lim="400000"/>
          </a:ln>
        </p:spPr>
      </p:pic>
      <p:sp>
        <p:nvSpPr>
          <p:cNvPr id="352" name="Foliennummer"/>
          <p:cNvSpPr txBox="1">
            <a:spLocks noGrp="1"/>
          </p:cNvSpPr>
          <p:nvPr>
            <p:ph type="sldNum" sz="quarter" idx="2"/>
          </p:nvPr>
        </p:nvSpPr>
        <p:spPr>
          <a:xfrm>
            <a:off x="11243481" y="6425419"/>
            <a:ext cx="245404"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
        <p:nvSpPr>
          <p:cNvPr id="353" name="BANG"/>
          <p:cNvSpPr txBox="1"/>
          <p:nvPr/>
        </p:nvSpPr>
        <p:spPr>
          <a:xfrm>
            <a:off x="1565114" y="3704460"/>
            <a:ext cx="777140" cy="4089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latin typeface="Avenir Heavy"/>
                <a:ea typeface="Avenir Heavy"/>
                <a:cs typeface="Avenir Heavy"/>
                <a:sym typeface="Avenir Heavy"/>
              </a:defRPr>
            </a:lvl1pPr>
          </a:lstStyle>
          <a:p>
            <a:r>
              <a:t>BANG</a:t>
            </a:r>
          </a:p>
        </p:txBody>
      </p:sp>
      <p:pic>
        <p:nvPicPr>
          <p:cNvPr id="354" name="swh-logo.png" descr="swh-logo.png"/>
          <p:cNvPicPr>
            <a:picLocks noChangeAspect="1"/>
          </p:cNvPicPr>
          <p:nvPr/>
        </p:nvPicPr>
        <p:blipFill>
          <a:blip r:embed="rId3"/>
          <a:stretch>
            <a:fillRect/>
          </a:stretch>
        </p:blipFill>
        <p:spPr>
          <a:xfrm>
            <a:off x="7359567" y="1734649"/>
            <a:ext cx="387620" cy="400416"/>
          </a:xfrm>
          <a:prstGeom prst="rect">
            <a:avLst/>
          </a:prstGeom>
          <a:ln w="12700">
            <a:miter lim="400000"/>
          </a:ln>
        </p:spPr>
      </p:pic>
      <p:pic>
        <p:nvPicPr>
          <p:cNvPr id="355" name="tern_logo.png" descr="tern_logo.png"/>
          <p:cNvPicPr>
            <a:picLocks noChangeAspect="1"/>
          </p:cNvPicPr>
          <p:nvPr/>
        </p:nvPicPr>
        <p:blipFill>
          <a:blip r:embed="rId4"/>
          <a:stretch>
            <a:fillRect/>
          </a:stretch>
        </p:blipFill>
        <p:spPr>
          <a:xfrm>
            <a:off x="1511567" y="4591663"/>
            <a:ext cx="847251" cy="376557"/>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20A5CD-12BE-B64F-A218-8888F72CE764}"/>
              </a:ext>
            </a:extLst>
          </p:cNvPr>
          <p:cNvSpPr>
            <a:spLocks noGrp="1"/>
          </p:cNvSpPr>
          <p:nvPr>
            <p:ph type="title"/>
          </p:nvPr>
        </p:nvSpPr>
        <p:spPr/>
        <p:txBody>
          <a:bodyPr/>
          <a:lstStyle/>
          <a:p>
            <a:endParaRPr lang="de-DE"/>
          </a:p>
        </p:txBody>
      </p:sp>
      <p:sp>
        <p:nvSpPr>
          <p:cNvPr id="3" name="Textplatzhalter 2">
            <a:extLst>
              <a:ext uri="{FF2B5EF4-FFF2-40B4-BE49-F238E27FC236}">
                <a16:creationId xmlns:a16="http://schemas.microsoft.com/office/drawing/2014/main" id="{0976E905-2662-3E4E-BF50-50C15ACD056A}"/>
              </a:ext>
            </a:extLst>
          </p:cNvPr>
          <p:cNvSpPr>
            <a:spLocks noGrp="1"/>
          </p:cNvSpPr>
          <p:nvPr>
            <p:ph type="body" idx="1"/>
          </p:nvPr>
        </p:nvSpPr>
        <p:spPr/>
        <p:txBody>
          <a:bodyPr/>
          <a:lstStyle/>
          <a:p>
            <a:endParaRPr lang="de-DE" dirty="0"/>
          </a:p>
        </p:txBody>
      </p:sp>
      <p:sp>
        <p:nvSpPr>
          <p:cNvPr id="4" name="Zylinder 3">
            <a:extLst>
              <a:ext uri="{FF2B5EF4-FFF2-40B4-BE49-F238E27FC236}">
                <a16:creationId xmlns:a16="http://schemas.microsoft.com/office/drawing/2014/main" id="{DA6B4349-B8F1-C24D-9D5F-0A03D73D6D1F}"/>
              </a:ext>
            </a:extLst>
          </p:cNvPr>
          <p:cNvSpPr/>
          <p:nvPr/>
        </p:nvSpPr>
        <p:spPr>
          <a:xfrm>
            <a:off x="4974337" y="4338493"/>
            <a:ext cx="987552" cy="734017"/>
          </a:xfrm>
          <a:prstGeom prst="can">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err="1">
                <a:ln>
                  <a:noFill/>
                </a:ln>
                <a:solidFill>
                  <a:schemeClr val="accent1"/>
                </a:solidFill>
                <a:effectLst/>
                <a:uFillTx/>
                <a:latin typeface="+mn-lt"/>
                <a:ea typeface="+mn-ea"/>
                <a:cs typeface="+mn-cs"/>
                <a:sym typeface="Avenir Book"/>
              </a:rPr>
              <a:t>TrustSource</a:t>
            </a:r>
            <a:r>
              <a:rPr kumimoji="0" lang="de-DE" sz="1200" b="0" i="0" u="none" strike="noStrike" cap="none" spc="0" normalizeH="0" baseline="0" dirty="0">
                <a:ln>
                  <a:noFill/>
                </a:ln>
                <a:solidFill>
                  <a:schemeClr val="accent1"/>
                </a:solidFill>
                <a:effectLst/>
                <a:uFillTx/>
                <a:latin typeface="+mn-lt"/>
                <a:ea typeface="+mn-ea"/>
                <a:cs typeface="+mn-cs"/>
                <a:sym typeface="Avenir Book"/>
              </a:rPr>
              <a:t> DB</a:t>
            </a:r>
          </a:p>
        </p:txBody>
      </p:sp>
      <p:sp>
        <p:nvSpPr>
          <p:cNvPr id="5" name="Rechteck 4">
            <a:extLst>
              <a:ext uri="{FF2B5EF4-FFF2-40B4-BE49-F238E27FC236}">
                <a16:creationId xmlns:a16="http://schemas.microsoft.com/office/drawing/2014/main" id="{D870F48E-5963-4C47-87AF-615BF7E076AD}"/>
              </a:ext>
            </a:extLst>
          </p:cNvPr>
          <p:cNvSpPr/>
          <p:nvPr/>
        </p:nvSpPr>
        <p:spPr>
          <a:xfrm>
            <a:off x="4840225" y="3387054"/>
            <a:ext cx="1255776" cy="633391"/>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err="1">
                <a:ln>
                  <a:noFill/>
                </a:ln>
                <a:solidFill>
                  <a:schemeClr val="accent1"/>
                </a:solidFill>
                <a:effectLst/>
                <a:uFillTx/>
                <a:latin typeface="+mn-lt"/>
                <a:ea typeface="+mn-ea"/>
                <a:cs typeface="+mn-cs"/>
                <a:sym typeface="Avenir Book"/>
              </a:rPr>
              <a:t>TrustSource</a:t>
            </a:r>
            <a:r>
              <a:rPr kumimoji="0" lang="de-DE" sz="1200" b="0" i="0" u="none" strike="noStrike" cap="none" spc="0" normalizeH="0" baseline="0" dirty="0">
                <a:ln>
                  <a:noFill/>
                </a:ln>
                <a:solidFill>
                  <a:schemeClr val="accent1"/>
                </a:solidFill>
                <a:effectLst/>
                <a:uFillTx/>
                <a:latin typeface="+mn-lt"/>
                <a:ea typeface="+mn-ea"/>
                <a:cs typeface="+mn-cs"/>
                <a:sym typeface="Avenir Book"/>
              </a:rPr>
              <a:t> Core</a:t>
            </a:r>
          </a:p>
        </p:txBody>
      </p:sp>
      <p:sp>
        <p:nvSpPr>
          <p:cNvPr id="6" name="Rechteck 5">
            <a:extLst>
              <a:ext uri="{FF2B5EF4-FFF2-40B4-BE49-F238E27FC236}">
                <a16:creationId xmlns:a16="http://schemas.microsoft.com/office/drawing/2014/main" id="{339BA3BE-A189-B544-8A87-DE6A4D2739E7}"/>
              </a:ext>
            </a:extLst>
          </p:cNvPr>
          <p:cNvSpPr/>
          <p:nvPr/>
        </p:nvSpPr>
        <p:spPr>
          <a:xfrm>
            <a:off x="7077458" y="3387054"/>
            <a:ext cx="1255776" cy="633391"/>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err="1">
                <a:ln>
                  <a:noFill/>
                </a:ln>
                <a:solidFill>
                  <a:schemeClr val="accent1"/>
                </a:solidFill>
                <a:effectLst/>
                <a:uFillTx/>
                <a:latin typeface="+mn-lt"/>
                <a:ea typeface="+mn-ea"/>
                <a:cs typeface="+mn-cs"/>
                <a:sym typeface="Avenir Book"/>
              </a:rPr>
              <a:t>TrustSource</a:t>
            </a:r>
            <a:r>
              <a:rPr kumimoji="0" lang="de-DE" sz="1200" b="0" i="0" u="none" strike="noStrike" cap="none" spc="0" normalizeH="0" baseline="0" dirty="0">
                <a:ln>
                  <a:noFill/>
                </a:ln>
                <a:solidFill>
                  <a:schemeClr val="accent1"/>
                </a:solidFill>
                <a:effectLst/>
                <a:uFillTx/>
                <a:latin typeface="+mn-lt"/>
                <a:ea typeface="+mn-ea"/>
                <a:cs typeface="+mn-cs"/>
                <a:sym typeface="Avenir Book"/>
              </a:rPr>
              <a:t> Crawlers</a:t>
            </a:r>
          </a:p>
        </p:txBody>
      </p:sp>
      <p:sp>
        <p:nvSpPr>
          <p:cNvPr id="7" name="Rechteck 6">
            <a:extLst>
              <a:ext uri="{FF2B5EF4-FFF2-40B4-BE49-F238E27FC236}">
                <a16:creationId xmlns:a16="http://schemas.microsoft.com/office/drawing/2014/main" id="{375007E0-906C-8044-93C8-B20574331F0A}"/>
              </a:ext>
            </a:extLst>
          </p:cNvPr>
          <p:cNvSpPr/>
          <p:nvPr/>
        </p:nvSpPr>
        <p:spPr>
          <a:xfrm>
            <a:off x="2602992" y="2435615"/>
            <a:ext cx="1255776" cy="633391"/>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err="1">
                <a:ln>
                  <a:noFill/>
                </a:ln>
                <a:solidFill>
                  <a:schemeClr val="accent1"/>
                </a:solidFill>
                <a:effectLst/>
                <a:uFillTx/>
                <a:latin typeface="+mn-lt"/>
                <a:ea typeface="+mn-ea"/>
                <a:cs typeface="+mn-cs"/>
                <a:sym typeface="Avenir Book"/>
              </a:rPr>
              <a:t>TrustSource</a:t>
            </a:r>
            <a:r>
              <a:rPr kumimoji="0" lang="de-DE" sz="1200" b="0" i="0" u="none" strike="noStrike" cap="none" spc="0" normalizeH="0" baseline="0" dirty="0">
                <a:ln>
                  <a:noFill/>
                </a:ln>
                <a:solidFill>
                  <a:schemeClr val="accent1"/>
                </a:solidFill>
                <a:effectLst/>
                <a:uFillTx/>
                <a:latin typeface="+mn-lt"/>
                <a:ea typeface="+mn-ea"/>
                <a:cs typeface="+mn-cs"/>
                <a:sym typeface="Avenir Book"/>
              </a:rPr>
              <a:t> </a:t>
            </a:r>
            <a:r>
              <a:rPr kumimoji="0" lang="de-DE" sz="1200" b="0" i="0" u="none" strike="noStrike" cap="none" spc="0" normalizeH="0" baseline="0" dirty="0" err="1">
                <a:ln>
                  <a:noFill/>
                </a:ln>
                <a:solidFill>
                  <a:schemeClr val="accent1"/>
                </a:solidFill>
                <a:effectLst/>
                <a:uFillTx/>
                <a:latin typeface="+mn-lt"/>
                <a:ea typeface="+mn-ea"/>
                <a:cs typeface="+mn-cs"/>
                <a:sym typeface="Avenir Book"/>
              </a:rPr>
              <a:t>LegalCheck</a:t>
            </a:r>
            <a:endParaRPr kumimoji="0" lang="de-DE" sz="1200" b="0" i="0" u="none" strike="noStrike" cap="none" spc="0" normalizeH="0" baseline="0" dirty="0">
              <a:ln>
                <a:noFill/>
              </a:ln>
              <a:solidFill>
                <a:schemeClr val="accent1"/>
              </a:solidFill>
              <a:effectLst/>
              <a:uFillTx/>
              <a:latin typeface="+mn-lt"/>
              <a:ea typeface="+mn-ea"/>
              <a:cs typeface="+mn-cs"/>
              <a:sym typeface="Avenir Book"/>
            </a:endParaRPr>
          </a:p>
        </p:txBody>
      </p:sp>
      <p:sp>
        <p:nvSpPr>
          <p:cNvPr id="8" name="Rechteck 7">
            <a:extLst>
              <a:ext uri="{FF2B5EF4-FFF2-40B4-BE49-F238E27FC236}">
                <a16:creationId xmlns:a16="http://schemas.microsoft.com/office/drawing/2014/main" id="{B42F4F8D-9379-FD4B-AC7E-0EC9893DDEBB}"/>
              </a:ext>
            </a:extLst>
          </p:cNvPr>
          <p:cNvSpPr/>
          <p:nvPr/>
        </p:nvSpPr>
        <p:spPr>
          <a:xfrm>
            <a:off x="2602992" y="3387054"/>
            <a:ext cx="1255776" cy="633391"/>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err="1">
                <a:ln>
                  <a:noFill/>
                </a:ln>
                <a:solidFill>
                  <a:schemeClr val="accent1"/>
                </a:solidFill>
                <a:effectLst/>
                <a:uFillTx/>
                <a:latin typeface="+mn-lt"/>
                <a:ea typeface="+mn-ea"/>
                <a:cs typeface="+mn-cs"/>
                <a:sym typeface="Avenir Book"/>
              </a:rPr>
              <a:t>TrustSource</a:t>
            </a:r>
            <a:r>
              <a:rPr kumimoji="0" lang="de-DE" sz="1200" b="0" i="0" u="none" strike="noStrike" cap="none" spc="0" normalizeH="0" baseline="0" dirty="0">
                <a:ln>
                  <a:noFill/>
                </a:ln>
                <a:solidFill>
                  <a:schemeClr val="accent1"/>
                </a:solidFill>
                <a:effectLst/>
                <a:uFillTx/>
                <a:latin typeface="+mn-lt"/>
                <a:ea typeface="+mn-ea"/>
                <a:cs typeface="+mn-cs"/>
                <a:sym typeface="Avenir Book"/>
              </a:rPr>
              <a:t> </a:t>
            </a:r>
            <a:r>
              <a:rPr kumimoji="0" lang="de-DE" sz="1200" b="0" i="0" u="none" strike="noStrike" cap="none" spc="0" normalizeH="0" baseline="0" dirty="0" err="1">
                <a:ln>
                  <a:noFill/>
                </a:ln>
                <a:solidFill>
                  <a:schemeClr val="accent1"/>
                </a:solidFill>
                <a:effectLst/>
                <a:uFillTx/>
                <a:latin typeface="+mn-lt"/>
                <a:ea typeface="+mn-ea"/>
                <a:cs typeface="+mn-cs"/>
                <a:sym typeface="Avenir Book"/>
              </a:rPr>
              <a:t>DeepSacn</a:t>
            </a:r>
            <a:endParaRPr kumimoji="0" lang="de-DE" sz="1200" b="0" i="0" u="none" strike="noStrike" cap="none" spc="0" normalizeH="0" baseline="0" dirty="0">
              <a:ln>
                <a:noFill/>
              </a:ln>
              <a:solidFill>
                <a:schemeClr val="accent1"/>
              </a:solidFill>
              <a:effectLst/>
              <a:uFillTx/>
              <a:latin typeface="+mn-lt"/>
              <a:ea typeface="+mn-ea"/>
              <a:cs typeface="+mn-cs"/>
              <a:sym typeface="Avenir Book"/>
            </a:endParaRPr>
          </a:p>
        </p:txBody>
      </p:sp>
      <p:sp>
        <p:nvSpPr>
          <p:cNvPr id="9" name="Rechteck 8">
            <a:extLst>
              <a:ext uri="{FF2B5EF4-FFF2-40B4-BE49-F238E27FC236}">
                <a16:creationId xmlns:a16="http://schemas.microsoft.com/office/drawing/2014/main" id="{279849BC-14C4-C148-817B-DE663A1F428C}"/>
              </a:ext>
            </a:extLst>
          </p:cNvPr>
          <p:cNvSpPr/>
          <p:nvPr/>
        </p:nvSpPr>
        <p:spPr>
          <a:xfrm>
            <a:off x="7077458" y="2435615"/>
            <a:ext cx="1255776" cy="633391"/>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err="1">
                <a:ln>
                  <a:noFill/>
                </a:ln>
                <a:solidFill>
                  <a:schemeClr val="accent1"/>
                </a:solidFill>
                <a:effectLst/>
                <a:uFillTx/>
                <a:latin typeface="+mn-lt"/>
                <a:ea typeface="+mn-ea"/>
                <a:cs typeface="+mn-cs"/>
                <a:sym typeface="Avenir Book"/>
              </a:rPr>
              <a:t>TrustSource</a:t>
            </a:r>
            <a:r>
              <a:rPr kumimoji="0" lang="de-DE" sz="1200" b="0" i="0" u="none" strike="noStrike" cap="none" spc="0" normalizeH="0" baseline="0" dirty="0">
                <a:ln>
                  <a:noFill/>
                </a:ln>
                <a:solidFill>
                  <a:schemeClr val="accent1"/>
                </a:solidFill>
                <a:effectLst/>
                <a:uFillTx/>
                <a:latin typeface="+mn-lt"/>
                <a:ea typeface="+mn-ea"/>
                <a:cs typeface="+mn-cs"/>
                <a:sym typeface="Avenir Book"/>
              </a:rPr>
              <a:t> </a:t>
            </a:r>
            <a:r>
              <a:rPr kumimoji="0" lang="de-DE" sz="1200" b="0" i="0" u="none" strike="noStrike" cap="none" spc="0" normalizeH="0" baseline="0" dirty="0" err="1">
                <a:ln>
                  <a:noFill/>
                </a:ln>
                <a:solidFill>
                  <a:schemeClr val="accent1"/>
                </a:solidFill>
                <a:effectLst/>
                <a:uFillTx/>
                <a:latin typeface="+mn-lt"/>
                <a:ea typeface="+mn-ea"/>
                <a:cs typeface="+mn-cs"/>
                <a:sym typeface="Avenir Book"/>
              </a:rPr>
              <a:t>Vuln</a:t>
            </a:r>
            <a:r>
              <a:rPr kumimoji="0" lang="de-DE" sz="1200" b="0" i="0" u="none" strike="noStrike" cap="none" spc="0" normalizeH="0" baseline="0" dirty="0">
                <a:ln>
                  <a:noFill/>
                </a:ln>
                <a:solidFill>
                  <a:schemeClr val="accent1"/>
                </a:solidFill>
                <a:effectLst/>
                <a:uFillTx/>
                <a:latin typeface="+mn-lt"/>
                <a:ea typeface="+mn-ea"/>
                <a:cs typeface="+mn-cs"/>
                <a:sym typeface="Avenir Book"/>
              </a:rPr>
              <a:t> Crawlers</a:t>
            </a:r>
          </a:p>
        </p:txBody>
      </p:sp>
      <p:sp>
        <p:nvSpPr>
          <p:cNvPr id="10" name="Rechteck 9">
            <a:extLst>
              <a:ext uri="{FF2B5EF4-FFF2-40B4-BE49-F238E27FC236}">
                <a16:creationId xmlns:a16="http://schemas.microsoft.com/office/drawing/2014/main" id="{D4EC1B27-D47B-A84B-816F-3185E2E0508F}"/>
              </a:ext>
            </a:extLst>
          </p:cNvPr>
          <p:cNvSpPr/>
          <p:nvPr/>
        </p:nvSpPr>
        <p:spPr>
          <a:xfrm>
            <a:off x="4517137" y="1744073"/>
            <a:ext cx="1597152" cy="633391"/>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err="1">
                <a:ln>
                  <a:noFill/>
                </a:ln>
                <a:solidFill>
                  <a:schemeClr val="accent1"/>
                </a:solidFill>
                <a:effectLst/>
                <a:uFillTx/>
                <a:latin typeface="+mn-lt"/>
                <a:ea typeface="+mn-ea"/>
                <a:cs typeface="+mn-cs"/>
                <a:sym typeface="Avenir Book"/>
              </a:rPr>
              <a:t>TrustSource</a:t>
            </a:r>
            <a:r>
              <a:rPr kumimoji="0" lang="de-DE" sz="1200" b="0" i="0" u="none" strike="noStrike" cap="none" spc="0" normalizeH="0" baseline="0" dirty="0">
                <a:ln>
                  <a:noFill/>
                </a:ln>
                <a:solidFill>
                  <a:schemeClr val="accent1"/>
                </a:solidFill>
                <a:effectLst/>
                <a:uFillTx/>
                <a:latin typeface="+mn-lt"/>
                <a:ea typeface="+mn-ea"/>
                <a:cs typeface="+mn-cs"/>
                <a:sym typeface="Avenir Book"/>
              </a:rPr>
              <a:t> Package Manager </a:t>
            </a:r>
            <a:r>
              <a:rPr kumimoji="0" lang="de-DE" sz="1200" b="0" i="0" u="none" strike="noStrike" cap="none" spc="0" normalizeH="0" baseline="0" dirty="0" err="1">
                <a:ln>
                  <a:noFill/>
                </a:ln>
                <a:solidFill>
                  <a:schemeClr val="accent1"/>
                </a:solidFill>
                <a:effectLst/>
                <a:uFillTx/>
                <a:latin typeface="+mn-lt"/>
                <a:ea typeface="+mn-ea"/>
                <a:cs typeface="+mn-cs"/>
                <a:sym typeface="Avenir Book"/>
              </a:rPr>
              <a:t>Integrations</a:t>
            </a:r>
            <a:endParaRPr kumimoji="0" lang="de-DE" sz="1200" b="0" i="0" u="none" strike="noStrike" cap="none" spc="0" normalizeH="0" baseline="0" dirty="0">
              <a:ln>
                <a:noFill/>
              </a:ln>
              <a:solidFill>
                <a:schemeClr val="accent1"/>
              </a:solidFill>
              <a:effectLst/>
              <a:uFillTx/>
              <a:latin typeface="+mn-lt"/>
              <a:ea typeface="+mn-ea"/>
              <a:cs typeface="+mn-cs"/>
              <a:sym typeface="Avenir Book"/>
            </a:endParaRPr>
          </a:p>
        </p:txBody>
      </p:sp>
      <p:sp>
        <p:nvSpPr>
          <p:cNvPr id="11" name="Rechteck 10">
            <a:extLst>
              <a:ext uri="{FF2B5EF4-FFF2-40B4-BE49-F238E27FC236}">
                <a16:creationId xmlns:a16="http://schemas.microsoft.com/office/drawing/2014/main" id="{31846F15-EB5E-9746-A20F-4426C0DE25D9}"/>
              </a:ext>
            </a:extLst>
          </p:cNvPr>
          <p:cNvSpPr/>
          <p:nvPr/>
        </p:nvSpPr>
        <p:spPr>
          <a:xfrm>
            <a:off x="4669537" y="1896473"/>
            <a:ext cx="1597152" cy="633391"/>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err="1">
                <a:ln>
                  <a:noFill/>
                </a:ln>
                <a:solidFill>
                  <a:schemeClr val="accent1"/>
                </a:solidFill>
                <a:effectLst/>
                <a:uFillTx/>
                <a:latin typeface="+mn-lt"/>
                <a:ea typeface="+mn-ea"/>
                <a:cs typeface="+mn-cs"/>
                <a:sym typeface="Avenir Book"/>
              </a:rPr>
              <a:t>TrustSource</a:t>
            </a:r>
            <a:r>
              <a:rPr kumimoji="0" lang="de-DE" sz="1200" b="0" i="0" u="none" strike="noStrike" cap="none" spc="0" normalizeH="0" baseline="0" dirty="0">
                <a:ln>
                  <a:noFill/>
                </a:ln>
                <a:solidFill>
                  <a:schemeClr val="accent1"/>
                </a:solidFill>
                <a:effectLst/>
                <a:uFillTx/>
                <a:latin typeface="+mn-lt"/>
                <a:ea typeface="+mn-ea"/>
                <a:cs typeface="+mn-cs"/>
                <a:sym typeface="Avenir Book"/>
              </a:rPr>
              <a:t> Package Manager </a:t>
            </a:r>
            <a:r>
              <a:rPr kumimoji="0" lang="de-DE" sz="1200" b="0" i="0" u="none" strike="noStrike" cap="none" spc="0" normalizeH="0" baseline="0" dirty="0" err="1">
                <a:ln>
                  <a:noFill/>
                </a:ln>
                <a:solidFill>
                  <a:schemeClr val="accent1"/>
                </a:solidFill>
                <a:effectLst/>
                <a:uFillTx/>
                <a:latin typeface="+mn-lt"/>
                <a:ea typeface="+mn-ea"/>
                <a:cs typeface="+mn-cs"/>
                <a:sym typeface="Avenir Book"/>
              </a:rPr>
              <a:t>Integrations</a:t>
            </a:r>
            <a:endParaRPr kumimoji="0" lang="de-DE" sz="1200" b="0" i="0" u="none" strike="noStrike" cap="none" spc="0" normalizeH="0" baseline="0" dirty="0">
              <a:ln>
                <a:noFill/>
              </a:ln>
              <a:solidFill>
                <a:schemeClr val="accent1"/>
              </a:solidFill>
              <a:effectLst/>
              <a:uFillTx/>
              <a:latin typeface="+mn-lt"/>
              <a:ea typeface="+mn-ea"/>
              <a:cs typeface="+mn-cs"/>
              <a:sym typeface="Avenir Book"/>
            </a:endParaRPr>
          </a:p>
        </p:txBody>
      </p:sp>
      <p:sp>
        <p:nvSpPr>
          <p:cNvPr id="12" name="Rechteck 11">
            <a:extLst>
              <a:ext uri="{FF2B5EF4-FFF2-40B4-BE49-F238E27FC236}">
                <a16:creationId xmlns:a16="http://schemas.microsoft.com/office/drawing/2014/main" id="{EAEB93C0-4FAF-044D-BD53-79E2FB220B80}"/>
              </a:ext>
            </a:extLst>
          </p:cNvPr>
          <p:cNvSpPr/>
          <p:nvPr/>
        </p:nvSpPr>
        <p:spPr>
          <a:xfrm>
            <a:off x="4821937" y="2048873"/>
            <a:ext cx="1597152" cy="633391"/>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err="1">
                <a:ln>
                  <a:noFill/>
                </a:ln>
                <a:solidFill>
                  <a:schemeClr val="accent1"/>
                </a:solidFill>
                <a:effectLst/>
                <a:uFillTx/>
                <a:latin typeface="+mn-lt"/>
                <a:ea typeface="+mn-ea"/>
                <a:cs typeface="+mn-cs"/>
                <a:sym typeface="Avenir Book"/>
              </a:rPr>
              <a:t>TrustSource</a:t>
            </a:r>
            <a:r>
              <a:rPr kumimoji="0" lang="de-DE" sz="1200" b="0" i="0" u="none" strike="noStrike" cap="none" spc="0" normalizeH="0" baseline="0" dirty="0">
                <a:ln>
                  <a:noFill/>
                </a:ln>
                <a:solidFill>
                  <a:schemeClr val="accent1"/>
                </a:solidFill>
                <a:effectLst/>
                <a:uFillTx/>
                <a:latin typeface="+mn-lt"/>
                <a:ea typeface="+mn-ea"/>
                <a:cs typeface="+mn-cs"/>
                <a:sym typeface="Avenir Book"/>
              </a:rPr>
              <a:t> Package Manager </a:t>
            </a:r>
            <a:r>
              <a:rPr kumimoji="0" lang="de-DE" sz="1200" b="0" i="0" u="none" strike="noStrike" cap="none" spc="0" normalizeH="0" baseline="0" dirty="0" err="1">
                <a:ln>
                  <a:noFill/>
                </a:ln>
                <a:solidFill>
                  <a:schemeClr val="accent1"/>
                </a:solidFill>
                <a:effectLst/>
                <a:uFillTx/>
                <a:latin typeface="+mn-lt"/>
                <a:ea typeface="+mn-ea"/>
                <a:cs typeface="+mn-cs"/>
                <a:sym typeface="Avenir Book"/>
              </a:rPr>
              <a:t>Integrations</a:t>
            </a:r>
            <a:endParaRPr kumimoji="0" lang="de-DE" sz="1200" b="0" i="0" u="none" strike="noStrike" cap="none" spc="0" normalizeH="0" baseline="0" dirty="0">
              <a:ln>
                <a:noFill/>
              </a:ln>
              <a:solidFill>
                <a:schemeClr val="accent1"/>
              </a:solidFill>
              <a:effectLst/>
              <a:uFillTx/>
              <a:latin typeface="+mn-lt"/>
              <a:ea typeface="+mn-ea"/>
              <a:cs typeface="+mn-cs"/>
              <a:sym typeface="Avenir Book"/>
            </a:endParaRPr>
          </a:p>
        </p:txBody>
      </p:sp>
      <p:sp>
        <p:nvSpPr>
          <p:cNvPr id="13" name="Rechteck 12">
            <a:extLst>
              <a:ext uri="{FF2B5EF4-FFF2-40B4-BE49-F238E27FC236}">
                <a16:creationId xmlns:a16="http://schemas.microsoft.com/office/drawing/2014/main" id="{5E4DC3CB-50AB-3146-9136-C4F357F015C1}"/>
              </a:ext>
            </a:extLst>
          </p:cNvPr>
          <p:cNvSpPr/>
          <p:nvPr/>
        </p:nvSpPr>
        <p:spPr>
          <a:xfrm>
            <a:off x="4974337" y="2201273"/>
            <a:ext cx="1597152" cy="633391"/>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err="1">
                <a:ln>
                  <a:noFill/>
                </a:ln>
                <a:solidFill>
                  <a:schemeClr val="accent1"/>
                </a:solidFill>
                <a:effectLst/>
                <a:uFillTx/>
                <a:latin typeface="+mn-lt"/>
                <a:ea typeface="+mn-ea"/>
                <a:cs typeface="+mn-cs"/>
                <a:sym typeface="Avenir Book"/>
              </a:rPr>
              <a:t>TrustSource</a:t>
            </a:r>
            <a:r>
              <a:rPr kumimoji="0" lang="de-DE" sz="1200" b="0" i="0" u="none" strike="noStrike" cap="none" spc="0" normalizeH="0" baseline="0" dirty="0">
                <a:ln>
                  <a:noFill/>
                </a:ln>
                <a:solidFill>
                  <a:schemeClr val="accent1"/>
                </a:solidFill>
                <a:effectLst/>
                <a:uFillTx/>
                <a:latin typeface="+mn-lt"/>
                <a:ea typeface="+mn-ea"/>
                <a:cs typeface="+mn-cs"/>
                <a:sym typeface="Avenir Book"/>
              </a:rPr>
              <a:t> Package Manager </a:t>
            </a:r>
            <a:r>
              <a:rPr kumimoji="0" lang="de-DE" sz="1200" b="0" i="0" u="none" strike="noStrike" cap="none" spc="0" normalizeH="0" baseline="0" dirty="0" err="1">
                <a:ln>
                  <a:noFill/>
                </a:ln>
                <a:solidFill>
                  <a:schemeClr val="accent1"/>
                </a:solidFill>
                <a:effectLst/>
                <a:uFillTx/>
                <a:latin typeface="+mn-lt"/>
                <a:ea typeface="+mn-ea"/>
                <a:cs typeface="+mn-cs"/>
                <a:sym typeface="Avenir Book"/>
              </a:rPr>
              <a:t>Integrations</a:t>
            </a:r>
            <a:endParaRPr kumimoji="0" lang="de-DE" sz="1200" b="0" i="0" u="none" strike="noStrike" cap="none" spc="0" normalizeH="0" baseline="0" dirty="0">
              <a:ln>
                <a:noFill/>
              </a:ln>
              <a:solidFill>
                <a:schemeClr val="accent1"/>
              </a:solidFill>
              <a:effectLst/>
              <a:uFillTx/>
              <a:latin typeface="+mn-lt"/>
              <a:ea typeface="+mn-ea"/>
              <a:cs typeface="+mn-cs"/>
              <a:sym typeface="Avenir Book"/>
            </a:endParaRPr>
          </a:p>
        </p:txBody>
      </p:sp>
      <p:sp>
        <p:nvSpPr>
          <p:cNvPr id="14" name="Rechteck 13">
            <a:extLst>
              <a:ext uri="{FF2B5EF4-FFF2-40B4-BE49-F238E27FC236}">
                <a16:creationId xmlns:a16="http://schemas.microsoft.com/office/drawing/2014/main" id="{4BFCADA8-D5D7-A246-AC2D-C4BF95FAFE3E}"/>
              </a:ext>
            </a:extLst>
          </p:cNvPr>
          <p:cNvSpPr/>
          <p:nvPr/>
        </p:nvSpPr>
        <p:spPr>
          <a:xfrm>
            <a:off x="7077458" y="4366057"/>
            <a:ext cx="1255776" cy="633391"/>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err="1">
                <a:ln>
                  <a:noFill/>
                </a:ln>
                <a:solidFill>
                  <a:schemeClr val="accent1"/>
                </a:solidFill>
                <a:effectLst/>
                <a:uFillTx/>
                <a:latin typeface="+mn-lt"/>
                <a:ea typeface="+mn-ea"/>
                <a:cs typeface="+mn-cs"/>
                <a:sym typeface="Avenir Book"/>
              </a:rPr>
              <a:t>TrustSource</a:t>
            </a:r>
            <a:r>
              <a:rPr kumimoji="0" lang="de-DE" sz="1200" b="0" i="0" u="none" strike="noStrike" cap="none" spc="0" normalizeH="0" baseline="0" dirty="0">
                <a:ln>
                  <a:noFill/>
                </a:ln>
                <a:solidFill>
                  <a:schemeClr val="accent1"/>
                </a:solidFill>
                <a:effectLst/>
                <a:uFillTx/>
                <a:latin typeface="+mn-lt"/>
                <a:ea typeface="+mn-ea"/>
                <a:cs typeface="+mn-cs"/>
                <a:sym typeface="Avenir Book"/>
              </a:rPr>
              <a:t> Analysis</a:t>
            </a:r>
          </a:p>
        </p:txBody>
      </p:sp>
      <p:sp>
        <p:nvSpPr>
          <p:cNvPr id="15" name="Rechteck 14">
            <a:extLst>
              <a:ext uri="{FF2B5EF4-FFF2-40B4-BE49-F238E27FC236}">
                <a16:creationId xmlns:a16="http://schemas.microsoft.com/office/drawing/2014/main" id="{C2B3B75B-0FCC-D14A-8234-A860A64E5FCE}"/>
              </a:ext>
            </a:extLst>
          </p:cNvPr>
          <p:cNvSpPr/>
          <p:nvPr/>
        </p:nvSpPr>
        <p:spPr>
          <a:xfrm>
            <a:off x="2602992" y="4366058"/>
            <a:ext cx="1255776" cy="633391"/>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err="1">
                <a:ln>
                  <a:noFill/>
                </a:ln>
                <a:solidFill>
                  <a:schemeClr val="accent1"/>
                </a:solidFill>
                <a:effectLst/>
                <a:uFillTx/>
                <a:latin typeface="+mn-lt"/>
                <a:ea typeface="+mn-ea"/>
                <a:cs typeface="+mn-cs"/>
                <a:sym typeface="Avenir Book"/>
              </a:rPr>
              <a:t>TrustSource</a:t>
            </a:r>
            <a:r>
              <a:rPr kumimoji="0" lang="de-DE" sz="1200" b="0" i="0" u="none" strike="noStrike" cap="none" spc="0" normalizeH="0" baseline="0" dirty="0">
                <a:ln>
                  <a:noFill/>
                </a:ln>
                <a:solidFill>
                  <a:schemeClr val="accent1"/>
                </a:solidFill>
                <a:effectLst/>
                <a:uFillTx/>
                <a:latin typeface="+mn-lt"/>
                <a:ea typeface="+mn-ea"/>
                <a:cs typeface="+mn-cs"/>
                <a:sym typeface="Avenir Book"/>
              </a:rPr>
              <a:t> Reports</a:t>
            </a:r>
          </a:p>
        </p:txBody>
      </p:sp>
      <p:sp>
        <p:nvSpPr>
          <p:cNvPr id="16" name="Rechteck 15">
            <a:extLst>
              <a:ext uri="{FF2B5EF4-FFF2-40B4-BE49-F238E27FC236}">
                <a16:creationId xmlns:a16="http://schemas.microsoft.com/office/drawing/2014/main" id="{3A024BFE-0200-6144-8B36-AA6A06BD5527}"/>
              </a:ext>
            </a:extLst>
          </p:cNvPr>
          <p:cNvSpPr/>
          <p:nvPr/>
        </p:nvSpPr>
        <p:spPr>
          <a:xfrm>
            <a:off x="4860027" y="5464001"/>
            <a:ext cx="1255776" cy="633391"/>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de-DE" sz="1200" b="0" i="0" u="none" strike="noStrike" cap="none" spc="0" normalizeH="0" baseline="0" dirty="0" err="1">
                <a:ln>
                  <a:noFill/>
                </a:ln>
                <a:solidFill>
                  <a:schemeClr val="accent1"/>
                </a:solidFill>
                <a:effectLst/>
                <a:uFillTx/>
                <a:latin typeface="+mn-lt"/>
                <a:ea typeface="+mn-ea"/>
                <a:cs typeface="+mn-cs"/>
                <a:sym typeface="Avenir Book"/>
              </a:rPr>
              <a:t>TrustSource</a:t>
            </a:r>
            <a:r>
              <a:rPr kumimoji="0" lang="de-DE" sz="1200" b="0" i="0" u="none" strike="noStrike" cap="none" spc="0" normalizeH="0" baseline="0" dirty="0">
                <a:ln>
                  <a:noFill/>
                </a:ln>
                <a:solidFill>
                  <a:schemeClr val="accent1"/>
                </a:solidFill>
                <a:effectLst/>
                <a:uFillTx/>
                <a:latin typeface="+mn-lt"/>
                <a:ea typeface="+mn-ea"/>
                <a:cs typeface="+mn-cs"/>
                <a:sym typeface="Avenir Book"/>
              </a:rPr>
              <a:t> Admin</a:t>
            </a:r>
          </a:p>
        </p:txBody>
      </p:sp>
    </p:spTree>
    <p:extLst>
      <p:ext uri="{BB962C8B-B14F-4D97-AF65-F5344CB8AC3E}">
        <p14:creationId xmlns:p14="http://schemas.microsoft.com/office/powerpoint/2010/main" val="369447133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300"/>
              </a:lvl1pPr>
            </a:lstStyle>
            <a:p>
              <a:r>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t>Reporting and Analytics</a:t>
              </a:r>
            </a:p>
          </p:txBody>
        </p:sp>
      </p:grpSp>
      <p:sp>
        <p:nvSpPr>
          <p:cNvPr id="73" name="OC Tooling Workgroup - ToolChain Capabilities"/>
          <p:cNvSpPr txBox="1">
            <a:spLocks noGrp="1"/>
          </p:cNvSpPr>
          <p:nvPr>
            <p:ph type="title"/>
          </p:nvPr>
        </p:nvSpPr>
        <p:spPr>
          <a:prstGeom prst="rect">
            <a:avLst/>
          </a:prstGeom>
        </p:spPr>
        <p:txBody>
          <a:bodyPr/>
          <a:lstStyle/>
          <a:p>
            <a:r>
              <a:rPr dirty="0" err="1"/>
              <a:t>ToolChain</a:t>
            </a:r>
            <a:r>
              <a:rPr dirty="0"/>
              <a:t> Capabilities - Overview</a:t>
            </a:r>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rPr dirty="0"/>
                <a:t>Dependency Analyzer (</a:t>
              </a:r>
              <a:r>
                <a:rPr lang="en-GB" dirty="0"/>
                <a:t>Source</a:t>
              </a:r>
              <a:r>
                <a:rPr dirty="0"/>
                <a:t>)</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1" name="Dependency Analyzer (Container)"/>
            <p:cNvSpPr txBox="1"/>
            <p:nvPr/>
          </p:nvSpPr>
          <p:spPr>
            <a:xfrm>
              <a:off x="0" y="22060"/>
              <a:ext cx="128735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100"/>
              </a:pPr>
              <a:r>
                <a:t>Dependency Analyzer (Container)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Policies &amp; Rules</a:t>
              </a:r>
              <a:endParaRPr lang="en-GB" dirty="0"/>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lgn="ctr">
                <a:defRPr sz="1100"/>
              </a:pPr>
              <a:r>
                <a:rPr dirty="0"/>
                <a:t>Snippet Scanner</a:t>
              </a:r>
              <a:br>
                <a:rPr dirty="0"/>
              </a:br>
              <a:r>
                <a:rPr dirty="0"/>
                <a:t>(</a:t>
              </a:r>
              <a:r>
                <a:rPr lang="en-GB" dirty="0"/>
                <a:t>forensics</a:t>
              </a:r>
              <a:r>
                <a:rPr dirty="0"/>
                <a:t>)</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p>
              <a:pPr>
                <a:defRPr sz="1000"/>
              </a:pPr>
              <a:r>
                <a:rPr lang="en-GB" dirty="0"/>
                <a:t>License Repository </a:t>
              </a:r>
              <a:r>
                <a:rPr dirty="0"/>
                <a:t>(license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Legal Solver (</a:t>
              </a:r>
              <a:r>
                <a:rPr lang="en-GB" dirty="0"/>
                <a:t>determine obligations</a:t>
              </a:r>
              <a:r>
                <a:rPr dirty="0"/>
                <a:t>)</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900"/>
              </a:lvl1pPr>
            </a:lstStyle>
            <a:p>
              <a:r>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rPr dirty="0"/>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lgn="ctr">
                <a:defRPr sz="1100"/>
              </a:lvl1pPr>
            </a:lstStyle>
            <a:p>
              <a:r>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100"/>
              </a:lvl1pPr>
            </a:lstStyle>
            <a:p>
              <a:r>
                <a:rPr dirty="0"/>
                <a:t>Package </a:t>
              </a:r>
              <a:r>
                <a:rPr lang="en-GB" dirty="0"/>
                <a:t>Data </a:t>
              </a:r>
              <a:r>
                <a:rPr dirty="0"/>
                <a:t>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lvl1pPr>
          </a:lstStyle>
          <a:p>
            <a:r>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OC Tooling Workgroup - ToolChain Capabilities - Component Crawler/Finder"/>
          <p:cNvSpPr txBox="1">
            <a:spLocks noGrp="1"/>
          </p:cNvSpPr>
          <p:nvPr>
            <p:ph type="title"/>
          </p:nvPr>
        </p:nvSpPr>
        <p:spPr>
          <a:prstGeom prst="rect">
            <a:avLst/>
          </a:prstGeom>
        </p:spPr>
        <p:txBody>
          <a:bodyPr/>
          <a:lstStyle/>
          <a:p>
            <a:r>
              <a:t>ToolChain Capabilities - Package Crawler/Finder</a:t>
            </a:r>
          </a:p>
        </p:txBody>
      </p:sp>
      <p:graphicFrame>
        <p:nvGraphicFramePr>
          <p:cNvPr id="166" name="Tabelle"/>
          <p:cNvGraphicFramePr/>
          <p:nvPr>
            <p:extLst>
              <p:ext uri="{D42A27DB-BD31-4B8C-83A1-F6EECF244321}">
                <p14:modId xmlns:p14="http://schemas.microsoft.com/office/powerpoint/2010/main" val="564536327"/>
              </p:ext>
            </p:extLst>
          </p:nvPr>
        </p:nvGraphicFramePr>
        <p:xfrm>
          <a:off x="715432" y="1193800"/>
          <a:ext cx="10826683" cy="458975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t>Research information on (new) components such as locate the repository, current and former versions, project homepage and viability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730250">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t>Collect and provide accurate information about the component</a:t>
                      </a:r>
                    </a:p>
                    <a:p>
                      <a:pPr marL="160420" indent="-160420" algn="l">
                        <a:spcBef>
                          <a:spcPts val="300"/>
                        </a:spcBef>
                        <a:buSzPct val="100000"/>
                        <a:buChar char="•"/>
                        <a:defRPr sz="1600">
                          <a:sym typeface="Avenir Book"/>
                        </a:defRPr>
                      </a:pPr>
                      <a:r>
                        <a:t>Alert, if component can’t be matched/found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285750" indent="-285750" algn="l">
                        <a:spcBef>
                          <a:spcPts val="300"/>
                        </a:spcBef>
                        <a:buFont typeface="Arial" panose="020B0604020202020204" pitchFamily="34" charset="0"/>
                        <a:buChar char="•"/>
                        <a:defRPr sz="1600">
                          <a:sym typeface="Avenir Book"/>
                        </a:defRPr>
                      </a:pPr>
                      <a:r>
                        <a:rPr lang="en-US" noProof="0" dirty="0"/>
                        <a:t>Scan package managers for new packages or versions of packages</a:t>
                      </a:r>
                    </a:p>
                    <a:p>
                      <a:pPr marL="285750" indent="-285750" algn="l">
                        <a:spcBef>
                          <a:spcPts val="300"/>
                        </a:spcBef>
                        <a:buFont typeface="Arial" panose="020B0604020202020204" pitchFamily="34" charset="0"/>
                        <a:buChar char="•"/>
                        <a:defRPr sz="1600">
                          <a:sym typeface="Avenir Book"/>
                        </a:defRPr>
                      </a:pPr>
                      <a:r>
                        <a:rPr lang="en-US" noProof="0" dirty="0"/>
                        <a:t>Collect package data</a:t>
                      </a:r>
                    </a:p>
                    <a:p>
                      <a:pPr marL="285750" indent="-285750" algn="l">
                        <a:spcBef>
                          <a:spcPts val="300"/>
                        </a:spcBef>
                        <a:buFont typeface="Arial" panose="020B0604020202020204" pitchFamily="34" charset="0"/>
                        <a:buChar char="•"/>
                        <a:defRPr sz="1600">
                          <a:sym typeface="Avenir Book"/>
                        </a:defRPr>
                      </a:pPr>
                      <a:r>
                        <a:rPr lang="en-US" noProof="0" dirty="0"/>
                        <a:t>Transfer data into package repository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dirty="0"/>
                        <a:t>Component descriptor or component name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6921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t>Component Information, such as: source repository url, version history, branches, commit count, stars, last commit date,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63500" indent="-63500" algn="l">
                        <a:spcBef>
                          <a:spcPts val="300"/>
                        </a:spcBef>
                        <a:defRPr sz="1600">
                          <a:sym typeface="Avenir Book"/>
                        </a:defRPr>
                      </a:pP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6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OC Tooling Workgroup - ToolChain Capabilities - Composition Analyzer (Source)"/>
          <p:cNvSpPr txBox="1">
            <a:spLocks noGrp="1"/>
          </p:cNvSpPr>
          <p:nvPr>
            <p:ph type="title"/>
          </p:nvPr>
        </p:nvSpPr>
        <p:spPr>
          <a:prstGeom prst="rect">
            <a:avLst/>
          </a:prstGeom>
        </p:spPr>
        <p:txBody>
          <a:bodyPr/>
          <a:lstStyle/>
          <a:p>
            <a:r>
              <a:t>ToolChain Capabilities - Dependency Analyzer (Source)</a:t>
            </a:r>
          </a:p>
        </p:txBody>
      </p:sp>
      <p:graphicFrame>
        <p:nvGraphicFramePr>
          <p:cNvPr id="170" name="Tabelle"/>
          <p:cNvGraphicFramePr/>
          <p:nvPr>
            <p:extLst>
              <p:ext uri="{D42A27DB-BD31-4B8C-83A1-F6EECF244321}">
                <p14:modId xmlns:p14="http://schemas.microsoft.com/office/powerpoint/2010/main" val="615442340"/>
              </p:ext>
            </p:extLst>
          </p:nvPr>
        </p:nvGraphicFramePr>
        <p:xfrm>
          <a:off x="715432" y="1193800"/>
          <a:ext cx="10826683" cy="459229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Provide composition analysis of software to be built from these sources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730250">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Determine all packages and dependencies used to build the software</a:t>
                      </a:r>
                    </a:p>
                    <a:p>
                      <a:pPr marL="160420" indent="-160420" algn="l">
                        <a:spcBef>
                          <a:spcPts val="300"/>
                        </a:spcBef>
                        <a:buSzPct val="100000"/>
                        <a:buChar char="•"/>
                        <a:defRPr sz="1600">
                          <a:sym typeface="Avenir Book"/>
                        </a:defRPr>
                      </a:pPr>
                      <a:r>
                        <a:t>Allow to stop a CI/CD chain, if violations occur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Integrate with build process (CI/CD)</a:t>
                      </a:r>
                    </a:p>
                    <a:p>
                      <a:pPr marL="160420" indent="-160420" algn="l">
                        <a:spcBef>
                          <a:spcPts val="300"/>
                        </a:spcBef>
                        <a:buSzPct val="100000"/>
                        <a:buChar char="•"/>
                        <a:defRPr sz="1600">
                          <a:sym typeface="Avenir Book"/>
                        </a:defRPr>
                      </a:pPr>
                      <a:r>
                        <a:rPr dirty="0"/>
                        <a:t>Determine composition (complete </a:t>
                      </a:r>
                      <a:r>
                        <a:rPr lang="en-GB" dirty="0"/>
                        <a:t>Bill of Materials</a:t>
                      </a:r>
                      <a:r>
                        <a:rPr dirty="0"/>
                        <a:t>)</a:t>
                      </a:r>
                    </a:p>
                    <a:p>
                      <a:pPr marL="160420" indent="-160420" algn="l">
                        <a:spcBef>
                          <a:spcPts val="300"/>
                        </a:spcBef>
                        <a:buSzPct val="100000"/>
                        <a:buChar char="•"/>
                        <a:defRPr sz="1600">
                          <a:sym typeface="Avenir Book"/>
                        </a:defRPr>
                      </a:pPr>
                      <a:r>
                        <a:rPr dirty="0"/>
                        <a:t>Provide output for further analysis, e.g. as SPDX</a:t>
                      </a:r>
                    </a:p>
                    <a:p>
                      <a:pPr marL="160420" indent="-160420" algn="l">
                        <a:spcBef>
                          <a:spcPts val="300"/>
                        </a:spcBef>
                        <a:buSzPct val="100000"/>
                        <a:buChar char="•"/>
                        <a:defRPr sz="1600">
                          <a:sym typeface="Avenir Book"/>
                        </a:defRPr>
                      </a:pPr>
                      <a:r>
                        <a:rPr dirty="0"/>
                        <a:t>Provide link between scanned source and BoM information, e.g. Commit ID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Build description, e.g. POM or requirements.txt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Bill of Materials (BoM)</a:t>
                      </a:r>
                      <a:r>
                        <a:rPr dirty="0"/>
                        <a:t> for particular build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63500" indent="-63500" algn="l">
                        <a:spcBef>
                          <a:spcPts val="300"/>
                        </a:spcBef>
                        <a:defRPr sz="1800">
                          <a:solidFill>
                            <a:srgbClr val="000000"/>
                          </a:solidFill>
                        </a:defRPr>
                      </a:pPr>
                      <a:r>
                        <a:rPr sz="1600" dirty="0">
                          <a:solidFill>
                            <a:schemeClr val="accent1"/>
                          </a:solidFill>
                          <a:sym typeface="Avenir Book"/>
                        </a:rPr>
                        <a:t>Analysis and dependency resolution is highly language specific. Thus a language specific implementation might be required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1"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OC Tooling Workgroup - ToolChain Capabilities - Composition Analyzer (Binary)"/>
          <p:cNvSpPr txBox="1">
            <a:spLocks noGrp="1"/>
          </p:cNvSpPr>
          <p:nvPr>
            <p:ph type="title"/>
          </p:nvPr>
        </p:nvSpPr>
        <p:spPr>
          <a:prstGeom prst="rect">
            <a:avLst/>
          </a:prstGeom>
        </p:spPr>
        <p:txBody>
          <a:bodyPr/>
          <a:lstStyle/>
          <a:p>
            <a:r>
              <a:t>ToolChain Capabilities - Dependency Analyzer (Binary)</a:t>
            </a:r>
          </a:p>
        </p:txBody>
      </p:sp>
      <p:graphicFrame>
        <p:nvGraphicFramePr>
          <p:cNvPr id="174" name="Tabelle"/>
          <p:cNvGraphicFramePr/>
          <p:nvPr>
            <p:extLst>
              <p:ext uri="{D42A27DB-BD31-4B8C-83A1-F6EECF244321}">
                <p14:modId xmlns:p14="http://schemas.microsoft.com/office/powerpoint/2010/main" val="365997043"/>
              </p:ext>
            </p:extLst>
          </p:nvPr>
        </p:nvGraphicFramePr>
        <p:xfrm>
          <a:off x="715432" y="1193800"/>
          <a:ext cx="10826683" cy="464312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Provide composition analysis of a software binary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80465">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Determine all packages and dependencies used within this binary </a:t>
                      </a:r>
                    </a:p>
                    <a:p>
                      <a:pPr marL="160420" indent="-160420" algn="l">
                        <a:spcBef>
                          <a:spcPts val="300"/>
                        </a:spcBef>
                        <a:buSzPct val="100000"/>
                        <a:buChar char="•"/>
                        <a:defRPr sz="1600">
                          <a:sym typeface="Avenir Book"/>
                        </a:defRPr>
                      </a:pPr>
                      <a:r>
                        <a:t>Allow to stop a CI/CD chain, if violations occur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Download binary (if required)</a:t>
                      </a:r>
                    </a:p>
                    <a:p>
                      <a:pPr marL="160420" indent="-160420" algn="l">
                        <a:spcBef>
                          <a:spcPts val="300"/>
                        </a:spcBef>
                        <a:buSzPct val="100000"/>
                        <a:buChar char="•"/>
                        <a:defRPr sz="1600">
                          <a:sym typeface="Avenir Book"/>
                        </a:defRPr>
                      </a:pPr>
                      <a:r>
                        <a:rPr dirty="0"/>
                        <a:t>Unpack binary</a:t>
                      </a:r>
                    </a:p>
                    <a:p>
                      <a:pPr marL="160420" indent="-160420" algn="l">
                        <a:spcBef>
                          <a:spcPts val="300"/>
                        </a:spcBef>
                        <a:buSzPct val="100000"/>
                        <a:buChar char="•"/>
                        <a:defRPr sz="1600">
                          <a:sym typeface="Avenir Book"/>
                        </a:defRPr>
                      </a:pPr>
                      <a:r>
                        <a:rPr dirty="0"/>
                        <a:t>Assess content and determine used packages/components</a:t>
                      </a:r>
                    </a:p>
                    <a:p>
                      <a:pPr marL="160420" indent="-160420" algn="l">
                        <a:spcBef>
                          <a:spcPts val="300"/>
                        </a:spcBef>
                        <a:buSzPct val="100000"/>
                        <a:buChar char="•"/>
                        <a:defRPr sz="1600">
                          <a:sym typeface="Avenir Book"/>
                        </a:defRPr>
                      </a:pPr>
                      <a:r>
                        <a:rPr dirty="0"/>
                        <a:t>Collect information and assemble </a:t>
                      </a:r>
                      <a:r>
                        <a:rPr lang="en-GB" dirty="0"/>
                        <a:t>Bill of Materials</a:t>
                      </a:r>
                      <a:endParaRPr dirty="0"/>
                    </a:p>
                    <a:p>
                      <a:pPr marL="160420" indent="-160420" algn="l">
                        <a:spcBef>
                          <a:spcPts val="300"/>
                        </a:spcBef>
                        <a:buSzPct val="100000"/>
                        <a:buChar char="•"/>
                        <a:defRPr sz="1600">
                          <a:sym typeface="Avenir Book"/>
                        </a:defRPr>
                      </a:pPr>
                      <a:r>
                        <a:rPr dirty="0"/>
                        <a:t>Provide </a:t>
                      </a:r>
                      <a:r>
                        <a:rPr lang="en-GB" dirty="0"/>
                        <a:t>Bill of Materials</a:t>
                      </a:r>
                      <a:r>
                        <a:rPr dirty="0"/>
                        <a:t> (e.g. as SPDX)</a:t>
                      </a:r>
                    </a:p>
                    <a:p>
                      <a:pPr marL="160420" indent="-160420" algn="l">
                        <a:spcBef>
                          <a:spcPts val="300"/>
                        </a:spcBef>
                        <a:buSzPct val="100000"/>
                        <a:buChar char="•"/>
                        <a:defRPr sz="1600">
                          <a:sym typeface="Avenir Book"/>
                        </a:defRPr>
                      </a:pPr>
                      <a:r>
                        <a:rPr dirty="0"/>
                        <a:t>Provide link between BoM and scanned artefact, e.g. binary repo ID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Binary or link to binary location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Bill of Materials (BoM) </a:t>
                      </a:r>
                      <a:r>
                        <a:rPr dirty="0"/>
                        <a:t>for particular binary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69215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de-DE" dirty="0"/>
                        <a:t>Hash </a:t>
                      </a:r>
                      <a:r>
                        <a:rPr lang="de-DE" dirty="0" err="1"/>
                        <a:t>to</a:t>
                      </a:r>
                      <a:r>
                        <a:rPr lang="de-DE" dirty="0"/>
                        <a:t> </a:t>
                      </a:r>
                      <a:r>
                        <a:rPr lang="de-DE" dirty="0" err="1"/>
                        <a:t>identify</a:t>
                      </a:r>
                      <a:r>
                        <a:rPr lang="de-DE" dirty="0"/>
                        <a:t> </a:t>
                      </a:r>
                      <a:r>
                        <a:rPr lang="de-DE" dirty="0" err="1"/>
                        <a:t>the</a:t>
                      </a:r>
                      <a:r>
                        <a:rPr lang="de-DE" dirty="0"/>
                        <a:t> </a:t>
                      </a:r>
                      <a:r>
                        <a:rPr lang="de-DE" dirty="0" err="1"/>
                        <a:t>binary</a:t>
                      </a:r>
                      <a:r>
                        <a:rPr lang="de-DE" dirty="0"/>
                        <a:t> </a:t>
                      </a:r>
                      <a:r>
                        <a:rPr lang="de-DE" dirty="0" err="1"/>
                        <a:t>scanned</a:t>
                      </a:r>
                      <a:r>
                        <a:rPr lang="de-DE" dirty="0"/>
                        <a:t> </a:t>
                      </a:r>
                      <a:r>
                        <a:rPr dirty="0"/>
                        <a:t>should </a:t>
                      </a:r>
                      <a:r>
                        <a:rPr lang="de-DE" dirty="0" err="1"/>
                        <a:t>be</a:t>
                      </a:r>
                      <a:r>
                        <a:rPr lang="de-DE" dirty="0"/>
                        <a:t> </a:t>
                      </a:r>
                      <a:r>
                        <a:rPr dirty="0"/>
                        <a:t>generated</a:t>
                      </a:r>
                      <a:r>
                        <a:rPr lang="de-DE" dirty="0"/>
                        <a:t> </a:t>
                      </a:r>
                      <a:r>
                        <a:rPr lang="de-DE" dirty="0" err="1"/>
                        <a:t>and</a:t>
                      </a:r>
                      <a:r>
                        <a:rPr lang="de-DE" dirty="0"/>
                        <a:t> </a:t>
                      </a:r>
                      <a:r>
                        <a:rPr lang="de-DE" dirty="0" err="1"/>
                        <a:t>archived</a:t>
                      </a: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5"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OC Tooling Workgroup - ToolChain Capabilities - Composition Analyzer (Container)"/>
          <p:cNvSpPr txBox="1">
            <a:spLocks noGrp="1"/>
          </p:cNvSpPr>
          <p:nvPr>
            <p:ph type="title"/>
          </p:nvPr>
        </p:nvSpPr>
        <p:spPr>
          <a:prstGeom prst="rect">
            <a:avLst/>
          </a:prstGeom>
        </p:spPr>
        <p:txBody>
          <a:bodyPr/>
          <a:lstStyle>
            <a:lvl1pPr defTabSz="886967">
              <a:defRPr sz="1900"/>
            </a:lvl1pPr>
          </a:lstStyle>
          <a:p>
            <a:r>
              <a:t>ToolChain Capabilities - Depdendency Analyzer (Container)</a:t>
            </a:r>
          </a:p>
        </p:txBody>
      </p:sp>
      <p:graphicFrame>
        <p:nvGraphicFramePr>
          <p:cNvPr id="178" name="Tabelle"/>
          <p:cNvGraphicFramePr/>
          <p:nvPr>
            <p:extLst>
              <p:ext uri="{D42A27DB-BD31-4B8C-83A1-F6EECF244321}">
                <p14:modId xmlns:p14="http://schemas.microsoft.com/office/powerpoint/2010/main" val="1492302648"/>
              </p:ext>
            </p:extLst>
          </p:nvPr>
        </p:nvGraphicFramePr>
        <p:xfrm>
          <a:off x="715432" y="1193800"/>
          <a:ext cx="10826683" cy="4960678"/>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99198">
                <a:tc>
                  <a:txBody>
                    <a:bodyPr/>
                    <a:lstStyle/>
                    <a:p>
                      <a:pPr algn="ctr">
                        <a:defRPr sz="1800">
                          <a:solidFill>
                            <a:srgbClr val="000000"/>
                          </a:solidFill>
                        </a:defRPr>
                      </a:pPr>
                      <a:r>
                        <a:rPr sz="200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Provide composition analysis of a container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730250">
                <a:tc>
                  <a:txBody>
                    <a:bodyPr/>
                    <a:lstStyle/>
                    <a:p>
                      <a:pPr algn="ctr">
                        <a:defRPr sz="1800">
                          <a:solidFill>
                            <a:srgbClr val="000000"/>
                          </a:solidFill>
                        </a:defRPr>
                      </a:pPr>
                      <a:r>
                        <a:rPr sz="200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Determine all packages and dependencies used within this container</a:t>
                      </a:r>
                    </a:p>
                    <a:p>
                      <a:pPr marL="160420" indent="-160420" algn="l">
                        <a:spcBef>
                          <a:spcPts val="300"/>
                        </a:spcBef>
                        <a:buSzPct val="100000"/>
                        <a:buChar char="•"/>
                        <a:defRPr sz="1600">
                          <a:sym typeface="Avenir Book"/>
                        </a:defRPr>
                      </a:pPr>
                      <a:r>
                        <a:t>Allow to stop a CI/CD chain, if violations occur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Download container (if necessary)</a:t>
                      </a:r>
                    </a:p>
                    <a:p>
                      <a:pPr marL="160420" indent="-160420" algn="l">
                        <a:spcBef>
                          <a:spcPts val="300"/>
                        </a:spcBef>
                        <a:buSzPct val="100000"/>
                        <a:buChar char="•"/>
                        <a:defRPr sz="1600">
                          <a:sym typeface="Avenir Book"/>
                        </a:defRPr>
                      </a:pPr>
                      <a:r>
                        <a:rPr dirty="0"/>
                        <a:t>Assess container content/structure and determine used packages/components</a:t>
                      </a:r>
                    </a:p>
                    <a:p>
                      <a:pPr marL="160420" indent="-160420" algn="l">
                        <a:spcBef>
                          <a:spcPts val="300"/>
                        </a:spcBef>
                        <a:buSzPct val="100000"/>
                        <a:buChar char="•"/>
                        <a:defRPr sz="1600">
                          <a:sym typeface="Avenir Book"/>
                        </a:defRPr>
                      </a:pPr>
                      <a:r>
                        <a:rPr dirty="0"/>
                        <a:t>Collect information and assemble </a:t>
                      </a:r>
                      <a:r>
                        <a:rPr lang="en-GB" dirty="0"/>
                        <a:t>Bill of Materials</a:t>
                      </a:r>
                      <a:endParaRPr dirty="0"/>
                    </a:p>
                    <a:p>
                      <a:pPr marL="160420" indent="-160420" algn="l">
                        <a:spcBef>
                          <a:spcPts val="300"/>
                        </a:spcBef>
                        <a:buSzPct val="100000"/>
                        <a:buChar char="•"/>
                        <a:defRPr sz="1600">
                          <a:sym typeface="Avenir Book"/>
                        </a:defRPr>
                      </a:pPr>
                      <a:r>
                        <a:rPr dirty="0"/>
                        <a:t>Provide </a:t>
                      </a:r>
                      <a:r>
                        <a:rPr lang="en-GB" dirty="0"/>
                        <a:t>Bill of Materials</a:t>
                      </a:r>
                      <a:r>
                        <a:rPr dirty="0"/>
                        <a:t> (e.g. as SPDX)</a:t>
                      </a:r>
                    </a:p>
                    <a:p>
                      <a:pPr marL="160420" indent="-160420" algn="l">
                        <a:spcBef>
                          <a:spcPts val="300"/>
                        </a:spcBef>
                        <a:buSzPct val="100000"/>
                        <a:buChar char="•"/>
                        <a:defRPr sz="1600">
                          <a:sym typeface="Avenir Book"/>
                        </a:defRPr>
                      </a:pPr>
                      <a:r>
                        <a:rPr dirty="0"/>
                        <a:t>Provide link between BoM and scanned container, e.g. Repo + image ID + tag</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Container or link to container location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692150">
                <a:tc>
                  <a:txBody>
                    <a:bodyPr/>
                    <a:lstStyle/>
                    <a:p>
                      <a:pPr algn="ctr">
                        <a:defRPr sz="1800">
                          <a:solidFill>
                            <a:srgbClr val="000000"/>
                          </a:solidFill>
                        </a:defRPr>
                      </a:pPr>
                      <a:r>
                        <a:rPr sz="200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dirty="0"/>
                        <a:t>Bill of Materials</a:t>
                      </a:r>
                      <a:r>
                        <a:rPr dirty="0"/>
                        <a:t> </a:t>
                      </a:r>
                      <a:r>
                        <a:rPr lang="en-GB" dirty="0"/>
                        <a:t>(BoM) </a:t>
                      </a:r>
                      <a:r>
                        <a:rPr dirty="0"/>
                        <a:t>for particular container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77800" marR="0" lvl="0" indent="-177800" algn="l" defTabSz="914400" eaLnBrk="1" fontAlgn="auto" latinLnBrk="0" hangingPunct="1">
                        <a:lnSpc>
                          <a:spcPct val="100000"/>
                        </a:lnSpc>
                        <a:spcBef>
                          <a:spcPts val="300"/>
                        </a:spcBef>
                        <a:spcAft>
                          <a:spcPts val="0"/>
                        </a:spcAft>
                        <a:buClrTx/>
                        <a:buSzTx/>
                        <a:buFont typeface="Wingdings" pitchFamily="2" charset="2"/>
                        <a:buChar char="§"/>
                        <a:tabLst/>
                        <a:defRPr sz="1600">
                          <a:sym typeface="Avenir Book"/>
                        </a:defRPr>
                      </a:pPr>
                      <a:r>
                        <a:rPr lang="de-DE" dirty="0"/>
                        <a:t>Hash </a:t>
                      </a:r>
                      <a:r>
                        <a:rPr lang="de-DE" dirty="0" err="1"/>
                        <a:t>to</a:t>
                      </a:r>
                      <a:r>
                        <a:rPr lang="de-DE" dirty="0"/>
                        <a:t> </a:t>
                      </a:r>
                      <a:r>
                        <a:rPr lang="de-DE" dirty="0" err="1"/>
                        <a:t>identify</a:t>
                      </a:r>
                      <a:r>
                        <a:rPr lang="de-DE" dirty="0"/>
                        <a:t> </a:t>
                      </a:r>
                      <a:r>
                        <a:rPr lang="de-DE" dirty="0" err="1"/>
                        <a:t>the</a:t>
                      </a:r>
                      <a:r>
                        <a:rPr lang="de-DE" dirty="0"/>
                        <a:t> </a:t>
                      </a:r>
                      <a:r>
                        <a:rPr lang="de-DE" dirty="0" err="1"/>
                        <a:t>scanned</a:t>
                      </a:r>
                      <a:r>
                        <a:rPr lang="de-DE" dirty="0"/>
                        <a:t> </a:t>
                      </a:r>
                      <a:r>
                        <a:rPr lang="de-DE" dirty="0" err="1"/>
                        <a:t>container</a:t>
                      </a:r>
                      <a:r>
                        <a:rPr lang="de-DE" dirty="0"/>
                        <a:t> </a:t>
                      </a:r>
                      <a:r>
                        <a:rPr lang="de-DE" dirty="0" err="1"/>
                        <a:t>should</a:t>
                      </a:r>
                      <a:r>
                        <a:rPr lang="de-DE" dirty="0"/>
                        <a:t> </a:t>
                      </a:r>
                      <a:r>
                        <a:rPr lang="de-DE" dirty="0" err="1"/>
                        <a:t>be</a:t>
                      </a:r>
                      <a:r>
                        <a:rPr lang="de-DE" dirty="0"/>
                        <a:t> </a:t>
                      </a:r>
                      <a:r>
                        <a:rPr lang="de-DE" dirty="0" err="1"/>
                        <a:t>generated</a:t>
                      </a:r>
                      <a:r>
                        <a:rPr lang="de-DE" dirty="0"/>
                        <a:t> </a:t>
                      </a:r>
                      <a:r>
                        <a:rPr lang="de-DE" dirty="0" err="1"/>
                        <a:t>and</a:t>
                      </a:r>
                      <a:r>
                        <a:rPr lang="de-DE" dirty="0"/>
                        <a:t> </a:t>
                      </a:r>
                      <a:r>
                        <a:rPr lang="de-DE" dirty="0" err="1"/>
                        <a:t>archived</a:t>
                      </a:r>
                      <a:endParaRPr lang="de-DE" dirty="0"/>
                    </a:p>
                    <a:p>
                      <a:pPr marL="63500" indent="-63500" algn="l">
                        <a:spcBef>
                          <a:spcPts val="300"/>
                        </a:spcBef>
                        <a:defRPr sz="1600">
                          <a:sym typeface="Avenir Book"/>
                        </a:defRPr>
                      </a:pPr>
                      <a:endParaRPr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9"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C Tooling Workgroup - ToolChain Capabilities - Copyright &amp; Authors Scanner"/>
          <p:cNvSpPr txBox="1">
            <a:spLocks noGrp="1"/>
          </p:cNvSpPr>
          <p:nvPr>
            <p:ph type="title"/>
          </p:nvPr>
        </p:nvSpPr>
        <p:spPr>
          <a:prstGeom prst="rect">
            <a:avLst/>
          </a:prstGeom>
        </p:spPr>
        <p:txBody>
          <a:bodyPr/>
          <a:lstStyle/>
          <a:p>
            <a:r>
              <a:rPr dirty="0" err="1"/>
              <a:t>ToolChain</a:t>
            </a:r>
            <a:r>
              <a:rPr dirty="0"/>
              <a:t> Capabilities - License, Copyright &amp; Author</a:t>
            </a:r>
            <a:r>
              <a:rPr lang="en-GB" dirty="0"/>
              <a:t>s</a:t>
            </a:r>
            <a:r>
              <a:rPr dirty="0"/>
              <a:t> Scanner</a:t>
            </a:r>
          </a:p>
        </p:txBody>
      </p:sp>
      <p:graphicFrame>
        <p:nvGraphicFramePr>
          <p:cNvPr id="182" name="Tabelle"/>
          <p:cNvGraphicFramePr/>
          <p:nvPr>
            <p:extLst>
              <p:ext uri="{D42A27DB-BD31-4B8C-83A1-F6EECF244321}">
                <p14:modId xmlns:p14="http://schemas.microsoft.com/office/powerpoint/2010/main" val="1576307640"/>
              </p:ext>
            </p:extLst>
          </p:nvPr>
        </p:nvGraphicFramePr>
        <p:xfrm>
          <a:off x="715432" y="1193800"/>
          <a:ext cx="10826683" cy="447929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sz="200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Precise </a:t>
                      </a:r>
                      <a:r>
                        <a:rPr lang="en-GB" dirty="0"/>
                        <a:t>s</a:t>
                      </a:r>
                      <a:r>
                        <a:rPr dirty="0"/>
                        <a:t>canning of sources to determine exact situation for compliance proper declarations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sz="200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Ensure correctness of compliance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sz="200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t>Identify copyright statements</a:t>
                      </a:r>
                    </a:p>
                    <a:p>
                      <a:pPr marL="160420" indent="-160420" algn="l">
                        <a:spcBef>
                          <a:spcPts val="300"/>
                        </a:spcBef>
                        <a:buSzPct val="100000"/>
                        <a:buChar char="•"/>
                        <a:defRPr sz="1600">
                          <a:sym typeface="Avenir Book"/>
                        </a:defRPr>
                      </a:pPr>
                      <a:r>
                        <a:t>Identify authors</a:t>
                      </a:r>
                    </a:p>
                    <a:p>
                      <a:pPr marL="160420" indent="-160420" algn="l">
                        <a:spcBef>
                          <a:spcPts val="300"/>
                        </a:spcBef>
                        <a:buSzPct val="100000"/>
                        <a:buChar char="•"/>
                        <a:defRPr sz="1600">
                          <a:sym typeface="Avenir Book"/>
                        </a:defRPr>
                      </a:pPr>
                      <a:r>
                        <a:t>Identify effective licenses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sz="200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Repository or file</a:t>
                      </a:r>
                      <a:r>
                        <a:rPr lang="en-GB" dirty="0"/>
                        <a:t>(s)</a:t>
                      </a:r>
                      <a:r>
                        <a:rPr dirty="0"/>
                        <a:t> to scan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sz="200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List of effective </a:t>
                      </a:r>
                      <a:r>
                        <a:rPr lang="de-DE" dirty="0" err="1"/>
                        <a:t>and</a:t>
                      </a:r>
                      <a:r>
                        <a:rPr lang="de-DE" dirty="0"/>
                        <a:t> </a:t>
                      </a:r>
                      <a:r>
                        <a:rPr lang="de-DE" dirty="0" err="1"/>
                        <a:t>declared</a:t>
                      </a:r>
                      <a:r>
                        <a:rPr lang="de-DE" dirty="0"/>
                        <a:t> </a:t>
                      </a:r>
                      <a:r>
                        <a:rPr dirty="0"/>
                        <a:t>license</a:t>
                      </a:r>
                      <a:r>
                        <a:rPr lang="de-DE" dirty="0"/>
                        <a:t>s</a:t>
                      </a:r>
                      <a:r>
                        <a:rPr dirty="0"/>
                        <a:t> with links into code</a:t>
                      </a:r>
                    </a:p>
                    <a:p>
                      <a:pPr marL="160420" indent="-160420" algn="l">
                        <a:spcBef>
                          <a:spcPts val="300"/>
                        </a:spcBef>
                        <a:buSzPct val="100000"/>
                        <a:buChar char="•"/>
                        <a:defRPr sz="1600">
                          <a:sym typeface="Avenir Book"/>
                        </a:defRPr>
                      </a:pPr>
                      <a:r>
                        <a:rPr dirty="0"/>
                        <a:t>List of copyright statements with links into code</a:t>
                      </a:r>
                    </a:p>
                    <a:p>
                      <a:pPr marL="160420" indent="-160420" algn="l">
                        <a:spcBef>
                          <a:spcPts val="300"/>
                        </a:spcBef>
                        <a:buSzPct val="100000"/>
                        <a:buChar char="•"/>
                        <a:defRPr sz="1600">
                          <a:sym typeface="Avenir Book"/>
                        </a:defRPr>
                      </a:pPr>
                      <a:r>
                        <a:rPr dirty="0"/>
                        <a:t>List of author information with links into code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sz="200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dirty="0"/>
                        <a:t>TODO: </a:t>
                      </a:r>
                      <a:r>
                        <a:rPr lang="de-DE" dirty="0"/>
                        <a:t>Clarify </a:t>
                      </a:r>
                      <a:r>
                        <a:rPr dirty="0"/>
                        <a:t>granularity </a:t>
                      </a:r>
                      <a:r>
                        <a:rPr lang="de-DE" dirty="0" err="1"/>
                        <a:t>required</a:t>
                      </a:r>
                      <a:r>
                        <a:rPr lang="de-DE" dirty="0"/>
                        <a:t> </a:t>
                      </a:r>
                      <a:r>
                        <a:rPr lang="de-DE" dirty="0" err="1"/>
                        <a:t>to</a:t>
                      </a:r>
                      <a:r>
                        <a:rPr lang="de-DE" dirty="0"/>
                        <a:t> </a:t>
                      </a:r>
                      <a:r>
                        <a:rPr lang="de-DE" dirty="0" err="1"/>
                        <a:t>differentiate</a:t>
                      </a:r>
                      <a:r>
                        <a:rPr lang="de-DE" dirty="0"/>
                        <a:t> </a:t>
                      </a:r>
                      <a:r>
                        <a:rPr lang="de-DE" dirty="0" err="1"/>
                        <a:t>between</a:t>
                      </a:r>
                      <a:r>
                        <a:rPr lang="de-DE" dirty="0"/>
                        <a:t> </a:t>
                      </a:r>
                      <a:r>
                        <a:rPr dirty="0"/>
                        <a:t>author</a:t>
                      </a:r>
                      <a:r>
                        <a:rPr lang="de-DE" dirty="0"/>
                        <a:t>, </a:t>
                      </a:r>
                      <a:r>
                        <a:rPr lang="de-DE" dirty="0" err="1"/>
                        <a:t>commiter</a:t>
                      </a:r>
                      <a:r>
                        <a:rPr dirty="0"/>
                        <a:t> </a:t>
                      </a:r>
                      <a:r>
                        <a:rPr lang="de-DE" dirty="0" err="1"/>
                        <a:t>and</a:t>
                      </a:r>
                      <a:r>
                        <a:rPr lang="de-DE" dirty="0"/>
                        <a:t> </a:t>
                      </a:r>
                      <a:r>
                        <a:rPr dirty="0"/>
                        <a:t>copyright holder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83"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OC Tooling Workgroup - ToolChain Capabilities - Snippet Scanner"/>
          <p:cNvSpPr txBox="1">
            <a:spLocks noGrp="1"/>
          </p:cNvSpPr>
          <p:nvPr>
            <p:ph type="title"/>
          </p:nvPr>
        </p:nvSpPr>
        <p:spPr>
          <a:prstGeom prst="rect">
            <a:avLst/>
          </a:prstGeom>
        </p:spPr>
        <p:txBody>
          <a:bodyPr/>
          <a:lstStyle/>
          <a:p>
            <a:r>
              <a:rPr dirty="0" err="1"/>
              <a:t>ToolChain</a:t>
            </a:r>
            <a:r>
              <a:rPr dirty="0"/>
              <a:t> Capabilities - Snippet Scanner</a:t>
            </a:r>
          </a:p>
        </p:txBody>
      </p:sp>
      <p:graphicFrame>
        <p:nvGraphicFramePr>
          <p:cNvPr id="198" name="Tabelle"/>
          <p:cNvGraphicFramePr/>
          <p:nvPr>
            <p:extLst>
              <p:ext uri="{D42A27DB-BD31-4B8C-83A1-F6EECF244321}">
                <p14:modId xmlns:p14="http://schemas.microsoft.com/office/powerpoint/2010/main" val="1501889915"/>
              </p:ext>
            </p:extLst>
          </p:nvPr>
        </p:nvGraphicFramePr>
        <p:xfrm>
          <a:off x="715432" y="1193800"/>
          <a:ext cx="10826683" cy="411607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GB" sz="2000" noProof="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a:t>Identify origin of sources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GB" sz="2000" noProof="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a:t>Ensure source code is free from copyright infringements due to copying routines or third party code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730250">
                <a:tc>
                  <a:txBody>
                    <a:bodyPr/>
                    <a:lstStyle/>
                    <a:p>
                      <a:pPr algn="ctr">
                        <a:defRPr sz="1800">
                          <a:solidFill>
                            <a:srgbClr val="000000"/>
                          </a:solidFill>
                        </a:defRPr>
                      </a:pPr>
                      <a:r>
                        <a:rPr lang="en-GB" sz="2000" noProof="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a:t>Scan sources for known snippets</a:t>
                      </a:r>
                    </a:p>
                    <a:p>
                      <a:pPr marL="160420" indent="-160420" algn="l">
                        <a:spcBef>
                          <a:spcPts val="300"/>
                        </a:spcBef>
                        <a:buSzPct val="100000"/>
                        <a:buChar char="•"/>
                        <a:defRPr sz="1600">
                          <a:sym typeface="Avenir Book"/>
                        </a:defRPr>
                      </a:pPr>
                      <a:r>
                        <a:rPr lang="en-GB" noProof="0"/>
                        <a:t>Provide scan results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GB" sz="2000" noProof="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a:t>Repository or file(s) to scan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547291">
                <a:tc>
                  <a:txBody>
                    <a:bodyPr/>
                    <a:lstStyle/>
                    <a:p>
                      <a:pPr algn="ctr">
                        <a:defRPr sz="1800">
                          <a:solidFill>
                            <a:srgbClr val="000000"/>
                          </a:solidFill>
                        </a:defRPr>
                      </a:pPr>
                      <a:r>
                        <a:rPr lang="en-GB" sz="2000" noProof="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a:t>List of potential infringements with links to potential matches (e.g. in existing</a:t>
                      </a:r>
                      <a:r>
                        <a:rPr lang="en-GB" baseline="0" noProof="0"/>
                        <a:t> </a:t>
                      </a:r>
                      <a:r>
                        <a:rPr lang="en-GB" noProof="0"/>
                        <a:t>OSS)</a:t>
                      </a:r>
                    </a:p>
                    <a:p>
                      <a:pPr marL="160420" indent="-160420" algn="l">
                        <a:spcBef>
                          <a:spcPts val="300"/>
                        </a:spcBef>
                        <a:buSzPct val="100000"/>
                        <a:buChar char="•"/>
                        <a:defRPr sz="1600">
                          <a:sym typeface="Avenir Book"/>
                        </a:defRPr>
                      </a:pPr>
                      <a:r>
                        <a:rPr lang="en-GB" noProof="0"/>
                        <a:t>Weighting/ordering</a:t>
                      </a:r>
                      <a:r>
                        <a:rPr lang="en-GB" baseline="0" noProof="0"/>
                        <a:t> of potential matches</a:t>
                      </a:r>
                      <a:endParaRPr lang="en-GB" noProof="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GB"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GB" noProof="0" dirty="0"/>
                        <a:t>TODO: Discuss whether snippet similarity and file similarity should be treated the same. While snippet similarity often is seen critical due to many false positives, file similarity can be pretty relevant, especially for languages such as C/C++ or Python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99" name="Foliennummer"/>
          <p:cNvSpPr txBox="1">
            <a:spLocks noGrp="1"/>
          </p:cNvSpPr>
          <p:nvPr>
            <p:ph type="sldNum" sz="quarter" idx="2"/>
          </p:nvPr>
        </p:nvSpPr>
        <p:spPr>
          <a:xfrm>
            <a:off x="11252906" y="6425419"/>
            <a:ext cx="235978" cy="22698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Office-Design">
  <a:themeElements>
    <a:clrScheme name="Office-Design">
      <a:dk1>
        <a:srgbClr val="002D41"/>
      </a:dk1>
      <a:lt1>
        <a:srgbClr val="FFFFFF"/>
      </a:lt1>
      <a:dk2>
        <a:srgbClr val="A7A7A7"/>
      </a:dk2>
      <a:lt2>
        <a:srgbClr val="535353"/>
      </a:lt2>
      <a:accent1>
        <a:srgbClr val="002D41"/>
      </a:accent1>
      <a:accent2>
        <a:srgbClr val="224B60"/>
      </a:accent2>
      <a:accent3>
        <a:srgbClr val="416A7E"/>
      </a:accent3>
      <a:accent4>
        <a:srgbClr val="388594"/>
      </a:accent4>
      <a:accent5>
        <a:srgbClr val="98C0CF"/>
      </a:accent5>
      <a:accent6>
        <a:srgbClr val="ACBCC2"/>
      </a:accent6>
      <a:hlink>
        <a:srgbClr val="0000FF"/>
      </a:hlink>
      <a:folHlink>
        <a:srgbClr val="FF00FF"/>
      </a:folHlink>
    </a:clrScheme>
    <a:fontScheme name="Office-Design">
      <a:majorFont>
        <a:latin typeface="Avenir Book"/>
        <a:ea typeface="Avenir Book"/>
        <a:cs typeface="Avenir Book"/>
      </a:majorFont>
      <a:minorFont>
        <a:latin typeface="Avenir Book"/>
        <a:ea typeface="Avenir Book"/>
        <a:cs typeface="Avenir Book"/>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Design">
  <a:themeElements>
    <a:clrScheme name="Office-Design">
      <a:dk1>
        <a:srgbClr val="000000"/>
      </a:dk1>
      <a:lt1>
        <a:srgbClr val="FFFFFF"/>
      </a:lt1>
      <a:dk2>
        <a:srgbClr val="A7A7A7"/>
      </a:dk2>
      <a:lt2>
        <a:srgbClr val="535353"/>
      </a:lt2>
      <a:accent1>
        <a:srgbClr val="002D41"/>
      </a:accent1>
      <a:accent2>
        <a:srgbClr val="224B60"/>
      </a:accent2>
      <a:accent3>
        <a:srgbClr val="416A7E"/>
      </a:accent3>
      <a:accent4>
        <a:srgbClr val="388594"/>
      </a:accent4>
      <a:accent5>
        <a:srgbClr val="98C0CF"/>
      </a:accent5>
      <a:accent6>
        <a:srgbClr val="ACBCC2"/>
      </a:accent6>
      <a:hlink>
        <a:srgbClr val="0000FF"/>
      </a:hlink>
      <a:folHlink>
        <a:srgbClr val="FF00FF"/>
      </a:folHlink>
    </a:clrScheme>
    <a:fontScheme name="Office-Design">
      <a:majorFont>
        <a:latin typeface="Avenir Book"/>
        <a:ea typeface="Avenir Book"/>
        <a:cs typeface="Avenir Book"/>
      </a:majorFont>
      <a:minorFont>
        <a:latin typeface="Avenir Book"/>
        <a:ea typeface="Avenir Book"/>
        <a:cs typeface="Avenir Book"/>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2337</Words>
  <Application>Microsoft Macintosh PowerPoint</Application>
  <PresentationFormat>Breitbild</PresentationFormat>
  <Paragraphs>433</Paragraphs>
  <Slides>24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24</vt:i4>
      </vt:variant>
    </vt:vector>
  </HeadingPairs>
  <TitlesOfParts>
    <vt:vector size="30" baseType="lpstr">
      <vt:lpstr>Arial</vt:lpstr>
      <vt:lpstr>Avenir Book</vt:lpstr>
      <vt:lpstr>Avenir Book Oblique</vt:lpstr>
      <vt:lpstr>Avenir Heavy</vt:lpstr>
      <vt:lpstr>Wingdings</vt:lpstr>
      <vt:lpstr>Office-Design</vt:lpstr>
      <vt:lpstr>Capability Map</vt:lpstr>
      <vt:lpstr>Changelog</vt:lpstr>
      <vt:lpstr>ToolChain Capabilities - Overview</vt:lpstr>
      <vt:lpstr>ToolChain Capabilities - Package Crawler/Finder</vt:lpstr>
      <vt:lpstr>ToolChain Capabilities - Dependency Analyzer (Source)</vt:lpstr>
      <vt:lpstr>ToolChain Capabilities - Dependency Analyzer (Binary)</vt:lpstr>
      <vt:lpstr>ToolChain Capabilities - Depdendency Analyzer (Container)</vt:lpstr>
      <vt:lpstr>ToolChain Capabilities - License, Copyright &amp; Authors Scanner</vt:lpstr>
      <vt:lpstr>ToolChain Capabilities - Snippet Scanner</vt:lpstr>
      <vt:lpstr>ToolChain Capabilities - Package Data Repository</vt:lpstr>
      <vt:lpstr>ToolChain Capabilities - Situation Data (Structure of Solution, Circumstances, etc.)</vt:lpstr>
      <vt:lpstr>ToolChain Capabilities - Policies &amp; Rules</vt:lpstr>
      <vt:lpstr>ToolChain Capabilities - COTS Management</vt:lpstr>
      <vt:lpstr>ToolChain Capabilities - Legal Solver</vt:lpstr>
      <vt:lpstr>ToolChain Capabilities - License Repository</vt:lpstr>
      <vt:lpstr>ToolChain Capabilities - Compliance Artefact Generator</vt:lpstr>
      <vt:lpstr>ToolChain Capabilities - Approval Flow</vt:lpstr>
      <vt:lpstr>ToolChain Capabilities - User &amp; Role Management</vt:lpstr>
      <vt:lpstr>ToolChain Capabilities - Audit Log</vt:lpstr>
      <vt:lpstr>ToolChain Capabilities - Reporting &amp; Analytics</vt:lpstr>
      <vt:lpstr>ToolChain Capabilities - Tool Orchestrator</vt:lpstr>
      <vt:lpstr>ToolChain Capabilities (v1.3.1) – Mapping of Tools (example)</vt:lpstr>
      <vt:lpstr>ToolChain Capabilities - Mapping of TrustSource (Sample)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Capability Map</dc:title>
  <dc:creator>Peter Ellsiepen</dc:creator>
  <cp:lastModifiedBy>Jan Thielscher</cp:lastModifiedBy>
  <cp:revision>35</cp:revision>
  <cp:lastPrinted>2019-12-06T17:03:19Z</cp:lastPrinted>
  <dcterms:modified xsi:type="dcterms:W3CDTF">2021-01-11T20:58:26Z</dcterms:modified>
</cp:coreProperties>
</file>