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30"/>
  </p:notesMasterIdLst>
  <p:handoutMasterIdLst>
    <p:handoutMasterId r:id="rId31"/>
  </p:handoutMasterIdLst>
  <p:sldIdLst>
    <p:sldId id="318" r:id="rId5"/>
    <p:sldId id="269" r:id="rId6"/>
    <p:sldId id="270" r:id="rId7"/>
    <p:sldId id="286" r:id="rId8"/>
    <p:sldId id="268" r:id="rId9"/>
    <p:sldId id="274" r:id="rId10"/>
    <p:sldId id="277" r:id="rId11"/>
    <p:sldId id="275" r:id="rId12"/>
    <p:sldId id="280" r:id="rId13"/>
    <p:sldId id="281" r:id="rId14"/>
    <p:sldId id="284" r:id="rId15"/>
    <p:sldId id="285" r:id="rId16"/>
    <p:sldId id="282" r:id="rId17"/>
    <p:sldId id="283" r:id="rId18"/>
    <p:sldId id="288" r:id="rId19"/>
    <p:sldId id="289" r:id="rId20"/>
    <p:sldId id="276" r:id="rId21"/>
    <p:sldId id="290" r:id="rId22"/>
    <p:sldId id="315" r:id="rId23"/>
    <p:sldId id="311" r:id="rId24"/>
    <p:sldId id="312" r:id="rId25"/>
    <p:sldId id="313" r:id="rId26"/>
    <p:sldId id="314" r:id="rId27"/>
    <p:sldId id="316" r:id="rId28"/>
    <p:sldId id="31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83707" autoAdjust="0"/>
  </p:normalViewPr>
  <p:slideViewPr>
    <p:cSldViewPr snapToGrid="0">
      <p:cViewPr varScale="1">
        <p:scale>
          <a:sx n="78" d="100"/>
          <a:sy n="78" d="100"/>
        </p:scale>
        <p:origin x="43" y="451"/>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4/9/2023</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4/9/2023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4/9/2023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4/9/2023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BAC2F6-4889-8A71-8FC3-1EF64F16AF5F}"/>
              </a:ext>
            </a:extLst>
          </p:cNvPr>
          <p:cNvPicPr>
            <a:picLocks noChangeAspect="1"/>
          </p:cNvPicPr>
          <p:nvPr/>
        </p:nvPicPr>
        <p:blipFill>
          <a:blip r:embed="rId2"/>
          <a:stretch>
            <a:fillRect/>
          </a:stretch>
        </p:blipFill>
        <p:spPr>
          <a:xfrm>
            <a:off x="354199" y="364342"/>
            <a:ext cx="1452640" cy="1455124"/>
          </a:xfrm>
          <a:prstGeom prst="rect">
            <a:avLst/>
          </a:prstGeom>
        </p:spPr>
      </p:pic>
      <p:pic>
        <p:nvPicPr>
          <p:cNvPr id="5" name="Picture 4">
            <a:extLst>
              <a:ext uri="{FF2B5EF4-FFF2-40B4-BE49-F238E27FC236}">
                <a16:creationId xmlns:a16="http://schemas.microsoft.com/office/drawing/2014/main" id="{DD7F9B7E-0FF2-463E-CDA7-E329F35FD7D0}"/>
              </a:ext>
            </a:extLst>
          </p:cNvPr>
          <p:cNvPicPr>
            <a:picLocks noChangeAspect="1"/>
          </p:cNvPicPr>
          <p:nvPr/>
        </p:nvPicPr>
        <p:blipFill>
          <a:blip r:embed="rId3"/>
          <a:stretch>
            <a:fillRect/>
          </a:stretch>
        </p:blipFill>
        <p:spPr>
          <a:xfrm>
            <a:off x="1704138" y="287072"/>
            <a:ext cx="8123890" cy="1967820"/>
          </a:xfrm>
          <a:prstGeom prst="rect">
            <a:avLst/>
          </a:prstGeom>
        </p:spPr>
      </p:pic>
      <p:pic>
        <p:nvPicPr>
          <p:cNvPr id="6" name="Picture 8" descr="Anna University - Wikipedia">
            <a:extLst>
              <a:ext uri="{FF2B5EF4-FFF2-40B4-BE49-F238E27FC236}">
                <a16:creationId xmlns:a16="http://schemas.microsoft.com/office/drawing/2014/main" id="{031A6C62-F16E-2357-5DD8-269F98E5DF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8009" y="363974"/>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F4D748-0B19-BE0F-A0AB-BF8897260A51}"/>
              </a:ext>
            </a:extLst>
          </p:cNvPr>
          <p:cNvSpPr txBox="1"/>
          <p:nvPr/>
        </p:nvSpPr>
        <p:spPr>
          <a:xfrm>
            <a:off x="11197425" y="363974"/>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1</a:t>
            </a:fld>
            <a:r>
              <a:rPr lang="en-US" sz="1800" dirty="0">
                <a:latin typeface="Arial" panose="020B0604020202020204" pitchFamily="34" charset="0"/>
                <a:cs typeface="Arial" panose="020B0604020202020204" pitchFamily="34" charset="0"/>
              </a:rPr>
              <a:t>/25</a:t>
            </a:r>
            <a:endParaRPr lang="en-IN" dirty="0"/>
          </a:p>
        </p:txBody>
      </p:sp>
      <p:sp>
        <p:nvSpPr>
          <p:cNvPr id="8" name="TextBox 7">
            <a:extLst>
              <a:ext uri="{FF2B5EF4-FFF2-40B4-BE49-F238E27FC236}">
                <a16:creationId xmlns:a16="http://schemas.microsoft.com/office/drawing/2014/main" id="{50486F27-5076-8075-30EA-4EAF2C06F3FA}"/>
              </a:ext>
            </a:extLst>
          </p:cNvPr>
          <p:cNvSpPr txBox="1"/>
          <p:nvPr/>
        </p:nvSpPr>
        <p:spPr>
          <a:xfrm>
            <a:off x="2770551" y="2409641"/>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CD6A04F4-0ABA-AF95-ECFA-1927F7FE39E8}"/>
              </a:ext>
            </a:extLst>
          </p:cNvPr>
          <p:cNvSpPr txBox="1"/>
          <p:nvPr/>
        </p:nvSpPr>
        <p:spPr>
          <a:xfrm>
            <a:off x="2164356" y="2995278"/>
            <a:ext cx="8424986"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DETECTION OF KNEE OSTEOARTHRITIS AND ITS PREDICTION USING DEEP LEARNING</a:t>
            </a:r>
            <a:endParaRPr lang="en-IN" sz="28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658938F-4C23-65DB-2210-B043A12B62AC}"/>
              </a:ext>
            </a:extLst>
          </p:cNvPr>
          <p:cNvSpPr txBox="1"/>
          <p:nvPr/>
        </p:nvSpPr>
        <p:spPr>
          <a:xfrm>
            <a:off x="2664035" y="4104135"/>
            <a:ext cx="6344760"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TEAM MEMBERS:</a:t>
            </a:r>
          </a:p>
          <a:p>
            <a:pPr algn="ctr"/>
            <a:r>
              <a:rPr lang="en-US" b="1" dirty="0">
                <a:latin typeface="Times New Roman" panose="02020603050405020304" pitchFamily="18" charset="0"/>
                <a:cs typeface="Times New Roman" panose="02020603050405020304" pitchFamily="18" charset="0"/>
              </a:rPr>
              <a:t>MUTHU ANNAMALAI.V                           211416104171</a:t>
            </a:r>
          </a:p>
          <a:p>
            <a:pPr algn="ctr"/>
            <a:r>
              <a:rPr lang="en-US" b="1" dirty="0">
                <a:latin typeface="Times New Roman" panose="02020603050405020304" pitchFamily="18" charset="0"/>
                <a:cs typeface="Times New Roman" panose="02020603050405020304" pitchFamily="18" charset="0"/>
              </a:rPr>
              <a:t>KOULURU NANDA KISHORE REDDY  211419104142</a:t>
            </a:r>
          </a:p>
          <a:p>
            <a:pPr algn="ctr"/>
            <a:r>
              <a:rPr lang="en-US" b="1" dirty="0">
                <a:latin typeface="Times New Roman" panose="02020603050405020304" pitchFamily="18" charset="0"/>
                <a:cs typeface="Times New Roman" panose="02020603050405020304" pitchFamily="18" charset="0"/>
              </a:rPr>
              <a:t>MUKESH KUMAR.S                                   211419104142</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D83C3F5-944B-8379-16CC-874396ED342E}"/>
              </a:ext>
            </a:extLst>
          </p:cNvPr>
          <p:cNvSpPr txBox="1"/>
          <p:nvPr/>
        </p:nvSpPr>
        <p:spPr>
          <a:xfrm>
            <a:off x="694672" y="5730683"/>
            <a:ext cx="393872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DR.G SENTHIL KUMAR</a:t>
            </a:r>
          </a:p>
        </p:txBody>
      </p:sp>
      <p:sp>
        <p:nvSpPr>
          <p:cNvPr id="13" name="TextBox 12">
            <a:extLst>
              <a:ext uri="{FF2B5EF4-FFF2-40B4-BE49-F238E27FC236}">
                <a16:creationId xmlns:a16="http://schemas.microsoft.com/office/drawing/2014/main" id="{03276328-F2EA-6E50-D5BB-184B0561FD02}"/>
              </a:ext>
            </a:extLst>
          </p:cNvPr>
          <p:cNvSpPr txBox="1"/>
          <p:nvPr/>
        </p:nvSpPr>
        <p:spPr>
          <a:xfrm>
            <a:off x="6096000" y="5719327"/>
            <a:ext cx="587717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CO-ORDINATOR: DR.G SENTHIL KUMAR</a:t>
            </a:r>
          </a:p>
          <a:p>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9503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5EFBC8-907D-4423-D2D4-44F89E397FA6}"/>
              </a:ext>
            </a:extLst>
          </p:cNvPr>
          <p:cNvSpPr txBox="1"/>
          <p:nvPr/>
        </p:nvSpPr>
        <p:spPr>
          <a:xfrm>
            <a:off x="431359" y="491195"/>
            <a:ext cx="6096662" cy="707886"/>
          </a:xfrm>
          <a:prstGeom prst="rect">
            <a:avLst/>
          </a:prstGeom>
          <a:noFill/>
        </p:spPr>
        <p:txBody>
          <a:bodyPr wrap="square">
            <a:spAutoFit/>
          </a:bodyPr>
          <a:lstStyle/>
          <a:p>
            <a:r>
              <a:rPr lang="en-US" sz="4000" dirty="0">
                <a:solidFill>
                  <a:srgbClr val="002060"/>
                </a:solidFill>
                <a:latin typeface="Rockwell" panose="02060603020205020403" pitchFamily="18" charset="0"/>
              </a:rPr>
              <a:t>Class Diagram</a:t>
            </a:r>
            <a:endParaRPr lang="en-IN" sz="4000" dirty="0"/>
          </a:p>
        </p:txBody>
      </p:sp>
      <p:sp>
        <p:nvSpPr>
          <p:cNvPr id="93" name="TextBox 92">
            <a:extLst>
              <a:ext uri="{FF2B5EF4-FFF2-40B4-BE49-F238E27FC236}">
                <a16:creationId xmlns:a16="http://schemas.microsoft.com/office/drawing/2014/main" id="{8ED5D043-84F6-782C-AF7E-3226D0CA2ED2}"/>
              </a:ext>
            </a:extLst>
          </p:cNvPr>
          <p:cNvSpPr txBox="1"/>
          <p:nvPr/>
        </p:nvSpPr>
        <p:spPr>
          <a:xfrm>
            <a:off x="11180546" y="306529"/>
            <a:ext cx="609467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10/25</a:t>
            </a:r>
            <a:endParaRPr lang="en-IN" dirty="0"/>
          </a:p>
        </p:txBody>
      </p:sp>
      <p:pic>
        <p:nvPicPr>
          <p:cNvPr id="4" name="Picture 3">
            <a:extLst>
              <a:ext uri="{FF2B5EF4-FFF2-40B4-BE49-F238E27FC236}">
                <a16:creationId xmlns:a16="http://schemas.microsoft.com/office/drawing/2014/main" id="{48826888-7C12-6FBD-FE6D-0584E423D803}"/>
              </a:ext>
            </a:extLst>
          </p:cNvPr>
          <p:cNvPicPr>
            <a:picLocks noChangeAspect="1"/>
          </p:cNvPicPr>
          <p:nvPr/>
        </p:nvPicPr>
        <p:blipFill>
          <a:blip r:embed="rId2"/>
          <a:stretch>
            <a:fillRect/>
          </a:stretch>
        </p:blipFill>
        <p:spPr>
          <a:xfrm>
            <a:off x="3444464" y="2373082"/>
            <a:ext cx="5587843" cy="2503717"/>
          </a:xfrm>
          <a:prstGeom prst="rect">
            <a:avLst/>
          </a:prstGeom>
        </p:spPr>
      </p:pic>
    </p:spTree>
    <p:extLst>
      <p:ext uri="{BB962C8B-B14F-4D97-AF65-F5344CB8AC3E}">
        <p14:creationId xmlns:p14="http://schemas.microsoft.com/office/powerpoint/2010/main" val="123389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5EFBC8-907D-4423-D2D4-44F89E397FA6}"/>
              </a:ext>
            </a:extLst>
          </p:cNvPr>
          <p:cNvSpPr txBox="1"/>
          <p:nvPr/>
        </p:nvSpPr>
        <p:spPr>
          <a:xfrm>
            <a:off x="431359" y="491195"/>
            <a:ext cx="6498830" cy="707886"/>
          </a:xfrm>
          <a:prstGeom prst="rect">
            <a:avLst/>
          </a:prstGeom>
          <a:noFill/>
        </p:spPr>
        <p:txBody>
          <a:bodyPr wrap="square">
            <a:spAutoFit/>
          </a:bodyPr>
          <a:lstStyle/>
          <a:p>
            <a:r>
              <a:rPr lang="en-US" sz="4000" dirty="0">
                <a:solidFill>
                  <a:srgbClr val="002060"/>
                </a:solidFill>
                <a:latin typeface="Rockwell" panose="02060603020205020403" pitchFamily="18" charset="0"/>
              </a:rPr>
              <a:t>Patient Sequence Diagram</a:t>
            </a:r>
            <a:endParaRPr lang="en-IN" sz="4000" dirty="0"/>
          </a:p>
        </p:txBody>
      </p:sp>
      <p:sp>
        <p:nvSpPr>
          <p:cNvPr id="93" name="TextBox 92">
            <a:extLst>
              <a:ext uri="{FF2B5EF4-FFF2-40B4-BE49-F238E27FC236}">
                <a16:creationId xmlns:a16="http://schemas.microsoft.com/office/drawing/2014/main" id="{8ED5D043-84F6-782C-AF7E-3226D0CA2ED2}"/>
              </a:ext>
            </a:extLst>
          </p:cNvPr>
          <p:cNvSpPr txBox="1"/>
          <p:nvPr/>
        </p:nvSpPr>
        <p:spPr>
          <a:xfrm>
            <a:off x="11164503" y="306529"/>
            <a:ext cx="609467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11/25</a:t>
            </a:r>
            <a:endParaRPr lang="en-IN" dirty="0"/>
          </a:p>
        </p:txBody>
      </p:sp>
      <p:pic>
        <p:nvPicPr>
          <p:cNvPr id="3" name="Picture 2">
            <a:extLst>
              <a:ext uri="{FF2B5EF4-FFF2-40B4-BE49-F238E27FC236}">
                <a16:creationId xmlns:a16="http://schemas.microsoft.com/office/drawing/2014/main" id="{413D9467-BDA7-ED6C-54D7-FADAE08FA911}"/>
              </a:ext>
            </a:extLst>
          </p:cNvPr>
          <p:cNvPicPr>
            <a:picLocks noChangeAspect="1"/>
          </p:cNvPicPr>
          <p:nvPr/>
        </p:nvPicPr>
        <p:blipFill>
          <a:blip r:embed="rId2"/>
          <a:stretch>
            <a:fillRect/>
          </a:stretch>
        </p:blipFill>
        <p:spPr>
          <a:xfrm>
            <a:off x="3185706" y="1594114"/>
            <a:ext cx="5820587" cy="4772691"/>
          </a:xfrm>
          <a:prstGeom prst="rect">
            <a:avLst/>
          </a:prstGeom>
        </p:spPr>
      </p:pic>
    </p:spTree>
    <p:extLst>
      <p:ext uri="{BB962C8B-B14F-4D97-AF65-F5344CB8AC3E}">
        <p14:creationId xmlns:p14="http://schemas.microsoft.com/office/powerpoint/2010/main" val="406576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5EFBC8-907D-4423-D2D4-44F89E397FA6}"/>
              </a:ext>
            </a:extLst>
          </p:cNvPr>
          <p:cNvSpPr txBox="1"/>
          <p:nvPr/>
        </p:nvSpPr>
        <p:spPr>
          <a:xfrm>
            <a:off x="431359" y="491195"/>
            <a:ext cx="6498830" cy="707886"/>
          </a:xfrm>
          <a:prstGeom prst="rect">
            <a:avLst/>
          </a:prstGeom>
          <a:noFill/>
        </p:spPr>
        <p:txBody>
          <a:bodyPr wrap="square">
            <a:spAutoFit/>
          </a:bodyPr>
          <a:lstStyle/>
          <a:p>
            <a:r>
              <a:rPr lang="en-US" sz="4000" dirty="0">
                <a:solidFill>
                  <a:srgbClr val="002060"/>
                </a:solidFill>
                <a:latin typeface="Rockwell" panose="02060603020205020403" pitchFamily="18" charset="0"/>
              </a:rPr>
              <a:t>Admin Sequence Diagram</a:t>
            </a:r>
            <a:endParaRPr lang="en-IN" sz="4000" dirty="0"/>
          </a:p>
        </p:txBody>
      </p:sp>
      <p:sp>
        <p:nvSpPr>
          <p:cNvPr id="93" name="TextBox 92">
            <a:extLst>
              <a:ext uri="{FF2B5EF4-FFF2-40B4-BE49-F238E27FC236}">
                <a16:creationId xmlns:a16="http://schemas.microsoft.com/office/drawing/2014/main" id="{8ED5D043-84F6-782C-AF7E-3226D0CA2ED2}"/>
              </a:ext>
            </a:extLst>
          </p:cNvPr>
          <p:cNvSpPr txBox="1"/>
          <p:nvPr/>
        </p:nvSpPr>
        <p:spPr>
          <a:xfrm>
            <a:off x="11180547" y="306529"/>
            <a:ext cx="609467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12/25</a:t>
            </a:r>
            <a:endParaRPr lang="en-IN" dirty="0"/>
          </a:p>
        </p:txBody>
      </p:sp>
      <p:pic>
        <p:nvPicPr>
          <p:cNvPr id="4" name="Picture 3">
            <a:extLst>
              <a:ext uri="{FF2B5EF4-FFF2-40B4-BE49-F238E27FC236}">
                <a16:creationId xmlns:a16="http://schemas.microsoft.com/office/drawing/2014/main" id="{C76CBBEC-582E-44A6-2630-6516BB56F82C}"/>
              </a:ext>
            </a:extLst>
          </p:cNvPr>
          <p:cNvPicPr>
            <a:picLocks noChangeAspect="1"/>
          </p:cNvPicPr>
          <p:nvPr/>
        </p:nvPicPr>
        <p:blipFill>
          <a:blip r:embed="rId2"/>
          <a:stretch>
            <a:fillRect/>
          </a:stretch>
        </p:blipFill>
        <p:spPr>
          <a:xfrm>
            <a:off x="3273937" y="1594114"/>
            <a:ext cx="5820587" cy="4772691"/>
          </a:xfrm>
          <a:prstGeom prst="rect">
            <a:avLst/>
          </a:prstGeom>
        </p:spPr>
      </p:pic>
    </p:spTree>
    <p:extLst>
      <p:ext uri="{BB962C8B-B14F-4D97-AF65-F5344CB8AC3E}">
        <p14:creationId xmlns:p14="http://schemas.microsoft.com/office/powerpoint/2010/main" val="205238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5EFBC8-907D-4423-D2D4-44F89E397FA6}"/>
              </a:ext>
            </a:extLst>
          </p:cNvPr>
          <p:cNvSpPr txBox="1"/>
          <p:nvPr/>
        </p:nvSpPr>
        <p:spPr>
          <a:xfrm>
            <a:off x="431359" y="491195"/>
            <a:ext cx="6096662" cy="707886"/>
          </a:xfrm>
          <a:prstGeom prst="rect">
            <a:avLst/>
          </a:prstGeom>
          <a:noFill/>
        </p:spPr>
        <p:txBody>
          <a:bodyPr wrap="square">
            <a:spAutoFit/>
          </a:bodyPr>
          <a:lstStyle/>
          <a:p>
            <a:r>
              <a:rPr lang="en-US" sz="4000" dirty="0">
                <a:solidFill>
                  <a:srgbClr val="002060"/>
                </a:solidFill>
                <a:latin typeface="Rockwell" panose="02060603020205020403" pitchFamily="18" charset="0"/>
              </a:rPr>
              <a:t>Patient Activity Diagram</a:t>
            </a:r>
            <a:endParaRPr lang="en-IN" sz="4000" dirty="0"/>
          </a:p>
        </p:txBody>
      </p:sp>
      <p:sp>
        <p:nvSpPr>
          <p:cNvPr id="93" name="TextBox 92">
            <a:extLst>
              <a:ext uri="{FF2B5EF4-FFF2-40B4-BE49-F238E27FC236}">
                <a16:creationId xmlns:a16="http://schemas.microsoft.com/office/drawing/2014/main" id="{8ED5D043-84F6-782C-AF7E-3226D0CA2ED2}"/>
              </a:ext>
            </a:extLst>
          </p:cNvPr>
          <p:cNvSpPr txBox="1"/>
          <p:nvPr/>
        </p:nvSpPr>
        <p:spPr>
          <a:xfrm>
            <a:off x="11212631" y="306529"/>
            <a:ext cx="609467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13/25</a:t>
            </a:r>
            <a:endParaRPr lang="en-IN" dirty="0"/>
          </a:p>
        </p:txBody>
      </p:sp>
      <p:pic>
        <p:nvPicPr>
          <p:cNvPr id="3" name="Picture 2">
            <a:extLst>
              <a:ext uri="{FF2B5EF4-FFF2-40B4-BE49-F238E27FC236}">
                <a16:creationId xmlns:a16="http://schemas.microsoft.com/office/drawing/2014/main" id="{560E7E97-3743-4D7C-062F-AF14E5B2F772}"/>
              </a:ext>
            </a:extLst>
          </p:cNvPr>
          <p:cNvPicPr>
            <a:picLocks noChangeAspect="1"/>
          </p:cNvPicPr>
          <p:nvPr/>
        </p:nvPicPr>
        <p:blipFill>
          <a:blip r:embed="rId2"/>
          <a:stretch>
            <a:fillRect/>
          </a:stretch>
        </p:blipFill>
        <p:spPr>
          <a:xfrm>
            <a:off x="4979441" y="1453221"/>
            <a:ext cx="1848108" cy="4787158"/>
          </a:xfrm>
          <a:prstGeom prst="rect">
            <a:avLst/>
          </a:prstGeom>
        </p:spPr>
      </p:pic>
    </p:spTree>
    <p:extLst>
      <p:ext uri="{BB962C8B-B14F-4D97-AF65-F5344CB8AC3E}">
        <p14:creationId xmlns:p14="http://schemas.microsoft.com/office/powerpoint/2010/main" val="386345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5EFBC8-907D-4423-D2D4-44F89E397FA6}"/>
              </a:ext>
            </a:extLst>
          </p:cNvPr>
          <p:cNvSpPr txBox="1"/>
          <p:nvPr/>
        </p:nvSpPr>
        <p:spPr>
          <a:xfrm>
            <a:off x="431359" y="491195"/>
            <a:ext cx="6096662" cy="707886"/>
          </a:xfrm>
          <a:prstGeom prst="rect">
            <a:avLst/>
          </a:prstGeom>
          <a:noFill/>
        </p:spPr>
        <p:txBody>
          <a:bodyPr wrap="square">
            <a:spAutoFit/>
          </a:bodyPr>
          <a:lstStyle/>
          <a:p>
            <a:r>
              <a:rPr lang="en-US" sz="4000" dirty="0">
                <a:solidFill>
                  <a:srgbClr val="002060"/>
                </a:solidFill>
                <a:latin typeface="Rockwell" panose="02060603020205020403" pitchFamily="18" charset="0"/>
              </a:rPr>
              <a:t>Admin Activity Diagram</a:t>
            </a:r>
            <a:endParaRPr lang="en-IN" sz="4000" dirty="0"/>
          </a:p>
        </p:txBody>
      </p:sp>
      <p:sp>
        <p:nvSpPr>
          <p:cNvPr id="93" name="TextBox 92">
            <a:extLst>
              <a:ext uri="{FF2B5EF4-FFF2-40B4-BE49-F238E27FC236}">
                <a16:creationId xmlns:a16="http://schemas.microsoft.com/office/drawing/2014/main" id="{8ED5D043-84F6-782C-AF7E-3226D0CA2ED2}"/>
              </a:ext>
            </a:extLst>
          </p:cNvPr>
          <p:cNvSpPr txBox="1"/>
          <p:nvPr/>
        </p:nvSpPr>
        <p:spPr>
          <a:xfrm>
            <a:off x="11212630" y="362676"/>
            <a:ext cx="6094674"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14/25</a:t>
            </a:r>
          </a:p>
        </p:txBody>
      </p:sp>
      <p:pic>
        <p:nvPicPr>
          <p:cNvPr id="4" name="Picture 3">
            <a:extLst>
              <a:ext uri="{FF2B5EF4-FFF2-40B4-BE49-F238E27FC236}">
                <a16:creationId xmlns:a16="http://schemas.microsoft.com/office/drawing/2014/main" id="{6A6FA213-DEFB-9878-25A0-67239B67EFC4}"/>
              </a:ext>
            </a:extLst>
          </p:cNvPr>
          <p:cNvPicPr>
            <a:picLocks noChangeAspect="1"/>
          </p:cNvPicPr>
          <p:nvPr/>
        </p:nvPicPr>
        <p:blipFill>
          <a:blip r:embed="rId2"/>
          <a:stretch>
            <a:fillRect/>
          </a:stretch>
        </p:blipFill>
        <p:spPr>
          <a:xfrm>
            <a:off x="5171946" y="1473963"/>
            <a:ext cx="1848108" cy="4892842"/>
          </a:xfrm>
          <a:prstGeom prst="rect">
            <a:avLst/>
          </a:prstGeom>
        </p:spPr>
      </p:pic>
    </p:spTree>
    <p:extLst>
      <p:ext uri="{BB962C8B-B14F-4D97-AF65-F5344CB8AC3E}">
        <p14:creationId xmlns:p14="http://schemas.microsoft.com/office/powerpoint/2010/main" val="347591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5EFBC8-907D-4423-D2D4-44F89E397FA6}"/>
              </a:ext>
            </a:extLst>
          </p:cNvPr>
          <p:cNvSpPr txBox="1"/>
          <p:nvPr/>
        </p:nvSpPr>
        <p:spPr>
          <a:xfrm>
            <a:off x="431359" y="491195"/>
            <a:ext cx="6096662" cy="707886"/>
          </a:xfrm>
          <a:prstGeom prst="rect">
            <a:avLst/>
          </a:prstGeom>
          <a:noFill/>
        </p:spPr>
        <p:txBody>
          <a:bodyPr wrap="square">
            <a:spAutoFit/>
          </a:bodyPr>
          <a:lstStyle/>
          <a:p>
            <a:r>
              <a:rPr lang="en-US" sz="4000" dirty="0">
                <a:solidFill>
                  <a:srgbClr val="002060"/>
                </a:solidFill>
                <a:latin typeface="Rockwell" panose="02060603020205020403" pitchFamily="18" charset="0"/>
              </a:rPr>
              <a:t>Level 1 DFD</a:t>
            </a:r>
            <a:endParaRPr lang="en-IN" sz="4000" dirty="0"/>
          </a:p>
        </p:txBody>
      </p:sp>
      <p:sp>
        <p:nvSpPr>
          <p:cNvPr id="93" name="TextBox 92">
            <a:extLst>
              <a:ext uri="{FF2B5EF4-FFF2-40B4-BE49-F238E27FC236}">
                <a16:creationId xmlns:a16="http://schemas.microsoft.com/office/drawing/2014/main" id="{8ED5D043-84F6-782C-AF7E-3226D0CA2ED2}"/>
              </a:ext>
            </a:extLst>
          </p:cNvPr>
          <p:cNvSpPr txBox="1"/>
          <p:nvPr/>
        </p:nvSpPr>
        <p:spPr>
          <a:xfrm>
            <a:off x="11212630" y="362676"/>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15</a:t>
            </a:fld>
            <a:r>
              <a:rPr lang="en-US" sz="1800" dirty="0">
                <a:latin typeface="Arial" panose="020B0604020202020204" pitchFamily="34" charset="0"/>
                <a:cs typeface="Arial" panose="020B0604020202020204" pitchFamily="34" charset="0"/>
              </a:rPr>
              <a:t>/25</a:t>
            </a:r>
            <a:endParaRPr lang="en-IN" dirty="0"/>
          </a:p>
        </p:txBody>
      </p:sp>
      <p:grpSp>
        <p:nvGrpSpPr>
          <p:cNvPr id="2" name="Canvas 319">
            <a:extLst>
              <a:ext uri="{FF2B5EF4-FFF2-40B4-BE49-F238E27FC236}">
                <a16:creationId xmlns:a16="http://schemas.microsoft.com/office/drawing/2014/main" id="{FB8C648C-DC92-BF1F-F7EE-8CDA13FB81AC}"/>
              </a:ext>
            </a:extLst>
          </p:cNvPr>
          <p:cNvGrpSpPr/>
          <p:nvPr/>
        </p:nvGrpSpPr>
        <p:grpSpPr>
          <a:xfrm>
            <a:off x="2486025" y="2168893"/>
            <a:ext cx="7219950" cy="4119753"/>
            <a:chOff x="205740" y="185547"/>
            <a:chExt cx="7219950" cy="4119753"/>
          </a:xfrm>
        </p:grpSpPr>
        <p:sp>
          <p:nvSpPr>
            <p:cNvPr id="3" name="Rectangle 2">
              <a:extLst>
                <a:ext uri="{FF2B5EF4-FFF2-40B4-BE49-F238E27FC236}">
                  <a16:creationId xmlns:a16="http://schemas.microsoft.com/office/drawing/2014/main" id="{E34E7757-8091-5181-0F7D-221B78120093}"/>
                </a:ext>
              </a:extLst>
            </p:cNvPr>
            <p:cNvSpPr/>
            <p:nvPr/>
          </p:nvSpPr>
          <p:spPr>
            <a:xfrm>
              <a:off x="205740" y="1150620"/>
              <a:ext cx="7219950" cy="3154680"/>
            </a:xfrm>
            <a:prstGeom prst="rect">
              <a:avLst/>
            </a:prstGeom>
            <a:noFill/>
            <a:ln>
              <a:noFill/>
            </a:ln>
          </p:spPr>
        </p:sp>
        <p:sp>
          <p:nvSpPr>
            <p:cNvPr id="5" name="AutoShape 16">
              <a:extLst>
                <a:ext uri="{FF2B5EF4-FFF2-40B4-BE49-F238E27FC236}">
                  <a16:creationId xmlns:a16="http://schemas.microsoft.com/office/drawing/2014/main" id="{6574DA71-2F6F-E895-EC32-C872B3600847}"/>
                </a:ext>
              </a:extLst>
            </p:cNvPr>
            <p:cNvSpPr>
              <a:spLocks noChangeArrowheads="1"/>
            </p:cNvSpPr>
            <p:nvPr/>
          </p:nvSpPr>
          <p:spPr bwMode="auto">
            <a:xfrm>
              <a:off x="3121660" y="185547"/>
              <a:ext cx="1126490" cy="1118235"/>
            </a:xfrm>
            <a:prstGeom prst="flowChartConnector">
              <a:avLst/>
            </a:prstGeom>
            <a:solidFill>
              <a:srgbClr val="BBE0E3"/>
            </a:solidFill>
            <a:ln w="9525">
              <a:solidFill>
                <a:srgbClr val="000000"/>
              </a:solidFill>
              <a:round/>
              <a:headEnd/>
              <a:tailEnd/>
            </a:ln>
          </p:spPr>
          <p:txBody>
            <a:bodyPr rot="0" vert="horz" wrap="square" lIns="64008" tIns="32004" rIns="64008" bIns="32004" anchor="ctr" anchorCtr="0" upright="1">
              <a:noAutofit/>
            </a:bodyPr>
            <a:lstStyle/>
            <a:p>
              <a:pPr algn="ctr">
                <a:lnSpc>
                  <a:spcPct val="107000"/>
                </a:lnSpc>
                <a:spcAft>
                  <a:spcPts val="800"/>
                </a:spcAft>
              </a:pPr>
              <a:r>
                <a:rPr lang="en-IN" sz="14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Process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 Request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 name="Line 17">
              <a:extLst>
                <a:ext uri="{FF2B5EF4-FFF2-40B4-BE49-F238E27FC236}">
                  <a16:creationId xmlns:a16="http://schemas.microsoft.com/office/drawing/2014/main" id="{EC8D65FC-FF3C-E55C-3AA3-4D83C7D3F0BA}"/>
                </a:ext>
              </a:extLst>
            </p:cNvPr>
            <p:cNvCxnSpPr>
              <a:cxnSpLocks noChangeShapeType="1"/>
            </p:cNvCxnSpPr>
            <p:nvPr/>
          </p:nvCxnSpPr>
          <p:spPr bwMode="auto">
            <a:xfrm>
              <a:off x="3162935" y="497332"/>
              <a:ext cx="1036955"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Text Box 18">
              <a:extLst>
                <a:ext uri="{FF2B5EF4-FFF2-40B4-BE49-F238E27FC236}">
                  <a16:creationId xmlns:a16="http://schemas.microsoft.com/office/drawing/2014/main" id="{32D59973-57EB-018F-675D-26E1FF5E41DB}"/>
                </a:ext>
              </a:extLst>
            </p:cNvPr>
            <p:cNvSpPr txBox="1">
              <a:spLocks noChangeArrowheads="1"/>
            </p:cNvSpPr>
            <p:nvPr/>
          </p:nvSpPr>
          <p:spPr bwMode="auto">
            <a:xfrm>
              <a:off x="3498215" y="231267"/>
              <a:ext cx="350266" cy="36245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4008" tIns="32004" rIns="64008" bIns="32004" anchor="t" anchorCtr="0" upright="1">
              <a:spAutoFit/>
            </a:bodyPr>
            <a:lstStyle/>
            <a:p>
              <a:pPr>
                <a:lnSpc>
                  <a:spcPct val="107000"/>
                </a:lnSpc>
                <a:spcAft>
                  <a:spcPts val="800"/>
                </a:spcAft>
              </a:pPr>
              <a:r>
                <a:rPr lang="en-IN" sz="12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AutoShape 19">
              <a:extLst>
                <a:ext uri="{FF2B5EF4-FFF2-40B4-BE49-F238E27FC236}">
                  <a16:creationId xmlns:a16="http://schemas.microsoft.com/office/drawing/2014/main" id="{B66408BD-12CF-CE4C-5EBF-57E20B539F44}"/>
                </a:ext>
              </a:extLst>
            </p:cNvPr>
            <p:cNvSpPr>
              <a:spLocks noChangeArrowheads="1"/>
            </p:cNvSpPr>
            <p:nvPr/>
          </p:nvSpPr>
          <p:spPr bwMode="auto">
            <a:xfrm>
              <a:off x="3105150" y="2014982"/>
              <a:ext cx="1143000" cy="1118235"/>
            </a:xfrm>
            <a:prstGeom prst="flowChartConnector">
              <a:avLst/>
            </a:prstGeom>
            <a:solidFill>
              <a:srgbClr val="BBE0E3"/>
            </a:solidFill>
            <a:ln w="9525">
              <a:solidFill>
                <a:srgbClr val="000000"/>
              </a:solidFill>
              <a:round/>
              <a:headEnd/>
              <a:tailEnd/>
            </a:ln>
          </p:spPr>
          <p:txBody>
            <a:bodyPr rot="0" vert="horz" wrap="square" lIns="64008" tIns="32004" rIns="64008" bIns="32004" anchor="ctr" anchorCtr="0" upright="1">
              <a:noAutofit/>
            </a:bodyPr>
            <a:lstStyle/>
            <a:p>
              <a:pPr algn="ctr">
                <a:lnSpc>
                  <a:spcPct val="107000"/>
                </a:lnSpc>
                <a:spcAft>
                  <a:spcPts val="800"/>
                </a:spcAft>
              </a:pPr>
              <a:r>
                <a:rPr lang="en-IN" sz="14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0">
              <a:extLst>
                <a:ext uri="{FF2B5EF4-FFF2-40B4-BE49-F238E27FC236}">
                  <a16:creationId xmlns:a16="http://schemas.microsoft.com/office/drawing/2014/main" id="{C3EC4F3A-BF7B-33B8-DA11-850D57012FF7}"/>
                </a:ext>
              </a:extLst>
            </p:cNvPr>
            <p:cNvSpPr txBox="1">
              <a:spLocks noChangeArrowheads="1"/>
            </p:cNvSpPr>
            <p:nvPr/>
          </p:nvSpPr>
          <p:spPr bwMode="auto">
            <a:xfrm>
              <a:off x="3498215" y="231267"/>
              <a:ext cx="350266" cy="33896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4008" tIns="32004" rIns="64008" bIns="32004" anchor="t" anchorCtr="0" upright="1">
              <a:spAutoFit/>
            </a:bodyPr>
            <a:lstStyle/>
            <a:p>
              <a:pPr>
                <a:lnSpc>
                  <a:spcPct val="107000"/>
                </a:lnSpc>
                <a:spcAft>
                  <a:spcPts val="800"/>
                </a:spcAft>
              </a:pPr>
              <a:r>
                <a:rPr lang="en-IN"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AutoShape 21">
              <a:extLst>
                <a:ext uri="{FF2B5EF4-FFF2-40B4-BE49-F238E27FC236}">
                  <a16:creationId xmlns:a16="http://schemas.microsoft.com/office/drawing/2014/main" id="{541079DA-4BAA-D06A-A88A-3EA10CF8D606}"/>
                </a:ext>
              </a:extLst>
            </p:cNvPr>
            <p:cNvSpPr>
              <a:spLocks noChangeArrowheads="1"/>
            </p:cNvSpPr>
            <p:nvPr/>
          </p:nvSpPr>
          <p:spPr bwMode="auto">
            <a:xfrm>
              <a:off x="1580515" y="550672"/>
              <a:ext cx="472440" cy="372745"/>
            </a:xfrm>
            <a:prstGeom prst="flowChartProcess">
              <a:avLst/>
            </a:prstGeom>
            <a:solidFill>
              <a:srgbClr val="BBE0E3"/>
            </a:solidFill>
            <a:ln w="9525">
              <a:solidFill>
                <a:srgbClr val="000000"/>
              </a:solidFill>
              <a:miter lim="800000"/>
              <a:headEnd/>
              <a:tailEnd/>
            </a:ln>
          </p:spPr>
          <p:txBody>
            <a:bodyPr rot="0" vert="horz" wrap="none" lIns="64008" tIns="32004" rIns="64008" bIns="32004" anchor="ctr" anchorCtr="0" upright="1">
              <a:noAutofit/>
            </a:bodyPr>
            <a:lstStyle/>
            <a:p>
              <a:pPr algn="ctr">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33C2D22A-CF35-CD42-6764-C95A68F816C1}"/>
                </a:ext>
              </a:extLst>
            </p:cNvPr>
            <p:cNvSpPr>
              <a:spLocks noChangeArrowheads="1"/>
            </p:cNvSpPr>
            <p:nvPr/>
          </p:nvSpPr>
          <p:spPr bwMode="auto">
            <a:xfrm>
              <a:off x="2326005" y="303022"/>
              <a:ext cx="692531" cy="39992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4008" tIns="32004" rIns="64008" bIns="32004" anchor="t" anchorCtr="0" upright="1">
              <a:spAutoFit/>
            </a:bodyPr>
            <a:lstStyle/>
            <a:p>
              <a:pPr>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Query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AutoShape 23">
              <a:extLst>
                <a:ext uri="{FF2B5EF4-FFF2-40B4-BE49-F238E27FC236}">
                  <a16:creationId xmlns:a16="http://schemas.microsoft.com/office/drawing/2014/main" id="{0712C432-7454-7D61-41F0-0451BF66702E}"/>
                </a:ext>
              </a:extLst>
            </p:cNvPr>
            <p:cNvSpPr>
              <a:spLocks noChangeArrowheads="1"/>
            </p:cNvSpPr>
            <p:nvPr/>
          </p:nvSpPr>
          <p:spPr bwMode="auto">
            <a:xfrm>
              <a:off x="4933950" y="2357882"/>
              <a:ext cx="814070" cy="457200"/>
            </a:xfrm>
            <a:prstGeom prst="flowChartProcess">
              <a:avLst/>
            </a:prstGeom>
            <a:solidFill>
              <a:srgbClr val="BBE0E3"/>
            </a:solidFill>
            <a:ln w="9525">
              <a:solidFill>
                <a:srgbClr val="000000"/>
              </a:solidFill>
              <a:miter lim="800000"/>
              <a:headEnd/>
              <a:tailEnd/>
            </a:ln>
          </p:spPr>
          <p:txBody>
            <a:bodyPr rot="0" vert="horz" wrap="none" lIns="64008" tIns="32004" rIns="64008" bIns="32004" anchor="ctr" anchorCtr="0" upright="1">
              <a:noAutofit/>
            </a:bodyPr>
            <a:lstStyle/>
            <a:p>
              <a:pPr algn="ctr">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Database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AutoShape 24">
              <a:extLst>
                <a:ext uri="{FF2B5EF4-FFF2-40B4-BE49-F238E27FC236}">
                  <a16:creationId xmlns:a16="http://schemas.microsoft.com/office/drawing/2014/main" id="{D9978E8E-E3BA-2CA3-EA64-CCB8310AC127}"/>
                </a:ext>
              </a:extLst>
            </p:cNvPr>
            <p:cNvCxnSpPr>
              <a:cxnSpLocks noChangeShapeType="1"/>
              <a:stCxn id="10" idx="3"/>
              <a:endCxn id="5" idx="2"/>
            </p:cNvCxnSpPr>
            <p:nvPr/>
          </p:nvCxnSpPr>
          <p:spPr bwMode="auto">
            <a:xfrm>
              <a:off x="2052955" y="737362"/>
              <a:ext cx="1068705" cy="76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AutoShape 25">
              <a:extLst>
                <a:ext uri="{FF2B5EF4-FFF2-40B4-BE49-F238E27FC236}">
                  <a16:creationId xmlns:a16="http://schemas.microsoft.com/office/drawing/2014/main" id="{FB6BADC2-5676-7D31-0879-92832CD81389}"/>
                </a:ext>
              </a:extLst>
            </p:cNvPr>
            <p:cNvCxnSpPr>
              <a:cxnSpLocks noChangeShapeType="1"/>
              <a:stCxn id="13" idx="1"/>
              <a:endCxn id="8" idx="6"/>
            </p:cNvCxnSpPr>
            <p:nvPr/>
          </p:nvCxnSpPr>
          <p:spPr bwMode="auto">
            <a:xfrm flipH="1" flipV="1">
              <a:off x="4248150" y="2574417"/>
              <a:ext cx="685800" cy="120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 name="AutoShape 26">
              <a:extLst>
                <a:ext uri="{FF2B5EF4-FFF2-40B4-BE49-F238E27FC236}">
                  <a16:creationId xmlns:a16="http://schemas.microsoft.com/office/drawing/2014/main" id="{B57FC28E-43E6-0DD2-F89D-54E375BC7993}"/>
                </a:ext>
              </a:extLst>
            </p:cNvPr>
            <p:cNvSpPr>
              <a:spLocks noChangeArrowheads="1"/>
            </p:cNvSpPr>
            <p:nvPr/>
          </p:nvSpPr>
          <p:spPr bwMode="auto">
            <a:xfrm>
              <a:off x="2486025" y="2415667"/>
              <a:ext cx="585470" cy="320040"/>
            </a:xfrm>
            <a:prstGeom prst="leftArrow">
              <a:avLst>
                <a:gd name="adj1" fmla="val 50000"/>
                <a:gd name="adj2" fmla="val 45734"/>
              </a:avLst>
            </a:prstGeom>
            <a:solidFill>
              <a:srgbClr val="BBE0E3"/>
            </a:solidFill>
            <a:ln w="9525">
              <a:solidFill>
                <a:srgbClr val="000000"/>
              </a:solidFill>
              <a:miter lim="800000"/>
              <a:headEnd/>
              <a:tailEnd/>
            </a:ln>
          </p:spPr>
          <p:txBody>
            <a:bodyPr rot="0" vert="horz" wrap="none" lIns="91440" tIns="45720" rIns="91440" bIns="45720" anchor="ctr" anchorCtr="0" upright="1">
              <a:noAutofit/>
            </a:bodyPr>
            <a:lstStyle/>
            <a:p>
              <a:endParaRPr lang="en-IN"/>
            </a:p>
          </p:txBody>
        </p:sp>
        <p:sp>
          <p:nvSpPr>
            <p:cNvPr id="17" name="Text Box 27">
              <a:extLst>
                <a:ext uri="{FF2B5EF4-FFF2-40B4-BE49-F238E27FC236}">
                  <a16:creationId xmlns:a16="http://schemas.microsoft.com/office/drawing/2014/main" id="{0AABDC49-BAA2-D1B9-ACF8-F0142E02DD29}"/>
                </a:ext>
              </a:extLst>
            </p:cNvPr>
            <p:cNvSpPr txBox="1">
              <a:spLocks noChangeArrowheads="1"/>
            </p:cNvSpPr>
            <p:nvPr/>
          </p:nvSpPr>
          <p:spPr bwMode="auto">
            <a:xfrm>
              <a:off x="1047750" y="2345182"/>
              <a:ext cx="1092581" cy="7358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64008" tIns="32004" rIns="64008" bIns="32004" upright="1">
              <a:spAutoFit/>
            </a:bodyPr>
            <a:lstStyle/>
            <a:p>
              <a:pPr>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Feedback For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Box 28">
              <a:extLst>
                <a:ext uri="{FF2B5EF4-FFF2-40B4-BE49-F238E27FC236}">
                  <a16:creationId xmlns:a16="http://schemas.microsoft.com/office/drawing/2014/main" id="{593E4146-6496-5473-5BCD-13A528BD2467}"/>
                </a:ext>
              </a:extLst>
            </p:cNvPr>
            <p:cNvSpPr txBox="1">
              <a:spLocks noChangeArrowheads="1"/>
            </p:cNvSpPr>
            <p:nvPr/>
          </p:nvSpPr>
          <p:spPr bwMode="auto">
            <a:xfrm>
              <a:off x="4989830" y="550672"/>
              <a:ext cx="1544066" cy="7358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4008" tIns="32004" rIns="64008" bIns="32004" anchor="t" anchorCtr="0" upright="1">
              <a:spAutoFit/>
            </a:bodyPr>
            <a:lstStyle/>
            <a:p>
              <a:pPr algn="ctr">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Check for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     Requirement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AutoShape 29">
              <a:extLst>
                <a:ext uri="{FF2B5EF4-FFF2-40B4-BE49-F238E27FC236}">
                  <a16:creationId xmlns:a16="http://schemas.microsoft.com/office/drawing/2014/main" id="{3B7FD2FC-49DF-386E-AD4B-8ED04537EDD3}"/>
                </a:ext>
              </a:extLst>
            </p:cNvPr>
            <p:cNvSpPr>
              <a:spLocks noChangeArrowheads="1"/>
            </p:cNvSpPr>
            <p:nvPr/>
          </p:nvSpPr>
          <p:spPr bwMode="auto">
            <a:xfrm>
              <a:off x="4262755" y="604012"/>
              <a:ext cx="639445" cy="266065"/>
            </a:xfrm>
            <a:prstGeom prst="rightArrow">
              <a:avLst>
                <a:gd name="adj1" fmla="val 50000"/>
                <a:gd name="adj2" fmla="val 60084"/>
              </a:avLst>
            </a:prstGeom>
            <a:solidFill>
              <a:srgbClr val="BBE0E3"/>
            </a:solidFill>
            <a:ln w="9525">
              <a:solidFill>
                <a:srgbClr val="000000"/>
              </a:solidFill>
              <a:miter lim="800000"/>
              <a:headEnd/>
              <a:tailEnd/>
            </a:ln>
          </p:spPr>
          <p:txBody>
            <a:bodyPr rot="0" vert="horz" wrap="none" lIns="91440" tIns="45720" rIns="91440" bIns="45720" anchor="ctr" anchorCtr="0" upright="1">
              <a:noAutofit/>
            </a:bodyPr>
            <a:lstStyle/>
            <a:p>
              <a:endParaRPr lang="en-IN"/>
            </a:p>
          </p:txBody>
        </p:sp>
        <p:cxnSp>
          <p:nvCxnSpPr>
            <p:cNvPr id="20" name="AutoShape 30">
              <a:extLst>
                <a:ext uri="{FF2B5EF4-FFF2-40B4-BE49-F238E27FC236}">
                  <a16:creationId xmlns:a16="http://schemas.microsoft.com/office/drawing/2014/main" id="{94355708-641E-EE78-2E1C-747B36C10B36}"/>
                </a:ext>
              </a:extLst>
            </p:cNvPr>
            <p:cNvCxnSpPr>
              <a:cxnSpLocks noChangeShapeType="1"/>
              <a:stCxn id="5" idx="4"/>
              <a:endCxn id="8" idx="0"/>
            </p:cNvCxnSpPr>
            <p:nvPr/>
          </p:nvCxnSpPr>
          <p:spPr bwMode="auto">
            <a:xfrm flipH="1">
              <a:off x="3676650" y="1303782"/>
              <a:ext cx="8255" cy="711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AutoShape 31">
              <a:extLst>
                <a:ext uri="{FF2B5EF4-FFF2-40B4-BE49-F238E27FC236}">
                  <a16:creationId xmlns:a16="http://schemas.microsoft.com/office/drawing/2014/main" id="{6EB583DA-B797-F16D-E865-6E5AB8E3C81F}"/>
                </a:ext>
              </a:extLst>
            </p:cNvPr>
            <p:cNvCxnSpPr>
              <a:cxnSpLocks noChangeShapeType="1"/>
            </p:cNvCxnSpPr>
            <p:nvPr/>
          </p:nvCxnSpPr>
          <p:spPr bwMode="auto">
            <a:xfrm>
              <a:off x="5521960" y="1829562"/>
              <a:ext cx="9588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2" name="Text Box 32">
              <a:extLst>
                <a:ext uri="{FF2B5EF4-FFF2-40B4-BE49-F238E27FC236}">
                  <a16:creationId xmlns:a16="http://schemas.microsoft.com/office/drawing/2014/main" id="{9E91494A-F878-B84C-B17D-252E53E5346A}"/>
                </a:ext>
              </a:extLst>
            </p:cNvPr>
            <p:cNvSpPr txBox="1">
              <a:spLocks noChangeArrowheads="1"/>
            </p:cNvSpPr>
            <p:nvPr/>
          </p:nvSpPr>
          <p:spPr bwMode="auto">
            <a:xfrm>
              <a:off x="5469255" y="1510157"/>
              <a:ext cx="1064641" cy="39992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4008" tIns="32004" rIns="64008" bIns="32004" anchor="t" anchorCtr="0" upright="1">
              <a:spAutoFit/>
            </a:bodyPr>
            <a:lstStyle/>
            <a:p>
              <a:pPr>
                <a:lnSpc>
                  <a:spcPct val="107000"/>
                </a:lnSpc>
                <a:spcAft>
                  <a:spcPts val="800"/>
                </a:spcAft>
              </a:pPr>
              <a:r>
                <a:rPr lang="en-IN" sz="14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User need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AutoShape 33">
              <a:extLst>
                <a:ext uri="{FF2B5EF4-FFF2-40B4-BE49-F238E27FC236}">
                  <a16:creationId xmlns:a16="http://schemas.microsoft.com/office/drawing/2014/main" id="{290FD59E-70B7-867B-D71D-C55E2CF19782}"/>
                </a:ext>
              </a:extLst>
            </p:cNvPr>
            <p:cNvCxnSpPr>
              <a:cxnSpLocks noChangeShapeType="1"/>
            </p:cNvCxnSpPr>
            <p:nvPr/>
          </p:nvCxnSpPr>
          <p:spPr bwMode="auto">
            <a:xfrm>
              <a:off x="5521960" y="1456182"/>
              <a:ext cx="9588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Line 34">
              <a:extLst>
                <a:ext uri="{FF2B5EF4-FFF2-40B4-BE49-F238E27FC236}">
                  <a16:creationId xmlns:a16="http://schemas.microsoft.com/office/drawing/2014/main" id="{5E192A98-7898-BDE5-64D7-E690BEC6EE71}"/>
                </a:ext>
              </a:extLst>
            </p:cNvPr>
            <p:cNvCxnSpPr>
              <a:cxnSpLocks noChangeShapeType="1"/>
            </p:cNvCxnSpPr>
            <p:nvPr/>
          </p:nvCxnSpPr>
          <p:spPr bwMode="auto">
            <a:xfrm>
              <a:off x="3143885" y="2362327"/>
              <a:ext cx="106553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5" name="Text Box 35">
              <a:extLst>
                <a:ext uri="{FF2B5EF4-FFF2-40B4-BE49-F238E27FC236}">
                  <a16:creationId xmlns:a16="http://schemas.microsoft.com/office/drawing/2014/main" id="{3FEE89A7-119B-5DAA-0980-FEB14327BCD9}"/>
                </a:ext>
              </a:extLst>
            </p:cNvPr>
            <p:cNvSpPr txBox="1">
              <a:spLocks noChangeArrowheads="1"/>
            </p:cNvSpPr>
            <p:nvPr/>
          </p:nvSpPr>
          <p:spPr bwMode="auto">
            <a:xfrm>
              <a:off x="3284855" y="2469007"/>
              <a:ext cx="693166" cy="68567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64008" tIns="32004" rIns="64008" bIns="32004" upright="1">
              <a:spAutoFit/>
            </a:bodyPr>
            <a:lstStyle/>
            <a:p>
              <a:pPr>
                <a:lnSpc>
                  <a:spcPct val="107000"/>
                </a:lnSpc>
                <a:spcAft>
                  <a:spcPts val="800"/>
                </a:spcAft>
              </a:pPr>
              <a:r>
                <a:rPr lang="en-IN" sz="1250">
                  <a:solidFill>
                    <a:srgbClr val="000000"/>
                  </a:solidFill>
                  <a:effectLst/>
                  <a:latin typeface="Calibri" panose="020F0502020204030204" pitchFamily="34" charset="0"/>
                  <a:ea typeface="Calibri" panose="020F0502020204030204" pitchFamily="34" charset="0"/>
                  <a:cs typeface="Arial" panose="020B0604020202020204" pitchFamily="34" charset="0"/>
                </a:rPr>
                <a:t>Relevant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50">
                  <a:solidFill>
                    <a:srgbClr val="000000"/>
                  </a:solidFill>
                  <a:effectLst/>
                  <a:latin typeface="Calibri" panose="020F0502020204030204" pitchFamily="34" charset="0"/>
                  <a:ea typeface="Calibri" panose="020F0502020204030204" pitchFamily="34" charset="0"/>
                  <a:cs typeface="Arial" panose="020B0604020202020204" pitchFamily="34" charset="0"/>
                </a:rPr>
                <a: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 Box 36">
              <a:extLst>
                <a:ext uri="{FF2B5EF4-FFF2-40B4-BE49-F238E27FC236}">
                  <a16:creationId xmlns:a16="http://schemas.microsoft.com/office/drawing/2014/main" id="{51CED0C8-569D-F8F1-1281-F150097C0000}"/>
                </a:ext>
              </a:extLst>
            </p:cNvPr>
            <p:cNvSpPr txBox="1">
              <a:spLocks noChangeArrowheads="1"/>
            </p:cNvSpPr>
            <p:nvPr/>
          </p:nvSpPr>
          <p:spPr bwMode="auto">
            <a:xfrm>
              <a:off x="3448050" y="2015617"/>
              <a:ext cx="348996" cy="36245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64008" tIns="32004" rIns="64008" bIns="32004" upright="1">
              <a:spAutoFit/>
            </a:bodyPr>
            <a:lstStyle/>
            <a:p>
              <a:pPr>
                <a:lnSpc>
                  <a:spcPct val="107000"/>
                </a:lnSpc>
                <a:spcAft>
                  <a:spcPts val="800"/>
                </a:spcAft>
              </a:pPr>
              <a:r>
                <a:rPr lang="en-IN" sz="12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568032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5EFBC8-907D-4423-D2D4-44F89E397FA6}"/>
              </a:ext>
            </a:extLst>
          </p:cNvPr>
          <p:cNvSpPr txBox="1"/>
          <p:nvPr/>
        </p:nvSpPr>
        <p:spPr>
          <a:xfrm>
            <a:off x="431359" y="491195"/>
            <a:ext cx="6096662" cy="707886"/>
          </a:xfrm>
          <a:prstGeom prst="rect">
            <a:avLst/>
          </a:prstGeom>
          <a:noFill/>
        </p:spPr>
        <p:txBody>
          <a:bodyPr wrap="square">
            <a:spAutoFit/>
          </a:bodyPr>
          <a:lstStyle/>
          <a:p>
            <a:r>
              <a:rPr lang="en-US" sz="4000" dirty="0">
                <a:solidFill>
                  <a:srgbClr val="002060"/>
                </a:solidFill>
                <a:latin typeface="Rockwell" panose="02060603020205020403" pitchFamily="18" charset="0"/>
              </a:rPr>
              <a:t>Level 2 DFD</a:t>
            </a:r>
            <a:endParaRPr lang="en-IN" sz="4000" dirty="0"/>
          </a:p>
        </p:txBody>
      </p:sp>
      <p:sp>
        <p:nvSpPr>
          <p:cNvPr id="93" name="TextBox 92">
            <a:extLst>
              <a:ext uri="{FF2B5EF4-FFF2-40B4-BE49-F238E27FC236}">
                <a16:creationId xmlns:a16="http://schemas.microsoft.com/office/drawing/2014/main" id="{8ED5D043-84F6-782C-AF7E-3226D0CA2ED2}"/>
              </a:ext>
            </a:extLst>
          </p:cNvPr>
          <p:cNvSpPr txBox="1"/>
          <p:nvPr/>
        </p:nvSpPr>
        <p:spPr>
          <a:xfrm>
            <a:off x="11212630" y="362676"/>
            <a:ext cx="6094674"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16/25</a:t>
            </a:r>
          </a:p>
        </p:txBody>
      </p:sp>
      <p:grpSp>
        <p:nvGrpSpPr>
          <p:cNvPr id="56" name="Canvas 297">
            <a:extLst>
              <a:ext uri="{FF2B5EF4-FFF2-40B4-BE49-F238E27FC236}">
                <a16:creationId xmlns:a16="http://schemas.microsoft.com/office/drawing/2014/main" id="{321D6812-D4A9-B8BA-D881-9714D29B045B}"/>
              </a:ext>
            </a:extLst>
          </p:cNvPr>
          <p:cNvGrpSpPr/>
          <p:nvPr/>
        </p:nvGrpSpPr>
        <p:grpSpPr>
          <a:xfrm>
            <a:off x="2661085" y="1787185"/>
            <a:ext cx="7072630" cy="9159240"/>
            <a:chOff x="243840" y="0"/>
            <a:chExt cx="7072630" cy="9159240"/>
          </a:xfrm>
        </p:grpSpPr>
        <p:sp>
          <p:nvSpPr>
            <p:cNvPr id="57" name="Rectangle 56">
              <a:extLst>
                <a:ext uri="{FF2B5EF4-FFF2-40B4-BE49-F238E27FC236}">
                  <a16:creationId xmlns:a16="http://schemas.microsoft.com/office/drawing/2014/main" id="{E2FB98DD-555D-2669-6DF3-6F19F0B5D435}"/>
                </a:ext>
              </a:extLst>
            </p:cNvPr>
            <p:cNvSpPr/>
            <p:nvPr/>
          </p:nvSpPr>
          <p:spPr>
            <a:xfrm>
              <a:off x="243840" y="5295900"/>
              <a:ext cx="7072630" cy="3863340"/>
            </a:xfrm>
            <a:prstGeom prst="rect">
              <a:avLst/>
            </a:prstGeom>
            <a:noFill/>
            <a:ln>
              <a:noFill/>
            </a:ln>
          </p:spPr>
        </p:sp>
        <p:sp>
          <p:nvSpPr>
            <p:cNvPr id="58" name="AutoShape 39">
              <a:extLst>
                <a:ext uri="{FF2B5EF4-FFF2-40B4-BE49-F238E27FC236}">
                  <a16:creationId xmlns:a16="http://schemas.microsoft.com/office/drawing/2014/main" id="{BCD0A41C-642F-D1A7-6D47-C5D3662B817E}"/>
                </a:ext>
              </a:extLst>
            </p:cNvPr>
            <p:cNvSpPr>
              <a:spLocks noChangeArrowheads="1"/>
            </p:cNvSpPr>
            <p:nvPr/>
          </p:nvSpPr>
          <p:spPr bwMode="auto">
            <a:xfrm>
              <a:off x="2385060" y="46990"/>
              <a:ext cx="1143635" cy="985520"/>
            </a:xfrm>
            <a:prstGeom prst="flowChartConnector">
              <a:avLst/>
            </a:prstGeom>
            <a:solidFill>
              <a:srgbClr val="BBE0E3"/>
            </a:solidFill>
            <a:ln w="9525">
              <a:solidFill>
                <a:srgbClr val="000000"/>
              </a:solidFill>
              <a:round/>
              <a:headEnd/>
              <a:tailEnd/>
            </a:ln>
          </p:spPr>
          <p:txBody>
            <a:bodyPr rot="0" vert="horz" wrap="square" lIns="56693" tIns="28346" rIns="56693" bIns="28346" anchor="ctr" anchorCtr="0" upright="1">
              <a:noAutofit/>
            </a:bodyPr>
            <a:lstStyle/>
            <a:p>
              <a:pPr algn="ctr">
                <a:lnSpc>
                  <a:spcPct val="107000"/>
                </a:lnSpc>
                <a:spcAft>
                  <a:spcPts val="800"/>
                </a:spcAft>
              </a:pPr>
              <a:r>
                <a:rPr lang="en-IN" sz="12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9" name="AutoShape 40">
              <a:extLst>
                <a:ext uri="{FF2B5EF4-FFF2-40B4-BE49-F238E27FC236}">
                  <a16:creationId xmlns:a16="http://schemas.microsoft.com/office/drawing/2014/main" id="{F0EA1967-074C-3EEB-B405-2FA2FC578BCA}"/>
                </a:ext>
              </a:extLst>
            </p:cNvPr>
            <p:cNvSpPr>
              <a:spLocks noChangeArrowheads="1"/>
            </p:cNvSpPr>
            <p:nvPr/>
          </p:nvSpPr>
          <p:spPr bwMode="auto">
            <a:xfrm>
              <a:off x="3300095" y="996950"/>
              <a:ext cx="1486535" cy="1406525"/>
            </a:xfrm>
            <a:prstGeom prst="flowChartConnector">
              <a:avLst/>
            </a:prstGeom>
            <a:solidFill>
              <a:srgbClr val="BBE0E3"/>
            </a:solidFill>
            <a:ln w="9525">
              <a:solidFill>
                <a:srgbClr val="000000"/>
              </a:solidFill>
              <a:round/>
              <a:headEnd/>
              <a:tailEnd/>
            </a:ln>
          </p:spPr>
          <p:txBody>
            <a:bodyPr rot="0" vert="horz" wrap="square" lIns="56693" tIns="28346" rIns="56693" bIns="28346" anchor="ctr" anchorCtr="0" upright="1">
              <a:noAutofit/>
            </a:bodyPr>
            <a:lstStyle/>
            <a:p>
              <a:pPr algn="ctr">
                <a:lnSpc>
                  <a:spcPct val="107000"/>
                </a:lnSpc>
                <a:spcAft>
                  <a:spcPts val="800"/>
                </a:spcAft>
              </a:pPr>
              <a:r>
                <a:rPr lang="en-IN" sz="12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0" name="AutoShape 41">
              <a:extLst>
                <a:ext uri="{FF2B5EF4-FFF2-40B4-BE49-F238E27FC236}">
                  <a16:creationId xmlns:a16="http://schemas.microsoft.com/office/drawing/2014/main" id="{E93C7F11-32DF-3565-5D20-FC3F0DB3D27E}"/>
                </a:ext>
              </a:extLst>
            </p:cNvPr>
            <p:cNvSpPr>
              <a:spLocks noChangeArrowheads="1"/>
            </p:cNvSpPr>
            <p:nvPr/>
          </p:nvSpPr>
          <p:spPr bwMode="auto">
            <a:xfrm>
              <a:off x="2385060" y="2251710"/>
              <a:ext cx="1143635" cy="985520"/>
            </a:xfrm>
            <a:prstGeom prst="flowChartConnector">
              <a:avLst/>
            </a:prstGeom>
            <a:solidFill>
              <a:srgbClr val="BBE0E3"/>
            </a:solidFill>
            <a:ln w="9525">
              <a:solidFill>
                <a:srgbClr val="000000"/>
              </a:solidFill>
              <a:round/>
              <a:headEnd/>
              <a:tailEnd/>
            </a:ln>
          </p:spPr>
          <p:txBody>
            <a:bodyPr rot="0" vert="horz" wrap="square" lIns="56693" tIns="28346" rIns="56693" bIns="28346" anchor="ctr" anchorCtr="0" upright="1">
              <a:noAutofit/>
            </a:bodyPr>
            <a:lstStyle/>
            <a:p>
              <a:pPr algn="ctr">
                <a:lnSpc>
                  <a:spcPct val="107000"/>
                </a:lnSpc>
                <a:spcAft>
                  <a:spcPts val="800"/>
                </a:spcAft>
              </a:pPr>
              <a:r>
                <a:rPr lang="en-IN" sz="12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 name="Line 42">
              <a:extLst>
                <a:ext uri="{FF2B5EF4-FFF2-40B4-BE49-F238E27FC236}">
                  <a16:creationId xmlns:a16="http://schemas.microsoft.com/office/drawing/2014/main" id="{C940E70E-FA0F-8434-4759-ABF39D0D46ED}"/>
                </a:ext>
              </a:extLst>
            </p:cNvPr>
            <p:cNvCxnSpPr>
              <a:cxnSpLocks noChangeShapeType="1"/>
            </p:cNvCxnSpPr>
            <p:nvPr/>
          </p:nvCxnSpPr>
          <p:spPr bwMode="auto">
            <a:xfrm flipV="1">
              <a:off x="2429510" y="312420"/>
              <a:ext cx="102997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 name="Line 43">
              <a:extLst>
                <a:ext uri="{FF2B5EF4-FFF2-40B4-BE49-F238E27FC236}">
                  <a16:creationId xmlns:a16="http://schemas.microsoft.com/office/drawing/2014/main" id="{516A5822-CA33-A5F3-BE0D-9DC1952F6DCA}"/>
                </a:ext>
              </a:extLst>
            </p:cNvPr>
            <p:cNvCxnSpPr>
              <a:cxnSpLocks noChangeShapeType="1"/>
            </p:cNvCxnSpPr>
            <p:nvPr/>
          </p:nvCxnSpPr>
          <p:spPr bwMode="auto">
            <a:xfrm>
              <a:off x="3351530" y="1408430"/>
              <a:ext cx="1393825"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 name="Line 44">
              <a:extLst>
                <a:ext uri="{FF2B5EF4-FFF2-40B4-BE49-F238E27FC236}">
                  <a16:creationId xmlns:a16="http://schemas.microsoft.com/office/drawing/2014/main" id="{DA9060A7-27CF-FEE9-D3E0-7DC822D3B87C}"/>
                </a:ext>
              </a:extLst>
            </p:cNvPr>
            <p:cNvCxnSpPr>
              <a:cxnSpLocks noChangeShapeType="1"/>
            </p:cNvCxnSpPr>
            <p:nvPr/>
          </p:nvCxnSpPr>
          <p:spPr bwMode="auto">
            <a:xfrm>
              <a:off x="2456180" y="2533015"/>
              <a:ext cx="10166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4" name="Text Box 45">
              <a:extLst>
                <a:ext uri="{FF2B5EF4-FFF2-40B4-BE49-F238E27FC236}">
                  <a16:creationId xmlns:a16="http://schemas.microsoft.com/office/drawing/2014/main" id="{4100262D-2FA0-1402-9109-0D3E4855C782}"/>
                </a:ext>
              </a:extLst>
            </p:cNvPr>
            <p:cNvSpPr txBox="1">
              <a:spLocks noChangeArrowheads="1"/>
            </p:cNvSpPr>
            <p:nvPr/>
          </p:nvSpPr>
          <p:spPr bwMode="auto">
            <a:xfrm>
              <a:off x="2681605" y="234315"/>
              <a:ext cx="609956" cy="92664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56693" tIns="28346" rIns="56693" bIns="28346" anchor="t" anchorCtr="0" upright="1">
              <a:spAutoFit/>
            </a:bodyPr>
            <a:lstStyle/>
            <a:p>
              <a:pPr>
                <a:lnSpc>
                  <a:spcPct val="107000"/>
                </a:lnSpc>
                <a:spcAft>
                  <a:spcPts val="800"/>
                </a:spcAft>
              </a:pPr>
              <a:r>
                <a:rPr lang="en-IN" sz="125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Arial" panose="020B0604020202020204" pitchFamily="34" charset="0"/>
                </a:rPr>
                <a:t>Accept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Arial" panose="020B0604020202020204" pitchFamily="34" charset="0"/>
                </a:rPr>
                <a:t> Query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Text Box 46">
              <a:extLst>
                <a:ext uri="{FF2B5EF4-FFF2-40B4-BE49-F238E27FC236}">
                  <a16:creationId xmlns:a16="http://schemas.microsoft.com/office/drawing/2014/main" id="{A0CAC6EC-6637-FD2C-B7C5-C71488348C49}"/>
                </a:ext>
              </a:extLst>
            </p:cNvPr>
            <p:cNvSpPr txBox="1">
              <a:spLocks noChangeArrowheads="1"/>
            </p:cNvSpPr>
            <p:nvPr/>
          </p:nvSpPr>
          <p:spPr bwMode="auto">
            <a:xfrm>
              <a:off x="2774950" y="93345"/>
              <a:ext cx="441046" cy="33164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56693" tIns="28346" rIns="56693" bIns="28346" anchor="t" anchorCtr="0" upright="1">
              <a:spAutoFit/>
            </a:bodyPr>
            <a:lstStyle/>
            <a:p>
              <a:pPr>
                <a:lnSpc>
                  <a:spcPct val="107000"/>
                </a:lnSpc>
                <a:spcAft>
                  <a:spcPts val="800"/>
                </a:spcAft>
              </a:pPr>
              <a:r>
                <a:rPr lang="en-IN"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AutoShape 47">
              <a:extLst>
                <a:ext uri="{FF2B5EF4-FFF2-40B4-BE49-F238E27FC236}">
                  <a16:creationId xmlns:a16="http://schemas.microsoft.com/office/drawing/2014/main" id="{3C2CD964-52EB-EA90-ED21-EA1DF366663E}"/>
                </a:ext>
              </a:extLst>
            </p:cNvPr>
            <p:cNvSpPr>
              <a:spLocks noChangeArrowheads="1"/>
            </p:cNvSpPr>
            <p:nvPr/>
          </p:nvSpPr>
          <p:spPr bwMode="auto">
            <a:xfrm>
              <a:off x="1040130" y="375285"/>
              <a:ext cx="385800" cy="328471"/>
            </a:xfrm>
            <a:prstGeom prst="flowChartProcess">
              <a:avLst/>
            </a:prstGeom>
            <a:solidFill>
              <a:srgbClr val="BBE0E3"/>
            </a:solidFill>
            <a:ln w="9525">
              <a:solidFill>
                <a:srgbClr val="000000"/>
              </a:solidFill>
              <a:miter lim="800000"/>
              <a:headEnd/>
              <a:tailEnd/>
            </a:ln>
          </p:spPr>
          <p:txBody>
            <a:bodyPr rot="0" vert="horz" wrap="none" lIns="56693" tIns="28346" rIns="56693" bIns="28346" anchor="ctr" anchorCtr="0" upright="1">
              <a:noAutofit/>
            </a:bodyPr>
            <a:lstStyle/>
            <a:p>
              <a:pPr algn="ct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cs typeface="Arial" panose="020B0604020202020204" pitchFamily="34" charset="0"/>
                </a:rPr>
                <a:t>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Text Box 48">
              <a:extLst>
                <a:ext uri="{FF2B5EF4-FFF2-40B4-BE49-F238E27FC236}">
                  <a16:creationId xmlns:a16="http://schemas.microsoft.com/office/drawing/2014/main" id="{7AD42D4B-941F-55B7-A849-F2F17CEA7A08}"/>
                </a:ext>
              </a:extLst>
            </p:cNvPr>
            <p:cNvSpPr txBox="1">
              <a:spLocks noChangeArrowheads="1"/>
            </p:cNvSpPr>
            <p:nvPr/>
          </p:nvSpPr>
          <p:spPr bwMode="auto">
            <a:xfrm>
              <a:off x="3572510" y="1500505"/>
              <a:ext cx="1314171" cy="71010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56693" tIns="28346" rIns="56693" bIns="28346" anchor="t" anchorCtr="0" upright="1">
              <a:spAutoFit/>
            </a:bodyPr>
            <a:lstStyle/>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Check Availability of or for query processing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8" name="Text Box 49">
              <a:extLst>
                <a:ext uri="{FF2B5EF4-FFF2-40B4-BE49-F238E27FC236}">
                  <a16:creationId xmlns:a16="http://schemas.microsoft.com/office/drawing/2014/main" id="{B90530CD-07FC-19FE-413A-C0D8F419C924}"/>
                </a:ext>
              </a:extLst>
            </p:cNvPr>
            <p:cNvSpPr txBox="1">
              <a:spLocks noChangeArrowheads="1"/>
            </p:cNvSpPr>
            <p:nvPr/>
          </p:nvSpPr>
          <p:spPr bwMode="auto">
            <a:xfrm>
              <a:off x="2634615" y="2578735"/>
              <a:ext cx="545821" cy="62819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56693" tIns="28346" rIns="56693" bIns="28346" upright="1">
              <a:spAutoFit/>
            </a:bodyPr>
            <a:lstStyle/>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Process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Query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9" name="AutoShape 50">
              <a:extLst>
                <a:ext uri="{FF2B5EF4-FFF2-40B4-BE49-F238E27FC236}">
                  <a16:creationId xmlns:a16="http://schemas.microsoft.com/office/drawing/2014/main" id="{97EE0C94-DC41-FD15-32F5-A926414A7EF9}"/>
                </a:ext>
              </a:extLst>
            </p:cNvPr>
            <p:cNvCxnSpPr>
              <a:cxnSpLocks noChangeShapeType="1"/>
              <a:stCxn id="58" idx="6"/>
              <a:endCxn id="59" idx="0"/>
            </p:cNvCxnSpPr>
            <p:nvPr/>
          </p:nvCxnSpPr>
          <p:spPr bwMode="auto">
            <a:xfrm>
              <a:off x="3528695" y="539750"/>
              <a:ext cx="514985" cy="45720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0" name="AutoShape 51">
              <a:extLst>
                <a:ext uri="{FF2B5EF4-FFF2-40B4-BE49-F238E27FC236}">
                  <a16:creationId xmlns:a16="http://schemas.microsoft.com/office/drawing/2014/main" id="{FD732A60-78BA-F4E4-6FCB-89CAEB9F647C}"/>
                </a:ext>
              </a:extLst>
            </p:cNvPr>
            <p:cNvCxnSpPr>
              <a:cxnSpLocks noChangeShapeType="1"/>
              <a:stCxn id="59" idx="4"/>
              <a:endCxn id="60" idx="6"/>
            </p:cNvCxnSpPr>
            <p:nvPr/>
          </p:nvCxnSpPr>
          <p:spPr bwMode="auto">
            <a:xfrm rot="5400000">
              <a:off x="3615690" y="2316480"/>
              <a:ext cx="340995" cy="514985"/>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1" name="AutoShape 52">
              <a:extLst>
                <a:ext uri="{FF2B5EF4-FFF2-40B4-BE49-F238E27FC236}">
                  <a16:creationId xmlns:a16="http://schemas.microsoft.com/office/drawing/2014/main" id="{8850F675-54F8-E94F-2904-3F2DE4E395C7}"/>
                </a:ext>
              </a:extLst>
            </p:cNvPr>
            <p:cNvCxnSpPr>
              <a:cxnSpLocks noChangeShapeType="1"/>
              <a:stCxn id="66" idx="3"/>
              <a:endCxn id="58" idx="2"/>
            </p:cNvCxnSpPr>
            <p:nvPr/>
          </p:nvCxnSpPr>
          <p:spPr bwMode="auto">
            <a:xfrm>
              <a:off x="1449070" y="539750"/>
              <a:ext cx="935990"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2" name="AutoShape 53">
              <a:extLst>
                <a:ext uri="{FF2B5EF4-FFF2-40B4-BE49-F238E27FC236}">
                  <a16:creationId xmlns:a16="http://schemas.microsoft.com/office/drawing/2014/main" id="{FB9DDFF6-D0D3-D37C-B424-E659514A13E8}"/>
                </a:ext>
              </a:extLst>
            </p:cNvPr>
            <p:cNvCxnSpPr>
              <a:cxnSpLocks noChangeShapeType="1"/>
              <a:stCxn id="60" idx="4"/>
              <a:endCxn id="66" idx="2"/>
            </p:cNvCxnSpPr>
            <p:nvPr/>
          </p:nvCxnSpPr>
          <p:spPr bwMode="auto">
            <a:xfrm rot="16200000" flipV="1">
              <a:off x="834390" y="1113790"/>
              <a:ext cx="2533650" cy="1712595"/>
            </a:xfrm>
            <a:prstGeom prst="bentConnector3">
              <a:avLst>
                <a:gd name="adj1" fmla="val -9023"/>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73" name="Text Box 54">
              <a:extLst>
                <a:ext uri="{FF2B5EF4-FFF2-40B4-BE49-F238E27FC236}">
                  <a16:creationId xmlns:a16="http://schemas.microsoft.com/office/drawing/2014/main" id="{662C89CF-2AF8-92F4-B3CB-9DFF5B8C1279}"/>
                </a:ext>
              </a:extLst>
            </p:cNvPr>
            <p:cNvSpPr txBox="1">
              <a:spLocks noChangeArrowheads="1"/>
            </p:cNvSpPr>
            <p:nvPr/>
          </p:nvSpPr>
          <p:spPr bwMode="auto">
            <a:xfrm>
              <a:off x="555625" y="1454150"/>
              <a:ext cx="703936" cy="8612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56693" tIns="28346" rIns="56693" bIns="28346" anchor="t" anchorCtr="0" upright="1">
              <a:spAutoFit/>
            </a:bodyPr>
            <a:lstStyle/>
            <a:p>
              <a:pPr>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Give request to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Text Box 55">
              <a:extLst>
                <a:ext uri="{FF2B5EF4-FFF2-40B4-BE49-F238E27FC236}">
                  <a16:creationId xmlns:a16="http://schemas.microsoft.com/office/drawing/2014/main" id="{9DC1A655-36AE-7F70-7BA6-F0A1C54A6A74}"/>
                </a:ext>
              </a:extLst>
            </p:cNvPr>
            <p:cNvSpPr txBox="1">
              <a:spLocks noChangeArrowheads="1"/>
            </p:cNvSpPr>
            <p:nvPr/>
          </p:nvSpPr>
          <p:spPr bwMode="auto">
            <a:xfrm>
              <a:off x="4558030" y="2597786"/>
              <a:ext cx="1865630" cy="69786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56693" tIns="28346" rIns="56693" bIns="28346" upright="1">
              <a:noAutofit/>
            </a:bodyPr>
            <a:lstStyle/>
            <a:p>
              <a:pPr algn="ctr">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Via </a:t>
              </a:r>
              <a:r>
                <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Knee Osteoarthritis Detection </a:t>
              </a: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DB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5" name="AutoShape 56">
              <a:extLst>
                <a:ext uri="{FF2B5EF4-FFF2-40B4-BE49-F238E27FC236}">
                  <a16:creationId xmlns:a16="http://schemas.microsoft.com/office/drawing/2014/main" id="{47BA7913-D2B9-21E4-2121-C81CD33B512D}"/>
                </a:ext>
              </a:extLst>
            </p:cNvPr>
            <p:cNvCxnSpPr>
              <a:cxnSpLocks noChangeShapeType="1"/>
            </p:cNvCxnSpPr>
            <p:nvPr/>
          </p:nvCxnSpPr>
          <p:spPr bwMode="auto">
            <a:xfrm flipH="1">
              <a:off x="4886325" y="1594485"/>
              <a:ext cx="890905" cy="12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6" name="AutoShape 57">
              <a:extLst>
                <a:ext uri="{FF2B5EF4-FFF2-40B4-BE49-F238E27FC236}">
                  <a16:creationId xmlns:a16="http://schemas.microsoft.com/office/drawing/2014/main" id="{BF2D7BC7-F21E-461B-A6F4-B047976D0586}"/>
                </a:ext>
              </a:extLst>
            </p:cNvPr>
            <p:cNvCxnSpPr>
              <a:cxnSpLocks noChangeShapeType="1"/>
            </p:cNvCxnSpPr>
            <p:nvPr/>
          </p:nvCxnSpPr>
          <p:spPr bwMode="auto">
            <a:xfrm flipH="1">
              <a:off x="4886325" y="1875790"/>
              <a:ext cx="890905" cy="12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7" name="AutoShape 58">
              <a:extLst>
                <a:ext uri="{FF2B5EF4-FFF2-40B4-BE49-F238E27FC236}">
                  <a16:creationId xmlns:a16="http://schemas.microsoft.com/office/drawing/2014/main" id="{B3377065-D108-81B8-AECC-E2AE45110652}"/>
                </a:ext>
              </a:extLst>
            </p:cNvPr>
            <p:cNvCxnSpPr>
              <a:cxnSpLocks noChangeShapeType="1"/>
            </p:cNvCxnSpPr>
            <p:nvPr/>
          </p:nvCxnSpPr>
          <p:spPr bwMode="auto">
            <a:xfrm flipH="1">
              <a:off x="4886325" y="1735455"/>
              <a:ext cx="890905"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8" name="Text Box 59">
              <a:extLst>
                <a:ext uri="{FF2B5EF4-FFF2-40B4-BE49-F238E27FC236}">
                  <a16:creationId xmlns:a16="http://schemas.microsoft.com/office/drawing/2014/main" id="{471B06BA-D97B-8B1D-BE5B-A2F3C56C1696}"/>
                </a:ext>
              </a:extLst>
            </p:cNvPr>
            <p:cNvSpPr txBox="1">
              <a:spLocks noChangeArrowheads="1"/>
            </p:cNvSpPr>
            <p:nvPr/>
          </p:nvSpPr>
          <p:spPr bwMode="auto">
            <a:xfrm>
              <a:off x="5026660" y="984885"/>
              <a:ext cx="1361161" cy="62692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56693" tIns="28346" rIns="56693" bIns="28346" anchor="t" anchorCtr="0" upright="1">
              <a:spAutoFit/>
            </a:bodyPr>
            <a:lstStyle/>
            <a:p>
              <a:pPr>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Give info about DB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9" name="Text Box 60">
              <a:extLst>
                <a:ext uri="{FF2B5EF4-FFF2-40B4-BE49-F238E27FC236}">
                  <a16:creationId xmlns:a16="http://schemas.microsoft.com/office/drawing/2014/main" id="{98275D8A-DB47-960D-C02C-419F21BEE5FC}"/>
                </a:ext>
              </a:extLst>
            </p:cNvPr>
            <p:cNvSpPr txBox="1">
              <a:spLocks noChangeArrowheads="1"/>
            </p:cNvSpPr>
            <p:nvPr/>
          </p:nvSpPr>
          <p:spPr bwMode="auto">
            <a:xfrm>
              <a:off x="3900805" y="1125220"/>
              <a:ext cx="307696" cy="33164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56693" tIns="28346" rIns="56693" bIns="28346" upright="1">
              <a:spAutoFit/>
            </a:bodyPr>
            <a:lstStyle/>
            <a:p>
              <a:pPr>
                <a:lnSpc>
                  <a:spcPct val="107000"/>
                </a:lnSpc>
                <a:spcAft>
                  <a:spcPts val="800"/>
                </a:spcAft>
              </a:pPr>
              <a:r>
                <a:rPr lang="en-IN"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Text Box 61">
              <a:extLst>
                <a:ext uri="{FF2B5EF4-FFF2-40B4-BE49-F238E27FC236}">
                  <a16:creationId xmlns:a16="http://schemas.microsoft.com/office/drawing/2014/main" id="{F00B9C03-D185-DAF9-B5C2-7A60EAA7E5CE}"/>
                </a:ext>
              </a:extLst>
            </p:cNvPr>
            <p:cNvSpPr txBox="1">
              <a:spLocks noChangeArrowheads="1"/>
            </p:cNvSpPr>
            <p:nvPr/>
          </p:nvSpPr>
          <p:spPr bwMode="auto">
            <a:xfrm>
              <a:off x="2822575" y="2297430"/>
              <a:ext cx="307696" cy="33164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56693" tIns="28346" rIns="56693" bIns="28346" upright="1">
              <a:spAutoFit/>
            </a:bodyPr>
            <a:lstStyle/>
            <a:p>
              <a:pPr>
                <a:lnSpc>
                  <a:spcPct val="107000"/>
                </a:lnSpc>
                <a:spcAft>
                  <a:spcPts val="800"/>
                </a:spcAft>
              </a:pPr>
              <a:r>
                <a:rPr lang="en-IN"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1" name="Rectangle 80">
              <a:extLst>
                <a:ext uri="{FF2B5EF4-FFF2-40B4-BE49-F238E27FC236}">
                  <a16:creationId xmlns:a16="http://schemas.microsoft.com/office/drawing/2014/main" id="{FEA82777-C48B-D01C-8A7F-309590420D00}"/>
                </a:ext>
              </a:extLst>
            </p:cNvPr>
            <p:cNvSpPr>
              <a:spLocks noChangeArrowheads="1"/>
            </p:cNvSpPr>
            <p:nvPr/>
          </p:nvSpPr>
          <p:spPr bwMode="auto">
            <a:xfrm>
              <a:off x="1931035" y="0"/>
              <a:ext cx="610591" cy="39260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56693" tIns="28346" rIns="56693" bIns="28346" anchor="t" anchorCtr="0" upright="1">
              <a:spAutoFit/>
            </a:bodyPr>
            <a:lstStyle/>
            <a:p>
              <a:pPr>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cs typeface="Arial" panose="020B0604020202020204" pitchFamily="34" charset="0"/>
                </a:rPr>
                <a:t>Query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2" name="Oval 81">
              <a:extLst>
                <a:ext uri="{FF2B5EF4-FFF2-40B4-BE49-F238E27FC236}">
                  <a16:creationId xmlns:a16="http://schemas.microsoft.com/office/drawing/2014/main" id="{30A44C72-D861-BA89-6C11-421AEFDDE250}"/>
                </a:ext>
              </a:extLst>
            </p:cNvPr>
            <p:cNvSpPr>
              <a:spLocks noChangeArrowheads="1"/>
            </p:cNvSpPr>
            <p:nvPr/>
          </p:nvSpPr>
          <p:spPr bwMode="auto">
            <a:xfrm>
              <a:off x="6020435" y="1550035"/>
              <a:ext cx="428625" cy="908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cxnSp>
          <p:nvCxnSpPr>
            <p:cNvPr id="83" name="AutoShape 64">
              <a:extLst>
                <a:ext uri="{FF2B5EF4-FFF2-40B4-BE49-F238E27FC236}">
                  <a16:creationId xmlns:a16="http://schemas.microsoft.com/office/drawing/2014/main" id="{5D904140-EE7D-A535-03AE-EEE347FB01E1}"/>
                </a:ext>
              </a:extLst>
            </p:cNvPr>
            <p:cNvCxnSpPr>
              <a:cxnSpLocks noChangeShapeType="1"/>
              <a:stCxn id="82" idx="2"/>
            </p:cNvCxnSpPr>
            <p:nvPr/>
          </p:nvCxnSpPr>
          <p:spPr bwMode="auto">
            <a:xfrm>
              <a:off x="6020435" y="1595755"/>
              <a:ext cx="635" cy="2400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4" name="AutoShape 65">
              <a:extLst>
                <a:ext uri="{FF2B5EF4-FFF2-40B4-BE49-F238E27FC236}">
                  <a16:creationId xmlns:a16="http://schemas.microsoft.com/office/drawing/2014/main" id="{1F1D6DC9-984D-BD91-7CAD-72B0AB1D2C28}"/>
                </a:ext>
              </a:extLst>
            </p:cNvPr>
            <p:cNvCxnSpPr>
              <a:cxnSpLocks noChangeShapeType="1"/>
            </p:cNvCxnSpPr>
            <p:nvPr/>
          </p:nvCxnSpPr>
          <p:spPr bwMode="auto">
            <a:xfrm>
              <a:off x="6448425" y="1595755"/>
              <a:ext cx="635" cy="2400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5" name="Oval 84">
              <a:extLst>
                <a:ext uri="{FF2B5EF4-FFF2-40B4-BE49-F238E27FC236}">
                  <a16:creationId xmlns:a16="http://schemas.microsoft.com/office/drawing/2014/main" id="{AA462B42-3495-2C76-8292-0B35EEB23403}"/>
                </a:ext>
              </a:extLst>
            </p:cNvPr>
            <p:cNvSpPr>
              <a:spLocks noChangeArrowheads="1"/>
            </p:cNvSpPr>
            <p:nvPr/>
          </p:nvSpPr>
          <p:spPr bwMode="auto">
            <a:xfrm>
              <a:off x="6025515" y="1788160"/>
              <a:ext cx="414020" cy="8128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50593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573E73-B9E1-9E41-385F-878E7D59238F}"/>
              </a:ext>
            </a:extLst>
          </p:cNvPr>
          <p:cNvSpPr txBox="1"/>
          <p:nvPr/>
        </p:nvSpPr>
        <p:spPr>
          <a:xfrm>
            <a:off x="522135" y="1415331"/>
            <a:ext cx="11147730" cy="4448462"/>
          </a:xfrm>
          <a:prstGeom prst="rect">
            <a:avLst/>
          </a:prstGeom>
          <a:noFill/>
        </p:spPr>
        <p:txBody>
          <a:bodyPr wrap="square">
            <a:spAutoFit/>
          </a:bodyPr>
          <a:lstStyle/>
          <a:p>
            <a:pPr>
              <a:lnSpc>
                <a:spcPct val="150000"/>
              </a:lnSpc>
              <a:spcAft>
                <a:spcPts val="800"/>
              </a:spcAft>
            </a:pPr>
            <a:r>
              <a:rPr lang="en-US"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system comprises of 2 major modules with their sub-modules as follows:</a:t>
            </a:r>
            <a:endPar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en-US" sz="2000" b="1" u="sng"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mj-lt"/>
              <a:buAutoNum type="arabicParenR"/>
            </a:pPr>
            <a:r>
              <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Login-Admin can login into the system using username and password.</a:t>
            </a:r>
            <a:endParaRPr lang="en-IN"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arenR"/>
            </a:pPr>
            <a:r>
              <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View Patient -Admin can view patient details.</a:t>
            </a:r>
            <a:endParaRPr lang="en-IN"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arenR"/>
            </a:pPr>
            <a:r>
              <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Logout – Admin can logout from the system.</a:t>
            </a:r>
            <a:endParaRPr lang="en-IN"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2000" b="1" u="sng"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Patient:</a:t>
            </a:r>
            <a:endPar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mj-lt"/>
              <a:buAutoNum type="arabicParenR"/>
            </a:pPr>
            <a:r>
              <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Login – Patient can login into system using username and password.</a:t>
            </a:r>
            <a:endParaRPr lang="en-IN"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arenR"/>
            </a:pPr>
            <a:r>
              <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Register-Patient can register itself in the system to predict the disease.</a:t>
            </a:r>
            <a:endParaRPr lang="en-IN"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315EFBC8-907D-4423-D2D4-44F89E397FA6}"/>
              </a:ext>
            </a:extLst>
          </p:cNvPr>
          <p:cNvSpPr txBox="1"/>
          <p:nvPr/>
        </p:nvSpPr>
        <p:spPr>
          <a:xfrm>
            <a:off x="431359" y="491195"/>
            <a:ext cx="6094674" cy="769441"/>
          </a:xfrm>
          <a:prstGeom prst="rect">
            <a:avLst/>
          </a:prstGeom>
          <a:noFill/>
        </p:spPr>
        <p:txBody>
          <a:bodyPr wrap="square">
            <a:spAutoFit/>
          </a:bodyPr>
          <a:lstStyle/>
          <a:p>
            <a:r>
              <a:rPr lang="en-US" sz="4400" dirty="0">
                <a:solidFill>
                  <a:srgbClr val="002060"/>
                </a:solidFill>
                <a:latin typeface="Rockwell" panose="02060603020205020403" pitchFamily="18" charset="0"/>
              </a:rPr>
              <a:t>Modules</a:t>
            </a:r>
            <a:endParaRPr lang="en-IN" sz="4400" dirty="0"/>
          </a:p>
        </p:txBody>
      </p:sp>
      <p:sp>
        <p:nvSpPr>
          <p:cNvPr id="3" name="TextBox 2">
            <a:extLst>
              <a:ext uri="{FF2B5EF4-FFF2-40B4-BE49-F238E27FC236}">
                <a16:creationId xmlns:a16="http://schemas.microsoft.com/office/drawing/2014/main" id="{3A4A99E5-F308-6C26-9503-324C0DEC100E}"/>
              </a:ext>
            </a:extLst>
          </p:cNvPr>
          <p:cNvSpPr txBox="1"/>
          <p:nvPr/>
        </p:nvSpPr>
        <p:spPr>
          <a:xfrm>
            <a:off x="11164225" y="362676"/>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17</a:t>
            </a:fld>
            <a:r>
              <a:rPr lang="en-US" sz="1800" dirty="0">
                <a:latin typeface="Arial" panose="020B0604020202020204" pitchFamily="34" charset="0"/>
                <a:cs typeface="Arial" panose="020B0604020202020204" pitchFamily="34" charset="0"/>
              </a:rPr>
              <a:t>/25</a:t>
            </a:r>
            <a:endParaRPr lang="en-IN" dirty="0"/>
          </a:p>
        </p:txBody>
      </p:sp>
    </p:spTree>
    <p:extLst>
      <p:ext uri="{BB962C8B-B14F-4D97-AF65-F5344CB8AC3E}">
        <p14:creationId xmlns:p14="http://schemas.microsoft.com/office/powerpoint/2010/main" val="441730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60F5-120A-545F-1C59-67418B6C56DC}"/>
              </a:ext>
            </a:extLst>
          </p:cNvPr>
          <p:cNvSpPr>
            <a:spLocks noGrp="1"/>
          </p:cNvSpPr>
          <p:nvPr>
            <p:ph type="title"/>
          </p:nvPr>
        </p:nvSpPr>
        <p:spPr>
          <a:xfrm>
            <a:off x="387626" y="367086"/>
            <a:ext cx="9875520" cy="1356360"/>
          </a:xfrm>
        </p:spPr>
        <p:txBody>
          <a:bodyPr/>
          <a:lstStyle/>
          <a:p>
            <a:r>
              <a:rPr lang="en-IN" dirty="0">
                <a:solidFill>
                  <a:srgbClr val="002060"/>
                </a:solidFill>
                <a:latin typeface="Rockwell" panose="02060603020205020403" pitchFamily="18" charset="0"/>
              </a:rPr>
              <a:t>Testing</a:t>
            </a:r>
          </a:p>
        </p:txBody>
      </p:sp>
      <p:sp>
        <p:nvSpPr>
          <p:cNvPr id="3" name="Content Placeholder 2">
            <a:extLst>
              <a:ext uri="{FF2B5EF4-FFF2-40B4-BE49-F238E27FC236}">
                <a16:creationId xmlns:a16="http://schemas.microsoft.com/office/drawing/2014/main" id="{4F2AF67B-1161-F1BE-370B-6C2B905CA5B8}"/>
              </a:ext>
            </a:extLst>
          </p:cNvPr>
          <p:cNvSpPr>
            <a:spLocks noGrp="1"/>
          </p:cNvSpPr>
          <p:nvPr>
            <p:ph idx="1"/>
          </p:nvPr>
        </p:nvSpPr>
        <p:spPr>
          <a:xfrm>
            <a:off x="390275" y="1723446"/>
            <a:ext cx="9872871" cy="4038600"/>
          </a:xfrm>
        </p:spPr>
        <p:txBody>
          <a:bodyPr>
            <a:noAutofit/>
          </a:bodyPr>
          <a:lstStyle/>
          <a:p>
            <a:pPr marL="45720" indent="0">
              <a:buNone/>
            </a:pPr>
            <a:r>
              <a:rPr lang="en-IN"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Unit Testing: This testing, was done during the programming stage itself. According to this testing, each module has been found to function satisfactorily as far as the expected output from the module is concerned.</a:t>
            </a:r>
          </a:p>
          <a:p>
            <a:pPr marL="45720" indent="0">
              <a:buNone/>
            </a:pPr>
            <a:r>
              <a:rPr lang="en-IN" sz="2000" b="1" dirty="0">
                <a:solidFill>
                  <a:srgbClr val="002060"/>
                </a:solidFill>
                <a:effectLst/>
                <a:latin typeface="Times New Roman" panose="02020603050405020304" pitchFamily="18" charset="0"/>
                <a:ea typeface="Times New Roman" panose="02020603050405020304" pitchFamily="18" charset="0"/>
              </a:rPr>
              <a:t>Validation Testing: A validation test has been conducted on the proposed system under consideration, and it has been found to be working satisfactorily.</a:t>
            </a:r>
          </a:p>
          <a:p>
            <a:pPr marL="45720" indent="0">
              <a:buNone/>
            </a:pPr>
            <a:r>
              <a:rPr lang="en-IN"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Output Testing: The outputs generated by the system for which the evaluation is being conducted are tested by asking the users about the format that they require. The output format of this document is considered from two points of view, namely on the screen as well as on paper. We have found that the format of the output on the screen is correct since the format was designed in the system design phase in accordance with the requirements of the users</a:t>
            </a:r>
            <a:endPar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 indent="0">
              <a:buNone/>
            </a:pPr>
            <a:r>
              <a:rPr lang="en-IN"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User Acceptance Testing: As part of the development process of the system under study, it has been ensured that the proposed system is tested for user acceptance by keeping in continuous touch with the prospective users at the time of its development and making changes where necessary as a result</a:t>
            </a:r>
            <a:endPar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 indent="0">
              <a:buNone/>
            </a:pPr>
            <a:endParaRPr lang="en-IN" sz="2000" b="1"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291AB2B-9E5C-2232-3F24-A35A15A286DA}"/>
              </a:ext>
            </a:extLst>
          </p:cNvPr>
          <p:cNvSpPr txBox="1"/>
          <p:nvPr/>
        </p:nvSpPr>
        <p:spPr>
          <a:xfrm>
            <a:off x="11164225" y="362676"/>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18</a:t>
            </a:fld>
            <a:r>
              <a:rPr lang="en-US" sz="1800" dirty="0">
                <a:latin typeface="Arial" panose="020B0604020202020204" pitchFamily="34" charset="0"/>
                <a:cs typeface="Arial" panose="020B0604020202020204" pitchFamily="34" charset="0"/>
              </a:rPr>
              <a:t>/25</a:t>
            </a:r>
            <a:endParaRPr lang="en-IN" dirty="0"/>
          </a:p>
        </p:txBody>
      </p:sp>
    </p:spTree>
    <p:extLst>
      <p:ext uri="{BB962C8B-B14F-4D97-AF65-F5344CB8AC3E}">
        <p14:creationId xmlns:p14="http://schemas.microsoft.com/office/powerpoint/2010/main" val="2524343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82E70C-BD18-629B-6813-448D1F77D8EE}"/>
              </a:ext>
            </a:extLst>
          </p:cNvPr>
          <p:cNvSpPr txBox="1"/>
          <p:nvPr/>
        </p:nvSpPr>
        <p:spPr>
          <a:xfrm>
            <a:off x="518824" y="480239"/>
            <a:ext cx="6094674" cy="769441"/>
          </a:xfrm>
          <a:prstGeom prst="rect">
            <a:avLst/>
          </a:prstGeom>
          <a:noFill/>
        </p:spPr>
        <p:txBody>
          <a:bodyPr wrap="square">
            <a:spAutoFit/>
          </a:bodyPr>
          <a:lstStyle/>
          <a:p>
            <a:r>
              <a:rPr lang="en-IN" sz="4400" dirty="0">
                <a:solidFill>
                  <a:srgbClr val="002060"/>
                </a:solidFill>
                <a:latin typeface="Rockwell" panose="02060603020205020403" pitchFamily="18" charset="0"/>
              </a:rPr>
              <a:t>Screenshots</a:t>
            </a:r>
            <a:endParaRPr lang="en-IN" sz="4400" dirty="0"/>
          </a:p>
        </p:txBody>
      </p:sp>
      <p:pic>
        <p:nvPicPr>
          <p:cNvPr id="6" name="Content Placeholder 4">
            <a:extLst>
              <a:ext uri="{FF2B5EF4-FFF2-40B4-BE49-F238E27FC236}">
                <a16:creationId xmlns:a16="http://schemas.microsoft.com/office/drawing/2014/main" id="{D294FB56-FD53-C277-9E99-D89D5687B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757" y="1406961"/>
            <a:ext cx="8622528" cy="4732347"/>
          </a:xfrm>
        </p:spPr>
      </p:pic>
      <p:sp>
        <p:nvSpPr>
          <p:cNvPr id="7" name="TextBox 6">
            <a:extLst>
              <a:ext uri="{FF2B5EF4-FFF2-40B4-BE49-F238E27FC236}">
                <a16:creationId xmlns:a16="http://schemas.microsoft.com/office/drawing/2014/main" id="{EE737FB9-7890-BA0A-111B-9BBAA6C7A14C}"/>
              </a:ext>
            </a:extLst>
          </p:cNvPr>
          <p:cNvSpPr txBox="1"/>
          <p:nvPr/>
        </p:nvSpPr>
        <p:spPr>
          <a:xfrm>
            <a:off x="11164225" y="362676"/>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19</a:t>
            </a:fld>
            <a:r>
              <a:rPr lang="en-US" sz="1800" dirty="0">
                <a:latin typeface="Arial" panose="020B0604020202020204" pitchFamily="34" charset="0"/>
                <a:cs typeface="Arial" panose="020B0604020202020204" pitchFamily="34" charset="0"/>
              </a:rPr>
              <a:t>/25</a:t>
            </a:r>
            <a:endParaRPr lang="en-IN" dirty="0"/>
          </a:p>
        </p:txBody>
      </p:sp>
    </p:spTree>
    <p:extLst>
      <p:ext uri="{BB962C8B-B14F-4D97-AF65-F5344CB8AC3E}">
        <p14:creationId xmlns:p14="http://schemas.microsoft.com/office/powerpoint/2010/main" val="227515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647370" y="258749"/>
            <a:ext cx="9875520" cy="1356360"/>
          </a:xfrm>
        </p:spPr>
        <p:txBody>
          <a:bodyPr/>
          <a:lstStyle/>
          <a:p>
            <a:pPr algn="just"/>
            <a:r>
              <a:rPr lang="en-US" dirty="0">
                <a:solidFill>
                  <a:srgbClr val="002060"/>
                </a:solidFill>
                <a:latin typeface="Rockwell" panose="02060603020205020403" pitchFamily="18" charset="0"/>
              </a:rPr>
              <a:t>Introduction</a:t>
            </a:r>
          </a:p>
        </p:txBody>
      </p:sp>
      <p:sp>
        <p:nvSpPr>
          <p:cNvPr id="5" name="Content Placeholder 4">
            <a:extLst>
              <a:ext uri="{FF2B5EF4-FFF2-40B4-BE49-F238E27FC236}">
                <a16:creationId xmlns:a16="http://schemas.microsoft.com/office/drawing/2014/main" id="{0A9480B2-C5F4-AAFB-4830-B6EACA5F3326}"/>
              </a:ext>
            </a:extLst>
          </p:cNvPr>
          <p:cNvSpPr>
            <a:spLocks noGrp="1"/>
          </p:cNvSpPr>
          <p:nvPr>
            <p:ph idx="1"/>
          </p:nvPr>
        </p:nvSpPr>
        <p:spPr>
          <a:xfrm>
            <a:off x="650019" y="1524663"/>
            <a:ext cx="9872871" cy="4038600"/>
          </a:xfrm>
        </p:spPr>
        <p:txBody>
          <a:bodyPr>
            <a:normAutofit/>
          </a:bodyPr>
          <a:lstStyle/>
          <a:p>
            <a:pPr marL="45720" indent="0" algn="just">
              <a:buNone/>
            </a:pPr>
            <a:r>
              <a:rPr lang="en-IN" sz="2000" b="1" dirty="0">
                <a:solidFill>
                  <a:srgbClr val="002060"/>
                </a:solidFill>
                <a:effectLst/>
                <a:latin typeface="Times New Roman" panose="02020603050405020304" pitchFamily="18" charset="0"/>
                <a:ea typeface="Times New Roman" panose="02020603050405020304" pitchFamily="18" charset="0"/>
              </a:rPr>
              <a:t>Osteoarthritis affects 30% of the global population over the age of 60 and is one of the leading causes of disability among older adults. Globally, OA affects more than 250 million people, causing 1–2% of the gross domestic product to be spent on it. Increasing aging in the global population will result in an increase in knee osteoarthritis (KOA) patients. The symptoms of KOA include pain, stiffness, loss of joint range of motion, and gait dysfunctions that worsen with the progression of the disease. It can be detrimental to an individual's quality of life and functional independence to suffer from these symptoms. Using standardized grading systems like </a:t>
            </a:r>
            <a:r>
              <a:rPr lang="en-IN" sz="2000" b="1" dirty="0" err="1">
                <a:solidFill>
                  <a:srgbClr val="002060"/>
                </a:solidFill>
                <a:effectLst/>
                <a:latin typeface="Times New Roman" panose="02020603050405020304" pitchFamily="18" charset="0"/>
                <a:ea typeface="Times New Roman" panose="02020603050405020304" pitchFamily="18" charset="0"/>
              </a:rPr>
              <a:t>Kellgren</a:t>
            </a:r>
            <a:r>
              <a:rPr lang="en-IN" sz="2000" b="1" dirty="0">
                <a:solidFill>
                  <a:srgbClr val="002060"/>
                </a:solidFill>
                <a:effectLst/>
                <a:latin typeface="Times New Roman" panose="02020603050405020304" pitchFamily="18" charset="0"/>
                <a:ea typeface="Times New Roman" panose="02020603050405020304" pitchFamily="18" charset="0"/>
              </a:rPr>
              <a:t>-Lawrence(KL) grading schemes, experienced radiologists grade the impairment severity. If knee OA is detected and classified early in a patient, corrective measures can be taken and humankind will benefit significantly. Although as of now there is no known cure for arthritis, the benefits of early detection can’t be understated. Our Knee Osteoarthritis Detection project helps patients detect Osteoarthritis in their knees. Along with helping with early detection, this web application also detects the severity of the disorder. </a:t>
            </a:r>
          </a:p>
          <a:p>
            <a:pPr marL="45720" indent="0">
              <a:buNone/>
            </a:pPr>
            <a:endParaRPr lang="en-IN" sz="2400" b="1" dirty="0"/>
          </a:p>
        </p:txBody>
      </p:sp>
      <p:sp>
        <p:nvSpPr>
          <p:cNvPr id="4" name="TextBox 3">
            <a:extLst>
              <a:ext uri="{FF2B5EF4-FFF2-40B4-BE49-F238E27FC236}">
                <a16:creationId xmlns:a16="http://schemas.microsoft.com/office/drawing/2014/main" id="{4360C03E-B200-D23B-E768-6D268D0F34A2}"/>
              </a:ext>
            </a:extLst>
          </p:cNvPr>
          <p:cNvSpPr txBox="1"/>
          <p:nvPr/>
        </p:nvSpPr>
        <p:spPr>
          <a:xfrm>
            <a:off x="11197425" y="363974"/>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2</a:t>
            </a:fld>
            <a:r>
              <a:rPr lang="en-US" sz="1800" dirty="0">
                <a:latin typeface="Arial" panose="020B0604020202020204" pitchFamily="34" charset="0"/>
                <a:cs typeface="Arial" panose="020B0604020202020204" pitchFamily="34" charset="0"/>
              </a:rPr>
              <a:t>/25</a:t>
            </a:r>
            <a:endParaRPr lang="en-IN" dirty="0"/>
          </a:p>
        </p:txBody>
      </p:sp>
    </p:spTree>
    <p:extLst>
      <p:ext uri="{BB962C8B-B14F-4D97-AF65-F5344CB8AC3E}">
        <p14:creationId xmlns:p14="http://schemas.microsoft.com/office/powerpoint/2010/main" val="488795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7A0822-004F-2F2D-2CBE-FFE6FFE06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6751" y="1472585"/>
            <a:ext cx="8022867" cy="4580958"/>
          </a:xfrm>
        </p:spPr>
      </p:pic>
      <p:sp>
        <p:nvSpPr>
          <p:cNvPr id="4" name="TextBox 3">
            <a:extLst>
              <a:ext uri="{FF2B5EF4-FFF2-40B4-BE49-F238E27FC236}">
                <a16:creationId xmlns:a16="http://schemas.microsoft.com/office/drawing/2014/main" id="{8B82E70C-BD18-629B-6813-448D1F77D8EE}"/>
              </a:ext>
            </a:extLst>
          </p:cNvPr>
          <p:cNvSpPr txBox="1"/>
          <p:nvPr/>
        </p:nvSpPr>
        <p:spPr>
          <a:xfrm>
            <a:off x="518824" y="480239"/>
            <a:ext cx="6094674" cy="769441"/>
          </a:xfrm>
          <a:prstGeom prst="rect">
            <a:avLst/>
          </a:prstGeom>
          <a:noFill/>
        </p:spPr>
        <p:txBody>
          <a:bodyPr wrap="square">
            <a:spAutoFit/>
          </a:bodyPr>
          <a:lstStyle/>
          <a:p>
            <a:r>
              <a:rPr lang="en-IN" sz="4400" dirty="0">
                <a:solidFill>
                  <a:srgbClr val="002060"/>
                </a:solidFill>
                <a:latin typeface="Rockwell" panose="02060603020205020403" pitchFamily="18" charset="0"/>
              </a:rPr>
              <a:t>Screenshots</a:t>
            </a:r>
            <a:endParaRPr lang="en-IN" sz="4400" dirty="0"/>
          </a:p>
        </p:txBody>
      </p:sp>
      <p:sp>
        <p:nvSpPr>
          <p:cNvPr id="6" name="TextBox 5">
            <a:extLst>
              <a:ext uri="{FF2B5EF4-FFF2-40B4-BE49-F238E27FC236}">
                <a16:creationId xmlns:a16="http://schemas.microsoft.com/office/drawing/2014/main" id="{FB8E62AF-B3FD-3756-3EA6-20F243BCC87A}"/>
              </a:ext>
            </a:extLst>
          </p:cNvPr>
          <p:cNvSpPr txBox="1"/>
          <p:nvPr/>
        </p:nvSpPr>
        <p:spPr>
          <a:xfrm>
            <a:off x="11164225" y="362676"/>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20</a:t>
            </a:fld>
            <a:r>
              <a:rPr lang="en-US" sz="1800" dirty="0">
                <a:latin typeface="Arial" panose="020B0604020202020204" pitchFamily="34" charset="0"/>
                <a:cs typeface="Arial" panose="020B0604020202020204" pitchFamily="34" charset="0"/>
              </a:rPr>
              <a:t>/25</a:t>
            </a:r>
            <a:endParaRPr lang="en-IN" dirty="0"/>
          </a:p>
        </p:txBody>
      </p:sp>
    </p:spTree>
    <p:extLst>
      <p:ext uri="{BB962C8B-B14F-4D97-AF65-F5344CB8AC3E}">
        <p14:creationId xmlns:p14="http://schemas.microsoft.com/office/powerpoint/2010/main" val="4116976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82E70C-BD18-629B-6813-448D1F77D8EE}"/>
              </a:ext>
            </a:extLst>
          </p:cNvPr>
          <p:cNvSpPr txBox="1"/>
          <p:nvPr/>
        </p:nvSpPr>
        <p:spPr>
          <a:xfrm>
            <a:off x="518824" y="480239"/>
            <a:ext cx="6094674" cy="769441"/>
          </a:xfrm>
          <a:prstGeom prst="rect">
            <a:avLst/>
          </a:prstGeom>
          <a:noFill/>
        </p:spPr>
        <p:txBody>
          <a:bodyPr wrap="square">
            <a:spAutoFit/>
          </a:bodyPr>
          <a:lstStyle/>
          <a:p>
            <a:r>
              <a:rPr lang="en-IN" sz="4400" dirty="0">
                <a:solidFill>
                  <a:srgbClr val="002060"/>
                </a:solidFill>
                <a:latin typeface="Rockwell" panose="02060603020205020403" pitchFamily="18" charset="0"/>
              </a:rPr>
              <a:t>Screenshots</a:t>
            </a:r>
            <a:endParaRPr lang="en-IN" sz="4400" dirty="0"/>
          </a:p>
        </p:txBody>
      </p:sp>
      <p:pic>
        <p:nvPicPr>
          <p:cNvPr id="6" name="Content Placeholder 4">
            <a:extLst>
              <a:ext uri="{FF2B5EF4-FFF2-40B4-BE49-F238E27FC236}">
                <a16:creationId xmlns:a16="http://schemas.microsoft.com/office/drawing/2014/main" id="{0E65AE38-27E6-8523-1E2C-23DFA800B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365" y="1480930"/>
            <a:ext cx="8283269" cy="4601816"/>
          </a:xfrm>
          <a:prstGeom prst="rect">
            <a:avLst/>
          </a:prstGeom>
        </p:spPr>
      </p:pic>
      <p:sp>
        <p:nvSpPr>
          <p:cNvPr id="7" name="TextBox 6">
            <a:extLst>
              <a:ext uri="{FF2B5EF4-FFF2-40B4-BE49-F238E27FC236}">
                <a16:creationId xmlns:a16="http://schemas.microsoft.com/office/drawing/2014/main" id="{1E656677-DDB5-0AE6-36D5-CD86183E72F4}"/>
              </a:ext>
            </a:extLst>
          </p:cNvPr>
          <p:cNvSpPr txBox="1"/>
          <p:nvPr/>
        </p:nvSpPr>
        <p:spPr>
          <a:xfrm>
            <a:off x="11164225" y="362676"/>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21</a:t>
            </a:fld>
            <a:r>
              <a:rPr lang="en-US" sz="1800" dirty="0">
                <a:latin typeface="Arial" panose="020B0604020202020204" pitchFamily="34" charset="0"/>
                <a:cs typeface="Arial" panose="020B0604020202020204" pitchFamily="34" charset="0"/>
              </a:rPr>
              <a:t>/25</a:t>
            </a:r>
            <a:endParaRPr lang="en-IN" dirty="0"/>
          </a:p>
        </p:txBody>
      </p:sp>
    </p:spTree>
    <p:extLst>
      <p:ext uri="{BB962C8B-B14F-4D97-AF65-F5344CB8AC3E}">
        <p14:creationId xmlns:p14="http://schemas.microsoft.com/office/powerpoint/2010/main" val="493689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82E70C-BD18-629B-6813-448D1F77D8EE}"/>
              </a:ext>
            </a:extLst>
          </p:cNvPr>
          <p:cNvSpPr txBox="1"/>
          <p:nvPr/>
        </p:nvSpPr>
        <p:spPr>
          <a:xfrm>
            <a:off x="518824" y="480239"/>
            <a:ext cx="6094674" cy="769441"/>
          </a:xfrm>
          <a:prstGeom prst="rect">
            <a:avLst/>
          </a:prstGeom>
          <a:noFill/>
        </p:spPr>
        <p:txBody>
          <a:bodyPr wrap="square">
            <a:spAutoFit/>
          </a:bodyPr>
          <a:lstStyle/>
          <a:p>
            <a:r>
              <a:rPr lang="en-IN" sz="4400" dirty="0">
                <a:solidFill>
                  <a:srgbClr val="002060"/>
                </a:solidFill>
                <a:latin typeface="Rockwell" panose="02060603020205020403" pitchFamily="18" charset="0"/>
              </a:rPr>
              <a:t>Screenshots</a:t>
            </a:r>
            <a:endParaRPr lang="en-IN" sz="4400" dirty="0"/>
          </a:p>
        </p:txBody>
      </p:sp>
      <p:pic>
        <p:nvPicPr>
          <p:cNvPr id="2" name="Content Placeholder 4">
            <a:extLst>
              <a:ext uri="{FF2B5EF4-FFF2-40B4-BE49-F238E27FC236}">
                <a16:creationId xmlns:a16="http://schemas.microsoft.com/office/drawing/2014/main" id="{BFE146F6-1973-E5F9-096C-42AB40B59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866" y="1468342"/>
            <a:ext cx="8414466" cy="4660320"/>
          </a:xfrm>
        </p:spPr>
      </p:pic>
      <p:sp>
        <p:nvSpPr>
          <p:cNvPr id="3" name="TextBox 2">
            <a:extLst>
              <a:ext uri="{FF2B5EF4-FFF2-40B4-BE49-F238E27FC236}">
                <a16:creationId xmlns:a16="http://schemas.microsoft.com/office/drawing/2014/main" id="{447F5533-1184-041F-7D02-F9D3E9F98A60}"/>
              </a:ext>
            </a:extLst>
          </p:cNvPr>
          <p:cNvSpPr txBox="1"/>
          <p:nvPr/>
        </p:nvSpPr>
        <p:spPr>
          <a:xfrm>
            <a:off x="11164225" y="362676"/>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22</a:t>
            </a:fld>
            <a:r>
              <a:rPr lang="en-US" sz="1800" dirty="0">
                <a:latin typeface="Arial" panose="020B0604020202020204" pitchFamily="34" charset="0"/>
                <a:cs typeface="Arial" panose="020B0604020202020204" pitchFamily="34" charset="0"/>
              </a:rPr>
              <a:t>/25</a:t>
            </a:r>
            <a:endParaRPr lang="en-IN" dirty="0"/>
          </a:p>
        </p:txBody>
      </p:sp>
    </p:spTree>
    <p:extLst>
      <p:ext uri="{BB962C8B-B14F-4D97-AF65-F5344CB8AC3E}">
        <p14:creationId xmlns:p14="http://schemas.microsoft.com/office/powerpoint/2010/main" val="103530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82E70C-BD18-629B-6813-448D1F77D8EE}"/>
              </a:ext>
            </a:extLst>
          </p:cNvPr>
          <p:cNvSpPr txBox="1"/>
          <p:nvPr/>
        </p:nvSpPr>
        <p:spPr>
          <a:xfrm>
            <a:off x="518824" y="480239"/>
            <a:ext cx="6094674" cy="769441"/>
          </a:xfrm>
          <a:prstGeom prst="rect">
            <a:avLst/>
          </a:prstGeom>
          <a:noFill/>
        </p:spPr>
        <p:txBody>
          <a:bodyPr wrap="square">
            <a:spAutoFit/>
          </a:bodyPr>
          <a:lstStyle/>
          <a:p>
            <a:r>
              <a:rPr lang="en-IN" sz="4400" dirty="0">
                <a:solidFill>
                  <a:srgbClr val="002060"/>
                </a:solidFill>
                <a:latin typeface="Rockwell" panose="02060603020205020403" pitchFamily="18" charset="0"/>
              </a:rPr>
              <a:t>Screenshots</a:t>
            </a:r>
            <a:endParaRPr lang="en-IN" sz="4400" dirty="0"/>
          </a:p>
        </p:txBody>
      </p:sp>
      <p:pic>
        <p:nvPicPr>
          <p:cNvPr id="6" name="Content Placeholder 4">
            <a:extLst>
              <a:ext uri="{FF2B5EF4-FFF2-40B4-BE49-F238E27FC236}">
                <a16:creationId xmlns:a16="http://schemas.microsoft.com/office/drawing/2014/main" id="{636D97A8-00C7-1627-C135-559F4A23A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273" y="1508097"/>
            <a:ext cx="8375373" cy="4652985"/>
          </a:xfrm>
          <a:prstGeom prst="rect">
            <a:avLst/>
          </a:prstGeom>
        </p:spPr>
      </p:pic>
      <p:sp>
        <p:nvSpPr>
          <p:cNvPr id="7" name="TextBox 6">
            <a:extLst>
              <a:ext uri="{FF2B5EF4-FFF2-40B4-BE49-F238E27FC236}">
                <a16:creationId xmlns:a16="http://schemas.microsoft.com/office/drawing/2014/main" id="{F109583F-5A0C-3279-653A-E0A541F3CDA3}"/>
              </a:ext>
            </a:extLst>
          </p:cNvPr>
          <p:cNvSpPr txBox="1"/>
          <p:nvPr/>
        </p:nvSpPr>
        <p:spPr>
          <a:xfrm>
            <a:off x="11164225" y="362676"/>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23</a:t>
            </a:fld>
            <a:r>
              <a:rPr lang="en-US" sz="1800" dirty="0">
                <a:latin typeface="Arial" panose="020B0604020202020204" pitchFamily="34" charset="0"/>
                <a:cs typeface="Arial" panose="020B0604020202020204" pitchFamily="34" charset="0"/>
              </a:rPr>
              <a:t>/25</a:t>
            </a:r>
            <a:endParaRPr lang="en-IN" dirty="0"/>
          </a:p>
        </p:txBody>
      </p:sp>
    </p:spTree>
    <p:extLst>
      <p:ext uri="{BB962C8B-B14F-4D97-AF65-F5344CB8AC3E}">
        <p14:creationId xmlns:p14="http://schemas.microsoft.com/office/powerpoint/2010/main" val="387427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647370" y="258749"/>
            <a:ext cx="9875520" cy="1356360"/>
          </a:xfrm>
        </p:spPr>
        <p:txBody>
          <a:bodyPr/>
          <a:lstStyle/>
          <a:p>
            <a:pPr algn="just"/>
            <a:r>
              <a:rPr lang="en-US" dirty="0">
                <a:solidFill>
                  <a:srgbClr val="002060"/>
                </a:solidFill>
                <a:latin typeface="Rockwell" panose="02060603020205020403" pitchFamily="18" charset="0"/>
              </a:rPr>
              <a:t>Conclusion</a:t>
            </a:r>
          </a:p>
        </p:txBody>
      </p:sp>
      <p:sp>
        <p:nvSpPr>
          <p:cNvPr id="5" name="Content Placeholder 4">
            <a:extLst>
              <a:ext uri="{FF2B5EF4-FFF2-40B4-BE49-F238E27FC236}">
                <a16:creationId xmlns:a16="http://schemas.microsoft.com/office/drawing/2014/main" id="{0A9480B2-C5F4-AAFB-4830-B6EACA5F3326}"/>
              </a:ext>
            </a:extLst>
          </p:cNvPr>
          <p:cNvSpPr>
            <a:spLocks noGrp="1"/>
          </p:cNvSpPr>
          <p:nvPr>
            <p:ph idx="1"/>
          </p:nvPr>
        </p:nvSpPr>
        <p:spPr>
          <a:xfrm>
            <a:off x="650019" y="1524663"/>
            <a:ext cx="9872871" cy="4038600"/>
          </a:xfrm>
        </p:spPr>
        <p:txBody>
          <a:bodyPr>
            <a:normAutofit/>
          </a:bodyPr>
          <a:lstStyle/>
          <a:p>
            <a:pPr marL="0" indent="0" algn="just">
              <a:lnSpc>
                <a:spcPct val="100000"/>
              </a:lnSpc>
              <a:spcBef>
                <a:spcPts val="360"/>
              </a:spcBef>
              <a:spcAft>
                <a:spcPts val="800"/>
              </a:spcAft>
              <a:buClrTx/>
              <a:buSzTx/>
              <a:buNone/>
              <a:defRPr/>
            </a:pPr>
            <a:r>
              <a:rPr lang="en-IN" sz="2000" b="1" dirty="0">
                <a:solidFill>
                  <a:srgbClr val="002060"/>
                </a:solidFill>
                <a:effectLst/>
                <a:latin typeface="Times New Roman" panose="02020603050405020304" pitchFamily="18" charset="0"/>
                <a:ea typeface="Times New Roman" panose="02020603050405020304" pitchFamily="18" charset="0"/>
              </a:rPr>
              <a:t>Developing a system that detects knee osteoarthritis and its severity in Python programming language as part of a project called System Design on Knee Osteoarthritis Detection and Severity. There is a lot of effort that goes into the development of this system on our part. As a team, we think this system has given us all a lot of satisfaction. Despite the fact that every task in this field is never said to be perfect, there may still be room to improve on this application in the future. It was a great experience for us as we learned many things about the development field and gained a lot of knowledge about it. It is our hope that this will prove fruitful for us in the future. </a:t>
            </a:r>
          </a:p>
          <a:p>
            <a:pPr marL="0" marR="0" lvl="0" indent="0" algn="just" defTabSz="914400" rtl="0" eaLnBrk="1" fontAlgn="auto" latinLnBrk="0" hangingPunct="1">
              <a:lnSpc>
                <a:spcPct val="100000"/>
              </a:lnSpc>
              <a:spcBef>
                <a:spcPts val="360"/>
              </a:spcBef>
              <a:spcAft>
                <a:spcPts val="800"/>
              </a:spcAft>
              <a:buClrTx/>
              <a:buSzTx/>
              <a:buNone/>
              <a:tabLst/>
              <a:defRPr/>
            </a:pPr>
            <a:endParaRPr lang="en-IN" sz="2400" b="1" dirty="0"/>
          </a:p>
        </p:txBody>
      </p:sp>
      <p:sp>
        <p:nvSpPr>
          <p:cNvPr id="7" name="TextBox 6">
            <a:extLst>
              <a:ext uri="{FF2B5EF4-FFF2-40B4-BE49-F238E27FC236}">
                <a16:creationId xmlns:a16="http://schemas.microsoft.com/office/drawing/2014/main" id="{92B68E70-3B98-3B1B-1A20-7AA77EBD017C}"/>
              </a:ext>
            </a:extLst>
          </p:cNvPr>
          <p:cNvSpPr txBox="1"/>
          <p:nvPr/>
        </p:nvSpPr>
        <p:spPr>
          <a:xfrm>
            <a:off x="11104520" y="375092"/>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24</a:t>
            </a:fld>
            <a:r>
              <a:rPr lang="en-US" sz="1800" dirty="0">
                <a:latin typeface="Arial" panose="020B0604020202020204" pitchFamily="34" charset="0"/>
                <a:cs typeface="Arial" panose="020B0604020202020204" pitchFamily="34" charset="0"/>
              </a:rPr>
              <a:t>/25</a:t>
            </a:r>
            <a:endParaRPr lang="en-IN" dirty="0"/>
          </a:p>
        </p:txBody>
      </p:sp>
    </p:spTree>
    <p:extLst>
      <p:ext uri="{BB962C8B-B14F-4D97-AF65-F5344CB8AC3E}">
        <p14:creationId xmlns:p14="http://schemas.microsoft.com/office/powerpoint/2010/main" val="189392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422781" y="66244"/>
            <a:ext cx="9875520" cy="1356360"/>
          </a:xfrm>
        </p:spPr>
        <p:txBody>
          <a:bodyPr/>
          <a:lstStyle/>
          <a:p>
            <a:pPr algn="just"/>
            <a:r>
              <a:rPr lang="en-US" dirty="0">
                <a:solidFill>
                  <a:srgbClr val="002060"/>
                </a:solidFill>
                <a:latin typeface="Rockwell" panose="02060603020205020403" pitchFamily="18" charset="0"/>
              </a:rPr>
              <a:t>References</a:t>
            </a:r>
          </a:p>
        </p:txBody>
      </p:sp>
      <p:sp>
        <p:nvSpPr>
          <p:cNvPr id="5" name="Content Placeholder 4">
            <a:extLst>
              <a:ext uri="{FF2B5EF4-FFF2-40B4-BE49-F238E27FC236}">
                <a16:creationId xmlns:a16="http://schemas.microsoft.com/office/drawing/2014/main" id="{0A9480B2-C5F4-AAFB-4830-B6EACA5F3326}"/>
              </a:ext>
            </a:extLst>
          </p:cNvPr>
          <p:cNvSpPr>
            <a:spLocks noGrp="1"/>
          </p:cNvSpPr>
          <p:nvPr>
            <p:ph idx="1"/>
          </p:nvPr>
        </p:nvSpPr>
        <p:spPr>
          <a:xfrm>
            <a:off x="425430" y="1179758"/>
            <a:ext cx="9872871" cy="4038600"/>
          </a:xfrm>
        </p:spPr>
        <p:txBody>
          <a:bodyPr>
            <a:noAutofit/>
          </a:bodyPr>
          <a:lstStyle/>
          <a:p>
            <a:pPr algn="just">
              <a:lnSpc>
                <a:spcPct val="107000"/>
              </a:lnSpc>
              <a:spcAft>
                <a:spcPts val="800"/>
              </a:spcAft>
            </a:pPr>
            <a:r>
              <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 Long, </a:t>
            </a:r>
            <a:r>
              <a:rPr lang="en-IN" sz="20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Huibin</a:t>
            </a:r>
            <a:r>
              <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et al. “Burden of osteoarthritis in China, 1990 – 2017: findings from the Global Burden of Disease Study 2017,” The Lancet Rheumatology, vol. 2, no. 3, pp. e164-e172, 2020.</a:t>
            </a:r>
            <a:endPar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[2] Li, M. H., et al. “Regenerative approaches for cartilage repair in the treatment of osteoarthritis,” Osteoarthritis and cartilage, vol. 25, no. 10, pp. 1577-1587, 2017.</a:t>
            </a:r>
            <a:endPar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20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Kellgren</a:t>
            </a:r>
            <a:r>
              <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Jonas H., and JS1006995 Lawrence. “Radiological assessment of osteo-arthrosis,” Annals of the rheumatic diseases, vol. 16, no. 4, pp. 494, 1957.</a:t>
            </a:r>
            <a:endPar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[4]Li, </a:t>
            </a:r>
            <a:r>
              <a:rPr lang="en-IN" sz="20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Zhenliang</a:t>
            </a:r>
            <a:r>
              <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et al. “Deep Multi-Instance Learning with Induced Self- Attention for Medical Image Classification,” 2020 IEEE International Conference on Bioinformatics and Biomedicine (BIBM), IEEE, 2020</a:t>
            </a:r>
            <a:endPar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20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Su</a:t>
            </a:r>
            <a:r>
              <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Ying, Dan Li, and </a:t>
            </a:r>
            <a:r>
              <a:rPr lang="en-IN" sz="20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Xiaodong</a:t>
            </a:r>
            <a:r>
              <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Chen. “Lung nodule detection based on faster R-CNN framework,” Computer Methods and Programs in Biomedicine, vol. 200, pp. 105866</a:t>
            </a:r>
            <a:endPar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2B68E70-3B98-3B1B-1A20-7AA77EBD017C}"/>
              </a:ext>
            </a:extLst>
          </p:cNvPr>
          <p:cNvSpPr txBox="1"/>
          <p:nvPr/>
        </p:nvSpPr>
        <p:spPr>
          <a:xfrm>
            <a:off x="11104520" y="375092"/>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25</a:t>
            </a:fld>
            <a:r>
              <a:rPr lang="en-US" sz="1800">
                <a:latin typeface="Arial" panose="020B0604020202020204" pitchFamily="34" charset="0"/>
                <a:cs typeface="Arial" panose="020B0604020202020204" pitchFamily="34" charset="0"/>
              </a:rPr>
              <a:t>/25</a:t>
            </a:r>
            <a:endParaRPr lang="en-IN" dirty="0"/>
          </a:p>
        </p:txBody>
      </p:sp>
    </p:spTree>
    <p:extLst>
      <p:ext uri="{BB962C8B-B14F-4D97-AF65-F5344CB8AC3E}">
        <p14:creationId xmlns:p14="http://schemas.microsoft.com/office/powerpoint/2010/main" val="70750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E57CE96-3EBB-1C7D-E678-DB8354D3C931}"/>
              </a:ext>
            </a:extLst>
          </p:cNvPr>
          <p:cNvGraphicFramePr>
            <a:graphicFrameLocks noGrp="1"/>
          </p:cNvGraphicFramePr>
          <p:nvPr/>
        </p:nvGraphicFramePr>
        <p:xfrm>
          <a:off x="591555" y="1052611"/>
          <a:ext cx="10356765" cy="5471532"/>
        </p:xfrm>
        <a:graphic>
          <a:graphicData uri="http://schemas.openxmlformats.org/drawingml/2006/table">
            <a:tbl>
              <a:tblPr firstRow="1" bandRow="1">
                <a:tableStyleId>{C083E6E3-FA7D-4D7B-A595-EF9225AFEA82}</a:tableStyleId>
              </a:tblPr>
              <a:tblGrid>
                <a:gridCol w="661899">
                  <a:extLst>
                    <a:ext uri="{9D8B030D-6E8A-4147-A177-3AD203B41FA5}">
                      <a16:colId xmlns:a16="http://schemas.microsoft.com/office/drawing/2014/main" val="2457345674"/>
                    </a:ext>
                  </a:extLst>
                </a:gridCol>
                <a:gridCol w="3080202">
                  <a:extLst>
                    <a:ext uri="{9D8B030D-6E8A-4147-A177-3AD203B41FA5}">
                      <a16:colId xmlns:a16="http://schemas.microsoft.com/office/drawing/2014/main" val="3720011224"/>
                    </a:ext>
                  </a:extLst>
                </a:gridCol>
                <a:gridCol w="1836924">
                  <a:extLst>
                    <a:ext uri="{9D8B030D-6E8A-4147-A177-3AD203B41FA5}">
                      <a16:colId xmlns:a16="http://schemas.microsoft.com/office/drawing/2014/main" val="696096205"/>
                    </a:ext>
                  </a:extLst>
                </a:gridCol>
                <a:gridCol w="2706387">
                  <a:extLst>
                    <a:ext uri="{9D8B030D-6E8A-4147-A177-3AD203B41FA5}">
                      <a16:colId xmlns:a16="http://schemas.microsoft.com/office/drawing/2014/main" val="2161646013"/>
                    </a:ext>
                  </a:extLst>
                </a:gridCol>
                <a:gridCol w="2071353">
                  <a:extLst>
                    <a:ext uri="{9D8B030D-6E8A-4147-A177-3AD203B41FA5}">
                      <a16:colId xmlns:a16="http://schemas.microsoft.com/office/drawing/2014/main" val="3020930244"/>
                    </a:ext>
                  </a:extLst>
                </a:gridCol>
              </a:tblGrid>
              <a:tr h="350556">
                <a:tc>
                  <a:txBody>
                    <a:bodyPr/>
                    <a:lstStyle/>
                    <a:p>
                      <a:pPr algn="l"/>
                      <a:r>
                        <a:rPr lang="en-IN" sz="1800" dirty="0" err="1">
                          <a:latin typeface="Times New Roman" panose="02020603050405020304" pitchFamily="18" charset="0"/>
                          <a:cs typeface="Times New Roman" panose="02020603050405020304" pitchFamily="18" charset="0"/>
                        </a:rPr>
                        <a:t>S.No</a:t>
                      </a:r>
                      <a:endParaRPr lang="en-IN" sz="1800" i="0" dirty="0">
                        <a:latin typeface="Times New Roman" panose="02020603050405020304" pitchFamily="18" charset="0"/>
                        <a:cs typeface="Times New Roman" panose="02020603050405020304" pitchFamily="18" charset="0"/>
                      </a:endParaRPr>
                    </a:p>
                  </a:txBody>
                  <a:tcPr/>
                </a:tc>
                <a:tc>
                  <a:txBody>
                    <a:bodyPr/>
                    <a:lstStyle/>
                    <a:p>
                      <a:pPr algn="l"/>
                      <a:r>
                        <a:rPr lang="en-IN" sz="1800" dirty="0">
                          <a:latin typeface="Times New Roman" panose="02020603050405020304" pitchFamily="18" charset="0"/>
                          <a:cs typeface="Times New Roman" panose="02020603050405020304" pitchFamily="18" charset="0"/>
                        </a:rPr>
                        <a:t>Journal Type with year</a:t>
                      </a:r>
                      <a:endParaRPr lang="en-IN" sz="1800" i="0" dirty="0">
                        <a:latin typeface="Times New Roman" panose="02020603050405020304" pitchFamily="18" charset="0"/>
                        <a:cs typeface="Times New Roman" panose="02020603050405020304" pitchFamily="18" charset="0"/>
                      </a:endParaRPr>
                    </a:p>
                  </a:txBody>
                  <a:tcPr/>
                </a:tc>
                <a:tc>
                  <a:txBody>
                    <a:bodyPr/>
                    <a:lstStyle/>
                    <a:p>
                      <a:pPr algn="l"/>
                      <a:r>
                        <a:rPr lang="en-IN" sz="1800" dirty="0">
                          <a:latin typeface="Times New Roman" panose="02020603050405020304" pitchFamily="18" charset="0"/>
                          <a:cs typeface="Times New Roman" panose="02020603050405020304" pitchFamily="18" charset="0"/>
                        </a:rPr>
                        <a:t>Authors</a:t>
                      </a:r>
                      <a:endParaRPr lang="en-IN" sz="1800" i="0" dirty="0">
                        <a:latin typeface="Times New Roman" panose="02020603050405020304" pitchFamily="18" charset="0"/>
                        <a:cs typeface="Times New Roman" panose="02020603050405020304" pitchFamily="18" charset="0"/>
                      </a:endParaRPr>
                    </a:p>
                  </a:txBody>
                  <a:tcPr/>
                </a:tc>
                <a:tc>
                  <a:txBody>
                    <a:bodyPr/>
                    <a:lstStyle/>
                    <a:p>
                      <a:pPr algn="l"/>
                      <a:r>
                        <a:rPr lang="en-IN" sz="1800" dirty="0">
                          <a:latin typeface="Times New Roman" panose="02020603050405020304" pitchFamily="18" charset="0"/>
                          <a:cs typeface="Times New Roman" panose="02020603050405020304" pitchFamily="18" charset="0"/>
                        </a:rPr>
                        <a:t>Title</a:t>
                      </a:r>
                      <a:endParaRPr lang="en-IN" sz="1800" i="0" dirty="0">
                        <a:latin typeface="Times New Roman" panose="02020603050405020304" pitchFamily="18" charset="0"/>
                        <a:cs typeface="Times New Roman" panose="02020603050405020304" pitchFamily="18" charset="0"/>
                      </a:endParaRPr>
                    </a:p>
                  </a:txBody>
                  <a:tcPr/>
                </a:tc>
                <a:tc>
                  <a:txBody>
                    <a:bodyPr/>
                    <a:lstStyle/>
                    <a:p>
                      <a:pPr algn="l"/>
                      <a:r>
                        <a:rPr lang="en-IN" sz="1800" dirty="0">
                          <a:latin typeface="Times New Roman" panose="02020603050405020304" pitchFamily="18" charset="0"/>
                          <a:cs typeface="Times New Roman" panose="02020603050405020304" pitchFamily="18" charset="0"/>
                        </a:rPr>
                        <a:t>Outcomes</a:t>
                      </a:r>
                      <a:endParaRPr lang="en-IN" sz="18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0408128"/>
                  </a:ext>
                </a:extLst>
              </a:tr>
              <a:tr h="1928055">
                <a:tc>
                  <a:txBody>
                    <a:bodyPr/>
                    <a:lstStyle/>
                    <a:p>
                      <a:pPr algn="l"/>
                      <a:r>
                        <a:rPr lang="en-IN" sz="1800" dirty="0">
                          <a:latin typeface="Times New Roman" panose="02020603050405020304" pitchFamily="18" charset="0"/>
                          <a:cs typeface="Times New Roman" panose="02020603050405020304" pitchFamily="18" charset="0"/>
                        </a:rPr>
                        <a:t>1.</a:t>
                      </a:r>
                      <a:endParaRPr lang="en-IN" sz="180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Knee Surg. Sports Traumatol. Arthrosc. 23 (12), 3532–3539.</a:t>
                      </a:r>
                    </a:p>
                    <a:p>
                      <a:pPr algn="l"/>
                      <a:r>
                        <a:rPr lang="en-IN" sz="1800" dirty="0">
                          <a:latin typeface="Times New Roman" panose="02020603050405020304" pitchFamily="18" charset="0"/>
                          <a:cs typeface="Times New Roman" panose="02020603050405020304" pitchFamily="18" charset="0"/>
                        </a:rPr>
                        <a:t>2015</a:t>
                      </a:r>
                      <a:endParaRPr lang="en-IN" sz="1800" i="0" dirty="0">
                        <a:latin typeface="Times New Roman" panose="02020603050405020304" pitchFamily="18" charset="0"/>
                        <a:cs typeface="Times New Roman" panose="02020603050405020304" pitchFamily="18" charset="0"/>
                      </a:endParaRPr>
                    </a:p>
                  </a:txBody>
                  <a:tcPr/>
                </a:tc>
                <a:tc>
                  <a:txBody>
                    <a:bodyPr/>
                    <a:lstStyle/>
                    <a:p>
                      <a:pPr algn="l"/>
                      <a:r>
                        <a:rPr lang="en-IN" sz="1800" dirty="0">
                          <a:latin typeface="Times New Roman" panose="02020603050405020304" pitchFamily="18" charset="0"/>
                          <a:cs typeface="Times New Roman" panose="02020603050405020304" pitchFamily="18" charset="0"/>
                        </a:rPr>
                        <a:t>Culvenor, A.G., Engen, C.N., iestad, B.E., Engebretsen, L., Risberg, M.A.</a:t>
                      </a:r>
                      <a:endParaRPr lang="en-IN" sz="1800" i="0" dirty="0">
                        <a:latin typeface="Times New Roman" panose="02020603050405020304" pitchFamily="18" charset="0"/>
                        <a:cs typeface="Times New Roman" panose="02020603050405020304" pitchFamily="18" charset="0"/>
                      </a:endParaRPr>
                    </a:p>
                  </a:txBody>
                  <a:tcPr/>
                </a:tc>
                <a:tc>
                  <a:txBody>
                    <a:bodyPr/>
                    <a:lstStyle/>
                    <a:p>
                      <a:pPr algn="l"/>
                      <a:r>
                        <a:rPr lang="en-IN" sz="1800" dirty="0">
                          <a:latin typeface="Times New Roman" panose="02020603050405020304" pitchFamily="18" charset="0"/>
                          <a:cs typeface="Times New Roman" panose="02020603050405020304" pitchFamily="18" charset="0"/>
                        </a:rPr>
                        <a:t> Defining the presence of radiographic knee osteoarthritis: a comparison between the Kellgren and Lawrence system and OARSI atlas criteria</a:t>
                      </a:r>
                      <a:endParaRPr lang="en-IN" sz="180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Times New Roman" panose="02020603050405020304" pitchFamily="18" charset="0"/>
                          <a:cs typeface="Times New Roman" panose="02020603050405020304" pitchFamily="18" charset="0"/>
                        </a:rPr>
                        <a:t>Quantitatively measured  transitions in KL grade and JSN </a:t>
                      </a:r>
                      <a:endParaRPr lang="en-IN" sz="18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5299123"/>
                  </a:ext>
                </a:extLst>
              </a:tr>
              <a:tr h="1356732">
                <a:tc>
                  <a:txBody>
                    <a:bodyPr/>
                    <a:lstStyle/>
                    <a:p>
                      <a:pPr algn="l"/>
                      <a:r>
                        <a:rPr lang="en-IN" sz="1800" dirty="0">
                          <a:latin typeface="Times New Roman" panose="02020603050405020304" pitchFamily="18" charset="0"/>
                          <a:cs typeface="Times New Roman" panose="02020603050405020304" pitchFamily="18" charset="0"/>
                        </a:rPr>
                        <a:t>2.</a:t>
                      </a:r>
                      <a:endParaRPr lang="en-IN" sz="1800" i="0" dirty="0">
                        <a:latin typeface="Times New Roman" panose="02020603050405020304" pitchFamily="18" charset="0"/>
                        <a:cs typeface="Times New Roman" panose="02020603050405020304" pitchFamily="18" charset="0"/>
                      </a:endParaRPr>
                    </a:p>
                  </a:txBody>
                  <a:tcPr/>
                </a:tc>
                <a:tc>
                  <a:txBody>
                    <a:bodyPr/>
                    <a:lstStyle/>
                    <a:p>
                      <a:pPr algn="l"/>
                      <a:r>
                        <a:rPr lang="en-IN" sz="1800" b="0" kern="1200" dirty="0">
                          <a:solidFill>
                            <a:schemeClr val="tx1"/>
                          </a:solidFill>
                          <a:effectLst/>
                          <a:latin typeface="Times New Roman" panose="02020603050405020304" pitchFamily="18" charset="0"/>
                          <a:cs typeface="Times New Roman" panose="02020603050405020304" pitchFamily="18" charset="0"/>
                        </a:rPr>
                        <a:t>23rd International Conference on Pattern Recognition (ICPR), Cancun, Mexico, 2016</a:t>
                      </a:r>
                      <a:endParaRPr lang="en-IN" sz="180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Antony, J., McGuinness, K., O’Connor, N.E., Moran, K.</a:t>
                      </a:r>
                      <a:endParaRPr lang="en-IN" sz="1800" i="0" dirty="0">
                        <a:latin typeface="Times New Roman" panose="02020603050405020304" pitchFamily="18" charset="0"/>
                        <a:cs typeface="Times New Roman" panose="02020603050405020304" pitchFamily="18" charset="0"/>
                      </a:endParaRPr>
                    </a:p>
                  </a:txBody>
                  <a:tcPr/>
                </a:tc>
                <a:tc>
                  <a:txBody>
                    <a:bodyPr/>
                    <a:lstStyle/>
                    <a:p>
                      <a:pPr algn="l"/>
                      <a:r>
                        <a:rPr lang="en-IN" sz="1800" dirty="0">
                          <a:latin typeface="Times New Roman" panose="02020603050405020304" pitchFamily="18" charset="0"/>
                          <a:cs typeface="Times New Roman" panose="02020603050405020304" pitchFamily="18" charset="0"/>
                        </a:rPr>
                        <a:t>Quantifying radiographic knee osteoarthritis severity using deep convolutional neural networks. </a:t>
                      </a:r>
                      <a:endParaRPr lang="en-IN" sz="1800" i="0" dirty="0">
                        <a:latin typeface="Times New Roman" panose="02020603050405020304" pitchFamily="18" charset="0"/>
                        <a:cs typeface="Times New Roman" panose="02020603050405020304" pitchFamily="18" charset="0"/>
                      </a:endParaRPr>
                    </a:p>
                  </a:txBody>
                  <a:tcPr/>
                </a:tc>
                <a:tc>
                  <a:txBody>
                    <a:bodyPr/>
                    <a:lstStyle/>
                    <a:p>
                      <a:pPr algn="l"/>
                      <a:r>
                        <a:rPr lang="en-IN" sz="1800" dirty="0">
                          <a:latin typeface="Times New Roman" panose="02020603050405020304" pitchFamily="18" charset="0"/>
                          <a:cs typeface="Times New Roman" panose="02020603050405020304" pitchFamily="18" charset="0"/>
                        </a:rPr>
                        <a:t>knee osteoarthritis severity using convolutional neural networks</a:t>
                      </a:r>
                      <a:endParaRPr lang="en-IN" sz="18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3709372"/>
                  </a:ext>
                </a:extLst>
              </a:tr>
              <a:tr h="1665139">
                <a:tc>
                  <a:txBody>
                    <a:bodyPr/>
                    <a:lstStyle/>
                    <a:p>
                      <a:pPr algn="l"/>
                      <a:r>
                        <a:rPr lang="en-IN" sz="1800" dirty="0">
                          <a:latin typeface="Times New Roman" panose="02020603050405020304" pitchFamily="18" charset="0"/>
                          <a:cs typeface="Times New Roman" panose="02020603050405020304" pitchFamily="18" charset="0"/>
                        </a:rPr>
                        <a:t>3.</a:t>
                      </a:r>
                      <a:endParaRPr lang="en-IN" sz="180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Times New Roman" panose="02020603050405020304" pitchFamily="18" charset="0"/>
                          <a:cs typeface="Times New Roman" panose="02020603050405020304" pitchFamily="18" charset="0"/>
                        </a:rPr>
                        <a:t> IEEE 15th International Symposium on Biomedical Imaging (ISBI 2018)</a:t>
                      </a:r>
                    </a:p>
                    <a:p>
                      <a:pPr algn="l"/>
                      <a:endParaRPr lang="en-IN" sz="1800" i="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tx1"/>
                          </a:solidFill>
                          <a:effectLst/>
                          <a:latin typeface="Times New Roman" panose="02020603050405020304" pitchFamily="18" charset="0"/>
                          <a:cs typeface="Times New Roman" panose="02020603050405020304" pitchFamily="18" charset="0"/>
                        </a:rPr>
                        <a:t>A. Raj, S. Vishwanathan, B. Ajani, K. Krishnan, and H. Agarwal</a:t>
                      </a:r>
                      <a:endParaRPr lang="en-IN" sz="180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Times New Roman" panose="02020603050405020304" pitchFamily="18" charset="0"/>
                          <a:cs typeface="Times New Roman" panose="02020603050405020304" pitchFamily="18" charset="0"/>
                        </a:rPr>
                        <a:t>Automatic knee cartilage segmentation using fully volumetric convolutional neural networks for evaluation of osteoarthritis</a:t>
                      </a:r>
                      <a:endParaRPr lang="en-IN" sz="1800" b="0" kern="1200" dirty="0">
                        <a:solidFill>
                          <a:schemeClr val="tx1"/>
                        </a:solidFill>
                        <a:effectLst/>
                        <a:latin typeface="Times New Roman" panose="02020603050405020304" pitchFamily="18" charset="0"/>
                        <a:cs typeface="Times New Roman" panose="02020603050405020304" pitchFamily="18" charset="0"/>
                      </a:endParaRPr>
                    </a:p>
                    <a:p>
                      <a:pPr algn="l"/>
                      <a:endParaRPr lang="en-IN" sz="1800" i="0" dirty="0">
                        <a:latin typeface="Times New Roman" panose="02020603050405020304" pitchFamily="18" charset="0"/>
                        <a:cs typeface="Times New Roman" panose="02020603050405020304" pitchFamily="18" charset="0"/>
                      </a:endParaRPr>
                    </a:p>
                  </a:txBody>
                  <a:tcPr/>
                </a:tc>
                <a:tc>
                  <a:txBody>
                    <a:bodyPr/>
                    <a:lstStyle/>
                    <a:p>
                      <a:pPr algn="l"/>
                      <a:r>
                        <a:rPr lang="en-IN" sz="1800" dirty="0">
                          <a:latin typeface="Times New Roman" panose="02020603050405020304" pitchFamily="18" charset="0"/>
                          <a:cs typeface="Times New Roman" panose="02020603050405020304" pitchFamily="18" charset="0"/>
                        </a:rPr>
                        <a:t>MR scans analysis using CNN.</a:t>
                      </a:r>
                      <a:endParaRPr lang="en-IN" sz="18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8088685"/>
                  </a:ext>
                </a:extLst>
              </a:tr>
            </a:tbl>
          </a:graphicData>
        </a:graphic>
      </p:graphicFrame>
      <p:sp>
        <p:nvSpPr>
          <p:cNvPr id="7" name="TextBox 6">
            <a:extLst>
              <a:ext uri="{FF2B5EF4-FFF2-40B4-BE49-F238E27FC236}">
                <a16:creationId xmlns:a16="http://schemas.microsoft.com/office/drawing/2014/main" id="{259CE4CE-9795-8F84-FFFD-A87C2A085533}"/>
              </a:ext>
            </a:extLst>
          </p:cNvPr>
          <p:cNvSpPr txBox="1"/>
          <p:nvPr/>
        </p:nvSpPr>
        <p:spPr>
          <a:xfrm>
            <a:off x="370888" y="395052"/>
            <a:ext cx="6094674" cy="584775"/>
          </a:xfrm>
          <a:prstGeom prst="rect">
            <a:avLst/>
          </a:prstGeom>
          <a:noFill/>
        </p:spPr>
        <p:txBody>
          <a:bodyPr wrap="square">
            <a:spAutoFit/>
          </a:bodyPr>
          <a:lstStyle/>
          <a:p>
            <a:r>
              <a:rPr lang="en-US" sz="3200" dirty="0">
                <a:solidFill>
                  <a:srgbClr val="002060"/>
                </a:solidFill>
                <a:latin typeface="Rockwell" panose="02060603020205020403" pitchFamily="18" charset="0"/>
              </a:rPr>
              <a:t>Literature Survey</a:t>
            </a:r>
            <a:endParaRPr lang="en-IN" sz="3200" dirty="0"/>
          </a:p>
        </p:txBody>
      </p:sp>
      <p:sp>
        <p:nvSpPr>
          <p:cNvPr id="9" name="TextBox 8">
            <a:extLst>
              <a:ext uri="{FF2B5EF4-FFF2-40B4-BE49-F238E27FC236}">
                <a16:creationId xmlns:a16="http://schemas.microsoft.com/office/drawing/2014/main" id="{9AD0ED1F-DA7B-2FFB-DB3A-40ED0A83000E}"/>
              </a:ext>
            </a:extLst>
          </p:cNvPr>
          <p:cNvSpPr txBox="1"/>
          <p:nvPr/>
        </p:nvSpPr>
        <p:spPr>
          <a:xfrm>
            <a:off x="11238924" y="395052"/>
            <a:ext cx="609467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3/25</a:t>
            </a:r>
            <a:endParaRPr lang="en-IN" dirty="0"/>
          </a:p>
        </p:txBody>
      </p:sp>
    </p:spTree>
    <p:extLst>
      <p:ext uri="{BB962C8B-B14F-4D97-AF65-F5344CB8AC3E}">
        <p14:creationId xmlns:p14="http://schemas.microsoft.com/office/powerpoint/2010/main" val="47064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9CE4CE-9795-8F84-FFFD-A87C2A085533}"/>
              </a:ext>
            </a:extLst>
          </p:cNvPr>
          <p:cNvSpPr txBox="1"/>
          <p:nvPr/>
        </p:nvSpPr>
        <p:spPr>
          <a:xfrm>
            <a:off x="370888" y="395052"/>
            <a:ext cx="6094674" cy="584775"/>
          </a:xfrm>
          <a:prstGeom prst="rect">
            <a:avLst/>
          </a:prstGeom>
          <a:noFill/>
        </p:spPr>
        <p:txBody>
          <a:bodyPr wrap="square">
            <a:spAutoFit/>
          </a:bodyPr>
          <a:lstStyle/>
          <a:p>
            <a:r>
              <a:rPr lang="en-US" sz="3200" dirty="0">
                <a:solidFill>
                  <a:srgbClr val="002060"/>
                </a:solidFill>
                <a:latin typeface="Rockwell" panose="02060603020205020403" pitchFamily="18" charset="0"/>
              </a:rPr>
              <a:t>Literature Survey</a:t>
            </a:r>
            <a:endParaRPr lang="en-IN" sz="3200" dirty="0"/>
          </a:p>
        </p:txBody>
      </p:sp>
      <p:graphicFrame>
        <p:nvGraphicFramePr>
          <p:cNvPr id="3" name="Table 4">
            <a:extLst>
              <a:ext uri="{FF2B5EF4-FFF2-40B4-BE49-F238E27FC236}">
                <a16:creationId xmlns:a16="http://schemas.microsoft.com/office/drawing/2014/main" id="{76DDCD25-EE9A-3987-1F01-84EC745B45A8}"/>
              </a:ext>
            </a:extLst>
          </p:cNvPr>
          <p:cNvGraphicFramePr>
            <a:graphicFrameLocks noGrp="1"/>
          </p:cNvGraphicFramePr>
          <p:nvPr/>
        </p:nvGraphicFramePr>
        <p:xfrm>
          <a:off x="517290" y="979828"/>
          <a:ext cx="11043907" cy="5590296"/>
        </p:xfrm>
        <a:graphic>
          <a:graphicData uri="http://schemas.openxmlformats.org/drawingml/2006/table">
            <a:tbl>
              <a:tblPr firstRow="1" bandRow="1">
                <a:tableStyleId>{C083E6E3-FA7D-4D7B-A595-EF9225AFEA82}</a:tableStyleId>
              </a:tblPr>
              <a:tblGrid>
                <a:gridCol w="608691">
                  <a:extLst>
                    <a:ext uri="{9D8B030D-6E8A-4147-A177-3AD203B41FA5}">
                      <a16:colId xmlns:a16="http://schemas.microsoft.com/office/drawing/2014/main" val="1913919638"/>
                    </a:ext>
                  </a:extLst>
                </a:gridCol>
                <a:gridCol w="1974230">
                  <a:extLst>
                    <a:ext uri="{9D8B030D-6E8A-4147-A177-3AD203B41FA5}">
                      <a16:colId xmlns:a16="http://schemas.microsoft.com/office/drawing/2014/main" val="2676387141"/>
                    </a:ext>
                  </a:extLst>
                </a:gridCol>
                <a:gridCol w="2256583">
                  <a:extLst>
                    <a:ext uri="{9D8B030D-6E8A-4147-A177-3AD203B41FA5}">
                      <a16:colId xmlns:a16="http://schemas.microsoft.com/office/drawing/2014/main" val="4109785125"/>
                    </a:ext>
                  </a:extLst>
                </a:gridCol>
                <a:gridCol w="3655981">
                  <a:extLst>
                    <a:ext uri="{9D8B030D-6E8A-4147-A177-3AD203B41FA5}">
                      <a16:colId xmlns:a16="http://schemas.microsoft.com/office/drawing/2014/main" val="705000308"/>
                    </a:ext>
                  </a:extLst>
                </a:gridCol>
                <a:gridCol w="2548422">
                  <a:extLst>
                    <a:ext uri="{9D8B030D-6E8A-4147-A177-3AD203B41FA5}">
                      <a16:colId xmlns:a16="http://schemas.microsoft.com/office/drawing/2014/main" val="2045538525"/>
                    </a:ext>
                  </a:extLst>
                </a:gridCol>
              </a:tblGrid>
              <a:tr h="1566472">
                <a:tc>
                  <a:txBody>
                    <a:bodyPr/>
                    <a:lstStyle/>
                    <a:p>
                      <a:pPr algn="l"/>
                      <a:r>
                        <a:rPr lang="en-IN" b="0" dirty="0"/>
                        <a:t>4.</a:t>
                      </a:r>
                      <a:endParaRPr lang="en-IN" b="0" i="0" dirty="0"/>
                    </a:p>
                  </a:txBody>
                  <a:tcPr/>
                </a:tc>
                <a:tc>
                  <a:txBody>
                    <a:bodyPr/>
                    <a:lstStyle/>
                    <a:p>
                      <a:pPr algn="l"/>
                      <a:r>
                        <a:rPr lang="en-US" sz="1800" kern="1200" dirty="0">
                          <a:solidFill>
                            <a:schemeClr val="tx1"/>
                          </a:solidFill>
                          <a:effectLst/>
                          <a:latin typeface="Times New Roman" panose="02020603050405020304" pitchFamily="18" charset="0"/>
                          <a:cs typeface="Times New Roman" panose="02020603050405020304" pitchFamily="18" charset="0"/>
                        </a:rPr>
                        <a:t> </a:t>
                      </a:r>
                      <a:r>
                        <a:rPr lang="en-US" sz="1800" b="0" kern="1200" dirty="0">
                          <a:solidFill>
                            <a:schemeClr val="tx1"/>
                          </a:solidFill>
                          <a:effectLst/>
                          <a:latin typeface="Times New Roman" panose="02020603050405020304" pitchFamily="18" charset="0"/>
                          <a:cs typeface="Times New Roman" panose="02020603050405020304" pitchFamily="18" charset="0"/>
                        </a:rPr>
                        <a:t>IEEE 10th International Conference on Awareness Science and Technology 2019</a:t>
                      </a:r>
                      <a:endParaRPr lang="en-IN" b="0" i="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tx1"/>
                          </a:solidFill>
                          <a:effectLst/>
                          <a:latin typeface="Times New Roman" panose="02020603050405020304" pitchFamily="18" charset="0"/>
                          <a:cs typeface="Times New Roman" panose="02020603050405020304" pitchFamily="18" charset="0"/>
                        </a:rPr>
                        <a:t>R. T. Wahyuningrum, L. Anifah, I. K. E. Purnama, and M. H. Purnomo</a:t>
                      </a:r>
                      <a:endParaRPr lang="en-IN" b="0" i="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tx1"/>
                          </a:solidFill>
                          <a:effectLst/>
                          <a:latin typeface="Times New Roman" panose="02020603050405020304" pitchFamily="18" charset="0"/>
                          <a:cs typeface="Times New Roman" panose="02020603050405020304" pitchFamily="18" charset="0"/>
                        </a:rPr>
                        <a:t>A new approach to classify knee osteoarthritis severity from radiographic images based on CNNLSTM method</a:t>
                      </a:r>
                      <a:endParaRPr lang="en-IN" b="0" i="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tx1"/>
                          </a:solidFill>
                          <a:effectLst/>
                          <a:latin typeface="Times New Roman" panose="02020603050405020304" pitchFamily="18" charset="0"/>
                          <a:cs typeface="Times New Roman" panose="02020603050405020304" pitchFamily="18" charset="0"/>
                        </a:rPr>
                        <a:t>Long Short-Term Memory (LSTM) as a classification method.</a:t>
                      </a:r>
                      <a:endParaRPr lang="en-IN"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3003306"/>
                  </a:ext>
                </a:extLst>
              </a:tr>
              <a:tr h="1071797">
                <a:tc>
                  <a:txBody>
                    <a:bodyPr/>
                    <a:lstStyle/>
                    <a:p>
                      <a:pPr algn="l"/>
                      <a:r>
                        <a:rPr lang="en-IN" dirty="0"/>
                        <a:t>5.</a:t>
                      </a:r>
                      <a:endParaRPr lang="en-IN" i="0" dirty="0"/>
                    </a:p>
                  </a:txBody>
                  <a:tcPr/>
                </a:tc>
                <a:tc>
                  <a:txBody>
                    <a:bodyPr/>
                    <a:lstStyle/>
                    <a:p>
                      <a:pPr algn="l"/>
                      <a:r>
                        <a:rPr lang="en-US" sz="1800" kern="1200" dirty="0">
                          <a:solidFill>
                            <a:schemeClr val="tx1"/>
                          </a:solidFill>
                          <a:effectLst/>
                          <a:latin typeface="Times New Roman" panose="02020603050405020304" pitchFamily="18" charset="0"/>
                          <a:cs typeface="Times New Roman" panose="02020603050405020304" pitchFamily="18" charset="0"/>
                        </a:rPr>
                        <a:t>Osteoarthritis and Cartilage, vol. 27, pp. S386–S387, 2019</a:t>
                      </a:r>
                      <a:endParaRPr lang="en-IN" i="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tx1"/>
                          </a:solidFill>
                          <a:effectLst/>
                          <a:latin typeface="Times New Roman" panose="02020603050405020304" pitchFamily="18" charset="0"/>
                          <a:cs typeface="Times New Roman" panose="02020603050405020304" pitchFamily="18" charset="0"/>
                        </a:rPr>
                        <a:t>A. G. Morales Martinez, I. Flament, F. Liu et al.</a:t>
                      </a:r>
                      <a:endParaRPr lang="en-IN" i="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tx1"/>
                          </a:solidFill>
                          <a:effectLst/>
                          <a:latin typeface="Times New Roman" panose="02020603050405020304" pitchFamily="18" charset="0"/>
                          <a:cs typeface="Times New Roman" panose="02020603050405020304" pitchFamily="18" charset="0"/>
                        </a:rPr>
                        <a:t>Discovering knee osteoarthritis bone shape features using deep learning</a:t>
                      </a:r>
                      <a:endParaRPr lang="en-IN" i="0" dirty="0">
                        <a:latin typeface="Times New Roman" panose="02020603050405020304" pitchFamily="18" charset="0"/>
                        <a:cs typeface="Times New Roman" panose="02020603050405020304" pitchFamily="18" charset="0"/>
                      </a:endParaRPr>
                    </a:p>
                  </a:txBody>
                  <a:tcPr/>
                </a:tc>
                <a:tc>
                  <a:txBody>
                    <a:bodyPr/>
                    <a:lstStyle/>
                    <a:p>
                      <a:pPr algn="ctr" fontAlgn="auto"/>
                      <a:r>
                        <a:rPr lang="en-IN" b="0" dirty="0">
                          <a:effectLst/>
                          <a:latin typeface="Times New Roman" panose="02020603050405020304" pitchFamily="18" charset="0"/>
                          <a:cs typeface="Times New Roman" panose="02020603050405020304" pitchFamily="18" charset="0"/>
                        </a:rPr>
                        <a:t>Predict presence of OA.</a:t>
                      </a:r>
                    </a:p>
                  </a:txBody>
                  <a:tcPr anchor="ctr"/>
                </a:tc>
                <a:extLst>
                  <a:ext uri="{0D108BD9-81ED-4DB2-BD59-A6C34878D82A}">
                    <a16:rowId xmlns:a16="http://schemas.microsoft.com/office/drawing/2014/main" val="190037118"/>
                  </a:ext>
                </a:extLst>
              </a:tr>
              <a:tr h="1319135">
                <a:tc>
                  <a:txBody>
                    <a:bodyPr/>
                    <a:lstStyle/>
                    <a:p>
                      <a:pPr algn="l"/>
                      <a:r>
                        <a:rPr lang="en-IN" dirty="0"/>
                        <a:t>6.</a:t>
                      </a:r>
                      <a:endParaRPr lang="en-IN"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cs typeface="Times New Roman" panose="02020603050405020304" pitchFamily="18" charset="0"/>
                        </a:rPr>
                        <a:t>Journal of Clinical Medicine, vol. 9, no. 10, p. 3341, 2020.</a:t>
                      </a:r>
                      <a:endParaRPr lang="en-IN" sz="180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US" sz="1800" kern="1200" dirty="0">
                          <a:solidFill>
                            <a:schemeClr val="tx1"/>
                          </a:solidFill>
                          <a:effectLst/>
                          <a:latin typeface="Times New Roman" panose="02020603050405020304" pitchFamily="18" charset="0"/>
                          <a:cs typeface="Times New Roman" panose="02020603050405020304" pitchFamily="18" charset="0"/>
                        </a:rPr>
                        <a:t>D. H. Kim, K. J. Lee, D. Choi, J. I. Lee, H. G. Choi, and Y. S. Lee</a:t>
                      </a:r>
                      <a:endParaRPr lang="en-IN" i="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tx1"/>
                          </a:solidFill>
                          <a:effectLst/>
                          <a:latin typeface="Times New Roman" panose="02020603050405020304" pitchFamily="18" charset="0"/>
                          <a:cs typeface="Times New Roman" panose="02020603050405020304" pitchFamily="18" charset="0"/>
                        </a:rPr>
                        <a:t>Can additional patient information improve the diagnostic performance of deep learning for the interpretation of knee osteoarthritis severity</a:t>
                      </a:r>
                      <a:endParaRPr lang="en-IN" i="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tx1"/>
                          </a:solidFill>
                          <a:effectLst/>
                          <a:latin typeface="Times New Roman" panose="02020603050405020304" pitchFamily="18" charset="0"/>
                          <a:cs typeface="Times New Roman" panose="02020603050405020304" pitchFamily="18" charset="0"/>
                        </a:rPr>
                        <a:t>Additional patient information improved DL diagnosis in interpreting early knee osteoarthritis.</a:t>
                      </a:r>
                      <a:endParaRPr lang="en-IN"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6674972"/>
                  </a:ext>
                </a:extLst>
              </a:tr>
              <a:tr h="1201176">
                <a:tc>
                  <a:txBody>
                    <a:bodyPr/>
                    <a:lstStyle/>
                    <a:p>
                      <a:r>
                        <a:rPr lang="en-IN"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cs typeface="Times New Roman" panose="02020603050405020304" pitchFamily="18" charset="0"/>
                        </a:rPr>
                        <a:t>Diagnostics, vol. 10, no. 11, p. 932, 2020.</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cs typeface="Times New Roman" panose="02020603050405020304" pitchFamily="18" charset="0"/>
                        </a:rPr>
                        <a:t>A. Tiulpin and S. Saarakkala</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cs typeface="Times New Roman" panose="02020603050405020304" pitchFamily="18" charset="0"/>
                        </a:rPr>
                        <a:t>Automatic grading of individual knee osteoarthritis features in plain radiographs using deep convolutional neural networks.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tx1"/>
                          </a:solidFill>
                          <a:effectLst/>
                          <a:latin typeface="Times New Roman" panose="02020603050405020304" pitchFamily="18" charset="0"/>
                          <a:cs typeface="Times New Roman" panose="02020603050405020304" pitchFamily="18" charset="0"/>
                        </a:rPr>
                        <a:t>OA severity assessment of the knee.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0467001"/>
                  </a:ext>
                </a:extLst>
              </a:tr>
            </a:tbl>
          </a:graphicData>
        </a:graphic>
      </p:graphicFrame>
      <p:sp>
        <p:nvSpPr>
          <p:cNvPr id="5" name="TextBox 4">
            <a:extLst>
              <a:ext uri="{FF2B5EF4-FFF2-40B4-BE49-F238E27FC236}">
                <a16:creationId xmlns:a16="http://schemas.microsoft.com/office/drawing/2014/main" id="{C7DB7788-BBD0-A80D-B741-2F726FDEDA09}"/>
              </a:ext>
            </a:extLst>
          </p:cNvPr>
          <p:cNvSpPr txBox="1"/>
          <p:nvPr/>
        </p:nvSpPr>
        <p:spPr>
          <a:xfrm>
            <a:off x="11169944" y="352782"/>
            <a:ext cx="609467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4/25</a:t>
            </a:r>
            <a:endParaRPr lang="en-IN" dirty="0"/>
          </a:p>
        </p:txBody>
      </p:sp>
    </p:spTree>
    <p:extLst>
      <p:ext uri="{BB962C8B-B14F-4D97-AF65-F5344CB8AC3E}">
        <p14:creationId xmlns:p14="http://schemas.microsoft.com/office/powerpoint/2010/main" val="3905549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647370" y="258749"/>
            <a:ext cx="9875520" cy="1356360"/>
          </a:xfrm>
        </p:spPr>
        <p:txBody>
          <a:bodyPr/>
          <a:lstStyle/>
          <a:p>
            <a:pPr algn="just"/>
            <a:r>
              <a:rPr lang="en-US" dirty="0">
                <a:solidFill>
                  <a:srgbClr val="002060"/>
                </a:solidFill>
                <a:latin typeface="Rockwell" panose="02060603020205020403" pitchFamily="18" charset="0"/>
              </a:rPr>
              <a:t>Problem Statement</a:t>
            </a:r>
          </a:p>
        </p:txBody>
      </p:sp>
      <p:sp>
        <p:nvSpPr>
          <p:cNvPr id="5" name="Content Placeholder 4">
            <a:extLst>
              <a:ext uri="{FF2B5EF4-FFF2-40B4-BE49-F238E27FC236}">
                <a16:creationId xmlns:a16="http://schemas.microsoft.com/office/drawing/2014/main" id="{0A9480B2-C5F4-AAFB-4830-B6EACA5F3326}"/>
              </a:ext>
            </a:extLst>
          </p:cNvPr>
          <p:cNvSpPr>
            <a:spLocks noGrp="1"/>
          </p:cNvSpPr>
          <p:nvPr>
            <p:ph idx="1"/>
          </p:nvPr>
        </p:nvSpPr>
        <p:spPr>
          <a:xfrm>
            <a:off x="650019" y="1524663"/>
            <a:ext cx="9872871" cy="4038600"/>
          </a:xfrm>
        </p:spPr>
        <p:txBody>
          <a:bodyPr>
            <a:normAutofit fontScale="25000" lnSpcReduction="20000"/>
          </a:bodyPr>
          <a:lstStyle/>
          <a:p>
            <a:pPr marL="285750" marR="0" lvl="0" indent="-285750" algn="just" defTabSz="914400" rtl="0" eaLnBrk="1" fontAlgn="auto" latinLnBrk="0" hangingPunct="1">
              <a:lnSpc>
                <a:spcPct val="100000"/>
              </a:lnSpc>
              <a:spcBef>
                <a:spcPts val="360"/>
              </a:spcBef>
              <a:spcAft>
                <a:spcPts val="800"/>
              </a:spcAft>
              <a:buClrTx/>
              <a:buSzTx/>
              <a:buFont typeface="Arial" panose="020B0604020202020204" pitchFamily="34" charset="0"/>
              <a:buChar char="•"/>
              <a:tabLst/>
              <a:defRPr/>
            </a:pPr>
            <a:r>
              <a:rPr kumimoji="0" lang="en-IN" sz="8000" b="1" i="0" u="none" strike="noStrike" kern="1200" cap="none" spc="0" normalizeH="0" baseline="0" noProof="0" dirty="0">
                <a:ln>
                  <a:noFill/>
                </a:ln>
                <a:solidFill>
                  <a:srgbClr val="002060"/>
                </a:solidFill>
                <a:effectLst/>
                <a:uLnTx/>
                <a:uFillTx/>
                <a:latin typeface="Times New Roman" panose="02020603050405020304" pitchFamily="18" charset="0"/>
                <a:ea typeface="Calibri" panose="020F0502020204030204" pitchFamily="34" charset="0"/>
                <a:cs typeface="Times New Roman" panose="02020603050405020304" pitchFamily="18" charset="0"/>
              </a:rPr>
              <a:t>Arthritis is a disorder that causes swelling, tenderness, inflammation, stiffness etc. in one or more joints. </a:t>
            </a:r>
          </a:p>
          <a:p>
            <a:pPr marL="285750" marR="0" lvl="0" indent="-285750" algn="just" defTabSz="914400" rtl="0" eaLnBrk="1" fontAlgn="auto" latinLnBrk="0" hangingPunct="1">
              <a:lnSpc>
                <a:spcPct val="100000"/>
              </a:lnSpc>
              <a:spcBef>
                <a:spcPts val="360"/>
              </a:spcBef>
              <a:spcAft>
                <a:spcPts val="800"/>
              </a:spcAft>
              <a:buClrTx/>
              <a:buSzTx/>
              <a:buFont typeface="Arial" panose="020B0604020202020204" pitchFamily="34" charset="0"/>
              <a:buChar char="•"/>
              <a:tabLst/>
              <a:defRPr/>
            </a:pPr>
            <a:r>
              <a:rPr kumimoji="0" lang="en-IN" sz="8000" b="1" i="0" u="none" strike="noStrike" kern="1200" cap="none" spc="0" normalizeH="0" baseline="0" noProof="0" dirty="0">
                <a:ln>
                  <a:noFill/>
                </a:ln>
                <a:solidFill>
                  <a:srgbClr val="002060"/>
                </a:solidFill>
                <a:effectLst/>
                <a:uLnTx/>
                <a:uFillTx/>
                <a:latin typeface="Times New Roman" panose="02020603050405020304" pitchFamily="18" charset="0"/>
                <a:ea typeface="Calibri" panose="020F0502020204030204" pitchFamily="34" charset="0"/>
                <a:cs typeface="Times New Roman" panose="02020603050405020304" pitchFamily="18" charset="0"/>
              </a:rPr>
              <a:t>Arthritis is more common in older people and typically worsens with age. While there are many different types of arthritis with different causes and treatments, osteoarthritis is the most prevalent. </a:t>
            </a:r>
          </a:p>
          <a:p>
            <a:pPr marL="285750" marR="0" lvl="0" indent="-285750" algn="just" defTabSz="914400" rtl="0" eaLnBrk="1" fontAlgn="auto" latinLnBrk="0" hangingPunct="1">
              <a:lnSpc>
                <a:spcPct val="100000"/>
              </a:lnSpc>
              <a:spcBef>
                <a:spcPts val="360"/>
              </a:spcBef>
              <a:spcAft>
                <a:spcPts val="800"/>
              </a:spcAft>
              <a:buClrTx/>
              <a:buSzTx/>
              <a:buFont typeface="Arial" panose="020B0604020202020204" pitchFamily="34" charset="0"/>
              <a:buChar char="•"/>
              <a:tabLst/>
              <a:defRPr/>
            </a:pPr>
            <a:r>
              <a:rPr kumimoji="0" lang="en-IN" sz="8000" b="1" i="0" u="none" strike="noStrike" kern="1200" cap="none" spc="0" normalizeH="0" baseline="0" noProof="0" dirty="0">
                <a:ln>
                  <a:noFill/>
                </a:ln>
                <a:solidFill>
                  <a:srgbClr val="002060"/>
                </a:solidFill>
                <a:effectLst/>
                <a:uLnTx/>
                <a:uFillTx/>
                <a:latin typeface="Times New Roman" panose="02020603050405020304" pitchFamily="18" charset="0"/>
                <a:ea typeface="Calibri" panose="020F0502020204030204" pitchFamily="34" charset="0"/>
                <a:cs typeface="Times New Roman" panose="02020603050405020304" pitchFamily="18" charset="0"/>
              </a:rPr>
              <a:t>Osteoarthritis is estimated to affect nearly 237 million people globally, this accounts for almost 3.3% of the human population.</a:t>
            </a:r>
          </a:p>
          <a:p>
            <a:pPr marL="285750" marR="0" lvl="0" indent="-285750" algn="just" defTabSz="914400" rtl="0" eaLnBrk="1" fontAlgn="auto" latinLnBrk="0" hangingPunct="1">
              <a:lnSpc>
                <a:spcPct val="100000"/>
              </a:lnSpc>
              <a:spcBef>
                <a:spcPts val="360"/>
              </a:spcBef>
              <a:spcAft>
                <a:spcPts val="800"/>
              </a:spcAft>
              <a:buClrTx/>
              <a:buSzTx/>
              <a:buFont typeface="Arial" panose="020B0604020202020204" pitchFamily="34" charset="0"/>
              <a:buChar char="•"/>
              <a:tabLst/>
              <a:defRPr/>
            </a:pPr>
            <a:r>
              <a:rPr kumimoji="0" lang="en-IN" sz="8000" b="1" i="0" u="none" strike="noStrike" kern="1200" cap="none" spc="0" normalizeH="0" baseline="0" noProof="0" dirty="0">
                <a:ln>
                  <a:noFill/>
                </a:ln>
                <a:solidFill>
                  <a:srgbClr val="002060"/>
                </a:solidFill>
                <a:effectLst/>
                <a:uLnTx/>
                <a:uFillTx/>
                <a:latin typeface="Times New Roman" panose="02020603050405020304" pitchFamily="18" charset="0"/>
                <a:ea typeface="Calibri" panose="020F0502020204030204" pitchFamily="34" charset="0"/>
                <a:cs typeface="Times New Roman" panose="02020603050405020304" pitchFamily="18" charset="0"/>
              </a:rPr>
              <a:t> Although as of now there is no known cure for arthritis, the benefits of early detection can’t be understated.</a:t>
            </a:r>
          </a:p>
          <a:p>
            <a:pPr marL="285750" marR="0" lvl="0" indent="-285750" algn="just" defTabSz="914400" rtl="0" eaLnBrk="1" fontAlgn="auto" latinLnBrk="0" hangingPunct="1">
              <a:lnSpc>
                <a:spcPct val="100000"/>
              </a:lnSpc>
              <a:spcBef>
                <a:spcPts val="360"/>
              </a:spcBef>
              <a:spcAft>
                <a:spcPts val="800"/>
              </a:spcAft>
              <a:buClrTx/>
              <a:buSzTx/>
              <a:buFont typeface="Arial" panose="020B0604020202020204" pitchFamily="34" charset="0"/>
              <a:buChar char="•"/>
              <a:tabLst/>
              <a:defRPr/>
            </a:pPr>
            <a:r>
              <a:rPr kumimoji="0" lang="en-IN" sz="8000" b="1" i="0" u="none" strike="noStrike" kern="1200" cap="none" spc="0" normalizeH="0" baseline="0" noProof="0" dirty="0">
                <a:ln>
                  <a:noFill/>
                </a:ln>
                <a:solidFill>
                  <a:srgbClr val="002060"/>
                </a:solidFill>
                <a:effectLst/>
                <a:uLnTx/>
                <a:uFillTx/>
                <a:latin typeface="Times New Roman" panose="02020603050405020304" pitchFamily="18" charset="0"/>
                <a:ea typeface="Calibri" panose="020F0502020204030204" pitchFamily="34" charset="0"/>
                <a:cs typeface="Times New Roman" panose="02020603050405020304" pitchFamily="18" charset="0"/>
              </a:rPr>
              <a:t>Our Knee Osteoarthritis Detection project helps patients detect Osteoarthritis in their knees. </a:t>
            </a:r>
          </a:p>
          <a:p>
            <a:pPr marL="285750" marR="0" lvl="0" indent="-285750" algn="just" defTabSz="914400" rtl="0" eaLnBrk="1" fontAlgn="auto" latinLnBrk="0" hangingPunct="1">
              <a:lnSpc>
                <a:spcPct val="100000"/>
              </a:lnSpc>
              <a:spcBef>
                <a:spcPts val="360"/>
              </a:spcBef>
              <a:spcAft>
                <a:spcPts val="800"/>
              </a:spcAft>
              <a:buClrTx/>
              <a:buSzTx/>
              <a:buFont typeface="Arial" panose="020B0604020202020204" pitchFamily="34" charset="0"/>
              <a:buChar char="•"/>
              <a:tabLst/>
              <a:defRPr/>
            </a:pPr>
            <a:r>
              <a:rPr kumimoji="0" lang="en-IN" sz="8000" b="1" i="0" u="none" strike="noStrike" kern="1200" cap="none" spc="0" normalizeH="0" baseline="0" noProof="0" dirty="0">
                <a:ln>
                  <a:noFill/>
                </a:ln>
                <a:solidFill>
                  <a:srgbClr val="002060"/>
                </a:solidFill>
                <a:effectLst/>
                <a:uLnTx/>
                <a:uFillTx/>
                <a:latin typeface="Times New Roman" panose="02020603050405020304" pitchFamily="18" charset="0"/>
                <a:ea typeface="Calibri" panose="020F0502020204030204" pitchFamily="34" charset="0"/>
                <a:cs typeface="Times New Roman" panose="02020603050405020304" pitchFamily="18" charset="0"/>
              </a:rPr>
              <a:t>Along with helping with early detection, this web application also detects the severity of the disorder.</a:t>
            </a:r>
          </a:p>
          <a:p>
            <a:pPr marL="45720" indent="0">
              <a:buNone/>
            </a:pPr>
            <a:endParaRPr lang="en-IN" sz="2400" b="1" dirty="0"/>
          </a:p>
        </p:txBody>
      </p:sp>
      <p:sp>
        <p:nvSpPr>
          <p:cNvPr id="7" name="TextBox 6">
            <a:extLst>
              <a:ext uri="{FF2B5EF4-FFF2-40B4-BE49-F238E27FC236}">
                <a16:creationId xmlns:a16="http://schemas.microsoft.com/office/drawing/2014/main" id="{92B68E70-3B98-3B1B-1A20-7AA77EBD017C}"/>
              </a:ext>
            </a:extLst>
          </p:cNvPr>
          <p:cNvSpPr txBox="1"/>
          <p:nvPr/>
        </p:nvSpPr>
        <p:spPr>
          <a:xfrm>
            <a:off x="11104520" y="375092"/>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5</a:t>
            </a:fld>
            <a:r>
              <a:rPr lang="en-US" sz="1800" dirty="0">
                <a:latin typeface="Arial" panose="020B0604020202020204" pitchFamily="34" charset="0"/>
                <a:cs typeface="Arial" panose="020B0604020202020204" pitchFamily="34" charset="0"/>
              </a:rPr>
              <a:t>/25</a:t>
            </a:r>
            <a:endParaRPr lang="en-IN" dirty="0"/>
          </a:p>
        </p:txBody>
      </p:sp>
    </p:spTree>
    <p:extLst>
      <p:ext uri="{BB962C8B-B14F-4D97-AF65-F5344CB8AC3E}">
        <p14:creationId xmlns:p14="http://schemas.microsoft.com/office/powerpoint/2010/main" val="35372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647370" y="258749"/>
            <a:ext cx="9875520" cy="1356360"/>
          </a:xfrm>
        </p:spPr>
        <p:txBody>
          <a:bodyPr/>
          <a:lstStyle/>
          <a:p>
            <a:r>
              <a:rPr lang="en-US" sz="4400" dirty="0">
                <a:solidFill>
                  <a:srgbClr val="002060"/>
                </a:solidFill>
              </a:rPr>
              <a:t>Hardware and software requirements</a:t>
            </a:r>
            <a:endParaRPr lang="en-US" dirty="0">
              <a:solidFill>
                <a:srgbClr val="002060"/>
              </a:solidFill>
              <a:latin typeface="Rockwell" panose="02060603020205020403" pitchFamily="18" charset="0"/>
            </a:endParaRPr>
          </a:p>
        </p:txBody>
      </p:sp>
      <p:sp>
        <p:nvSpPr>
          <p:cNvPr id="5" name="Content Placeholder 4">
            <a:extLst>
              <a:ext uri="{FF2B5EF4-FFF2-40B4-BE49-F238E27FC236}">
                <a16:creationId xmlns:a16="http://schemas.microsoft.com/office/drawing/2014/main" id="{0A9480B2-C5F4-AAFB-4830-B6EACA5F3326}"/>
              </a:ext>
            </a:extLst>
          </p:cNvPr>
          <p:cNvSpPr>
            <a:spLocks noGrp="1"/>
          </p:cNvSpPr>
          <p:nvPr>
            <p:ph idx="1"/>
          </p:nvPr>
        </p:nvSpPr>
        <p:spPr>
          <a:xfrm>
            <a:off x="647370" y="1364242"/>
            <a:ext cx="11276939" cy="5074588"/>
          </a:xfrm>
        </p:spPr>
        <p:txBody>
          <a:bodyPr>
            <a:normAutofit fontScale="25000" lnSpcReduction="20000"/>
          </a:bodyPr>
          <a:lstStyle/>
          <a:p>
            <a:pPr marL="45720" lvl="0" indent="0" algn="just">
              <a:lnSpc>
                <a:spcPct val="150000"/>
              </a:lnSpc>
              <a:spcAft>
                <a:spcPts val="800"/>
              </a:spcAft>
              <a:buNone/>
            </a:pPr>
            <a:r>
              <a:rPr lang="en-US"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Hardware Requirement:</a:t>
            </a:r>
            <a:endParaRPr lang="en-IN" sz="8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buFont typeface="Symbol" panose="05050102010706020507" pitchFamily="18" charset="2"/>
              <a:buChar char=""/>
            </a:pPr>
            <a:r>
              <a:rPr lang="en-US"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Processor –Core i5</a:t>
            </a:r>
            <a:endParaRPr lang="en-IN"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buFont typeface="Symbol" panose="05050102010706020507" pitchFamily="18" charset="2"/>
              <a:buChar char=""/>
            </a:pPr>
            <a:r>
              <a:rPr lang="en-US"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Hard Drive – </a:t>
            </a:r>
            <a:r>
              <a:rPr lang="en-US" sz="80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25</a:t>
            </a:r>
            <a:r>
              <a:rPr lang="en-US"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GB</a:t>
            </a:r>
            <a:endParaRPr lang="en-IN"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buFont typeface="Symbol" panose="05050102010706020507" pitchFamily="18" charset="2"/>
              <a:buChar char=""/>
            </a:pPr>
            <a:r>
              <a:rPr lang="en-US"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Memory – </a:t>
            </a:r>
            <a:r>
              <a:rPr lang="en-US" sz="80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4</a:t>
            </a:r>
            <a:r>
              <a:rPr lang="en-US"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GB RAM</a:t>
            </a:r>
            <a:endParaRPr lang="en-IN"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Symbol" panose="05050102010706020507" pitchFamily="18" charset="2"/>
              <a:buChar char=""/>
            </a:pPr>
            <a:r>
              <a:rPr lang="en-US"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Monitor</a:t>
            </a:r>
            <a:endParaRPr lang="en-IN"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 indent="0" algn="just">
              <a:lnSpc>
                <a:spcPct val="120000"/>
              </a:lnSpc>
              <a:spcAft>
                <a:spcPts val="800"/>
              </a:spcAft>
              <a:buNone/>
            </a:pPr>
            <a:r>
              <a:rPr lang="en-US"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Software Requirement: </a:t>
            </a:r>
            <a:endParaRPr lang="en-IN" sz="8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buFont typeface="Symbol" panose="05050102010706020507" pitchFamily="18" charset="2"/>
              <a:buChar char=""/>
            </a:pPr>
            <a:r>
              <a:rPr lang="en-US"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Windows 7 or higher</a:t>
            </a:r>
            <a:endParaRPr lang="en-IN"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buFont typeface="Symbol" panose="05050102010706020507" pitchFamily="18" charset="2"/>
              <a:buChar char=""/>
            </a:pPr>
            <a:r>
              <a:rPr lang="en-US"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Python</a:t>
            </a:r>
            <a:endParaRPr lang="en-IN"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buFont typeface="Symbol" panose="05050102010706020507" pitchFamily="18" charset="2"/>
              <a:buChar char=""/>
            </a:pPr>
            <a:r>
              <a:rPr lang="en-US"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Django framework</a:t>
            </a:r>
            <a:endParaRPr lang="en-IN"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Symbol" panose="05050102010706020507" pitchFamily="18" charset="2"/>
              <a:buChar char=""/>
            </a:pPr>
            <a:r>
              <a:rPr lang="en-US"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MySQL database and XAMPP Server</a:t>
            </a:r>
            <a:endParaRPr lang="en-IN" sz="8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 indent="0">
              <a:buNone/>
            </a:pPr>
            <a:endParaRPr lang="en-IN" sz="2400" b="1" dirty="0">
              <a:solidFill>
                <a:srgbClr val="002060"/>
              </a:solidFill>
            </a:endParaRPr>
          </a:p>
        </p:txBody>
      </p:sp>
      <p:sp>
        <p:nvSpPr>
          <p:cNvPr id="4" name="TextBox 3">
            <a:extLst>
              <a:ext uri="{FF2B5EF4-FFF2-40B4-BE49-F238E27FC236}">
                <a16:creationId xmlns:a16="http://schemas.microsoft.com/office/drawing/2014/main" id="{812F0D34-0958-1CAC-B86E-EF5DA05D154E}"/>
              </a:ext>
            </a:extLst>
          </p:cNvPr>
          <p:cNvSpPr txBox="1"/>
          <p:nvPr/>
        </p:nvSpPr>
        <p:spPr>
          <a:xfrm>
            <a:off x="11189613" y="337708"/>
            <a:ext cx="6094674" cy="369332"/>
          </a:xfrm>
          <a:prstGeom prst="rect">
            <a:avLst/>
          </a:prstGeom>
          <a:noFill/>
        </p:spPr>
        <p:txBody>
          <a:bodyPr wrap="square">
            <a:spAutoFit/>
          </a:bodyPr>
          <a:lstStyle/>
          <a:p>
            <a:fld id="{48F63A3B-78C7-47BE-AE5E-E10140E04643}" type="slidenum">
              <a:rPr lang="en-US" sz="1800" smtClean="0">
                <a:latin typeface="Arial" panose="020B0604020202020204" pitchFamily="34" charset="0"/>
                <a:cs typeface="Arial" panose="020B0604020202020204" pitchFamily="34" charset="0"/>
              </a:rPr>
              <a:pPr/>
              <a:t>6</a:t>
            </a:fld>
            <a:r>
              <a:rPr lang="en-US" sz="1800" dirty="0">
                <a:latin typeface="Arial" panose="020B0604020202020204" pitchFamily="34" charset="0"/>
                <a:cs typeface="Arial" panose="020B0604020202020204" pitchFamily="34" charset="0"/>
              </a:rPr>
              <a:t>/25</a:t>
            </a:r>
            <a:endParaRPr lang="en-IN" dirty="0"/>
          </a:p>
        </p:txBody>
      </p:sp>
    </p:spTree>
    <p:extLst>
      <p:ext uri="{BB962C8B-B14F-4D97-AF65-F5344CB8AC3E}">
        <p14:creationId xmlns:p14="http://schemas.microsoft.com/office/powerpoint/2010/main" val="144939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5EFBC8-907D-4423-D2D4-44F89E397FA6}"/>
              </a:ext>
            </a:extLst>
          </p:cNvPr>
          <p:cNvSpPr txBox="1"/>
          <p:nvPr/>
        </p:nvSpPr>
        <p:spPr>
          <a:xfrm>
            <a:off x="431359" y="491195"/>
            <a:ext cx="6096662" cy="707886"/>
          </a:xfrm>
          <a:prstGeom prst="rect">
            <a:avLst/>
          </a:prstGeom>
          <a:noFill/>
        </p:spPr>
        <p:txBody>
          <a:bodyPr wrap="square">
            <a:spAutoFit/>
          </a:bodyPr>
          <a:lstStyle/>
          <a:p>
            <a:r>
              <a:rPr lang="en-US" sz="4000" dirty="0">
                <a:solidFill>
                  <a:srgbClr val="002060"/>
                </a:solidFill>
                <a:latin typeface="Rockwell" panose="02060603020205020403" pitchFamily="18" charset="0"/>
              </a:rPr>
              <a:t>System Architecture</a:t>
            </a:r>
            <a:endParaRPr lang="en-IN" sz="4000" dirty="0"/>
          </a:p>
        </p:txBody>
      </p:sp>
      <p:pic>
        <p:nvPicPr>
          <p:cNvPr id="3" name="Picture 2">
            <a:extLst>
              <a:ext uri="{FF2B5EF4-FFF2-40B4-BE49-F238E27FC236}">
                <a16:creationId xmlns:a16="http://schemas.microsoft.com/office/drawing/2014/main" id="{07A6B2F6-6298-55BA-5202-2B0572F7C5EA}"/>
              </a:ext>
            </a:extLst>
          </p:cNvPr>
          <p:cNvPicPr>
            <a:picLocks noChangeAspect="1"/>
          </p:cNvPicPr>
          <p:nvPr/>
        </p:nvPicPr>
        <p:blipFill>
          <a:blip r:embed="rId2"/>
          <a:stretch>
            <a:fillRect/>
          </a:stretch>
        </p:blipFill>
        <p:spPr>
          <a:xfrm>
            <a:off x="2711816" y="1568988"/>
            <a:ext cx="6310168" cy="4609175"/>
          </a:xfrm>
          <a:prstGeom prst="rect">
            <a:avLst/>
          </a:prstGeom>
        </p:spPr>
      </p:pic>
      <p:sp>
        <p:nvSpPr>
          <p:cNvPr id="4" name="TextBox 3">
            <a:extLst>
              <a:ext uri="{FF2B5EF4-FFF2-40B4-BE49-F238E27FC236}">
                <a16:creationId xmlns:a16="http://schemas.microsoft.com/office/drawing/2014/main" id="{65C94F93-402C-9BDB-8329-52DFB795F53F}"/>
              </a:ext>
            </a:extLst>
          </p:cNvPr>
          <p:cNvSpPr txBox="1"/>
          <p:nvPr/>
        </p:nvSpPr>
        <p:spPr>
          <a:xfrm>
            <a:off x="11237600" y="306529"/>
            <a:ext cx="609467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7/25</a:t>
            </a:r>
            <a:endParaRPr lang="en-IN" dirty="0"/>
          </a:p>
        </p:txBody>
      </p:sp>
    </p:spTree>
    <p:extLst>
      <p:ext uri="{BB962C8B-B14F-4D97-AF65-F5344CB8AC3E}">
        <p14:creationId xmlns:p14="http://schemas.microsoft.com/office/powerpoint/2010/main" val="3387087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5EFBC8-907D-4423-D2D4-44F89E397FA6}"/>
              </a:ext>
            </a:extLst>
          </p:cNvPr>
          <p:cNvSpPr txBox="1"/>
          <p:nvPr/>
        </p:nvSpPr>
        <p:spPr>
          <a:xfrm>
            <a:off x="431359" y="491195"/>
            <a:ext cx="6096662" cy="707886"/>
          </a:xfrm>
          <a:prstGeom prst="rect">
            <a:avLst/>
          </a:prstGeom>
          <a:noFill/>
        </p:spPr>
        <p:txBody>
          <a:bodyPr wrap="square">
            <a:spAutoFit/>
          </a:bodyPr>
          <a:lstStyle/>
          <a:p>
            <a:r>
              <a:rPr lang="en-US" sz="4000" dirty="0">
                <a:solidFill>
                  <a:srgbClr val="002060"/>
                </a:solidFill>
                <a:latin typeface="Rockwell" panose="02060603020205020403" pitchFamily="18" charset="0"/>
              </a:rPr>
              <a:t>ER Diagram</a:t>
            </a:r>
            <a:endParaRPr lang="en-IN" sz="4000" dirty="0"/>
          </a:p>
        </p:txBody>
      </p:sp>
      <p:pic>
        <p:nvPicPr>
          <p:cNvPr id="91" name="Picture 90">
            <a:extLst>
              <a:ext uri="{FF2B5EF4-FFF2-40B4-BE49-F238E27FC236}">
                <a16:creationId xmlns:a16="http://schemas.microsoft.com/office/drawing/2014/main" id="{EFF8F15C-AA8E-8972-640F-84AA04B889C8}"/>
              </a:ext>
            </a:extLst>
          </p:cNvPr>
          <p:cNvPicPr>
            <a:picLocks noChangeAspect="1"/>
          </p:cNvPicPr>
          <p:nvPr/>
        </p:nvPicPr>
        <p:blipFill>
          <a:blip r:embed="rId2"/>
          <a:stretch>
            <a:fillRect/>
          </a:stretch>
        </p:blipFill>
        <p:spPr>
          <a:xfrm>
            <a:off x="3280611" y="1386855"/>
            <a:ext cx="5630778" cy="4923803"/>
          </a:xfrm>
          <a:prstGeom prst="rect">
            <a:avLst/>
          </a:prstGeom>
        </p:spPr>
      </p:pic>
      <p:sp>
        <p:nvSpPr>
          <p:cNvPr id="93" name="TextBox 92">
            <a:extLst>
              <a:ext uri="{FF2B5EF4-FFF2-40B4-BE49-F238E27FC236}">
                <a16:creationId xmlns:a16="http://schemas.microsoft.com/office/drawing/2014/main" id="{8ED5D043-84F6-782C-AF7E-3226D0CA2ED2}"/>
              </a:ext>
            </a:extLst>
          </p:cNvPr>
          <p:cNvSpPr txBox="1"/>
          <p:nvPr/>
        </p:nvSpPr>
        <p:spPr>
          <a:xfrm>
            <a:off x="11172525" y="378718"/>
            <a:ext cx="609467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8/25</a:t>
            </a:r>
            <a:endParaRPr lang="en-IN" dirty="0"/>
          </a:p>
        </p:txBody>
      </p:sp>
    </p:spTree>
    <p:extLst>
      <p:ext uri="{BB962C8B-B14F-4D97-AF65-F5344CB8AC3E}">
        <p14:creationId xmlns:p14="http://schemas.microsoft.com/office/powerpoint/2010/main" val="425270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5EFBC8-907D-4423-D2D4-44F89E397FA6}"/>
              </a:ext>
            </a:extLst>
          </p:cNvPr>
          <p:cNvSpPr txBox="1"/>
          <p:nvPr/>
        </p:nvSpPr>
        <p:spPr>
          <a:xfrm>
            <a:off x="431359" y="491195"/>
            <a:ext cx="6096662" cy="707886"/>
          </a:xfrm>
          <a:prstGeom prst="rect">
            <a:avLst/>
          </a:prstGeom>
          <a:noFill/>
        </p:spPr>
        <p:txBody>
          <a:bodyPr wrap="square">
            <a:spAutoFit/>
          </a:bodyPr>
          <a:lstStyle/>
          <a:p>
            <a:r>
              <a:rPr lang="en-US" sz="4000" dirty="0">
                <a:solidFill>
                  <a:srgbClr val="002060"/>
                </a:solidFill>
                <a:latin typeface="Rockwell" panose="02060603020205020403" pitchFamily="18" charset="0"/>
              </a:rPr>
              <a:t>Use Case Diagram</a:t>
            </a:r>
            <a:endParaRPr lang="en-IN" sz="4000" dirty="0"/>
          </a:p>
        </p:txBody>
      </p:sp>
      <p:sp>
        <p:nvSpPr>
          <p:cNvPr id="93" name="TextBox 92">
            <a:extLst>
              <a:ext uri="{FF2B5EF4-FFF2-40B4-BE49-F238E27FC236}">
                <a16:creationId xmlns:a16="http://schemas.microsoft.com/office/drawing/2014/main" id="{8ED5D043-84F6-782C-AF7E-3226D0CA2ED2}"/>
              </a:ext>
            </a:extLst>
          </p:cNvPr>
          <p:cNvSpPr txBox="1"/>
          <p:nvPr/>
        </p:nvSpPr>
        <p:spPr>
          <a:xfrm>
            <a:off x="11204609" y="306529"/>
            <a:ext cx="609467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9/25</a:t>
            </a:r>
            <a:endParaRPr lang="en-IN" dirty="0"/>
          </a:p>
        </p:txBody>
      </p:sp>
      <p:pic>
        <p:nvPicPr>
          <p:cNvPr id="3" name="Picture 2">
            <a:extLst>
              <a:ext uri="{FF2B5EF4-FFF2-40B4-BE49-F238E27FC236}">
                <a16:creationId xmlns:a16="http://schemas.microsoft.com/office/drawing/2014/main" id="{83184380-C327-5E2A-EB8E-AB51DE74CC6B}"/>
              </a:ext>
            </a:extLst>
          </p:cNvPr>
          <p:cNvPicPr>
            <a:picLocks noChangeAspect="1"/>
          </p:cNvPicPr>
          <p:nvPr/>
        </p:nvPicPr>
        <p:blipFill>
          <a:blip r:embed="rId2"/>
          <a:stretch>
            <a:fillRect/>
          </a:stretch>
        </p:blipFill>
        <p:spPr>
          <a:xfrm>
            <a:off x="2780837" y="1900024"/>
            <a:ext cx="6630325" cy="3057952"/>
          </a:xfrm>
          <a:prstGeom prst="rect">
            <a:avLst/>
          </a:prstGeom>
        </p:spPr>
      </p:pic>
    </p:spTree>
    <p:extLst>
      <p:ext uri="{BB962C8B-B14F-4D97-AF65-F5344CB8AC3E}">
        <p14:creationId xmlns:p14="http://schemas.microsoft.com/office/powerpoint/2010/main" val="1733900352"/>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F1ABED-93B7-45AC-A513-2CB1FF159A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64</TotalTime>
  <Words>1600</Words>
  <Application>Microsoft Office PowerPoint</Application>
  <PresentationFormat>Widescreen</PresentationFormat>
  <Paragraphs>169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Corbel</vt:lpstr>
      <vt:lpstr>Rockwell</vt:lpstr>
      <vt:lpstr>Symbol</vt:lpstr>
      <vt:lpstr>Times New Roman</vt:lpstr>
      <vt:lpstr>Basis</vt:lpstr>
      <vt:lpstr>PowerPoint Presentation</vt:lpstr>
      <vt:lpstr>Introduction</vt:lpstr>
      <vt:lpstr>PowerPoint Presentation</vt:lpstr>
      <vt:lpstr>PowerPoint Presentation</vt:lpstr>
      <vt:lpstr>Problem Statement</vt:lpstr>
      <vt:lpstr>Hardware and software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PowerPoint Presentation</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Knee Osteoarthritis and its Severity Using DEEP LEARNING</dc:title>
  <dc:creator>Muthu Annamalai Venkatachalam</dc:creator>
  <cp:lastModifiedBy>Muthu Annamalai Venkatachalam</cp:lastModifiedBy>
  <cp:revision>3</cp:revision>
  <dcterms:created xsi:type="dcterms:W3CDTF">2023-04-01T18:55:56Z</dcterms:created>
  <dcterms:modified xsi:type="dcterms:W3CDTF">2023-04-09T10:54:21Z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