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3f96f841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3f96f841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3f96f8413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3f96f8413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403bb6250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403bb6250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3f96f8413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3f96f8413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401e6b9a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401e6b9a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403bb62505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403bb62505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403bb6250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403bb6250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3e71703124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3e71703124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3e71703124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3e71703124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e71703124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e71703124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e71703124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e71703124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e71703124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e71703124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3e71703124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3e71703124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3f96f8413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3f96f8413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3f96f8413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3f96f8413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403bb6250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403bb6250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3f96f841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3f96f841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clanthology.org/P19-123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52200"/>
            <a:ext cx="5238300" cy="205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latin typeface="Arial"/>
                <a:ea typeface="Arial"/>
                <a:cs typeface="Arial"/>
                <a:sym typeface="Arial"/>
              </a:rPr>
              <a:t>Sarcasm</a:t>
            </a:r>
            <a:r>
              <a:rPr lang="en">
                <a:latin typeface="Arial"/>
                <a:ea typeface="Arial"/>
                <a:cs typeface="Arial"/>
                <a:sym typeface="Arial"/>
              </a:rPr>
              <a:t> Detection using NLP Techniques</a:t>
            </a:r>
            <a:endParaRPr>
              <a:latin typeface="Arial"/>
              <a:ea typeface="Arial"/>
              <a:cs typeface="Arial"/>
              <a:sym typeface="Arial"/>
            </a:endParaRPr>
          </a:p>
        </p:txBody>
      </p:sp>
      <p:sp>
        <p:nvSpPr>
          <p:cNvPr id="278" name="Google Shape;278;p13"/>
          <p:cNvSpPr txBox="1"/>
          <p:nvPr>
            <p:ph idx="1" type="subTitle"/>
          </p:nvPr>
        </p:nvSpPr>
        <p:spPr>
          <a:xfrm>
            <a:off x="824000" y="3215350"/>
            <a:ext cx="4981800" cy="1928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800">
                <a:latin typeface="Arial"/>
                <a:ea typeface="Arial"/>
                <a:cs typeface="Arial"/>
                <a:sym typeface="Arial"/>
              </a:rPr>
              <a:t>Yamini Pathuri, Koundinya Raghava Nerella</a:t>
            </a:r>
            <a:endParaRPr b="1" sz="18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Course: APLN552_01</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Instructor: Srinivas Bangalore</a:t>
            </a:r>
            <a:endParaRPr>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n-grams contd….</a:t>
            </a:r>
            <a:endParaRPr>
              <a:latin typeface="Arial"/>
              <a:ea typeface="Arial"/>
              <a:cs typeface="Arial"/>
              <a:sym typeface="Arial"/>
            </a:endParaRPr>
          </a:p>
        </p:txBody>
      </p:sp>
      <p:sp>
        <p:nvSpPr>
          <p:cNvPr id="336" name="Google Shape;336;p22"/>
          <p:cNvSpPr txBox="1"/>
          <p:nvPr>
            <p:ph idx="1" type="body"/>
          </p:nvPr>
        </p:nvSpPr>
        <p:spPr>
          <a:xfrm>
            <a:off x="1303800" y="1292550"/>
            <a:ext cx="7030500" cy="323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We have experimented with the different n-grams ranges as follows:</a:t>
            </a:r>
            <a:endParaRPr>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Clr>
                <a:srgbClr val="000000"/>
              </a:buClr>
              <a:buSzPts val="1300"/>
              <a:buChar char="●"/>
            </a:pPr>
            <a:r>
              <a:rPr lang="en">
                <a:solidFill>
                  <a:srgbClr val="000000"/>
                </a:solidFill>
              </a:rPr>
              <a:t>And the Accuracy and F-1 score is as follows:</a:t>
            </a:r>
            <a:endParaRPr>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37" name="Google Shape;337;p22"/>
          <p:cNvPicPr preferRelativeResize="0"/>
          <p:nvPr/>
        </p:nvPicPr>
        <p:blipFill>
          <a:blip r:embed="rId3">
            <a:alphaModFix/>
          </a:blip>
          <a:stretch>
            <a:fillRect/>
          </a:stretch>
        </p:blipFill>
        <p:spPr>
          <a:xfrm>
            <a:off x="1543600" y="1701625"/>
            <a:ext cx="5431925" cy="514526"/>
          </a:xfrm>
          <a:prstGeom prst="rect">
            <a:avLst/>
          </a:prstGeom>
          <a:noFill/>
          <a:ln>
            <a:noFill/>
          </a:ln>
        </p:spPr>
      </p:pic>
      <p:pic>
        <p:nvPicPr>
          <p:cNvPr id="338" name="Google Shape;338;p22"/>
          <p:cNvPicPr preferRelativeResize="0"/>
          <p:nvPr/>
        </p:nvPicPr>
        <p:blipFill>
          <a:blip r:embed="rId4">
            <a:alphaModFix/>
          </a:blip>
          <a:stretch>
            <a:fillRect/>
          </a:stretch>
        </p:blipFill>
        <p:spPr>
          <a:xfrm>
            <a:off x="1639725" y="2814775"/>
            <a:ext cx="4742925" cy="2083650"/>
          </a:xfrm>
          <a:prstGeom prst="rect">
            <a:avLst/>
          </a:prstGeom>
          <a:noFill/>
          <a:ln>
            <a:noFill/>
          </a:ln>
        </p:spPr>
      </p:pic>
      <p:sp>
        <p:nvSpPr>
          <p:cNvPr id="339" name="Google Shape;339;p22"/>
          <p:cNvSpPr txBox="1"/>
          <p:nvPr/>
        </p:nvSpPr>
        <p:spPr>
          <a:xfrm>
            <a:off x="6542875" y="3615950"/>
            <a:ext cx="153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Fig: Accuracy and F-1 scores bar chart</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223700" y="6306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n-grams contd….</a:t>
            </a:r>
            <a:endParaRPr>
              <a:latin typeface="Arial"/>
              <a:ea typeface="Arial"/>
              <a:cs typeface="Arial"/>
              <a:sym typeface="Arial"/>
            </a:endParaRPr>
          </a:p>
        </p:txBody>
      </p:sp>
      <p:sp>
        <p:nvSpPr>
          <p:cNvPr id="345" name="Google Shape;345;p23"/>
          <p:cNvSpPr txBox="1"/>
          <p:nvPr>
            <p:ph idx="1" type="body"/>
          </p:nvPr>
        </p:nvSpPr>
        <p:spPr>
          <a:xfrm>
            <a:off x="1303800" y="1396275"/>
            <a:ext cx="7030500" cy="3135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If we take (1,2) n-gram range:</a:t>
            </a:r>
            <a:endParaRPr>
              <a:solidFill>
                <a:srgbClr val="000000"/>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Clr>
                <a:srgbClr val="000000"/>
              </a:buClr>
              <a:buSzPts val="1300"/>
              <a:buChar char="●"/>
            </a:pPr>
            <a:r>
              <a:rPr lang="en">
                <a:solidFill>
                  <a:srgbClr val="000000"/>
                </a:solidFill>
              </a:rPr>
              <a:t>Example</a:t>
            </a:r>
            <a:r>
              <a:rPr lang="en">
                <a:solidFill>
                  <a:srgbClr val="000000"/>
                </a:solidFill>
              </a:rPr>
              <a:t> to check </a:t>
            </a:r>
            <a:r>
              <a:rPr lang="en">
                <a:solidFill>
                  <a:srgbClr val="000000"/>
                </a:solidFill>
              </a:rPr>
              <a:t>whether</a:t>
            </a:r>
            <a:r>
              <a:rPr lang="en">
                <a:solidFill>
                  <a:srgbClr val="000000"/>
                </a:solidFill>
              </a:rPr>
              <a:t> the given sentence sarcasm or not?</a:t>
            </a:r>
            <a:endParaRPr>
              <a:solidFill>
                <a:srgbClr val="000000"/>
              </a:solidFill>
            </a:endParaRPr>
          </a:p>
          <a:p>
            <a:pPr indent="0" lvl="0" marL="0" rtl="0" algn="l">
              <a:spcBef>
                <a:spcPts val="1200"/>
              </a:spcBef>
              <a:spcAft>
                <a:spcPts val="1200"/>
              </a:spcAft>
              <a:buNone/>
            </a:pPr>
            <a:r>
              <a:t/>
            </a:r>
            <a:endParaRPr/>
          </a:p>
        </p:txBody>
      </p:sp>
      <p:pic>
        <p:nvPicPr>
          <p:cNvPr id="346" name="Google Shape;346;p23"/>
          <p:cNvPicPr preferRelativeResize="0"/>
          <p:nvPr/>
        </p:nvPicPr>
        <p:blipFill>
          <a:blip r:embed="rId3">
            <a:alphaModFix/>
          </a:blip>
          <a:stretch>
            <a:fillRect/>
          </a:stretch>
        </p:blipFill>
        <p:spPr>
          <a:xfrm>
            <a:off x="2143125" y="1938338"/>
            <a:ext cx="4857750" cy="1266825"/>
          </a:xfrm>
          <a:prstGeom prst="rect">
            <a:avLst/>
          </a:prstGeom>
          <a:noFill/>
          <a:ln>
            <a:noFill/>
          </a:ln>
        </p:spPr>
      </p:pic>
      <p:pic>
        <p:nvPicPr>
          <p:cNvPr id="347" name="Google Shape;347;p23"/>
          <p:cNvPicPr preferRelativeResize="0"/>
          <p:nvPr/>
        </p:nvPicPr>
        <p:blipFill>
          <a:blip r:embed="rId4">
            <a:alphaModFix/>
          </a:blip>
          <a:stretch>
            <a:fillRect/>
          </a:stretch>
        </p:blipFill>
        <p:spPr>
          <a:xfrm>
            <a:off x="742425" y="3968025"/>
            <a:ext cx="7591875" cy="66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405750" y="299100"/>
            <a:ext cx="7928400" cy="7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AUC-ROC curve for n-grams</a:t>
            </a:r>
            <a:endParaRPr>
              <a:latin typeface="Arial"/>
              <a:ea typeface="Arial"/>
              <a:cs typeface="Arial"/>
              <a:sym typeface="Arial"/>
            </a:endParaRPr>
          </a:p>
        </p:txBody>
      </p:sp>
      <p:sp>
        <p:nvSpPr>
          <p:cNvPr id="353" name="Google Shape;353;p24"/>
          <p:cNvSpPr txBox="1"/>
          <p:nvPr>
            <p:ph idx="1" type="body"/>
          </p:nvPr>
        </p:nvSpPr>
        <p:spPr>
          <a:xfrm>
            <a:off x="325800" y="1036200"/>
            <a:ext cx="4438500" cy="39897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AUC-ROC (Area Under the Curve of the Receiver Operating Characteristic) is a performance metric used to evaluate the effectiveness of a classification model in distinguishing between positive and negative classes, including sarcasm detection.</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TPR represents the proportion of true sarcasm instances that are correctly identified by the model, while the FPR represents the proportion of non-sarcastic instances that are incorrectly classified as sarcasm. </a:t>
            </a:r>
            <a:endParaRPr>
              <a:solidFill>
                <a:srgbClr val="000000"/>
              </a:solidFill>
              <a:latin typeface="Arial"/>
              <a:ea typeface="Arial"/>
              <a:cs typeface="Arial"/>
              <a:sym typeface="Arial"/>
            </a:endParaRPr>
          </a:p>
          <a:p>
            <a:pPr indent="0" lvl="0" marL="0" rtl="0" algn="just">
              <a:spcBef>
                <a:spcPts val="1200"/>
              </a:spcBef>
              <a:spcAft>
                <a:spcPts val="0"/>
              </a:spcAft>
              <a:buNone/>
            </a:pPr>
            <a:r>
              <a:t/>
            </a:r>
            <a:endParaRPr>
              <a:latin typeface="Arial"/>
              <a:ea typeface="Arial"/>
              <a:cs typeface="Arial"/>
              <a:sym typeface="Arial"/>
            </a:endParaRPr>
          </a:p>
          <a:p>
            <a:pPr indent="0" lvl="0" marL="0" rtl="0" algn="l">
              <a:spcBef>
                <a:spcPts val="1200"/>
              </a:spcBef>
              <a:spcAft>
                <a:spcPts val="1200"/>
              </a:spcAft>
              <a:buNone/>
            </a:pPr>
            <a:r>
              <a:t/>
            </a:r>
            <a:endParaRPr/>
          </a:p>
        </p:txBody>
      </p:sp>
      <p:sp>
        <p:nvSpPr>
          <p:cNvPr id="354" name="Google Shape;354;p24"/>
          <p:cNvSpPr txBox="1"/>
          <p:nvPr>
            <p:ph idx="2" type="body"/>
          </p:nvPr>
        </p:nvSpPr>
        <p:spPr>
          <a:xfrm>
            <a:off x="4903650" y="859925"/>
            <a:ext cx="3430500" cy="367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5" name="Google Shape;355;p24"/>
          <p:cNvPicPr preferRelativeResize="0"/>
          <p:nvPr/>
        </p:nvPicPr>
        <p:blipFill>
          <a:blip r:embed="rId3">
            <a:alphaModFix/>
          </a:blip>
          <a:stretch>
            <a:fillRect/>
          </a:stretch>
        </p:blipFill>
        <p:spPr>
          <a:xfrm>
            <a:off x="4764300" y="784450"/>
            <a:ext cx="4181124" cy="3822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Universal</a:t>
            </a:r>
            <a:r>
              <a:rPr lang="en">
                <a:latin typeface="Arial"/>
                <a:ea typeface="Arial"/>
                <a:cs typeface="Arial"/>
                <a:sym typeface="Arial"/>
              </a:rPr>
              <a:t> Sentence Encoder (USE)</a:t>
            </a:r>
            <a:endParaRPr sz="3000">
              <a:latin typeface="Arial"/>
              <a:ea typeface="Arial"/>
              <a:cs typeface="Arial"/>
              <a:sym typeface="Arial"/>
            </a:endParaRPr>
          </a:p>
        </p:txBody>
      </p:sp>
      <p:sp>
        <p:nvSpPr>
          <p:cNvPr id="361" name="Google Shape;361;p25"/>
          <p:cNvSpPr txBox="1"/>
          <p:nvPr>
            <p:ph idx="1" type="body"/>
          </p:nvPr>
        </p:nvSpPr>
        <p:spPr>
          <a:xfrm>
            <a:off x="1303800" y="1116300"/>
            <a:ext cx="7030500" cy="38937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Universal Sentence Encoder (USE) is a pre-trained model that can encode text into high-dimensional vectors, allowing us to measure the semantic similarity between different sentences. </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approach to using the USE for sarcasm detection is to use it as a feature extractor. We can input our sarcasm dataset into the USE and get the embeddings for each sentence. </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To train the machine learning model, we need to label our dataset with sarcasm annotations. </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After training our machine learning model, we can use it to predict the sarcasm label for new sentences. We can first input the sentence into the USE to get the embedding, and then feed this embedding into our machine learning model to get a sarcasm prediction.</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USE contd….</a:t>
            </a:r>
            <a:endParaRPr>
              <a:latin typeface="Arial"/>
              <a:ea typeface="Arial"/>
              <a:cs typeface="Arial"/>
              <a:sym typeface="Arial"/>
            </a:endParaRPr>
          </a:p>
        </p:txBody>
      </p:sp>
      <p:sp>
        <p:nvSpPr>
          <p:cNvPr id="367" name="Google Shape;367;p26"/>
          <p:cNvSpPr txBox="1"/>
          <p:nvPr>
            <p:ph idx="1" type="body"/>
          </p:nvPr>
        </p:nvSpPr>
        <p:spPr>
          <a:xfrm>
            <a:off x="1303800" y="1212425"/>
            <a:ext cx="7030500" cy="393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Using the pretrained model the accuracy, F-1 score will be:</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Clr>
                <a:srgbClr val="000000"/>
              </a:buClr>
              <a:buSzPts val="1300"/>
              <a:buChar char="●"/>
            </a:pPr>
            <a:r>
              <a:rPr lang="en">
                <a:solidFill>
                  <a:srgbClr val="000000"/>
                </a:solidFill>
              </a:rPr>
              <a:t>Examples to check whether the given sentence sarcasm or not?</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368" name="Google Shape;368;p26"/>
          <p:cNvPicPr preferRelativeResize="0"/>
          <p:nvPr/>
        </p:nvPicPr>
        <p:blipFill>
          <a:blip r:embed="rId3">
            <a:alphaModFix/>
          </a:blip>
          <a:stretch>
            <a:fillRect/>
          </a:stretch>
        </p:blipFill>
        <p:spPr>
          <a:xfrm>
            <a:off x="2671775" y="1597877"/>
            <a:ext cx="3800475" cy="1343025"/>
          </a:xfrm>
          <a:prstGeom prst="rect">
            <a:avLst/>
          </a:prstGeom>
          <a:noFill/>
          <a:ln>
            <a:noFill/>
          </a:ln>
        </p:spPr>
      </p:pic>
      <p:pic>
        <p:nvPicPr>
          <p:cNvPr id="369" name="Google Shape;369;p26"/>
          <p:cNvPicPr preferRelativeResize="0"/>
          <p:nvPr/>
        </p:nvPicPr>
        <p:blipFill>
          <a:blip r:embed="rId4">
            <a:alphaModFix/>
          </a:blip>
          <a:stretch>
            <a:fillRect/>
          </a:stretch>
        </p:blipFill>
        <p:spPr>
          <a:xfrm>
            <a:off x="1050625" y="3546375"/>
            <a:ext cx="7030499" cy="502200"/>
          </a:xfrm>
          <a:prstGeom prst="rect">
            <a:avLst/>
          </a:prstGeom>
          <a:noFill/>
          <a:ln>
            <a:noFill/>
          </a:ln>
        </p:spPr>
      </p:pic>
      <p:pic>
        <p:nvPicPr>
          <p:cNvPr id="370" name="Google Shape;370;p26"/>
          <p:cNvPicPr preferRelativeResize="0"/>
          <p:nvPr/>
        </p:nvPicPr>
        <p:blipFill>
          <a:blip r:embed="rId5">
            <a:alphaModFix/>
          </a:blip>
          <a:stretch>
            <a:fillRect/>
          </a:stretch>
        </p:blipFill>
        <p:spPr>
          <a:xfrm>
            <a:off x="1050625" y="4222325"/>
            <a:ext cx="7991899" cy="502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AUC-ROC curve for USE </a:t>
            </a:r>
            <a:endParaRPr>
              <a:latin typeface="Arial"/>
              <a:ea typeface="Arial"/>
              <a:cs typeface="Arial"/>
              <a:sym typeface="Arial"/>
            </a:endParaRPr>
          </a:p>
        </p:txBody>
      </p:sp>
      <p:sp>
        <p:nvSpPr>
          <p:cNvPr id="376" name="Google Shape;376;p27"/>
          <p:cNvSpPr txBox="1"/>
          <p:nvPr>
            <p:ph idx="1" type="body"/>
          </p:nvPr>
        </p:nvSpPr>
        <p:spPr>
          <a:xfrm>
            <a:off x="1303800" y="1597875"/>
            <a:ext cx="3430500" cy="29337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AUC-ROC score ranges from 0 to 1, where 0.5 indicates a random classifier, and 1.0 represents a perfect classifier. A higher AUC-ROC score indicates better model performance in correctly classifying sarcasm instances.</a:t>
            </a:r>
            <a:endParaRPr>
              <a:solidFill>
                <a:srgbClr val="000000"/>
              </a:solidFill>
            </a:endParaRPr>
          </a:p>
        </p:txBody>
      </p:sp>
      <p:sp>
        <p:nvSpPr>
          <p:cNvPr id="377" name="Google Shape;377;p2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8" name="Google Shape;378;p27"/>
          <p:cNvPicPr preferRelativeResize="0"/>
          <p:nvPr/>
        </p:nvPicPr>
        <p:blipFill>
          <a:blip r:embed="rId3">
            <a:alphaModFix/>
          </a:blip>
          <a:stretch>
            <a:fillRect/>
          </a:stretch>
        </p:blipFill>
        <p:spPr>
          <a:xfrm>
            <a:off x="4812350" y="1403275"/>
            <a:ext cx="3881175" cy="3254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Results</a:t>
            </a:r>
            <a:endParaRPr>
              <a:latin typeface="Arial"/>
              <a:ea typeface="Arial"/>
              <a:cs typeface="Arial"/>
              <a:sym typeface="Arial"/>
            </a:endParaRPr>
          </a:p>
        </p:txBody>
      </p:sp>
      <p:pic>
        <p:nvPicPr>
          <p:cNvPr id="384" name="Google Shape;384;p28"/>
          <p:cNvPicPr preferRelativeResize="0"/>
          <p:nvPr/>
        </p:nvPicPr>
        <p:blipFill>
          <a:blip r:embed="rId3">
            <a:alphaModFix/>
          </a:blip>
          <a:stretch>
            <a:fillRect/>
          </a:stretch>
        </p:blipFill>
        <p:spPr>
          <a:xfrm>
            <a:off x="1415400" y="1404725"/>
            <a:ext cx="6345250" cy="1419825"/>
          </a:xfrm>
          <a:prstGeom prst="rect">
            <a:avLst/>
          </a:prstGeom>
          <a:noFill/>
          <a:ln>
            <a:noFill/>
          </a:ln>
        </p:spPr>
      </p:pic>
      <p:sp>
        <p:nvSpPr>
          <p:cNvPr id="385" name="Google Shape;385;p28"/>
          <p:cNvSpPr txBox="1"/>
          <p:nvPr/>
        </p:nvSpPr>
        <p:spPr>
          <a:xfrm>
            <a:off x="2120425" y="2824550"/>
            <a:ext cx="45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                           Table 1: Results</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Conclusion/</a:t>
            </a:r>
            <a:r>
              <a:rPr lang="en">
                <a:latin typeface="Arial"/>
                <a:ea typeface="Arial"/>
                <a:cs typeface="Arial"/>
                <a:sym typeface="Arial"/>
              </a:rPr>
              <a:t>Future Work</a:t>
            </a:r>
            <a:endParaRPr>
              <a:latin typeface="Arial"/>
              <a:ea typeface="Arial"/>
              <a:cs typeface="Arial"/>
              <a:sym typeface="Arial"/>
            </a:endParaRPr>
          </a:p>
        </p:txBody>
      </p:sp>
      <p:sp>
        <p:nvSpPr>
          <p:cNvPr id="391" name="Google Shape;391;p29"/>
          <p:cNvSpPr txBox="1"/>
          <p:nvPr>
            <p:ph idx="1" type="body"/>
          </p:nvPr>
        </p:nvSpPr>
        <p:spPr>
          <a:xfrm>
            <a:off x="1303800" y="1212425"/>
            <a:ext cx="7030500" cy="37977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Improving model accuracy: While the USE model is a good starting point, there is always room for improvement in terms of model accuracy. We  could explore using more advanced machine learning algorithms, such as deep neural networks, to improve performance.</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Multi-lingual sarcasm detection: The current model is trained on English data, but sarcasm is prevalent in many other languages as well. We could explore building models for sarcasm detection in other languages.</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Real-time detection: In many settings, such as social media, sarcasm detection needs to happen in real-time. We could explore building models that can detect sarcasm in real-time.</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Sarcasm generation: While sarcasm detection is an important problem, it's also interesting to explore generating sarcastic text. We could explore building models that can generate sarcastic text, which could have applications in fields like natural language generation and chatbots etc.,</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References</a:t>
            </a:r>
            <a:endParaRPr>
              <a:latin typeface="Arial"/>
              <a:ea typeface="Arial"/>
              <a:cs typeface="Arial"/>
              <a:sym typeface="Arial"/>
            </a:endParaRPr>
          </a:p>
        </p:txBody>
      </p:sp>
      <p:sp>
        <p:nvSpPr>
          <p:cNvPr id="397" name="Google Shape;397;p30"/>
          <p:cNvSpPr txBox="1"/>
          <p:nvPr>
            <p:ph idx="1" type="body"/>
          </p:nvPr>
        </p:nvSpPr>
        <p:spPr>
          <a:xfrm>
            <a:off x="1303800" y="1324600"/>
            <a:ext cx="7030500" cy="3207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https://www.kaggle.com/datasets/farhanch67/twitter-sracastic-classification-dataset</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https://web.stanford.edu/class/archive/cs/cs224n/cs224n.1194/reports/custom/15791781.pdf</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Savini, E.; Caragea, C. Intermediate-Task Transfer Learning with BERT for Sarcasm Detection. Mathematics 2022, 10, 844. https:// doi.org/10.3390/math10050844</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AutoNum type="arabicPeriod"/>
            </a:pPr>
            <a:r>
              <a:rPr lang="en" sz="1200">
                <a:solidFill>
                  <a:srgbClr val="000000"/>
                </a:solidFill>
                <a:highlight>
                  <a:srgbClr val="FFFFFF"/>
                </a:highlight>
                <a:latin typeface="Arial"/>
                <a:ea typeface="Arial"/>
                <a:cs typeface="Arial"/>
                <a:sym typeface="Arial"/>
              </a:rPr>
              <a:t>Yitao Cai, Huiyu Cai, and Xiaojun Wan. 2019. </a:t>
            </a:r>
            <a:r>
              <a:rPr lang="en" sz="120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Multi-Modal Sarcasm Detection in Twitter with Hierarchical Fusion Model</a:t>
            </a:r>
            <a:r>
              <a:rPr lang="en" sz="1200">
                <a:solidFill>
                  <a:srgbClr val="000000"/>
                </a:solidFill>
                <a:highlight>
                  <a:srgbClr val="FFFFFF"/>
                </a:highlight>
                <a:latin typeface="Arial"/>
                <a:ea typeface="Arial"/>
                <a:cs typeface="Arial"/>
                <a:sym typeface="Arial"/>
              </a:rPr>
              <a:t>. In Proceedings of the 57th Annual Meeting of the Association for Computational Linguistics, pages 2506–2515, Florence, Italy. Association for Computational Linguistics.</a:t>
            </a:r>
            <a:endParaRPr sz="1200">
              <a:solidFill>
                <a:srgbClr val="000000"/>
              </a:solidFill>
              <a:highlight>
                <a:srgbClr val="446E9B"/>
              </a:highlight>
              <a:latin typeface="Arial"/>
              <a:ea typeface="Arial"/>
              <a:cs typeface="Arial"/>
              <a:sym typeface="Arial"/>
            </a:endParaRPr>
          </a:p>
          <a:p>
            <a:pPr indent="0" lvl="0" marL="457200" rtl="0" algn="l">
              <a:spcBef>
                <a:spcPts val="0"/>
              </a:spcBef>
              <a:spcAft>
                <a:spcPts val="120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Problem Motivation</a:t>
            </a:r>
            <a:endParaRPr>
              <a:latin typeface="Arial"/>
              <a:ea typeface="Arial"/>
              <a:cs typeface="Arial"/>
              <a:sym typeface="Arial"/>
            </a:endParaRPr>
          </a:p>
        </p:txBody>
      </p:sp>
      <p:sp>
        <p:nvSpPr>
          <p:cNvPr id="284" name="Google Shape;284;p14"/>
          <p:cNvSpPr txBox="1"/>
          <p:nvPr>
            <p:ph idx="1" type="body"/>
          </p:nvPr>
        </p:nvSpPr>
        <p:spPr>
          <a:xfrm>
            <a:off x="1303800" y="1244475"/>
            <a:ext cx="7030500" cy="32871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Sarcasm is the use of language that normally signifies the opposite in order to mock or convey contempt. </a:t>
            </a:r>
            <a:endParaRPr sz="1500">
              <a:solidFill>
                <a:srgbClr val="292929"/>
              </a:solidFill>
              <a:highlight>
                <a:srgbClr val="FFFFFF"/>
              </a:highlight>
              <a:latin typeface="Arial"/>
              <a:ea typeface="Arial"/>
              <a:cs typeface="Arial"/>
              <a:sym typeface="Arial"/>
            </a:endParaRPr>
          </a:p>
          <a:p>
            <a:pPr indent="-323850" lvl="0" marL="457200" rtl="0" algn="just">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Sarcasm differs in various </a:t>
            </a:r>
            <a:r>
              <a:rPr lang="en" sz="1500">
                <a:solidFill>
                  <a:srgbClr val="292929"/>
                </a:solidFill>
                <a:highlight>
                  <a:srgbClr val="FFFFFF"/>
                </a:highlight>
                <a:latin typeface="Arial"/>
                <a:ea typeface="Arial"/>
                <a:cs typeface="Arial"/>
                <a:sym typeface="Arial"/>
              </a:rPr>
              <a:t>countries, where as useful to detect the hate speech, harassment, or any other negative behaviour online which can be addressed properly.</a:t>
            </a:r>
            <a:endParaRPr sz="1500">
              <a:solidFill>
                <a:srgbClr val="292929"/>
              </a:solidFill>
              <a:highlight>
                <a:srgbClr val="FFFFFF"/>
              </a:highlight>
              <a:latin typeface="Arial"/>
              <a:ea typeface="Arial"/>
              <a:cs typeface="Arial"/>
              <a:sym typeface="Arial"/>
            </a:endParaRPr>
          </a:p>
          <a:p>
            <a:pPr indent="-323850" lvl="0" marL="457200" rtl="0" algn="just">
              <a:spcBef>
                <a:spcPts val="0"/>
              </a:spcBef>
              <a:spcAft>
                <a:spcPts val="0"/>
              </a:spcAft>
              <a:buClr>
                <a:srgbClr val="292929"/>
              </a:buClr>
              <a:buSzPts val="1500"/>
              <a:buFont typeface="Arial"/>
              <a:buChar char="●"/>
            </a:pPr>
            <a:r>
              <a:rPr lang="en" sz="1500">
                <a:solidFill>
                  <a:srgbClr val="292929"/>
                </a:solidFill>
                <a:highlight>
                  <a:srgbClr val="FFFFFF"/>
                </a:highlight>
                <a:latin typeface="Arial"/>
                <a:ea typeface="Arial"/>
                <a:cs typeface="Arial"/>
                <a:sym typeface="Arial"/>
              </a:rPr>
              <a:t>The use of sentiment analysis in natural language processing is common for determining people's subjective opinions. However, the accuracy of the analysis may be compromised if sarcasm is used in the text. To ensure an accurate understanding of people's true intentions, detecting sarcasm is crucial.</a:t>
            </a:r>
            <a:endParaRPr sz="1500">
              <a:solidFill>
                <a:srgbClr val="292929"/>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Related Works</a:t>
            </a:r>
            <a:endParaRPr>
              <a:latin typeface="Arial"/>
              <a:ea typeface="Arial"/>
              <a:cs typeface="Arial"/>
              <a:sym typeface="Arial"/>
            </a:endParaRPr>
          </a:p>
        </p:txBody>
      </p:sp>
      <p:sp>
        <p:nvSpPr>
          <p:cNvPr id="290" name="Google Shape;290;p15"/>
          <p:cNvSpPr txBox="1"/>
          <p:nvPr>
            <p:ph idx="1" type="body"/>
          </p:nvPr>
        </p:nvSpPr>
        <p:spPr>
          <a:xfrm>
            <a:off x="1303800" y="1148350"/>
            <a:ext cx="7030500" cy="3383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study presented in this paper [1] involved conducting experiments with various LSTMs (long-short term memory networks) and BERT (Bidirectional Encoder Representations from Transformers) models to detect sarcasm in Discussion Forum data, including both response-only and context-and-response formats. The analysis focused on evaluating the performance of these models, and the findings indicated that utilizing context information can enhance the accuracy of LSTM models for sarcasm detection.</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 [2] used the  transfer learning approach involves utilizing related intermediate tasks such as sentiment classification and emotion detection to enhance the model's knowledge of sarcasm, which is often associated with implied negative sentiment and emotions. The experimental results on diverse datasets demonstrate that the BERT models outperform many previous models, highlighting their effectiveness in detecting sarcasm in natural language text.</a:t>
            </a:r>
            <a:endParaRPr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Data Collection</a:t>
            </a:r>
            <a:endParaRPr>
              <a:latin typeface="Arial"/>
              <a:ea typeface="Arial"/>
              <a:cs typeface="Arial"/>
              <a:sym typeface="Arial"/>
            </a:endParaRPr>
          </a:p>
        </p:txBody>
      </p:sp>
      <p:sp>
        <p:nvSpPr>
          <p:cNvPr id="296" name="Google Shape;296;p16"/>
          <p:cNvSpPr txBox="1"/>
          <p:nvPr>
            <p:ph idx="1" type="body"/>
          </p:nvPr>
        </p:nvSpPr>
        <p:spPr>
          <a:xfrm>
            <a:off x="1303800" y="1516875"/>
            <a:ext cx="7030500" cy="3014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The data which we have used in our project is extracted from Kaggle [1]. </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The data is directly available as train.csv and test.csv files.</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The data is mainly based on the Twitter tweets.</a:t>
            </a:r>
            <a:endParaRPr sz="17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Methodology</a:t>
            </a:r>
            <a:endParaRPr>
              <a:latin typeface="Arial"/>
              <a:ea typeface="Arial"/>
              <a:cs typeface="Arial"/>
              <a:sym typeface="Arial"/>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We have used logistic regression, n-grams and pretrained model called </a:t>
            </a:r>
            <a:r>
              <a:rPr lang="en" sz="1600">
                <a:solidFill>
                  <a:srgbClr val="000000"/>
                </a:solidFill>
                <a:latin typeface="Arial"/>
                <a:ea typeface="Arial"/>
                <a:cs typeface="Arial"/>
                <a:sym typeface="Arial"/>
              </a:rPr>
              <a:t>Universal Sentence Encoder model.</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105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Logistic Regression model</a:t>
            </a:r>
            <a:endParaRPr>
              <a:latin typeface="Arial"/>
              <a:ea typeface="Arial"/>
              <a:cs typeface="Arial"/>
              <a:sym typeface="Arial"/>
            </a:endParaRPr>
          </a:p>
        </p:txBody>
      </p:sp>
      <p:sp>
        <p:nvSpPr>
          <p:cNvPr id="308" name="Google Shape;308;p18"/>
          <p:cNvSpPr txBox="1"/>
          <p:nvPr>
            <p:ph idx="1" type="body"/>
          </p:nvPr>
        </p:nvSpPr>
        <p:spPr>
          <a:xfrm>
            <a:off x="1303800" y="1436750"/>
            <a:ext cx="7434300" cy="3541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a:t>
            </a:r>
            <a:r>
              <a:rPr lang="en" sz="1200">
                <a:solidFill>
                  <a:srgbClr val="000000"/>
                </a:solidFill>
                <a:latin typeface="Arial"/>
                <a:ea typeface="Arial"/>
                <a:cs typeface="Arial"/>
                <a:sym typeface="Arial"/>
              </a:rPr>
              <a:t>ogistic regression is a simple yet powerful method for sarcasm detection that can effectively capture the relationship between input features and the probability of sarcasm. It is also computationally efficient and can handle high-dimensional feature spaces.</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In logistic regression, the goal is to model the probability that a given input belongs to a particular class, given a set of input features. The model learns the relationship between the input features and the target variable (sarcasm or non-sarcasm) by estimating a set of weights that best fit the training data.</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In the context of sarcasm detection, logistic regression can be used to model the relationship between various input features (such as n-grams,</a:t>
            </a:r>
            <a:r>
              <a:rPr lang="en" sz="1200">
                <a:solidFill>
                  <a:srgbClr val="000000"/>
                </a:solidFill>
                <a:latin typeface="Arial"/>
                <a:ea typeface="Arial"/>
                <a:cs typeface="Arial"/>
                <a:sym typeface="Arial"/>
              </a:rPr>
              <a:t> sentiment scores, or syntactic patterns) and the probability that a given text is sarcastic. </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Once trained, the logistic regression model can be used to predict the sarcasm label of new input texts. The model takes in the numerical feature representation of the input text and computes a probability that the text is sarcastic. If the probability exceeds a certain threshold, the model predicts that the text is sarcastic; otherwise, it predicts that the text is not sarcastic.</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endParaRPr>
          </a:p>
          <a:p>
            <a:pPr indent="0" lvl="0" marL="0" rtl="0" algn="l">
              <a:spcBef>
                <a:spcPts val="1200"/>
              </a:spcBef>
              <a:spcAft>
                <a:spcPts val="0"/>
              </a:spcAft>
              <a:buNone/>
            </a:pPr>
            <a:r>
              <a:t/>
            </a:r>
            <a:endParaRPr sz="1200">
              <a:solidFill>
                <a:srgbClr val="000000"/>
              </a:solidFill>
            </a:endParaRPr>
          </a:p>
          <a:p>
            <a:pPr indent="0" lvl="0" marL="0" rtl="0" algn="l">
              <a:spcBef>
                <a:spcPts val="1200"/>
              </a:spcBef>
              <a:spcAft>
                <a:spcPts val="1200"/>
              </a:spcAft>
              <a:buNone/>
            </a:pPr>
            <a:r>
              <a:t/>
            </a:r>
            <a:endParaRPr sz="1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Logistic Regression contd….</a:t>
            </a:r>
            <a:endParaRPr>
              <a:latin typeface="Arial"/>
              <a:ea typeface="Arial"/>
              <a:cs typeface="Arial"/>
              <a:sym typeface="Arial"/>
            </a:endParaRPr>
          </a:p>
        </p:txBody>
      </p:sp>
      <p:sp>
        <p:nvSpPr>
          <p:cNvPr id="314" name="Google Shape;314;p19"/>
          <p:cNvSpPr txBox="1"/>
          <p:nvPr>
            <p:ph idx="1" type="body"/>
          </p:nvPr>
        </p:nvSpPr>
        <p:spPr>
          <a:xfrm>
            <a:off x="1303800" y="1404725"/>
            <a:ext cx="7030500" cy="3525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From the</a:t>
            </a:r>
            <a:r>
              <a:rPr lang="en">
                <a:solidFill>
                  <a:srgbClr val="000000"/>
                </a:solidFill>
                <a:latin typeface="Arial"/>
                <a:ea typeface="Arial"/>
                <a:cs typeface="Arial"/>
                <a:sym typeface="Arial"/>
              </a:rPr>
              <a:t> logistic regression model:</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311150" lvl="0" marL="457200" rtl="0" algn="l">
              <a:spcBef>
                <a:spcPts val="1200"/>
              </a:spcBef>
              <a:spcAft>
                <a:spcPts val="0"/>
              </a:spcAft>
              <a:buClr>
                <a:srgbClr val="000000"/>
              </a:buClr>
              <a:buSzPts val="1300"/>
              <a:buFont typeface="Arial"/>
              <a:buChar char="●"/>
            </a:pPr>
            <a:r>
              <a:rPr lang="en">
                <a:solidFill>
                  <a:srgbClr val="000000"/>
                </a:solidFill>
                <a:latin typeface="Arial"/>
                <a:ea typeface="Arial"/>
                <a:cs typeface="Arial"/>
                <a:sym typeface="Arial"/>
              </a:rPr>
              <a:t>Example to check whether the given sentence sarcasm or not?</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15" name="Google Shape;315;p19"/>
          <p:cNvPicPr preferRelativeResize="0"/>
          <p:nvPr/>
        </p:nvPicPr>
        <p:blipFill>
          <a:blip r:embed="rId3">
            <a:alphaModFix/>
          </a:blip>
          <a:stretch>
            <a:fillRect/>
          </a:stretch>
        </p:blipFill>
        <p:spPr>
          <a:xfrm>
            <a:off x="2443175" y="1824049"/>
            <a:ext cx="4257675" cy="1375275"/>
          </a:xfrm>
          <a:prstGeom prst="rect">
            <a:avLst/>
          </a:prstGeom>
          <a:noFill/>
          <a:ln>
            <a:noFill/>
          </a:ln>
        </p:spPr>
      </p:pic>
      <p:pic>
        <p:nvPicPr>
          <p:cNvPr id="316" name="Google Shape;316;p19"/>
          <p:cNvPicPr preferRelativeResize="0"/>
          <p:nvPr/>
        </p:nvPicPr>
        <p:blipFill>
          <a:blip r:embed="rId4">
            <a:alphaModFix/>
          </a:blip>
          <a:stretch>
            <a:fillRect/>
          </a:stretch>
        </p:blipFill>
        <p:spPr>
          <a:xfrm>
            <a:off x="950725" y="3776175"/>
            <a:ext cx="7306649" cy="78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AUC-ROC curve for logistic regression</a:t>
            </a:r>
            <a:endParaRPr>
              <a:latin typeface="Arial"/>
              <a:ea typeface="Arial"/>
              <a:cs typeface="Arial"/>
              <a:sym typeface="Arial"/>
            </a:endParaRPr>
          </a:p>
        </p:txBody>
      </p:sp>
      <p:sp>
        <p:nvSpPr>
          <p:cNvPr id="322" name="Google Shape;322;p20"/>
          <p:cNvSpPr txBox="1"/>
          <p:nvPr>
            <p:ph idx="1" type="body"/>
          </p:nvPr>
        </p:nvSpPr>
        <p:spPr>
          <a:xfrm>
            <a:off x="1303800" y="1468800"/>
            <a:ext cx="3430500" cy="30630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Font typeface="Arial"/>
              <a:buChar char="●"/>
            </a:pPr>
            <a:r>
              <a:rPr lang="en">
                <a:latin typeface="Arial"/>
                <a:ea typeface="Arial"/>
                <a:cs typeface="Arial"/>
                <a:sym typeface="Arial"/>
              </a:rPr>
              <a:t>In sarcasm detection, the AUC-ROC curve is a graphical representation of the model's true positive rate (TPR) versus its false positive rate (FPR) as the decision threshold is varied.</a:t>
            </a:r>
            <a:endParaRPr/>
          </a:p>
        </p:txBody>
      </p:sp>
      <p:sp>
        <p:nvSpPr>
          <p:cNvPr id="323" name="Google Shape;323;p20"/>
          <p:cNvSpPr txBox="1"/>
          <p:nvPr>
            <p:ph idx="2" type="body"/>
          </p:nvPr>
        </p:nvSpPr>
        <p:spPr>
          <a:xfrm>
            <a:off x="4903650" y="1468650"/>
            <a:ext cx="3430500" cy="306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4" name="Google Shape;324;p20"/>
          <p:cNvPicPr preferRelativeResize="0"/>
          <p:nvPr/>
        </p:nvPicPr>
        <p:blipFill>
          <a:blip r:embed="rId3">
            <a:alphaModFix/>
          </a:blip>
          <a:stretch>
            <a:fillRect/>
          </a:stretch>
        </p:blipFill>
        <p:spPr>
          <a:xfrm>
            <a:off x="4903650" y="1388700"/>
            <a:ext cx="4058750" cy="3233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n-grams</a:t>
            </a:r>
            <a:endParaRPr>
              <a:latin typeface="Arial"/>
              <a:ea typeface="Arial"/>
              <a:cs typeface="Arial"/>
              <a:sym typeface="Arial"/>
            </a:endParaRPr>
          </a:p>
        </p:txBody>
      </p:sp>
      <p:sp>
        <p:nvSpPr>
          <p:cNvPr id="330" name="Google Shape;330;p21"/>
          <p:cNvSpPr txBox="1"/>
          <p:nvPr>
            <p:ph idx="1" type="body"/>
          </p:nvPr>
        </p:nvSpPr>
        <p:spPr>
          <a:xfrm>
            <a:off x="1303800" y="1180400"/>
            <a:ext cx="7030500" cy="3351300"/>
          </a:xfrm>
          <a:prstGeom prst="rect">
            <a:avLst/>
          </a:prstGeom>
        </p:spPr>
        <p:txBody>
          <a:bodyPr anchorCtr="0" anchor="t" bIns="91425" lIns="91425" spcFirstLastPara="1" rIns="91425" wrap="square" tIns="91425">
            <a:normAutofit lnSpcReduction="10000"/>
          </a:bodyPr>
          <a:lstStyle/>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n</a:t>
            </a:r>
            <a:r>
              <a:rPr lang="en">
                <a:solidFill>
                  <a:srgbClr val="000000"/>
                </a:solidFill>
                <a:latin typeface="Arial"/>
                <a:ea typeface="Arial"/>
                <a:cs typeface="Arial"/>
                <a:sym typeface="Arial"/>
              </a:rPr>
              <a:t>-grams are commonly used in sarcasm detection as a feature extraction technique to capture patterns of language use that are typical of sarcastic expressions. </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n-grams can help detect this gap by analyzing patterns of word usage in a given text. For example, in sarcastic statements, there may be unexpected combinations of words, such as negations or words with opposite meanings. </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n-grams can be used to extract such patterns and provide a numerical representation of the text that can be used as input to machine learning algorithms for sarcasm detection. We can  typically use a combination of different n-grams (such as unigrams, bigrams, and trigrams) and various techniques for feature selection and weighting to improve the accuracy of sarcasm detection models.</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Overall, n-grams are a valuable tool in sarcasm detection because they help capture the nuances of language use that are characteristic of sarcastic expressions, and can thus help distinguish between sarcastic and non-sarcastic utterances.</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