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4"/>
  </p:notesMasterIdLst>
  <p:sldIdLst>
    <p:sldId id="353" r:id="rId2"/>
    <p:sldId id="385" r:id="rId3"/>
    <p:sldId id="386" r:id="rId4"/>
    <p:sldId id="390" r:id="rId5"/>
    <p:sldId id="387" r:id="rId6"/>
    <p:sldId id="388" r:id="rId7"/>
    <p:sldId id="389" r:id="rId8"/>
    <p:sldId id="397" r:id="rId9"/>
    <p:sldId id="393" r:id="rId10"/>
    <p:sldId id="406" r:id="rId11"/>
    <p:sldId id="405" r:id="rId12"/>
    <p:sldId id="407" r:id="rId13"/>
    <p:sldId id="402" r:id="rId14"/>
    <p:sldId id="408" r:id="rId15"/>
    <p:sldId id="410" r:id="rId16"/>
    <p:sldId id="411" r:id="rId17"/>
    <p:sldId id="412" r:id="rId18"/>
    <p:sldId id="391" r:id="rId19"/>
    <p:sldId id="398" r:id="rId20"/>
    <p:sldId id="399" r:id="rId21"/>
    <p:sldId id="392" r:id="rId22"/>
    <p:sldId id="400" r:id="rId23"/>
    <p:sldId id="394" r:id="rId24"/>
    <p:sldId id="413" r:id="rId25"/>
    <p:sldId id="401" r:id="rId26"/>
    <p:sldId id="403" r:id="rId27"/>
    <p:sldId id="404" r:id="rId28"/>
    <p:sldId id="416" r:id="rId29"/>
    <p:sldId id="415" r:id="rId30"/>
    <p:sldId id="418" r:id="rId31"/>
    <p:sldId id="421" r:id="rId32"/>
    <p:sldId id="414" r:id="rId3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6" autoAdjust="0"/>
    <p:restoredTop sz="94660"/>
  </p:normalViewPr>
  <p:slideViewPr>
    <p:cSldViewPr>
      <p:cViewPr varScale="1">
        <p:scale>
          <a:sx n="63" d="100"/>
          <a:sy n="63" d="100"/>
        </p:scale>
        <p:origin x="145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912A7-3EA2-4734-A3DB-488662906E27}" type="datetimeFigureOut">
              <a:rPr lang="fr-FR" smtClean="0"/>
              <a:pPr/>
              <a:t>28/01/2019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C7239-4511-49D3-B016-1F18BB072D5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2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5FB7F-F2FC-4737-BCD0-CE0B35E648E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7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DF57-108D-440A-9E79-58161D69BB2D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99097-F1B2-4B76-981F-02AF559F6F21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6714C-FD43-4C24-9EAF-F5AC5AE49495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26995-DE88-4BF5-B839-4D1F9B2D63D9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89A0-1E4B-44F4-A0D9-0443B6EAF5D5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115F-8440-47F5-8763-AA9920CB82E3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1D5D-32B6-4F24-978E-3523E1CB749D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1789-A7C9-4CF7-883B-2C01935A8D1B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43C8-0064-4DD5-8A42-C22BBE6D1911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2A590-6648-413F-8ED7-0E1F264ACEA0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9377B-E049-4EB3-92B2-DCB6F8B0D76B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679F-4AA5-47AD-8181-6E72B5F6B7C9}" type="datetime1">
              <a:rPr lang="fr-FR" smtClean="0"/>
              <a:pPr/>
              <a:t>28/01/2019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freeos.com/guides/lsst/ch03sec02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steur.fr/recherche/unites/sis/formation/Genomes/shell.html" TargetMode="External"/><Relationship Id="rId5" Type="http://schemas.openxmlformats.org/officeDocument/2006/relationships/hyperlink" Target="http://ftp.traduc.org/doc-vf/gazette-linux/html/2005/112/lg112-F.html" TargetMode="External"/><Relationship Id="rId4" Type="http://schemas.openxmlformats.org/officeDocument/2006/relationships/hyperlink" Target="http://www.graoulug.org/documentations/eugen/Shell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0" y="0"/>
            <a:ext cx="86868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 11" descr="E:\Soft\esprit_logo.gif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29322" y="0"/>
            <a:ext cx="3071834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357298"/>
            <a:ext cx="9144000" cy="1214446"/>
          </a:xfrm>
          <a:prstGeom prst="rect">
            <a:avLst/>
          </a:prstGeom>
          <a:solidFill>
            <a:srgbClr val="D8D8D8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cxnSp>
        <p:nvCxnSpPr>
          <p:cNvPr id="1032" name="AutoShape 8"/>
          <p:cNvCxnSpPr>
            <a:cxnSpLocks noChangeShapeType="1"/>
          </p:cNvCxnSpPr>
          <p:nvPr/>
        </p:nvCxnSpPr>
        <p:spPr bwMode="auto">
          <a:xfrm rot="5400000">
            <a:off x="416707" y="4212437"/>
            <a:ext cx="3295656" cy="1427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1033" name="AutoShape 9"/>
          <p:cNvCxnSpPr>
            <a:cxnSpLocks noChangeShapeType="1"/>
          </p:cNvCxnSpPr>
          <p:nvPr/>
        </p:nvCxnSpPr>
        <p:spPr bwMode="auto">
          <a:xfrm>
            <a:off x="0" y="2570156"/>
            <a:ext cx="2057400" cy="158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</p:cxnSp>
      <p:sp>
        <p:nvSpPr>
          <p:cNvPr id="1035" name="AutoShape 11"/>
          <p:cNvSpPr>
            <a:spLocks noChangeArrowheads="1"/>
          </p:cNvSpPr>
          <p:nvPr/>
        </p:nvSpPr>
        <p:spPr bwMode="auto">
          <a:xfrm rot="-21600000">
            <a:off x="6072198" y="5500702"/>
            <a:ext cx="2928958" cy="785818"/>
          </a:xfrm>
          <a:prstGeom prst="bracketPair">
            <a:avLst>
              <a:gd name="adj" fmla="val 8051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AutoShape 13"/>
          <p:cNvSpPr>
            <a:spLocks noChangeArrowheads="1"/>
          </p:cNvSpPr>
          <p:nvPr/>
        </p:nvSpPr>
        <p:spPr bwMode="auto">
          <a:xfrm>
            <a:off x="1905000" y="5791200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27" name="Image 26" descr="C:\Documents and Settings\Aziz\Bureau\Bas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357958"/>
            <a:ext cx="9144000" cy="747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ZoneTexte 18"/>
          <p:cNvSpPr txBox="1"/>
          <p:nvPr/>
        </p:nvSpPr>
        <p:spPr>
          <a:xfrm>
            <a:off x="7715272" y="635795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 </a:t>
            </a:r>
          </a:p>
        </p:txBody>
      </p:sp>
      <p:sp>
        <p:nvSpPr>
          <p:cNvPr id="20" name="Sous-titre 2"/>
          <p:cNvSpPr>
            <a:spLocks noGrp="1"/>
          </p:cNvSpPr>
          <p:nvPr>
            <p:ph type="subTitle" idx="1"/>
          </p:nvPr>
        </p:nvSpPr>
        <p:spPr>
          <a:xfrm>
            <a:off x="0" y="1428736"/>
            <a:ext cx="9144000" cy="538154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Administration &amp; Sécurité des Systèmes d’Exploitation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E22F4-E830-459B-9DFE-1B0343D48A84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15" name="Sous-titre 2"/>
          <p:cNvSpPr txBox="1">
            <a:spLocks/>
          </p:cNvSpPr>
          <p:nvPr/>
        </p:nvSpPr>
        <p:spPr>
          <a:xfrm>
            <a:off x="6429420" y="5572140"/>
            <a:ext cx="3000364" cy="71438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fr-FR" sz="2000" b="1" dirty="0">
                <a:solidFill>
                  <a:schemeClr val="tx1"/>
                </a:solidFill>
              </a:rPr>
              <a:t>équipe système</a:t>
            </a:r>
          </a:p>
        </p:txBody>
      </p:sp>
      <p:sp>
        <p:nvSpPr>
          <p:cNvPr id="16" name="Sous-titre 2"/>
          <p:cNvSpPr txBox="1">
            <a:spLocks/>
          </p:cNvSpPr>
          <p:nvPr/>
        </p:nvSpPr>
        <p:spPr>
          <a:xfrm>
            <a:off x="2571736" y="3500438"/>
            <a:ext cx="6072230" cy="1285884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fr-FR" sz="3600" b="1" dirty="0"/>
              <a:t>Programmation SHELL</a:t>
            </a:r>
          </a:p>
          <a:p>
            <a:endParaRPr lang="fr-FR" sz="3600" b="1" dirty="0"/>
          </a:p>
        </p:txBody>
      </p:sp>
      <p:sp>
        <p:nvSpPr>
          <p:cNvPr id="17" name="Sous-titre 2"/>
          <p:cNvSpPr txBox="1">
            <a:spLocks/>
          </p:cNvSpPr>
          <p:nvPr/>
        </p:nvSpPr>
        <p:spPr>
          <a:xfrm>
            <a:off x="0" y="2571744"/>
            <a:ext cx="3000364" cy="71438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fr-FR" sz="2000" b="1" dirty="0">
                <a:solidFill>
                  <a:schemeClr val="tx1"/>
                </a:solidFill>
              </a:rPr>
              <a:t>Chapitre 1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Exercice 2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10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124744"/>
            <a:ext cx="72008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Ecrire un programme </a:t>
            </a:r>
            <a:r>
              <a:rPr lang="fr-FR" sz="2400" b="1" dirty="0" err="1"/>
              <a:t>shell</a:t>
            </a:r>
            <a:r>
              <a:rPr lang="fr-FR" sz="2400" b="1" dirty="0"/>
              <a:t> qui demande à l'utilisateur de saisir une suite quelconque de mots puis affiche le nombre de mots saisis.</a:t>
            </a:r>
            <a:endParaRPr lang="fr-FR" sz="2000" b="1" dirty="0"/>
          </a:p>
          <a:p>
            <a:endParaRPr lang="fr-FR" sz="2000" b="1" dirty="0"/>
          </a:p>
          <a:p>
            <a:r>
              <a:rPr lang="fr-FR" sz="2000" b="1" u="sng" dirty="0">
                <a:solidFill>
                  <a:srgbClr val="FF0000"/>
                </a:solidFill>
              </a:rPr>
              <a:t>Exemple 1: 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Entrez une suite de mots : un deux trois quatre cinq 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87624" y="3501008"/>
            <a:ext cx="6283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FF0000"/>
                </a:solidFill>
              </a:rPr>
              <a:t>Solution 1:</a:t>
            </a:r>
          </a:p>
          <a:p>
            <a:r>
              <a:rPr lang="fr-FR" sz="2000" b="1" dirty="0" err="1">
                <a:solidFill>
                  <a:srgbClr val="0070C0"/>
                </a:solidFill>
              </a:rPr>
              <a:t>echo</a:t>
            </a:r>
            <a:r>
              <a:rPr lang="fr-FR" sz="2000" b="1" dirty="0">
                <a:solidFill>
                  <a:srgbClr val="0070C0"/>
                </a:solidFill>
              </a:rPr>
              <a:t> "Entrez une suite de mots "</a:t>
            </a:r>
          </a:p>
          <a:p>
            <a:r>
              <a:rPr lang="fr-FR" sz="2000" b="1" dirty="0" err="1">
                <a:solidFill>
                  <a:srgbClr val="0070C0"/>
                </a:solidFill>
              </a:rPr>
              <a:t>read</a:t>
            </a:r>
            <a:r>
              <a:rPr lang="fr-FR" sz="2000" b="1" dirty="0">
                <a:solidFill>
                  <a:srgbClr val="0070C0"/>
                </a:solidFill>
              </a:rPr>
              <a:t> suite</a:t>
            </a:r>
          </a:p>
          <a:p>
            <a:r>
              <a:rPr lang="fr-FR" sz="2000" b="1" dirty="0" err="1">
                <a:solidFill>
                  <a:srgbClr val="0070C0"/>
                </a:solidFill>
              </a:rPr>
              <a:t>echo</a:t>
            </a:r>
            <a:r>
              <a:rPr lang="fr-FR" sz="2000" b="1" dirty="0">
                <a:solidFill>
                  <a:srgbClr val="0070C0"/>
                </a:solidFill>
              </a:rPr>
              <a:t> $suite | </a:t>
            </a:r>
            <a:r>
              <a:rPr lang="fr-FR" sz="2000" b="1" dirty="0" err="1">
                <a:solidFill>
                  <a:srgbClr val="0070C0"/>
                </a:solidFill>
              </a:rPr>
              <a:t>wc</a:t>
            </a:r>
            <a:r>
              <a:rPr lang="fr-FR" sz="2000" b="1" dirty="0">
                <a:solidFill>
                  <a:srgbClr val="0070C0"/>
                </a:solidFill>
              </a:rPr>
              <a:t> -w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2128" y="5005625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u="sng" dirty="0">
                <a:solidFill>
                  <a:srgbClr val="FF0000"/>
                </a:solidFill>
              </a:rPr>
              <a:t>Exemple 2: 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./script un deux trois quatre cinq 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68759" y="5961474"/>
            <a:ext cx="6283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>
                <a:solidFill>
                  <a:srgbClr val="FF0000"/>
                </a:solidFill>
              </a:rPr>
              <a:t>Solution 2:</a:t>
            </a:r>
          </a:p>
          <a:p>
            <a:r>
              <a:rPr lang="fr-FR" sz="2000" b="1" dirty="0" err="1">
                <a:solidFill>
                  <a:srgbClr val="0070C0"/>
                </a:solidFill>
              </a:rPr>
              <a:t>echo</a:t>
            </a:r>
            <a:r>
              <a:rPr lang="fr-FR" sz="2000" b="1" dirty="0">
                <a:solidFill>
                  <a:srgbClr val="0070C0"/>
                </a:solidFill>
              </a:rPr>
              <a:t>  $ #</a:t>
            </a:r>
          </a:p>
        </p:txBody>
      </p:sp>
    </p:spTree>
    <p:extLst>
      <p:ext uri="{BB962C8B-B14F-4D97-AF65-F5344CB8AC3E}">
        <p14:creationId xmlns:p14="http://schemas.microsoft.com/office/powerpoint/2010/main" val="189986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if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11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Samir CHERIF\Desktop\Sans tit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0" y="857232"/>
            <a:ext cx="8215371" cy="5210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054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Exercice 3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12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1266" name="Picture 2" descr="C:\Users\Samir CHERIF\Desktop\shell\19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3848" y="2852936"/>
            <a:ext cx="5400600" cy="3964997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827584" y="1340768"/>
            <a:ext cx="82802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Ecrire un script qui test mot de passe et affiche : </a:t>
            </a:r>
          </a:p>
          <a:p>
            <a:r>
              <a:rPr lang="fr-FR" sz="2000" b="1" dirty="0"/>
              <a:t>«  juste » 		si le mot de passe tapez est  "</a:t>
            </a:r>
            <a:r>
              <a:rPr lang="fr-FR" sz="2000" b="1" dirty="0" err="1"/>
              <a:t>abcd</a:t>
            </a:r>
            <a:r>
              <a:rPr lang="fr-FR" sz="2000" b="1" dirty="0"/>
              <a:t>"</a:t>
            </a:r>
          </a:p>
          <a:p>
            <a:r>
              <a:rPr lang="fr-FR" sz="2000" b="1" dirty="0"/>
              <a:t>«  presque juste »	si le mot de passe tapez est "abc"</a:t>
            </a:r>
          </a:p>
          <a:p>
            <a:r>
              <a:rPr lang="fr-FR" sz="2000" b="1" dirty="0"/>
              <a:t>«  faux  »		si le mot de passe tapez est autre que </a:t>
            </a:r>
            <a:r>
              <a:rPr lang="fr-FR" sz="2000" b="1" dirty="0" err="1"/>
              <a:t>abcd</a:t>
            </a:r>
            <a:r>
              <a:rPr lang="fr-FR" sz="2000" b="1" dirty="0"/>
              <a:t> ou abc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827584" y="4221088"/>
            <a:ext cx="2346623" cy="1656184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Indice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50456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Exercice 4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13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5616" y="1700808"/>
            <a:ext cx="74187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Ecrire un script qui test mot de passe 3 fois avant de quitter le programme: </a:t>
            </a:r>
          </a:p>
          <a:p>
            <a:r>
              <a:rPr lang="fr-FR" sz="2000" b="1" dirty="0"/>
              <a:t>Sachant que le vrai mot de passe est « abc »</a:t>
            </a:r>
          </a:p>
          <a:p>
            <a:endParaRPr lang="fr-FR" sz="2000" b="1" dirty="0"/>
          </a:p>
          <a:p>
            <a:r>
              <a:rPr lang="fr-FR" sz="2000" b="1" dirty="0">
                <a:solidFill>
                  <a:srgbClr val="FF0000"/>
                </a:solidFill>
              </a:rPr>
              <a:t>Exemple :</a:t>
            </a:r>
          </a:p>
          <a:p>
            <a:endParaRPr lang="fr-FR" sz="2000" b="1" dirty="0"/>
          </a:p>
          <a:p>
            <a:r>
              <a:rPr lang="fr-FR" sz="2000" b="1" dirty="0">
                <a:solidFill>
                  <a:srgbClr val="0070C0"/>
                </a:solidFill>
              </a:rPr>
              <a:t>Entrez mot de passe (1/3) : </a:t>
            </a:r>
            <a:r>
              <a:rPr lang="fr-FR" sz="2000" b="1" dirty="0" err="1">
                <a:solidFill>
                  <a:srgbClr val="0070C0"/>
                </a:solidFill>
              </a:rPr>
              <a:t>aaaa</a:t>
            </a:r>
            <a:endParaRPr lang="fr-FR" sz="2000" b="1" dirty="0">
              <a:solidFill>
                <a:srgbClr val="0070C0"/>
              </a:solidFill>
            </a:endParaRPr>
          </a:p>
          <a:p>
            <a:r>
              <a:rPr lang="fr-FR" sz="2000" b="1" dirty="0">
                <a:solidFill>
                  <a:srgbClr val="0070C0"/>
                </a:solidFill>
              </a:rPr>
              <a:t>Incorrect</a:t>
            </a:r>
          </a:p>
          <a:p>
            <a:endParaRPr lang="fr-FR" sz="2000" b="1" dirty="0">
              <a:solidFill>
                <a:srgbClr val="0070C0"/>
              </a:solidFill>
            </a:endParaRPr>
          </a:p>
          <a:p>
            <a:r>
              <a:rPr lang="fr-FR" sz="2000" b="1" dirty="0">
                <a:solidFill>
                  <a:srgbClr val="0070C0"/>
                </a:solidFill>
              </a:rPr>
              <a:t>Entrez mot de passe (2/3) : </a:t>
            </a:r>
            <a:r>
              <a:rPr lang="fr-FR" sz="2000" b="1" dirty="0" err="1">
                <a:solidFill>
                  <a:srgbClr val="0070C0"/>
                </a:solidFill>
              </a:rPr>
              <a:t>bbbb</a:t>
            </a:r>
            <a:endParaRPr lang="fr-FR" sz="2000" b="1" dirty="0">
              <a:solidFill>
                <a:srgbClr val="0070C0"/>
              </a:solidFill>
            </a:endParaRPr>
          </a:p>
          <a:p>
            <a:r>
              <a:rPr lang="fr-FR" sz="2000" b="1" dirty="0">
                <a:solidFill>
                  <a:srgbClr val="0070C0"/>
                </a:solidFill>
              </a:rPr>
              <a:t>Incorrect</a:t>
            </a:r>
          </a:p>
          <a:p>
            <a:endParaRPr lang="fr-FR" sz="2000" b="1" dirty="0">
              <a:solidFill>
                <a:srgbClr val="0070C0"/>
              </a:solidFill>
            </a:endParaRPr>
          </a:p>
          <a:p>
            <a:r>
              <a:rPr lang="fr-FR" sz="2000" b="1" dirty="0">
                <a:solidFill>
                  <a:srgbClr val="0070C0"/>
                </a:solidFill>
              </a:rPr>
              <a:t>Entrez mot de passe (3/3) : abc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correct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if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14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amir CHERIF\Desktop\motdepass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672" y="691244"/>
            <a:ext cx="6443159" cy="6166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96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Opération mathématique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15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amir CHERIF\Desktop\Sans titreç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679" y="3943989"/>
            <a:ext cx="5449321" cy="2941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amir CHERIF\Desktop\Sans titr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7"/>
            <a:ext cx="5760640" cy="3745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9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Exercice 5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16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966" y="1502782"/>
            <a:ext cx="77432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Ecrire un script qui vous demande d’entrez deux nombres, puis vous demande de saisir l’opération (   +    -    /   *  ) puis fait le calcule.</a:t>
            </a:r>
          </a:p>
          <a:p>
            <a:endParaRPr lang="fr-FR" sz="2000" b="1" dirty="0"/>
          </a:p>
          <a:p>
            <a:r>
              <a:rPr lang="fr-FR" sz="2000" b="1" u="sng" dirty="0"/>
              <a:t>Exemple :</a:t>
            </a:r>
          </a:p>
          <a:p>
            <a:endParaRPr lang="fr-FR" sz="2000" b="1" dirty="0"/>
          </a:p>
          <a:p>
            <a:r>
              <a:rPr lang="fr-FR" sz="2000" b="1" dirty="0">
                <a:solidFill>
                  <a:srgbClr val="0070C0"/>
                </a:solidFill>
              </a:rPr>
              <a:t>Donnez A : </a:t>
            </a:r>
            <a:r>
              <a:rPr lang="fr-FR" sz="2000" b="1" dirty="0">
                <a:solidFill>
                  <a:srgbClr val="FF0000"/>
                </a:solidFill>
              </a:rPr>
              <a:t>3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Donner B : </a:t>
            </a:r>
            <a:r>
              <a:rPr lang="fr-FR" sz="2000" b="1" dirty="0">
                <a:solidFill>
                  <a:srgbClr val="FF0000"/>
                </a:solidFill>
              </a:rPr>
              <a:t>4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Choisir opération : </a:t>
            </a:r>
            <a:r>
              <a:rPr lang="fr-FR" sz="2000" b="1" dirty="0">
                <a:solidFill>
                  <a:srgbClr val="FF0000"/>
                </a:solidFill>
              </a:rPr>
              <a:t>*</a:t>
            </a:r>
          </a:p>
          <a:p>
            <a:r>
              <a:rPr lang="fr-FR" sz="2000" b="1" dirty="0">
                <a:solidFill>
                  <a:srgbClr val="0070C0"/>
                </a:solidFill>
              </a:rPr>
              <a:t>3*4=12</a:t>
            </a:r>
          </a:p>
        </p:txBody>
      </p:sp>
      <p:pic>
        <p:nvPicPr>
          <p:cNvPr id="1026" name="Picture 2" descr="C:\Users\Samir CHERIF\Desktop\Sans titr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200" y="2311672"/>
            <a:ext cx="5614338" cy="41529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8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Les operateurs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17</a:t>
            </a:fld>
            <a:endParaRPr lang="fr-BE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68617"/>
              </p:ext>
            </p:extLst>
          </p:nvPr>
        </p:nvGraphicFramePr>
        <p:xfrm>
          <a:off x="1291216" y="1340765"/>
          <a:ext cx="7495626" cy="449491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090">
                <a:tc>
                  <a:txBody>
                    <a:bodyPr/>
                    <a:lstStyle/>
                    <a:p>
                      <a:r>
                        <a:rPr lang="fr-FR" sz="1600" b="1" dirty="0"/>
                        <a:t>Opérateur</a:t>
                      </a:r>
                    </a:p>
                  </a:txBody>
                  <a:tcPr marL="67552" marR="67552" marT="33776" marB="33776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Rôle</a:t>
                      </a:r>
                    </a:p>
                  </a:txBody>
                  <a:tcPr marL="67552" marR="67552" marT="33776" marB="33776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+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Addition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-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Soustraction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*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Multiplication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/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Division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%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Modulo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algn="ctr"/>
                      <a:r>
                        <a:rPr lang="fr-FR" sz="1800" b="1"/>
                        <a:t>!=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Différent. Affiche 1 si différent, 0 sinon.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=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Egal. Affiche 1 si égal, 0 sinon.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&lt;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inférieur. Affiche 1 si inférieur, 0 sinon.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9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&gt;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supérieur. Affiche 1 si supérieur, 0 sinon.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472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&lt;=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/>
                        <a:t>inférieur ou égal. Affiche 1 si inférieur ou égal, 0 sinon.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546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/>
                        <a:t>&gt;=</a:t>
                      </a:r>
                    </a:p>
                  </a:txBody>
                  <a:tcPr marL="67552" marR="67552" marT="33776" marB="33776" anchor="ctr"/>
                </a:tc>
                <a:tc>
                  <a:txBody>
                    <a:bodyPr/>
                    <a:lstStyle/>
                    <a:p>
                      <a:r>
                        <a:rPr lang="fr-FR" sz="1600" b="1" dirty="0"/>
                        <a:t>supérieur ou égal. Affiche 1 si supérieur ou égal, 0 sinon.</a:t>
                      </a:r>
                    </a:p>
                  </a:txBody>
                  <a:tcPr marL="67552" marR="67552" marT="33776" marB="3377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31938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For do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18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8194" name="Picture 2" descr="C:\Users\Samir CHERIF\Desktop\shell\1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643446"/>
            <a:ext cx="7126162" cy="2214554"/>
          </a:xfrm>
          <a:prstGeom prst="rect">
            <a:avLst/>
          </a:prstGeom>
          <a:noFill/>
        </p:spPr>
      </p:pic>
      <p:pic>
        <p:nvPicPr>
          <p:cNvPr id="8195" name="Picture 3" descr="C:\Users\Samir CHERIF\Desktop\shell\1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7" y="1071545"/>
            <a:ext cx="6143669" cy="33351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For do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19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Samir CHERIF\Desktop\boucl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57232"/>
            <a:ext cx="6729928" cy="4214842"/>
          </a:xfrm>
          <a:prstGeom prst="rect">
            <a:avLst/>
          </a:prstGeom>
          <a:noFill/>
        </p:spPr>
      </p:pic>
      <p:pic>
        <p:nvPicPr>
          <p:cNvPr id="3075" name="Picture 3" descr="C:\Users\Samir CHERIF\Desktop\bou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08537" y="2143116"/>
            <a:ext cx="4935463" cy="4714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SHELL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amir CHERIF\Desktop\shell\0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8" y="1214422"/>
            <a:ext cx="6538308" cy="3500462"/>
          </a:xfrm>
          <a:prstGeom prst="rect">
            <a:avLst/>
          </a:prstGeom>
          <a:noFill/>
        </p:spPr>
      </p:pic>
      <p:pic>
        <p:nvPicPr>
          <p:cNvPr id="2050" name="Picture 2" descr="C:\Users\Samir CHERIF\Desktop\shell\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4643446"/>
            <a:ext cx="5860964" cy="1462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case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20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Samir CHERIF\Desktop\boucleé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58" y="714356"/>
            <a:ext cx="6815058" cy="5715040"/>
          </a:xfrm>
          <a:prstGeom prst="rect">
            <a:avLst/>
          </a:prstGeom>
          <a:noFill/>
        </p:spPr>
      </p:pic>
      <p:pic>
        <p:nvPicPr>
          <p:cNvPr id="4100" name="Picture 4" descr="C:\Users\Samir CHERIF\Desktop\menu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56710" y="2500306"/>
            <a:ext cx="3987290" cy="43576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 err="1"/>
              <a:t>while</a:t>
            </a:r>
            <a:endParaRPr lang="fr-FR" sz="3600" dirty="0"/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21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Samir CHERIF\Desktop\Sans titrekk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000108"/>
            <a:ext cx="6965888" cy="4500594"/>
          </a:xfrm>
          <a:prstGeom prst="rect">
            <a:avLst/>
          </a:prstGeom>
          <a:noFill/>
        </p:spPr>
      </p:pic>
      <p:pic>
        <p:nvPicPr>
          <p:cNvPr id="5123" name="Picture 3" descr="C:\Users\Samir CHERIF\Desktop\jjtitr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85123" y="3786191"/>
            <a:ext cx="5158877" cy="30718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 err="1"/>
              <a:t>while</a:t>
            </a:r>
            <a:endParaRPr lang="fr-FR" sz="3600" dirty="0"/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22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9218" name="Picture 2" descr="C:\Users\Samir CHERIF\Desktop\shell\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3752610"/>
            <a:ext cx="4929190" cy="3105390"/>
          </a:xfrm>
          <a:prstGeom prst="rect">
            <a:avLst/>
          </a:prstGeom>
          <a:noFill/>
        </p:spPr>
      </p:pic>
      <p:pic>
        <p:nvPicPr>
          <p:cNvPr id="9219" name="Picture 3" descr="C:\Users\Samir CHERIF\Desktop\shell\1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10" y="928670"/>
            <a:ext cx="6233346" cy="38212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SHELL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23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2291" name="Picture 3" descr="C:\Users\Samir CHERIF\Desktop\shell\2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3" y="3219404"/>
            <a:ext cx="7143768" cy="3852934"/>
          </a:xfrm>
          <a:prstGeom prst="rect">
            <a:avLst/>
          </a:prstGeom>
          <a:noFill/>
        </p:spPr>
      </p:pic>
      <p:pic>
        <p:nvPicPr>
          <p:cNvPr id="12290" name="Picture 2" descr="C:\Users\Samir CHERIF\Desktop\shell\2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300" y="916272"/>
            <a:ext cx="6306988" cy="4475024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000232" y="3714752"/>
            <a:ext cx="6929486" cy="1571636"/>
          </a:xfrm>
          <a:prstGeom prst="rect">
            <a:avLst/>
          </a:prstGeom>
          <a:solidFill>
            <a:srgbClr val="0070C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000232" y="5286388"/>
            <a:ext cx="6929486" cy="1571612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Les test if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24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25" y="980728"/>
            <a:ext cx="825981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b="1" u="sng" dirty="0">
                <a:solidFill>
                  <a:srgbClr val="FF0000"/>
                </a:solidFill>
              </a:rPr>
              <a:t>fichiers :</a:t>
            </a:r>
            <a:endParaRPr lang="fr-FR" sz="2400" b="1" u="sng" dirty="0"/>
          </a:p>
          <a:p>
            <a:pPr>
              <a:lnSpc>
                <a:spcPct val="150000"/>
              </a:lnSpc>
            </a:pPr>
            <a:r>
              <a:rPr lang="fr-FR" sz="2400" b="1" dirty="0"/>
              <a:t>if [[ -f fichier ]]  </a:t>
            </a:r>
            <a:r>
              <a:rPr lang="fr-FR" sz="2400" b="1" dirty="0">
                <a:solidFill>
                  <a:srgbClr val="0070C0"/>
                </a:solidFill>
              </a:rPr>
              <a:t>si fichier existe et n'est pas un répertoire</a:t>
            </a:r>
          </a:p>
          <a:p>
            <a:pPr>
              <a:lnSpc>
                <a:spcPct val="150000"/>
              </a:lnSpc>
            </a:pPr>
            <a:r>
              <a:rPr lang="fr-FR" sz="2400" b="1" dirty="0"/>
              <a:t>if [[ -d fichier ]]  </a:t>
            </a:r>
            <a:r>
              <a:rPr lang="fr-FR" sz="2400" b="1" dirty="0">
                <a:solidFill>
                  <a:srgbClr val="0070C0"/>
                </a:solidFill>
              </a:rPr>
              <a:t>si fichier existe et c'est un répertoire</a:t>
            </a:r>
          </a:p>
          <a:p>
            <a:pPr>
              <a:lnSpc>
                <a:spcPct val="150000"/>
              </a:lnSpc>
            </a:pPr>
            <a:r>
              <a:rPr lang="fr-FR" sz="2400" b="1" dirty="0"/>
              <a:t>if [[ -r fichier ]] </a:t>
            </a:r>
            <a:r>
              <a:rPr lang="fr-FR" sz="2400" b="1" dirty="0">
                <a:solidFill>
                  <a:srgbClr val="0070C0"/>
                </a:solidFill>
              </a:rPr>
              <a:t>si </a:t>
            </a:r>
            <a:r>
              <a:rPr lang="fr-FR" sz="2400" b="1" dirty="0" err="1">
                <a:solidFill>
                  <a:srgbClr val="0070C0"/>
                </a:solidFill>
              </a:rPr>
              <a:t>monFichier</a:t>
            </a:r>
            <a:r>
              <a:rPr lang="fr-FR" sz="2400" b="1" dirty="0">
                <a:solidFill>
                  <a:srgbClr val="0070C0"/>
                </a:solidFill>
              </a:rPr>
              <a:t> est accessible en lecture</a:t>
            </a:r>
          </a:p>
          <a:p>
            <a:pPr>
              <a:lnSpc>
                <a:spcPct val="150000"/>
              </a:lnSpc>
            </a:pPr>
            <a:r>
              <a:rPr lang="fr-FR" sz="2400" b="1" dirty="0"/>
              <a:t>if [[ -w fichier ]] </a:t>
            </a:r>
            <a:r>
              <a:rPr lang="fr-FR" sz="2400" b="1" dirty="0">
                <a:solidFill>
                  <a:srgbClr val="0070C0"/>
                </a:solidFill>
              </a:rPr>
              <a:t>si </a:t>
            </a:r>
            <a:r>
              <a:rPr lang="fr-FR" sz="2400" b="1" dirty="0" err="1">
                <a:solidFill>
                  <a:srgbClr val="0070C0"/>
                </a:solidFill>
              </a:rPr>
              <a:t>monFichier</a:t>
            </a:r>
            <a:r>
              <a:rPr lang="fr-FR" sz="2400" b="1" dirty="0">
                <a:solidFill>
                  <a:srgbClr val="0070C0"/>
                </a:solidFill>
              </a:rPr>
              <a:t> est accessible en écriture</a:t>
            </a:r>
          </a:p>
          <a:p>
            <a:pPr>
              <a:lnSpc>
                <a:spcPct val="150000"/>
              </a:lnSpc>
            </a:pPr>
            <a:endParaRPr lang="fr-FR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400" b="1" u="sng" dirty="0">
                <a:solidFill>
                  <a:srgbClr val="FF0000"/>
                </a:solidFill>
              </a:rPr>
              <a:t>chaînes :</a:t>
            </a:r>
          </a:p>
          <a:p>
            <a:pPr>
              <a:lnSpc>
                <a:spcPct val="150000"/>
              </a:lnSpc>
            </a:pPr>
            <a:r>
              <a:rPr lang="fr-FR" sz="2400" b="1" dirty="0"/>
              <a:t>if [[ $</a:t>
            </a:r>
            <a:r>
              <a:rPr lang="fr-FR" sz="2400" b="1" dirty="0" err="1"/>
              <a:t>word</a:t>
            </a:r>
            <a:r>
              <a:rPr lang="fr-FR" sz="2400" b="1" dirty="0"/>
              <a:t> = "coucou" ]]</a:t>
            </a:r>
          </a:p>
          <a:p>
            <a:pPr>
              <a:lnSpc>
                <a:spcPct val="150000"/>
              </a:lnSpc>
            </a:pPr>
            <a:r>
              <a:rPr lang="fr-FR" sz="2400" b="1" dirty="0"/>
              <a:t>if [[ $var != "chaîne" ]]</a:t>
            </a:r>
          </a:p>
          <a:p>
            <a:pPr>
              <a:lnSpc>
                <a:spcPct val="150000"/>
              </a:lnSpc>
            </a:pPr>
            <a:r>
              <a:rPr lang="fr-FR" sz="2400" b="1" dirty="0"/>
              <a:t>if [[ $var ]] </a:t>
            </a:r>
            <a:r>
              <a:rPr lang="fr-FR" sz="2400" b="1" dirty="0">
                <a:solidFill>
                  <a:srgbClr val="0070C0"/>
                </a:solidFill>
              </a:rPr>
              <a:t>si la variable var n'est pas la chaîne vide</a:t>
            </a:r>
          </a:p>
          <a:p>
            <a:pPr>
              <a:lnSpc>
                <a:spcPct val="150000"/>
              </a:lnSpc>
            </a:pP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56513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71600" y="4942909"/>
            <a:ext cx="4896544" cy="14163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71600" y="1364570"/>
            <a:ext cx="4896544" cy="14163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 err="1"/>
              <a:t>seq</a:t>
            </a:r>
            <a:endParaRPr lang="fr-FR" sz="3600" dirty="0"/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25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1600" y="1364570"/>
            <a:ext cx="48965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for i in 1 2 3 4 5 6 7 8 9 10 11 12 13 14 15</a:t>
            </a:r>
          </a:p>
          <a:p>
            <a:r>
              <a:rPr lang="fr-FR" sz="2000" b="1" dirty="0"/>
              <a:t>do</a:t>
            </a:r>
          </a:p>
          <a:p>
            <a:r>
              <a:rPr lang="fr-FR" sz="2000" b="1" dirty="0"/>
              <a:t>    </a:t>
            </a:r>
            <a:r>
              <a:rPr lang="fr-FR" sz="2000" b="1" dirty="0" err="1"/>
              <a:t>echo</a:t>
            </a:r>
            <a:r>
              <a:rPr lang="fr-FR" sz="2000" b="1" dirty="0"/>
              <a:t> $i</a:t>
            </a:r>
          </a:p>
          <a:p>
            <a:r>
              <a:rPr lang="fr-FR" sz="2000" b="1" dirty="0" err="1"/>
              <a:t>done</a:t>
            </a:r>
            <a:endParaRPr lang="fr-FR" sz="2000" b="1" dirty="0"/>
          </a:p>
          <a:p>
            <a:endParaRPr lang="fr-FR" sz="2000" b="1" dirty="0"/>
          </a:p>
          <a:p>
            <a:r>
              <a:rPr lang="fr-FR" sz="2000" b="1" dirty="0"/>
              <a:t>Très pénible ! Pour itérer par exemple 250 fois, vous devez saisir tout cela au clavier ! Heureusement, il y a un « raccourci », la commande </a:t>
            </a:r>
            <a:r>
              <a:rPr lang="fr-FR" sz="2000" b="1" dirty="0" err="1"/>
              <a:t>seq</a:t>
            </a:r>
            <a:r>
              <a:rPr lang="fr-FR" sz="2000" b="1" dirty="0"/>
              <a:t>, qui affiche une séquence de nombres allant de 1 jusqu'au maximum indiqué, par exemple :</a:t>
            </a:r>
          </a:p>
          <a:p>
            <a:endParaRPr lang="fr-FR" sz="2000" b="1" dirty="0"/>
          </a:p>
          <a:p>
            <a:r>
              <a:rPr lang="fr-FR" sz="2000" b="1" dirty="0"/>
              <a:t>for i in $(</a:t>
            </a:r>
            <a:r>
              <a:rPr lang="fr-FR" sz="2000" b="1" dirty="0" err="1"/>
              <a:t>seq</a:t>
            </a:r>
            <a:r>
              <a:rPr lang="fr-FR" sz="2000" b="1" dirty="0"/>
              <a:t> 15)</a:t>
            </a:r>
          </a:p>
          <a:p>
            <a:r>
              <a:rPr lang="fr-FR" sz="2000" b="1" dirty="0"/>
              <a:t>do</a:t>
            </a:r>
          </a:p>
          <a:p>
            <a:r>
              <a:rPr lang="fr-FR" sz="2000" b="1" dirty="0"/>
              <a:t>    </a:t>
            </a:r>
            <a:r>
              <a:rPr lang="fr-FR" sz="2000" b="1" dirty="0" err="1"/>
              <a:t>echo</a:t>
            </a:r>
            <a:r>
              <a:rPr lang="fr-FR" sz="2000" b="1" dirty="0"/>
              <a:t> $i</a:t>
            </a:r>
          </a:p>
          <a:p>
            <a:r>
              <a:rPr lang="fr-FR" sz="2000" b="1" dirty="0" err="1"/>
              <a:t>done</a:t>
            </a:r>
            <a:endParaRPr lang="fr-FR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6012160" y="1303015"/>
            <a:ext cx="2867774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 err="1"/>
              <a:t>seq</a:t>
            </a:r>
            <a:r>
              <a:rPr lang="fr-FR" b="1" dirty="0"/>
              <a:t> </a:t>
            </a:r>
            <a:r>
              <a:rPr lang="fr-FR" b="1" i="1" dirty="0" err="1">
                <a:solidFill>
                  <a:srgbClr val="FF0000"/>
                </a:solidFill>
              </a:rPr>
              <a:t>debut</a:t>
            </a:r>
            <a:r>
              <a:rPr lang="fr-FR" b="1" i="1" dirty="0">
                <a:solidFill>
                  <a:srgbClr val="FF0000"/>
                </a:solidFill>
              </a:rPr>
              <a:t> </a:t>
            </a:r>
            <a:r>
              <a:rPr lang="fr-FR" b="1" i="1" dirty="0" err="1">
                <a:solidFill>
                  <a:srgbClr val="00B050"/>
                </a:solidFill>
              </a:rPr>
              <a:t>increment</a:t>
            </a:r>
            <a:r>
              <a:rPr lang="fr-FR" b="1" i="1" dirty="0">
                <a:solidFill>
                  <a:srgbClr val="00B050"/>
                </a:solidFill>
              </a:rPr>
              <a:t> </a:t>
            </a:r>
            <a:r>
              <a:rPr lang="fr-FR" b="1" i="1" dirty="0">
                <a:solidFill>
                  <a:srgbClr val="0070C0"/>
                </a:solidFill>
              </a:rPr>
              <a:t>fin</a:t>
            </a:r>
          </a:p>
          <a:p>
            <a:endParaRPr lang="fr-FR" b="1" dirty="0"/>
          </a:p>
          <a:p>
            <a:r>
              <a:rPr lang="fr-FR" b="1" dirty="0" err="1"/>
              <a:t>seq</a:t>
            </a:r>
            <a:r>
              <a:rPr lang="fr-FR" b="1" dirty="0"/>
              <a:t> </a:t>
            </a:r>
            <a:r>
              <a:rPr lang="fr-FR" b="1" dirty="0">
                <a:solidFill>
                  <a:srgbClr val="FF0000"/>
                </a:solidFill>
              </a:rPr>
              <a:t>3</a:t>
            </a:r>
            <a:r>
              <a:rPr lang="fr-FR" b="1" dirty="0"/>
              <a:t> :</a:t>
            </a:r>
          </a:p>
          <a:p>
            <a:r>
              <a:rPr lang="fr-FR" b="1" dirty="0"/>
              <a:t>1</a:t>
            </a:r>
          </a:p>
          <a:p>
            <a:r>
              <a:rPr lang="fr-FR" b="1" dirty="0"/>
              <a:t>2</a:t>
            </a:r>
          </a:p>
          <a:p>
            <a:r>
              <a:rPr lang="fr-FR" b="1" dirty="0"/>
              <a:t>3</a:t>
            </a:r>
          </a:p>
          <a:p>
            <a:endParaRPr lang="fr-FR" b="1" dirty="0"/>
          </a:p>
          <a:p>
            <a:r>
              <a:rPr lang="fr-FR" b="1" dirty="0" err="1"/>
              <a:t>seq</a:t>
            </a:r>
            <a:r>
              <a:rPr lang="fr-FR" b="1" dirty="0"/>
              <a:t> </a:t>
            </a:r>
            <a:r>
              <a:rPr lang="fr-FR" b="1" dirty="0">
                <a:solidFill>
                  <a:srgbClr val="FF0000"/>
                </a:solidFill>
              </a:rPr>
              <a:t>-2</a:t>
            </a:r>
            <a:r>
              <a:rPr lang="fr-FR" b="1" dirty="0"/>
              <a:t> </a:t>
            </a:r>
            <a:r>
              <a:rPr lang="fr-FR" b="1" dirty="0">
                <a:solidFill>
                  <a:srgbClr val="0070C0"/>
                </a:solidFill>
              </a:rPr>
              <a:t>1</a:t>
            </a:r>
            <a:r>
              <a:rPr lang="fr-FR" b="1" dirty="0"/>
              <a:t> :</a:t>
            </a:r>
          </a:p>
          <a:p>
            <a:r>
              <a:rPr lang="fr-FR" b="1" dirty="0"/>
              <a:t>-2</a:t>
            </a:r>
          </a:p>
          <a:p>
            <a:r>
              <a:rPr lang="fr-FR" b="1" dirty="0"/>
              <a:t>-1</a:t>
            </a:r>
          </a:p>
          <a:p>
            <a:r>
              <a:rPr lang="fr-FR" b="1" dirty="0"/>
              <a:t>0</a:t>
            </a:r>
          </a:p>
          <a:p>
            <a:r>
              <a:rPr lang="fr-FR" b="1" dirty="0"/>
              <a:t>1</a:t>
            </a:r>
          </a:p>
          <a:p>
            <a:endParaRPr lang="fr-FR" b="1" dirty="0"/>
          </a:p>
          <a:p>
            <a:r>
              <a:rPr lang="fr-FR" b="1" dirty="0"/>
              <a:t>$ </a:t>
            </a:r>
            <a:r>
              <a:rPr lang="fr-FR" b="1" dirty="0" err="1"/>
              <a:t>seq</a:t>
            </a:r>
            <a:r>
              <a:rPr lang="fr-FR" b="1" dirty="0"/>
              <a:t> </a:t>
            </a:r>
            <a:r>
              <a:rPr lang="fr-FR" b="1" dirty="0">
                <a:solidFill>
                  <a:srgbClr val="FF0000"/>
                </a:solidFill>
              </a:rPr>
              <a:t>0</a:t>
            </a:r>
            <a:r>
              <a:rPr lang="fr-FR" b="1" dirty="0"/>
              <a:t> </a:t>
            </a:r>
            <a:r>
              <a:rPr lang="fr-FR" b="1" dirty="0">
                <a:solidFill>
                  <a:srgbClr val="00B050"/>
                </a:solidFill>
              </a:rPr>
              <a:t>2</a:t>
            </a:r>
            <a:r>
              <a:rPr lang="fr-FR" b="1" dirty="0"/>
              <a:t> </a:t>
            </a:r>
            <a:r>
              <a:rPr lang="fr-FR" b="1" dirty="0">
                <a:solidFill>
                  <a:srgbClr val="0070C0"/>
                </a:solidFill>
              </a:rPr>
              <a:t>6</a:t>
            </a:r>
          </a:p>
          <a:p>
            <a:r>
              <a:rPr lang="fr-FR" b="1" dirty="0"/>
              <a:t>0</a:t>
            </a:r>
          </a:p>
          <a:p>
            <a:r>
              <a:rPr lang="fr-FR" b="1" dirty="0"/>
              <a:t>2</a:t>
            </a:r>
          </a:p>
          <a:p>
            <a:r>
              <a:rPr lang="fr-FR" b="1" dirty="0"/>
              <a:t>4</a:t>
            </a:r>
          </a:p>
          <a:p>
            <a:r>
              <a:rPr lang="fr-FR" b="1" dirty="0"/>
              <a:t>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Exercice 6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26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1190357"/>
            <a:ext cx="8286776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En utilisant la commande </a:t>
            </a:r>
            <a:r>
              <a:rPr kumimoji="0" 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find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créez une commande 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script-backup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 permettant de copier tous les fichiers de votre </a:t>
            </a:r>
            <a:r>
              <a:rPr kumimoji="0" lang="fr-F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home directory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 dont le nom se termine par un ~ dans un répertoire ~/BACKUP.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Calibri" pitchFamily="34" charset="0"/>
              </a:rPr>
              <a:t>Le script permet aussi de créer le répertoire ~/BACKUP s'il n'existe pas.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Vous ne devriez pas toucher aux fichiers se trouvant 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déjà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dans ~/BACKUP lors d'une nouvelle exécution du script.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If [[ -a file ]]   </a:t>
            </a:r>
            <a:r>
              <a:rPr kumimoji="0" 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  <a:sym typeface="Wingdings" pitchFamily="2" charset="2"/>
              </a:rPr>
              <a:t> si le fichier file existe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dirty="0">
                <a:cs typeface="Arial" pitchFamily="34" charset="0"/>
              </a:rPr>
              <a:t>If [[ ! -a file ]]   </a:t>
            </a:r>
            <a:r>
              <a:rPr lang="fr-FR" sz="2400" dirty="0">
                <a:cs typeface="Arial" pitchFamily="34" charset="0"/>
                <a:sym typeface="Wingdings" pitchFamily="2" charset="2"/>
              </a:rPr>
              <a:t> si le fichier file n’existe pas</a:t>
            </a:r>
            <a:endParaRPr kumimoji="0" 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224" y="5589240"/>
            <a:ext cx="565899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Correction Exercice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27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37890" name="Picture 2" descr="C:\Users\Samir CHERIF\Desktop\Sans titr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3" y="914002"/>
            <a:ext cx="7794324" cy="57297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For </a:t>
            </a:r>
            <a:r>
              <a:rPr lang="fr-FR" sz="3600" dirty="0" err="1"/>
              <a:t>Mathematics</a:t>
            </a:r>
            <a:r>
              <a:rPr lang="fr-FR" sz="3600" dirty="0"/>
              <a:t> </a:t>
            </a:r>
            <a:r>
              <a:rPr lang="fr-FR" sz="3600" dirty="0" err="1"/>
              <a:t>Comparisons</a:t>
            </a:r>
            <a:r>
              <a:rPr lang="fr-FR" sz="3600" dirty="0"/>
              <a:t> use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28</a:t>
            </a:fld>
            <a:endParaRPr lang="fr-BE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33461"/>
              </p:ext>
            </p:extLst>
          </p:nvPr>
        </p:nvGraphicFramePr>
        <p:xfrm>
          <a:off x="971600" y="1729581"/>
          <a:ext cx="7980344" cy="44357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9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196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Mathematical Operator in  Shell Script 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Meaning</a:t>
                      </a:r>
                      <a:endParaRPr lang="fr-FR" b="1" dirty="0"/>
                    </a:p>
                  </a:txBody>
                  <a:tcPr marL="9525" marR="9525" marT="9525" marB="95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Normal </a:t>
                      </a:r>
                      <a:r>
                        <a:rPr lang="fr-FR" b="1" dirty="0" err="1"/>
                        <a:t>Arithmetical</a:t>
                      </a:r>
                      <a:r>
                        <a:rPr lang="fr-FR" b="1" dirty="0"/>
                        <a:t>/ </a:t>
                      </a:r>
                      <a:r>
                        <a:rPr lang="fr-FR" b="1" dirty="0" err="1"/>
                        <a:t>Mathematical</a:t>
                      </a:r>
                      <a:r>
                        <a:rPr lang="fr-FR" b="1" dirty="0"/>
                        <a:t> </a:t>
                      </a:r>
                      <a:r>
                        <a:rPr lang="fr-FR" b="1" dirty="0" err="1"/>
                        <a:t>Statements</a:t>
                      </a:r>
                      <a:endParaRPr lang="fr-FR" b="1" dirty="0"/>
                    </a:p>
                  </a:txBody>
                  <a:tcPr marL="9525" marR="9525" marT="9525" marB="95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with if command</a:t>
                      </a:r>
                    </a:p>
                  </a:txBody>
                  <a:tcPr marL="9525" marR="9525" marT="9525" marB="95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r>
                        <a:rPr lang="fr-FR" b="1" dirty="0"/>
                        <a:t>-</a:t>
                      </a:r>
                      <a:r>
                        <a:rPr lang="fr-FR" b="1" dirty="0" err="1"/>
                        <a:t>eq</a:t>
                      </a:r>
                      <a:endParaRPr lang="fr-FR" b="1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is equal to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5 ==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[ 5 -eq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r>
                        <a:rPr lang="fr-FR" b="1"/>
                        <a:t>-ne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is not equal to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5 !=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[ 5 -ne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r>
                        <a:rPr lang="fr-FR" b="1"/>
                        <a:t>-lt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is less than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5 &lt;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[ 5 -lt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4126">
                <a:tc>
                  <a:txBody>
                    <a:bodyPr/>
                    <a:lstStyle/>
                    <a:p>
                      <a:r>
                        <a:rPr lang="fr-FR" b="1"/>
                        <a:t>-le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is less than or equal to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5 &lt;=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[ 5 -le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r>
                        <a:rPr lang="fr-FR" b="1"/>
                        <a:t>-gt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is greater than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5 &gt;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[ 5 -gt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4126">
                <a:tc>
                  <a:txBody>
                    <a:bodyPr/>
                    <a:lstStyle/>
                    <a:p>
                      <a:r>
                        <a:rPr lang="fr-FR" b="1"/>
                        <a:t>-ge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is greater than or equal to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5 &gt;=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if [ 5 -</a:t>
                      </a:r>
                      <a:r>
                        <a:rPr lang="fr-FR" b="1" dirty="0" err="1"/>
                        <a:t>ge</a:t>
                      </a:r>
                      <a:r>
                        <a:rPr lang="fr-FR" b="1" dirty="0"/>
                        <a:t>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1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For string </a:t>
            </a:r>
            <a:r>
              <a:rPr lang="fr-FR" sz="3600" dirty="0" err="1"/>
              <a:t>Comparisons</a:t>
            </a:r>
            <a:r>
              <a:rPr lang="fr-FR" sz="3600" dirty="0"/>
              <a:t> use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29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1728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74891"/>
              </p:ext>
            </p:extLst>
          </p:nvPr>
        </p:nvGraphicFramePr>
        <p:xfrm>
          <a:off x="1115616" y="1844824"/>
          <a:ext cx="7836326" cy="367240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8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5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Operator</a:t>
                      </a:r>
                      <a:endParaRPr lang="fr-FR" b="1" dirty="0"/>
                    </a:p>
                  </a:txBody>
                  <a:tcPr marL="9525" marR="9525" marT="9525" marB="95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Meaning</a:t>
                      </a:r>
                      <a:endParaRPr lang="fr-FR" b="1" dirty="0"/>
                    </a:p>
                  </a:txBody>
                  <a:tcPr marL="9525" marR="9525" marT="9525" marB="9525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string1 = string2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string1 is equal to string2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string1 != string2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string1 is NOT equal to string2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string1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string1 is NOT NULL or not defined 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-n string1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string1 is NOT NULL and does exist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-z string1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string1 is NULL and does exist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68450" y="2708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7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SHELL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3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Samir CHERIF\Desktop\shell\0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4286256"/>
            <a:ext cx="5794276" cy="1819278"/>
          </a:xfrm>
          <a:prstGeom prst="rect">
            <a:avLst/>
          </a:prstGeom>
          <a:noFill/>
        </p:spPr>
      </p:pic>
      <p:pic>
        <p:nvPicPr>
          <p:cNvPr id="3075" name="Picture 3" descr="C:\Users\Samir CHERIF\Desktop\shell\0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1142984"/>
            <a:ext cx="6000792" cy="3053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Exercice 7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30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1600" y="1484784"/>
            <a:ext cx="2286000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1- Addition </a:t>
            </a:r>
          </a:p>
          <a:p>
            <a:r>
              <a:rPr lang="fr-FR" sz="2000" dirty="0"/>
              <a:t>2- Soustraction </a:t>
            </a:r>
          </a:p>
          <a:p>
            <a:r>
              <a:rPr lang="fr-FR" sz="2000" dirty="0"/>
              <a:t>3- Multiplication </a:t>
            </a:r>
          </a:p>
          <a:p>
            <a:r>
              <a:rPr lang="fr-FR" sz="2000" dirty="0"/>
              <a:t>4- Division</a:t>
            </a:r>
          </a:p>
          <a:p>
            <a:r>
              <a:rPr lang="fr-FR" sz="2000" dirty="0"/>
              <a:t> </a:t>
            </a:r>
          </a:p>
          <a:p>
            <a:r>
              <a:rPr lang="fr-FR" sz="2000" dirty="0"/>
              <a:t>Entrez A :</a:t>
            </a:r>
          </a:p>
          <a:p>
            <a:r>
              <a:rPr lang="fr-FR" sz="2000" dirty="0"/>
              <a:t>Entrez B :</a:t>
            </a:r>
          </a:p>
          <a:p>
            <a:r>
              <a:rPr lang="fr-FR" sz="2000" dirty="0"/>
              <a:t>Entrez votre choix :</a:t>
            </a:r>
          </a:p>
        </p:txBody>
      </p:sp>
      <p:sp>
        <p:nvSpPr>
          <p:cNvPr id="5" name="Rectangle 4"/>
          <p:cNvSpPr/>
          <p:nvPr/>
        </p:nvSpPr>
        <p:spPr>
          <a:xfrm>
            <a:off x="827584" y="4442336"/>
            <a:ext cx="81454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</a:rPr>
              <a:t>Remarques :</a:t>
            </a:r>
          </a:p>
          <a:p>
            <a:r>
              <a:rPr lang="fr-FR" sz="2400" dirty="0"/>
              <a:t>Le choix doit être supérieur ou égale à 1 et inferieur ou égale à 4</a:t>
            </a:r>
          </a:p>
          <a:p>
            <a:r>
              <a:rPr lang="fr-FR" sz="2400" dirty="0"/>
              <a:t>Pas d’opération avec des chiffres inferieur a zéro</a:t>
            </a:r>
          </a:p>
          <a:p>
            <a:endParaRPr lang="fr-FR" sz="2400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436814"/>
              </p:ext>
            </p:extLst>
          </p:nvPr>
        </p:nvGraphicFramePr>
        <p:xfrm>
          <a:off x="4513681" y="1330176"/>
          <a:ext cx="3990172" cy="2863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1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877">
                <a:tc>
                  <a:txBody>
                    <a:bodyPr/>
                    <a:lstStyle/>
                    <a:p>
                      <a:r>
                        <a:rPr lang="fr-FR" b="1" dirty="0"/>
                        <a:t>5 ==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[ 5 -eq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r>
                        <a:rPr lang="fr-FR" b="1"/>
                        <a:t>5 !=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[ 5 -ne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r>
                        <a:rPr lang="fr-FR" b="1"/>
                        <a:t>5 &lt;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[ 5 -lt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126">
                <a:tc>
                  <a:txBody>
                    <a:bodyPr/>
                    <a:lstStyle/>
                    <a:p>
                      <a:r>
                        <a:rPr lang="fr-FR" b="1"/>
                        <a:t>5 &lt;=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[ 5 -le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77">
                <a:tc>
                  <a:txBody>
                    <a:bodyPr/>
                    <a:lstStyle/>
                    <a:p>
                      <a:r>
                        <a:rPr lang="fr-FR" b="1"/>
                        <a:t>5 &gt;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/>
                        <a:t>if [ 5 -gt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126">
                <a:tc>
                  <a:txBody>
                    <a:bodyPr/>
                    <a:lstStyle/>
                    <a:p>
                      <a:r>
                        <a:rPr lang="fr-FR" b="1"/>
                        <a:t>5 &gt;= 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if [ 5 -</a:t>
                      </a:r>
                      <a:r>
                        <a:rPr lang="fr-FR" b="1" dirty="0" err="1"/>
                        <a:t>ge</a:t>
                      </a:r>
                      <a:r>
                        <a:rPr lang="fr-FR" b="1" dirty="0"/>
                        <a:t> 6 ]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856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Correction Exercice 7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31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3608" y="980728"/>
            <a:ext cx="29523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echo</a:t>
            </a:r>
            <a:r>
              <a:rPr lang="fr-FR" b="1" dirty="0"/>
              <a:t> 1-Addition  </a:t>
            </a:r>
          </a:p>
          <a:p>
            <a:r>
              <a:rPr lang="fr-FR" b="1" dirty="0" err="1"/>
              <a:t>echo</a:t>
            </a:r>
            <a:r>
              <a:rPr lang="fr-FR" b="1" dirty="0"/>
              <a:t> 2-Soustraction  </a:t>
            </a:r>
          </a:p>
          <a:p>
            <a:r>
              <a:rPr lang="fr-FR" b="1" dirty="0" err="1"/>
              <a:t>echo</a:t>
            </a:r>
            <a:r>
              <a:rPr lang="fr-FR" b="1" dirty="0"/>
              <a:t> 3-Multiplication  </a:t>
            </a:r>
          </a:p>
          <a:p>
            <a:r>
              <a:rPr lang="fr-FR" b="1" dirty="0" err="1"/>
              <a:t>echo</a:t>
            </a:r>
            <a:r>
              <a:rPr lang="fr-FR" b="1" dirty="0"/>
              <a:t> 4-Division  </a:t>
            </a:r>
          </a:p>
          <a:p>
            <a:r>
              <a:rPr lang="fr-FR" b="1" dirty="0" err="1"/>
              <a:t>echo</a:t>
            </a:r>
            <a:r>
              <a:rPr lang="fr-FR" b="1" dirty="0"/>
              <a:t> "entrer A"</a:t>
            </a:r>
          </a:p>
          <a:p>
            <a:r>
              <a:rPr lang="fr-FR" b="1" dirty="0" err="1"/>
              <a:t>read</a:t>
            </a:r>
            <a:r>
              <a:rPr lang="fr-FR" b="1" dirty="0"/>
              <a:t> A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FF0000"/>
                </a:solidFill>
              </a:rPr>
              <a:t>while</a:t>
            </a:r>
            <a:r>
              <a:rPr lang="fr-FR" b="1" dirty="0">
                <a:solidFill>
                  <a:srgbClr val="FF0000"/>
                </a:solidFill>
              </a:rPr>
              <a:t> [[ $A -</a:t>
            </a:r>
            <a:r>
              <a:rPr lang="fr-FR" b="1" dirty="0" err="1">
                <a:solidFill>
                  <a:srgbClr val="FF0000"/>
                </a:solidFill>
              </a:rPr>
              <a:t>lt</a:t>
            </a:r>
            <a:r>
              <a:rPr lang="fr-FR" b="1" dirty="0">
                <a:solidFill>
                  <a:srgbClr val="FF0000"/>
                </a:solidFill>
              </a:rPr>
              <a:t> 0 ]]</a:t>
            </a:r>
          </a:p>
          <a:p>
            <a:r>
              <a:rPr lang="fr-FR" b="1" dirty="0">
                <a:solidFill>
                  <a:srgbClr val="FF0000"/>
                </a:solidFill>
              </a:rPr>
              <a:t>do</a:t>
            </a:r>
          </a:p>
          <a:p>
            <a:r>
              <a:rPr lang="fr-FR" b="1" dirty="0">
                <a:solidFill>
                  <a:srgbClr val="FF0000"/>
                </a:solidFill>
              </a:rPr>
              <a:t>	</a:t>
            </a:r>
            <a:r>
              <a:rPr lang="fr-FR" b="1" dirty="0" err="1">
                <a:solidFill>
                  <a:srgbClr val="FF0000"/>
                </a:solidFill>
              </a:rPr>
              <a:t>echo</a:t>
            </a:r>
            <a:r>
              <a:rPr lang="fr-FR" b="1" dirty="0">
                <a:solidFill>
                  <a:srgbClr val="FF0000"/>
                </a:solidFill>
              </a:rPr>
              <a:t> "entrer A &gt; 0"</a:t>
            </a:r>
          </a:p>
          <a:p>
            <a:r>
              <a:rPr lang="fr-FR" b="1" dirty="0">
                <a:solidFill>
                  <a:srgbClr val="FF0000"/>
                </a:solidFill>
              </a:rPr>
              <a:t>	</a:t>
            </a:r>
            <a:r>
              <a:rPr lang="fr-FR" b="1" dirty="0" err="1">
                <a:solidFill>
                  <a:srgbClr val="FF0000"/>
                </a:solidFill>
              </a:rPr>
              <a:t>read</a:t>
            </a:r>
            <a:r>
              <a:rPr lang="fr-FR" b="1" dirty="0">
                <a:solidFill>
                  <a:srgbClr val="FF0000"/>
                </a:solidFill>
              </a:rPr>
              <a:t> A</a:t>
            </a:r>
          </a:p>
          <a:p>
            <a:r>
              <a:rPr lang="fr-FR" b="1" dirty="0" err="1">
                <a:solidFill>
                  <a:srgbClr val="FF0000"/>
                </a:solidFill>
              </a:rPr>
              <a:t>done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b="1" dirty="0"/>
          </a:p>
          <a:p>
            <a:r>
              <a:rPr lang="fr-FR" b="1" dirty="0" err="1"/>
              <a:t>echo</a:t>
            </a:r>
            <a:r>
              <a:rPr lang="fr-FR" b="1" dirty="0"/>
              <a:t> "entrer B"</a:t>
            </a:r>
          </a:p>
          <a:p>
            <a:r>
              <a:rPr lang="fr-FR" b="1" dirty="0" err="1"/>
              <a:t>read</a:t>
            </a:r>
            <a:r>
              <a:rPr lang="fr-FR" b="1" dirty="0"/>
              <a:t> B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 err="1">
                <a:solidFill>
                  <a:srgbClr val="FF0000"/>
                </a:solidFill>
              </a:rPr>
              <a:t>while</a:t>
            </a:r>
            <a:r>
              <a:rPr lang="fr-FR" b="1" dirty="0">
                <a:solidFill>
                  <a:srgbClr val="FF0000"/>
                </a:solidFill>
              </a:rPr>
              <a:t> [[ $B -le 0 ]]</a:t>
            </a:r>
          </a:p>
          <a:p>
            <a:r>
              <a:rPr lang="fr-FR" b="1" dirty="0">
                <a:solidFill>
                  <a:srgbClr val="FF0000"/>
                </a:solidFill>
              </a:rPr>
              <a:t>do</a:t>
            </a:r>
          </a:p>
          <a:p>
            <a:r>
              <a:rPr lang="fr-FR" b="1" dirty="0">
                <a:solidFill>
                  <a:srgbClr val="FF0000"/>
                </a:solidFill>
              </a:rPr>
              <a:t>	</a:t>
            </a:r>
            <a:r>
              <a:rPr lang="fr-FR" b="1" dirty="0" err="1">
                <a:solidFill>
                  <a:srgbClr val="FF0000"/>
                </a:solidFill>
              </a:rPr>
              <a:t>echo</a:t>
            </a:r>
            <a:r>
              <a:rPr lang="fr-FR" b="1" dirty="0">
                <a:solidFill>
                  <a:srgbClr val="FF0000"/>
                </a:solidFill>
              </a:rPr>
              <a:t> "entrer B &gt; 0" </a:t>
            </a:r>
          </a:p>
          <a:p>
            <a:r>
              <a:rPr lang="fr-FR" b="1" dirty="0">
                <a:solidFill>
                  <a:srgbClr val="FF0000"/>
                </a:solidFill>
              </a:rPr>
              <a:t>	</a:t>
            </a:r>
            <a:r>
              <a:rPr lang="fr-FR" b="1" dirty="0" err="1">
                <a:solidFill>
                  <a:srgbClr val="FF0000"/>
                </a:solidFill>
              </a:rPr>
              <a:t>read</a:t>
            </a:r>
            <a:r>
              <a:rPr lang="fr-FR" b="1" dirty="0">
                <a:solidFill>
                  <a:srgbClr val="FF0000"/>
                </a:solidFill>
              </a:rPr>
              <a:t> B </a:t>
            </a:r>
          </a:p>
          <a:p>
            <a:r>
              <a:rPr lang="fr-FR" b="1" dirty="0" err="1">
                <a:solidFill>
                  <a:srgbClr val="FF0000"/>
                </a:solidFill>
              </a:rPr>
              <a:t>done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  <a:p>
            <a:endParaRPr lang="fr-FR" b="1" dirty="0"/>
          </a:p>
          <a:p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5184576" y="1037049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err="1"/>
              <a:t>echo</a:t>
            </a:r>
            <a:r>
              <a:rPr lang="fr-FR" b="1" dirty="0"/>
              <a:t> " donner votre choix"</a:t>
            </a:r>
          </a:p>
          <a:p>
            <a:r>
              <a:rPr lang="fr-FR" b="1" dirty="0" err="1"/>
              <a:t>read</a:t>
            </a:r>
            <a:r>
              <a:rPr lang="fr-FR" b="1" dirty="0"/>
              <a:t> op</a:t>
            </a:r>
          </a:p>
          <a:p>
            <a:endParaRPr lang="nl-NL" b="1" dirty="0"/>
          </a:p>
          <a:p>
            <a:r>
              <a:rPr lang="nl-NL" b="1" dirty="0" err="1">
                <a:solidFill>
                  <a:srgbClr val="FF0000"/>
                </a:solidFill>
              </a:rPr>
              <a:t>while</a:t>
            </a:r>
            <a:r>
              <a:rPr lang="nl-NL" b="1" dirty="0">
                <a:solidFill>
                  <a:srgbClr val="FF0000"/>
                </a:solidFill>
              </a:rPr>
              <a:t> [[ $op -</a:t>
            </a:r>
            <a:r>
              <a:rPr lang="nl-NL" b="1" dirty="0" err="1">
                <a:solidFill>
                  <a:srgbClr val="FF0000"/>
                </a:solidFill>
              </a:rPr>
              <a:t>le</a:t>
            </a:r>
            <a:r>
              <a:rPr lang="nl-NL" b="1" dirty="0">
                <a:solidFill>
                  <a:srgbClr val="FF0000"/>
                </a:solidFill>
              </a:rPr>
              <a:t> 0 || $op -ge 5 ]]</a:t>
            </a:r>
          </a:p>
          <a:p>
            <a:r>
              <a:rPr lang="fr-FR" b="1" dirty="0">
                <a:solidFill>
                  <a:srgbClr val="FF0000"/>
                </a:solidFill>
              </a:rPr>
              <a:t>do</a:t>
            </a:r>
          </a:p>
          <a:p>
            <a:r>
              <a:rPr lang="fr-FR" b="1" dirty="0">
                <a:solidFill>
                  <a:srgbClr val="FF0000"/>
                </a:solidFill>
              </a:rPr>
              <a:t>	</a:t>
            </a:r>
            <a:r>
              <a:rPr lang="fr-FR" b="1" dirty="0" err="1">
                <a:solidFill>
                  <a:srgbClr val="FF0000"/>
                </a:solidFill>
              </a:rPr>
              <a:t>echo</a:t>
            </a:r>
            <a:r>
              <a:rPr lang="fr-FR" b="1" dirty="0">
                <a:solidFill>
                  <a:srgbClr val="FF0000"/>
                </a:solidFill>
              </a:rPr>
              <a:t> "choix  </a:t>
            </a:r>
            <a:r>
              <a:rPr lang="fr-FR" b="1" dirty="0" err="1">
                <a:solidFill>
                  <a:srgbClr val="FF0000"/>
                </a:solidFill>
              </a:rPr>
              <a:t>incorecte</a:t>
            </a:r>
            <a:r>
              <a:rPr lang="fr-FR" b="1" dirty="0">
                <a:solidFill>
                  <a:srgbClr val="FF0000"/>
                </a:solidFill>
              </a:rPr>
              <a:t> "</a:t>
            </a:r>
          </a:p>
          <a:p>
            <a:r>
              <a:rPr lang="fr-FR" b="1" dirty="0">
                <a:solidFill>
                  <a:srgbClr val="FF0000"/>
                </a:solidFill>
              </a:rPr>
              <a:t>	</a:t>
            </a:r>
            <a:r>
              <a:rPr lang="fr-FR" b="1" dirty="0" err="1">
                <a:solidFill>
                  <a:srgbClr val="FF0000"/>
                </a:solidFill>
              </a:rPr>
              <a:t>echo</a:t>
            </a:r>
            <a:r>
              <a:rPr lang="fr-FR" b="1" dirty="0">
                <a:solidFill>
                  <a:srgbClr val="FF0000"/>
                </a:solidFill>
              </a:rPr>
              <a:t> "donner votre choix "</a:t>
            </a:r>
          </a:p>
          <a:p>
            <a:r>
              <a:rPr lang="fr-FR" b="1" dirty="0">
                <a:solidFill>
                  <a:srgbClr val="FF0000"/>
                </a:solidFill>
              </a:rPr>
              <a:t>	</a:t>
            </a:r>
            <a:r>
              <a:rPr lang="fr-FR" b="1" dirty="0" err="1">
                <a:solidFill>
                  <a:srgbClr val="FF0000"/>
                </a:solidFill>
              </a:rPr>
              <a:t>read</a:t>
            </a:r>
            <a:r>
              <a:rPr lang="fr-FR" b="1" dirty="0">
                <a:solidFill>
                  <a:srgbClr val="FF0000"/>
                </a:solidFill>
              </a:rPr>
              <a:t> op </a:t>
            </a:r>
          </a:p>
          <a:p>
            <a:r>
              <a:rPr lang="fr-FR" b="1" dirty="0" err="1">
                <a:solidFill>
                  <a:srgbClr val="FF0000"/>
                </a:solidFill>
              </a:rPr>
              <a:t>done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</a:p>
          <a:p>
            <a:endParaRPr lang="fr-FR" b="1" dirty="0">
              <a:solidFill>
                <a:srgbClr val="FF0000"/>
              </a:solidFill>
            </a:endParaRPr>
          </a:p>
          <a:p>
            <a:r>
              <a:rPr lang="fr-FR" b="1" dirty="0">
                <a:solidFill>
                  <a:srgbClr val="0070C0"/>
                </a:solidFill>
              </a:rPr>
              <a:t>case  $op in  </a:t>
            </a:r>
          </a:p>
          <a:p>
            <a:r>
              <a:rPr lang="fr-FR" b="1" dirty="0">
                <a:solidFill>
                  <a:srgbClr val="0070C0"/>
                </a:solidFill>
              </a:rPr>
              <a:t> 1) 	pp=+</a:t>
            </a:r>
          </a:p>
          <a:p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err="1">
                <a:solidFill>
                  <a:srgbClr val="0070C0"/>
                </a:solidFill>
              </a:rPr>
              <a:t>echo</a:t>
            </a:r>
            <a:r>
              <a:rPr lang="fr-FR" b="1" dirty="0">
                <a:solidFill>
                  <a:srgbClr val="0070C0"/>
                </a:solidFill>
              </a:rPr>
              <a:t> $(( $</a:t>
            </a:r>
            <a:r>
              <a:rPr lang="fr-FR" b="1" dirty="0" err="1">
                <a:solidFill>
                  <a:srgbClr val="0070C0"/>
                </a:solidFill>
              </a:rPr>
              <a:t>A$pp$B</a:t>
            </a:r>
            <a:r>
              <a:rPr lang="fr-FR" b="1" dirty="0">
                <a:solidFill>
                  <a:srgbClr val="0070C0"/>
                </a:solidFill>
              </a:rPr>
              <a:t>));;</a:t>
            </a:r>
          </a:p>
          <a:p>
            <a:r>
              <a:rPr lang="fr-FR" b="1" dirty="0">
                <a:solidFill>
                  <a:srgbClr val="0070C0"/>
                </a:solidFill>
              </a:rPr>
              <a:t> 2)	pp=-</a:t>
            </a:r>
          </a:p>
          <a:p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err="1">
                <a:solidFill>
                  <a:srgbClr val="0070C0"/>
                </a:solidFill>
              </a:rPr>
              <a:t>echo</a:t>
            </a:r>
            <a:r>
              <a:rPr lang="fr-FR" b="1" dirty="0">
                <a:solidFill>
                  <a:srgbClr val="0070C0"/>
                </a:solidFill>
              </a:rPr>
              <a:t> $(( $</a:t>
            </a:r>
            <a:r>
              <a:rPr lang="fr-FR" b="1" dirty="0" err="1">
                <a:solidFill>
                  <a:srgbClr val="0070C0"/>
                </a:solidFill>
              </a:rPr>
              <a:t>A$pp$B</a:t>
            </a:r>
            <a:r>
              <a:rPr lang="fr-FR" b="1" dirty="0">
                <a:solidFill>
                  <a:srgbClr val="0070C0"/>
                </a:solidFill>
              </a:rPr>
              <a:t>));;</a:t>
            </a:r>
          </a:p>
          <a:p>
            <a:r>
              <a:rPr lang="fr-FR" b="1" dirty="0">
                <a:solidFill>
                  <a:srgbClr val="0070C0"/>
                </a:solidFill>
              </a:rPr>
              <a:t> 3)	pp=*</a:t>
            </a:r>
          </a:p>
          <a:p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err="1">
                <a:solidFill>
                  <a:srgbClr val="0070C0"/>
                </a:solidFill>
              </a:rPr>
              <a:t>echo</a:t>
            </a:r>
            <a:r>
              <a:rPr lang="fr-FR" b="1" dirty="0">
                <a:solidFill>
                  <a:srgbClr val="0070C0"/>
                </a:solidFill>
              </a:rPr>
              <a:t> $(( $</a:t>
            </a:r>
            <a:r>
              <a:rPr lang="fr-FR" b="1" dirty="0" err="1">
                <a:solidFill>
                  <a:srgbClr val="0070C0"/>
                </a:solidFill>
              </a:rPr>
              <a:t>A$pp$B</a:t>
            </a:r>
            <a:r>
              <a:rPr lang="fr-FR" b="1" dirty="0">
                <a:solidFill>
                  <a:srgbClr val="0070C0"/>
                </a:solidFill>
              </a:rPr>
              <a:t>));;</a:t>
            </a:r>
          </a:p>
          <a:p>
            <a:r>
              <a:rPr lang="fr-FR" b="1" dirty="0">
                <a:solidFill>
                  <a:srgbClr val="0070C0"/>
                </a:solidFill>
              </a:rPr>
              <a:t> 4)	pp=/</a:t>
            </a:r>
          </a:p>
          <a:p>
            <a:r>
              <a:rPr lang="fr-FR" b="1" dirty="0">
                <a:solidFill>
                  <a:srgbClr val="0070C0"/>
                </a:solidFill>
              </a:rPr>
              <a:t>	</a:t>
            </a:r>
            <a:r>
              <a:rPr lang="fr-FR" b="1" dirty="0" err="1">
                <a:solidFill>
                  <a:srgbClr val="0070C0"/>
                </a:solidFill>
              </a:rPr>
              <a:t>echo</a:t>
            </a:r>
            <a:r>
              <a:rPr lang="fr-FR" b="1" dirty="0">
                <a:solidFill>
                  <a:srgbClr val="0070C0"/>
                </a:solidFill>
              </a:rPr>
              <a:t> $(( $</a:t>
            </a:r>
            <a:r>
              <a:rPr lang="fr-FR" b="1" dirty="0" err="1">
                <a:solidFill>
                  <a:srgbClr val="0070C0"/>
                </a:solidFill>
              </a:rPr>
              <a:t>A$pp$B</a:t>
            </a:r>
            <a:r>
              <a:rPr lang="fr-FR" b="1" dirty="0">
                <a:solidFill>
                  <a:srgbClr val="0070C0"/>
                </a:solidFill>
              </a:rPr>
              <a:t>));;</a:t>
            </a:r>
          </a:p>
          <a:p>
            <a:r>
              <a:rPr lang="fr-FR" b="1" dirty="0" err="1">
                <a:solidFill>
                  <a:srgbClr val="0070C0"/>
                </a:solidFill>
              </a:rPr>
              <a:t>esac</a:t>
            </a:r>
            <a:endParaRPr lang="fr-F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84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Références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32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03648" y="3105835"/>
            <a:ext cx="75482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http://www.graoulug.org/documentations/eugen/Shell.html</a:t>
            </a:r>
            <a:endParaRPr lang="fr-FR" dirty="0"/>
          </a:p>
          <a:p>
            <a:r>
              <a:rPr lang="fr-FR" dirty="0">
                <a:hlinkClick r:id="rId5"/>
              </a:rPr>
              <a:t>http://ftp.traduc.org/doc-vf/gazette-linux/html/2005/112/lg112-F.html</a:t>
            </a:r>
            <a:endParaRPr lang="fr-FR" dirty="0"/>
          </a:p>
          <a:p>
            <a:r>
              <a:rPr lang="fr-FR" dirty="0">
                <a:hlinkClick r:id="rId6"/>
              </a:rPr>
              <a:t>http://www.pasteur.fr/recherche/unites/sis/formation/Genomes/shell.html</a:t>
            </a:r>
            <a:endParaRPr lang="fr-FR" dirty="0"/>
          </a:p>
          <a:p>
            <a:r>
              <a:rPr lang="fr-FR" dirty="0">
                <a:hlinkClick r:id="rId7"/>
              </a:rPr>
              <a:t>http://www.freeos.com/guides/lsst/ch03sec02.html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89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SHELL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4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7171" name="Picture 3" descr="C:\Users\Samir CHERIF\Desktop\shell\1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000107"/>
            <a:ext cx="7500992" cy="4714909"/>
          </a:xfrm>
          <a:prstGeom prst="rect">
            <a:avLst/>
          </a:prstGeom>
          <a:noFill/>
        </p:spPr>
      </p:pic>
      <p:pic>
        <p:nvPicPr>
          <p:cNvPr id="7170" name="Picture 2" descr="C:\Users\Samir CHERIF\Desktop\shell\1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38405" y="4357694"/>
            <a:ext cx="6305596" cy="2500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SHELL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5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4099" name="Picture 3" descr="C:\Users\Samir CHERIF\Desktop\shell\0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00108"/>
            <a:ext cx="7289922" cy="5357850"/>
          </a:xfrm>
          <a:prstGeom prst="rect">
            <a:avLst/>
          </a:prstGeom>
          <a:noFill/>
        </p:spPr>
      </p:pic>
      <p:pic>
        <p:nvPicPr>
          <p:cNvPr id="4098" name="Picture 2" descr="C:\Users\Samir CHERIF\Desktop\shell\0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363" y="3857604"/>
            <a:ext cx="4800637" cy="30003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SHELL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6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Samir CHERIF\Desktop\shell\07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37" y="1214422"/>
            <a:ext cx="6893453" cy="3500462"/>
          </a:xfrm>
          <a:prstGeom prst="rect">
            <a:avLst/>
          </a:prstGeom>
          <a:noFill/>
        </p:spPr>
      </p:pic>
      <p:pic>
        <p:nvPicPr>
          <p:cNvPr id="5123" name="Picture 3" descr="C:\Users\Samir CHERIF\Desktop\shell\0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5026657"/>
            <a:ext cx="5409505" cy="1831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SHELL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7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6146" name="Picture 2" descr="C:\Users\Samir CHERIF\Desktop\shell\1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4805358"/>
            <a:ext cx="5353512" cy="2052642"/>
          </a:xfrm>
          <a:prstGeom prst="rect">
            <a:avLst/>
          </a:prstGeom>
          <a:noFill/>
        </p:spPr>
      </p:pic>
      <p:pic>
        <p:nvPicPr>
          <p:cNvPr id="6147" name="Picture 3" descr="C:\Users\Samir CHERIF\Desktop\shell\0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1000108"/>
            <a:ext cx="6812530" cy="34290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SHELL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8</a:t>
            </a:fld>
            <a:endParaRPr lang="fr-BE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Samir CHERIF\Desktop\shel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857232"/>
            <a:ext cx="8252308" cy="5236064"/>
          </a:xfrm>
          <a:prstGeom prst="rect">
            <a:avLst/>
          </a:prstGeom>
          <a:noFill/>
        </p:spPr>
      </p:pic>
      <p:pic>
        <p:nvPicPr>
          <p:cNvPr id="1027" name="Picture 3" descr="C:\Users\Samir CHERIF\Desktop\shelll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47664" y="1058843"/>
            <a:ext cx="4756437" cy="3524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C:\Documents and Settings\Aziz\Bureau\Ba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 rot="5400000">
            <a:off x="-3000388" y="3000412"/>
            <a:ext cx="6858000" cy="8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8596" y="-214338"/>
            <a:ext cx="8229600" cy="1143000"/>
          </a:xfrm>
        </p:spPr>
        <p:txBody>
          <a:bodyPr>
            <a:noAutofit/>
          </a:bodyPr>
          <a:lstStyle/>
          <a:p>
            <a:r>
              <a:rPr lang="fr-FR" sz="3600" dirty="0"/>
              <a:t>Exercice 1</a:t>
            </a:r>
          </a:p>
        </p:txBody>
      </p:sp>
      <p:pic>
        <p:nvPicPr>
          <p:cNvPr id="4" name="Image 3" descr="C:\Documents and Settings\Aziz\Bureau\angle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446303" y="88097"/>
            <a:ext cx="78579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utoShape 3"/>
          <p:cNvSpPr>
            <a:spLocks noChangeArrowheads="1"/>
          </p:cNvSpPr>
          <p:nvPr/>
        </p:nvSpPr>
        <p:spPr bwMode="auto">
          <a:xfrm rot="5400000">
            <a:off x="121444" y="389714"/>
            <a:ext cx="560388" cy="8032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fr-FR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>
            <a:off x="714348" y="784206"/>
            <a:ext cx="8429652" cy="1588"/>
          </a:xfrm>
          <a:prstGeom prst="line">
            <a:avLst/>
          </a:prstGeom>
          <a:ln w="25400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8786842" y="6429396"/>
            <a:ext cx="330200" cy="311150"/>
          </a:xfrm>
          <a:prstGeom prst="flowChartConnector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7858148" y="6421461"/>
            <a:ext cx="1214414" cy="365125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fr-BE" dirty="0">
                <a:solidFill>
                  <a:schemeClr val="bg1"/>
                </a:solidFill>
              </a:rPr>
              <a:t>  </a:t>
            </a:r>
            <a:fld id="{CF4668DC-857F-487D-BFFA-8C0CA5037977}" type="slidenum">
              <a:rPr lang="fr-BE" smtClean="0">
                <a:solidFill>
                  <a:schemeClr val="bg1"/>
                </a:solidFill>
              </a:rPr>
              <a:pPr/>
              <a:t>9</a:t>
            </a:fld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87624" y="1628800"/>
            <a:ext cx="7200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Ecrire un programme </a:t>
            </a:r>
            <a:r>
              <a:rPr lang="fr-FR" sz="2400" b="1" dirty="0" err="1"/>
              <a:t>shell</a:t>
            </a:r>
            <a:r>
              <a:rPr lang="fr-FR" sz="2400" b="1" dirty="0"/>
              <a:t> pram.sh qui affiche le nom de connexion de l'utilisateur et le chemin absolu de son home directory courant de la manière suivante :  </a:t>
            </a:r>
          </a:p>
          <a:p>
            <a:endParaRPr lang="fr-FR" sz="2000" b="1" dirty="0"/>
          </a:p>
          <a:p>
            <a:endParaRPr lang="fr-FR" sz="2000" b="1" dirty="0"/>
          </a:p>
          <a:p>
            <a:r>
              <a:rPr lang="fr-FR" sz="2000" b="1" u="sng" dirty="0">
                <a:solidFill>
                  <a:srgbClr val="FF0000"/>
                </a:solidFill>
              </a:rPr>
              <a:t>Exemple : </a:t>
            </a:r>
          </a:p>
          <a:p>
            <a:endParaRPr lang="fr-FR" sz="2000" b="1" dirty="0"/>
          </a:p>
          <a:p>
            <a:r>
              <a:rPr lang="fr-FR" sz="2000" b="1" dirty="0">
                <a:solidFill>
                  <a:schemeClr val="accent1"/>
                </a:solidFill>
              </a:rPr>
              <a:t>Mes paramètres de connexion:</a:t>
            </a:r>
          </a:p>
          <a:p>
            <a:r>
              <a:rPr lang="fr-FR" sz="2000" b="1" dirty="0">
                <a:solidFill>
                  <a:schemeClr val="accent1"/>
                </a:solidFill>
              </a:rPr>
              <a:t>mon nom de connexion est : </a:t>
            </a:r>
            <a:r>
              <a:rPr lang="fr-FR" sz="2000" b="1" dirty="0" err="1">
                <a:solidFill>
                  <a:schemeClr val="accent1"/>
                </a:solidFill>
              </a:rPr>
              <a:t>xxxx</a:t>
            </a:r>
            <a:endParaRPr lang="fr-FR" sz="2000" b="1" dirty="0">
              <a:solidFill>
                <a:schemeClr val="accent1"/>
              </a:solidFill>
            </a:endParaRPr>
          </a:p>
          <a:p>
            <a:r>
              <a:rPr lang="fr-FR" sz="2000" b="1" dirty="0">
                <a:solidFill>
                  <a:schemeClr val="accent1"/>
                </a:solidFill>
              </a:rPr>
              <a:t>mon home directory est : /home/</a:t>
            </a:r>
            <a:r>
              <a:rPr lang="fr-FR" sz="2000" b="1" dirty="0" err="1">
                <a:solidFill>
                  <a:schemeClr val="accent1"/>
                </a:solidFill>
              </a:rPr>
              <a:t>xxxx</a:t>
            </a:r>
            <a:endParaRPr lang="fr-FR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14116</TotalTime>
  <Words>1082</Words>
  <Application>Microsoft Office PowerPoint</Application>
  <PresentationFormat>Affichage à l'écran (4:3)</PresentationFormat>
  <Paragraphs>299</Paragraphs>
  <Slides>32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Thème Office</vt:lpstr>
      <vt:lpstr>Présentation PowerPoint</vt:lpstr>
      <vt:lpstr>SHELL</vt:lpstr>
      <vt:lpstr>SHELL</vt:lpstr>
      <vt:lpstr>SHELL</vt:lpstr>
      <vt:lpstr>SHELL</vt:lpstr>
      <vt:lpstr>SHELL</vt:lpstr>
      <vt:lpstr>SHELL</vt:lpstr>
      <vt:lpstr>SHELL</vt:lpstr>
      <vt:lpstr>Exercice 1</vt:lpstr>
      <vt:lpstr>Exercice 2</vt:lpstr>
      <vt:lpstr>if</vt:lpstr>
      <vt:lpstr>Exercice 3</vt:lpstr>
      <vt:lpstr>Exercice 4</vt:lpstr>
      <vt:lpstr>if</vt:lpstr>
      <vt:lpstr>Opération mathématique</vt:lpstr>
      <vt:lpstr>Exercice 5</vt:lpstr>
      <vt:lpstr>Les operateurs</vt:lpstr>
      <vt:lpstr>For do</vt:lpstr>
      <vt:lpstr>For do</vt:lpstr>
      <vt:lpstr>case</vt:lpstr>
      <vt:lpstr>while</vt:lpstr>
      <vt:lpstr>while</vt:lpstr>
      <vt:lpstr>SHELL</vt:lpstr>
      <vt:lpstr>Les test if</vt:lpstr>
      <vt:lpstr>seq</vt:lpstr>
      <vt:lpstr>Exercice 6</vt:lpstr>
      <vt:lpstr>Correction Exercice</vt:lpstr>
      <vt:lpstr>For Mathematics Comparisons use</vt:lpstr>
      <vt:lpstr>For string Comparisons use</vt:lpstr>
      <vt:lpstr>Exercice 7</vt:lpstr>
      <vt:lpstr>Correction Exercice 7</vt:lpstr>
      <vt:lpstr>Références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DAO</dc:title>
  <dc:creator>Samir CHERIF</dc:creator>
  <cp:lastModifiedBy>Rahma Daikhi</cp:lastModifiedBy>
  <cp:revision>361</cp:revision>
  <dcterms:modified xsi:type="dcterms:W3CDTF">2019-01-28T08:28:25Z</dcterms:modified>
</cp:coreProperties>
</file>