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1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6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2A75BD-DC68-4EC9-9C38-E16B92A34E04}" type="datetimeFigureOut">
              <a:rPr lang="ru-RU" smtClean="0"/>
              <a:t>вс 10.11.19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58876"/>
            <a:ext cx="9418320" cy="404164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3600" dirty="0"/>
              <a:t>Курсовая работа </a:t>
            </a:r>
            <a:br>
              <a:rPr lang="ru-RU" sz="3600" dirty="0"/>
            </a:br>
            <a:r>
              <a:rPr lang="ru-RU" sz="3600" dirty="0"/>
              <a:t>На Тему: </a:t>
            </a:r>
            <a:br>
              <a:rPr lang="ru-RU" sz="3600" dirty="0"/>
            </a:br>
            <a:r>
              <a:rPr lang="ru-RU" sz="3600" dirty="0"/>
              <a:t>“Заказ столиков в ресторане: разработка и администрирование базы данных, разработка клиентского приложения”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5313" y="3843338"/>
            <a:ext cx="2861627" cy="1898556"/>
          </a:xfrm>
        </p:spPr>
        <p:txBody>
          <a:bodyPr>
            <a:normAutofit fontScale="92500" lnSpcReduction="10000"/>
          </a:bodyPr>
          <a:lstStyle/>
          <a:p>
            <a:pPr lvl="0" algn="r">
              <a:spcBef>
                <a:spcPts val="0"/>
              </a:spcBef>
            </a:pPr>
            <a:r>
              <a:rPr lang="ru-RU" dirty="0" smtClean="0"/>
              <a:t>Выполнил: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Ст. гр. ПКсп-116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Молодцов Д.М.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Проверили: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Павлова О.Н.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Куприянов А.А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5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985" y="371474"/>
            <a:ext cx="9692640" cy="791209"/>
          </a:xfrm>
        </p:spPr>
        <p:txBody>
          <a:bodyPr/>
          <a:lstStyle/>
          <a:p>
            <a:r>
              <a:rPr lang="ru" dirty="0"/>
              <a:t>Импорт и экспорт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870" y="1162683"/>
            <a:ext cx="5840884" cy="54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и экспорт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Реализация в коде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Process.Start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("sqlcmd.exe" ,$"-S WIN-O6S40144ELL\\SQLEXPRESS -d MBAF -Q \"select * from {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TablecomboBox.SelectedItem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}\" -o \"{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saveFileDialog.FileName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}\" -s" + ';' + " -w 700 ").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WaitForExit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Управление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ru-RU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который имеет неограниченные возможности по работе с данными в базе данных.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задачей которого является лишь внесение данных в таблицы база данных. Соответственно, для него ограничена возможность удаления данных из базы.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32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 приложения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52492" y="1828800"/>
            <a:ext cx="7814119" cy="46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подробной информации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55366" y="1691322"/>
            <a:ext cx="3608372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4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48710" y="6572250"/>
            <a:ext cx="9418320" cy="1691640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Поставьте пожалуйста 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239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В данной работе стоит задача создать программный модуль 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Аудиторный фонд многокорпусного здания: разработка и администрирование базы данных, разработка клиентского приложения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»,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который может быть использован в различных </a:t>
            </a:r>
            <a:r>
              <a:rPr lang="ru-RU" sz="3200" dirty="0" err="1" smtClean="0">
                <a:solidFill>
                  <a:schemeClr val="accent1">
                    <a:lumMod val="50000"/>
                  </a:schemeClr>
                </a:solidFill>
              </a:rPr>
              <a:t>учереждениях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Также,  для хранения данных, которыми будет оперировать программа, необходимо разработать базу данных.</a:t>
            </a:r>
          </a:p>
          <a:p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5" name="Объект 4" descr="https://www.lucidchart.com/publicSegments/view/53e837e6-1e43-4a42-86c3-b3d3465010de/imag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89" y="1691322"/>
            <a:ext cx="5982211" cy="57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5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061" y="484094"/>
            <a:ext cx="10789316" cy="1481866"/>
          </a:xfrm>
        </p:spPr>
        <p:txBody>
          <a:bodyPr/>
          <a:lstStyle/>
          <a:p>
            <a:r>
              <a:rPr lang="ru" dirty="0"/>
              <a:t>Подготовка базы данных (Словарь данных)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14362"/>
              </p:ext>
            </p:extLst>
          </p:nvPr>
        </p:nvGraphicFramePr>
        <p:xfrm>
          <a:off x="646061" y="1965961"/>
          <a:ext cx="10341027" cy="3784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67">
                  <a:extLst>
                    <a:ext uri="{9D8B030D-6E8A-4147-A177-3AD203B41FA5}">
                      <a16:colId xmlns:a16="http://schemas.microsoft.com/office/drawing/2014/main" val="967575337"/>
                    </a:ext>
                  </a:extLst>
                </a:gridCol>
                <a:gridCol w="2422476">
                  <a:extLst>
                    <a:ext uri="{9D8B030D-6E8A-4147-A177-3AD203B41FA5}">
                      <a16:colId xmlns:a16="http://schemas.microsoft.com/office/drawing/2014/main" val="1613319186"/>
                    </a:ext>
                  </a:extLst>
                </a:gridCol>
                <a:gridCol w="1758646">
                  <a:extLst>
                    <a:ext uri="{9D8B030D-6E8A-4147-A177-3AD203B41FA5}">
                      <a16:colId xmlns:a16="http://schemas.microsoft.com/office/drawing/2014/main" val="301867896"/>
                    </a:ext>
                  </a:extLst>
                </a:gridCol>
                <a:gridCol w="3672038">
                  <a:extLst>
                    <a:ext uri="{9D8B030D-6E8A-4147-A177-3AD203B41FA5}">
                      <a16:colId xmlns:a16="http://schemas.microsoft.com/office/drawing/2014/main" val="778081733"/>
                    </a:ext>
                  </a:extLst>
                </a:gridCol>
              </a:tblGrid>
              <a:tr h="58134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400" spc="25" dirty="0">
                          <a:effectLst/>
                        </a:rPr>
                        <a:t>Corps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1717"/>
                  </a:ext>
                </a:extLst>
              </a:tr>
              <a:tr h="581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 dirty="0">
                          <a:effectLst/>
                        </a:rPr>
                        <a:t>Ключ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 dirty="0">
                          <a:effectLst/>
                        </a:rPr>
                        <a:t>Обязательное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>
                          <a:effectLst/>
                        </a:rPr>
                        <a:t>Примечание</a:t>
                      </a:r>
                      <a:endParaRPr lang="ru-RU" sz="20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075864"/>
                  </a:ext>
                </a:extLst>
              </a:tr>
              <a:tr h="600391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Первичный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Id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Идентификационный номер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700974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CorpNumber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Номер аудитории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264411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NumberOfAudiences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Количество аудиторий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3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84271"/>
              </p:ext>
            </p:extLst>
          </p:nvPr>
        </p:nvGraphicFramePr>
        <p:xfrm>
          <a:off x="414339" y="385762"/>
          <a:ext cx="10572750" cy="61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700">
                  <a:extLst>
                    <a:ext uri="{9D8B030D-6E8A-4147-A177-3AD203B41FA5}">
                      <a16:colId xmlns:a16="http://schemas.microsoft.com/office/drawing/2014/main" val="278445584"/>
                    </a:ext>
                  </a:extLst>
                </a:gridCol>
                <a:gridCol w="2726920">
                  <a:extLst>
                    <a:ext uri="{9D8B030D-6E8A-4147-A177-3AD203B41FA5}">
                      <a16:colId xmlns:a16="http://schemas.microsoft.com/office/drawing/2014/main" val="278338894"/>
                    </a:ext>
                  </a:extLst>
                </a:gridCol>
                <a:gridCol w="2405570">
                  <a:extLst>
                    <a:ext uri="{9D8B030D-6E8A-4147-A177-3AD203B41FA5}">
                      <a16:colId xmlns:a16="http://schemas.microsoft.com/office/drawing/2014/main" val="2050683210"/>
                    </a:ext>
                  </a:extLst>
                </a:gridCol>
                <a:gridCol w="3360560">
                  <a:extLst>
                    <a:ext uri="{9D8B030D-6E8A-4147-A177-3AD203B41FA5}">
                      <a16:colId xmlns:a16="http://schemas.microsoft.com/office/drawing/2014/main" val="2338023968"/>
                    </a:ext>
                  </a:extLst>
                </a:gridCol>
              </a:tblGrid>
              <a:tr h="49657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400" spc="25" dirty="0">
                          <a:effectLst/>
                        </a:rPr>
                        <a:t>Teacher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35182"/>
                  </a:ext>
                </a:extLst>
              </a:tr>
              <a:tr h="49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 dirty="0">
                          <a:effectLst/>
                        </a:rPr>
                        <a:t>Ключ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Поле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Обязательное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Примечание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693601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Первичный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Идентификационный номер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66913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Имя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139614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Фамилия преподавателя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699628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Отчество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171881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Phone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 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Номер телефона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163105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Birthday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Дата рождения преподавателя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79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14106"/>
              </p:ext>
            </p:extLst>
          </p:nvPr>
        </p:nvGraphicFramePr>
        <p:xfrm>
          <a:off x="383379" y="371473"/>
          <a:ext cx="10632284" cy="610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150">
                  <a:extLst>
                    <a:ext uri="{9D8B030D-6E8A-4147-A177-3AD203B41FA5}">
                      <a16:colId xmlns:a16="http://schemas.microsoft.com/office/drawing/2014/main" val="1511338250"/>
                    </a:ext>
                  </a:extLst>
                </a:gridCol>
                <a:gridCol w="3507432">
                  <a:extLst>
                    <a:ext uri="{9D8B030D-6E8A-4147-A177-3AD203B41FA5}">
                      <a16:colId xmlns:a16="http://schemas.microsoft.com/office/drawing/2014/main" val="3076453535"/>
                    </a:ext>
                  </a:extLst>
                </a:gridCol>
                <a:gridCol w="2318661">
                  <a:extLst>
                    <a:ext uri="{9D8B030D-6E8A-4147-A177-3AD203B41FA5}">
                      <a16:colId xmlns:a16="http://schemas.microsoft.com/office/drawing/2014/main" val="957223370"/>
                    </a:ext>
                  </a:extLst>
                </a:gridCol>
                <a:gridCol w="2953041">
                  <a:extLst>
                    <a:ext uri="{9D8B030D-6E8A-4147-A177-3AD203B41FA5}">
                      <a16:colId xmlns:a16="http://schemas.microsoft.com/office/drawing/2014/main" val="2906538140"/>
                    </a:ext>
                  </a:extLst>
                </a:gridCol>
              </a:tblGrid>
              <a:tr h="53381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400" spc="25" dirty="0" err="1">
                          <a:effectLst/>
                        </a:rPr>
                        <a:t>AudienceType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85557"/>
                  </a:ext>
                </a:extLst>
              </a:tr>
              <a:tr h="5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Ключ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Поле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Обязательное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Примечание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922996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Первичный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Идентификационный  номер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811732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TypeOf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Тип аудитории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94939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Capacity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Вместимость аудитории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36950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Cabinet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Номер кабинета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55804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Внешний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TeacherID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 ключ преподавателя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361027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CorpID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 ключ корпуса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85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Модель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2" y="1828800"/>
            <a:ext cx="5410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Дополнительные объекты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Хранимые процедуры</a:t>
            </a:r>
          </a:p>
          <a:p>
            <a:pPr lvl="1"/>
            <a:r>
              <a:rPr lang="en-US" dirty="0" err="1" smtClean="0"/>
              <a:t>GetCountOfAllRecords</a:t>
            </a:r>
            <a:endParaRPr lang="en-US" dirty="0"/>
          </a:p>
          <a:p>
            <a:r>
              <a:rPr lang="ru-RU" dirty="0" smtClean="0"/>
              <a:t>Скалярные функции</a:t>
            </a:r>
            <a:endParaRPr lang="en-US" dirty="0" smtClean="0"/>
          </a:p>
          <a:p>
            <a:pPr lvl="1"/>
            <a:r>
              <a:rPr lang="en-US" dirty="0" err="1" smtClean="0"/>
              <a:t>GetHumanCapacity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802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Резервное копирование и восстановление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Код для резервного копирования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DBObject.context.Database.ExecuteSqlCommand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(System.Data.Entity.TransactionalBehavior.DoNotEnsureTransaction, $"use master backup database MBAF to disk=\'{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saveFileDialog.FileName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}\'");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DBObject.context.Database.ExecuteSqlCommand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(System.Data.Entity.TransactionalBehavior.DoNotEnsureTransaction, $"use master restore database MBAF from  disk=\'{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openFileDialog.FileName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}\' with replace");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109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47</TotalTime>
  <Words>320</Words>
  <Application>Microsoft Office PowerPoint</Application>
  <PresentationFormat>Широкоэкранный</PresentationFormat>
  <Paragraphs>109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Times New Roman</vt:lpstr>
      <vt:lpstr>Wingdings 2</vt:lpstr>
      <vt:lpstr>View</vt:lpstr>
      <vt:lpstr>Курсовая работа  На Тему:  “Заказ столиков в ресторане: разработка и администрирование базы данных, разработка клиентского приложения”</vt:lpstr>
      <vt:lpstr>Постановка задачи</vt:lpstr>
      <vt:lpstr>Проектирование базы данных</vt:lpstr>
      <vt:lpstr>Подготовка базы данных (Словарь данных)</vt:lpstr>
      <vt:lpstr>Презентация PowerPoint</vt:lpstr>
      <vt:lpstr>Презентация PowerPoint</vt:lpstr>
      <vt:lpstr>Модель базы данных</vt:lpstr>
      <vt:lpstr>Дополнительные объекты базы данных</vt:lpstr>
      <vt:lpstr>Резервное копирование и восстановление</vt:lpstr>
      <vt:lpstr>Импорт и экспорт данных</vt:lpstr>
      <vt:lpstr>Импорт и экспорт данных</vt:lpstr>
      <vt:lpstr>Управление доступом</vt:lpstr>
      <vt:lpstr>Главная форма приложения </vt:lpstr>
      <vt:lpstr>Форма подробной информации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 “Заказ столиков в ресторане: разработка и администрирование базы данных, разработка клиентского приложения”</dc:title>
  <dc:creator>Пользователь</dc:creator>
  <cp:lastModifiedBy>Пользователь</cp:lastModifiedBy>
  <cp:revision>7</cp:revision>
  <dcterms:created xsi:type="dcterms:W3CDTF">2019-11-07T18:02:24Z</dcterms:created>
  <dcterms:modified xsi:type="dcterms:W3CDTF">2019-11-10T09:30:26Z</dcterms:modified>
</cp:coreProperties>
</file>