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73" r:id="rId14"/>
    <p:sldId id="274" r:id="rId15"/>
    <p:sldId id="275" r:id="rId16"/>
    <p:sldId id="267" r:id="rId17"/>
    <p:sldId id="268" r:id="rId18"/>
    <p:sldId id="269" r:id="rId19"/>
    <p:sldId id="276" r:id="rId20"/>
    <p:sldId id="27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32A75BD-DC68-4EC9-9C38-E16B92A34E04}" type="datetimeFigureOut">
              <a:rPr lang="ru-RU" smtClean="0"/>
              <a:t>вт 12.11.19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0C3BCB5-4D6E-4990-A748-8DAA07E66C2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817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75BD-DC68-4EC9-9C38-E16B92A34E04}" type="datetimeFigureOut">
              <a:rPr lang="ru-RU" smtClean="0"/>
              <a:t>вт 12.11.19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BCB5-4D6E-4990-A748-8DAA07E66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03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75BD-DC68-4EC9-9C38-E16B92A34E04}" type="datetimeFigureOut">
              <a:rPr lang="ru-RU" smtClean="0"/>
              <a:t>вт 12.11.19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BCB5-4D6E-4990-A748-8DAA07E66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88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75BD-DC68-4EC9-9C38-E16B92A34E04}" type="datetimeFigureOut">
              <a:rPr lang="ru-RU" smtClean="0"/>
              <a:t>вт 12.11.19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BCB5-4D6E-4990-A748-8DAA07E66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55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75BD-DC68-4EC9-9C38-E16B92A34E04}" type="datetimeFigureOut">
              <a:rPr lang="ru-RU" smtClean="0"/>
              <a:t>вт 12.11.19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BCB5-4D6E-4990-A748-8DAA07E66C2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762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75BD-DC68-4EC9-9C38-E16B92A34E04}" type="datetimeFigureOut">
              <a:rPr lang="ru-RU" smtClean="0"/>
              <a:t>вт 12.11.19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BCB5-4D6E-4990-A748-8DAA07E66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99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75BD-DC68-4EC9-9C38-E16B92A34E04}" type="datetimeFigureOut">
              <a:rPr lang="ru-RU" smtClean="0"/>
              <a:t>вт 12.11.19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BCB5-4D6E-4990-A748-8DAA07E66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78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75BD-DC68-4EC9-9C38-E16B92A34E04}" type="datetimeFigureOut">
              <a:rPr lang="ru-RU" smtClean="0"/>
              <a:t>вт 12.11.19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BCB5-4D6E-4990-A748-8DAA07E66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68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75BD-DC68-4EC9-9C38-E16B92A34E04}" type="datetimeFigureOut">
              <a:rPr lang="ru-RU" smtClean="0"/>
              <a:t>вт 12.11.19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BCB5-4D6E-4990-A748-8DAA07E66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03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75BD-DC68-4EC9-9C38-E16B92A34E04}" type="datetimeFigureOut">
              <a:rPr lang="ru-RU" smtClean="0"/>
              <a:t>вт 12.11.19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BCB5-4D6E-4990-A748-8DAA07E66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47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75BD-DC68-4EC9-9C38-E16B92A34E04}" type="datetimeFigureOut">
              <a:rPr lang="ru-RU" smtClean="0"/>
              <a:t>вт 12.11.19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3BCB5-4D6E-4990-A748-8DAA07E66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42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32A75BD-DC68-4EC9-9C38-E16B92A34E04}" type="datetimeFigureOut">
              <a:rPr lang="ru-RU" smtClean="0"/>
              <a:t>вт 12.11.19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0C3BCB5-4D6E-4990-A748-8DAA07E66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40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04735" y="1328739"/>
            <a:ext cx="9418320" cy="2514599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ru-RU" sz="3600" dirty="0"/>
              <a:t>Курсовая работа </a:t>
            </a:r>
            <a:br>
              <a:rPr lang="ru-RU" sz="3600" dirty="0"/>
            </a:br>
            <a:r>
              <a:rPr lang="ru-RU" sz="3600" dirty="0"/>
              <a:t>На Тему: </a:t>
            </a:r>
            <a:br>
              <a:rPr lang="ru-RU" sz="3600" dirty="0"/>
            </a:br>
            <a:r>
              <a:rPr lang="ru-RU" sz="3600" dirty="0"/>
              <a:t>“Заказ столиков в ресторане: разработка и администрирование базы данных, разработка клиентского приложения”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15313" y="3843338"/>
            <a:ext cx="2861627" cy="1898556"/>
          </a:xfrm>
        </p:spPr>
        <p:txBody>
          <a:bodyPr>
            <a:normAutofit fontScale="92500" lnSpcReduction="10000"/>
          </a:bodyPr>
          <a:lstStyle/>
          <a:p>
            <a:pPr lvl="0" algn="r">
              <a:spcBef>
                <a:spcPts val="0"/>
              </a:spcBef>
            </a:pPr>
            <a:r>
              <a:rPr lang="ru-RU" dirty="0" smtClean="0"/>
              <a:t>Выполнил:</a:t>
            </a:r>
          </a:p>
          <a:p>
            <a:pPr lvl="0" algn="r">
              <a:spcBef>
                <a:spcPts val="0"/>
              </a:spcBef>
            </a:pPr>
            <a:r>
              <a:rPr lang="ru-RU" dirty="0" smtClean="0"/>
              <a:t>Ст. гр. ПКсп-116</a:t>
            </a:r>
          </a:p>
          <a:p>
            <a:pPr lvl="0" algn="r">
              <a:spcBef>
                <a:spcPts val="0"/>
              </a:spcBef>
            </a:pPr>
            <a:r>
              <a:rPr lang="ru-RU" dirty="0" smtClean="0"/>
              <a:t>Молодцов Д.М.</a:t>
            </a:r>
          </a:p>
          <a:p>
            <a:pPr lvl="0" algn="r">
              <a:spcBef>
                <a:spcPts val="0"/>
              </a:spcBef>
            </a:pPr>
            <a:r>
              <a:rPr lang="ru-RU" dirty="0" smtClean="0"/>
              <a:t>Проверили:</a:t>
            </a:r>
          </a:p>
          <a:p>
            <a:pPr lvl="0" algn="r">
              <a:spcBef>
                <a:spcPts val="0"/>
              </a:spcBef>
            </a:pPr>
            <a:r>
              <a:rPr lang="ru-RU" dirty="0" smtClean="0"/>
              <a:t>Павлова О.Н.</a:t>
            </a:r>
          </a:p>
          <a:p>
            <a:pPr lvl="0" algn="r">
              <a:spcBef>
                <a:spcPts val="0"/>
              </a:spcBef>
            </a:pPr>
            <a:r>
              <a:rPr lang="ru-RU" dirty="0" smtClean="0"/>
              <a:t>Куприянов А.А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159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" dirty="0" smtClean="0"/>
              <a:t>осстановление из резервной копии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61871" y="1828800"/>
            <a:ext cx="8725091" cy="489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63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8985" y="371474"/>
            <a:ext cx="9692640" cy="791209"/>
          </a:xfrm>
        </p:spPr>
        <p:txBody>
          <a:bodyPr/>
          <a:lstStyle/>
          <a:p>
            <a:r>
              <a:rPr lang="ru" dirty="0" smtClean="0"/>
              <a:t>Импорт </a:t>
            </a:r>
            <a:r>
              <a:rPr lang="ru" dirty="0"/>
              <a:t>и экспорт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870" y="1162683"/>
            <a:ext cx="5840884" cy="54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22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Первый шаг экспорта данных из таблицы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7039166" cy="45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03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Второй шаг экспорта данных из таблицы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691321"/>
            <a:ext cx="7539228" cy="484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98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Экспортированная таблица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989928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6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Импорт 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3" y="1691322"/>
            <a:ext cx="4528782" cy="2737803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657567" y="1691322"/>
            <a:ext cx="4296946" cy="303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61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Управление доступом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4290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r>
              <a:rPr lang="ru-RU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который имеет неограниченные возможности по работе с данными в базе данных.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ru-RU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основной задачей которого является лишь внесение данных в таблицы база данных. Соответственно, для него ограничена возможность удаления данных из базы.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73274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форма приложения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8154307" cy="490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46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подробной информации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755366" y="1691322"/>
            <a:ext cx="3608372" cy="44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41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Административная форма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691322"/>
            <a:ext cx="7588318" cy="48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Постановка задачи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 данной работе стоит задача создать программный модуль «Аудиторный фонд многокорпусного здания», который может быть использован в различных многокорпусных учреждениях. Так же, для хранения данных, которыми будет оперировать программа, необходимо разработать базу данных.</a:t>
            </a:r>
          </a:p>
          <a:p>
            <a:endParaRPr lang="ru-RU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137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48710" y="6572250"/>
            <a:ext cx="9418320" cy="1691640"/>
          </a:xfrm>
        </p:spPr>
        <p:txBody>
          <a:bodyPr>
            <a:normAutofit/>
          </a:bodyPr>
          <a:lstStyle/>
          <a:p>
            <a:r>
              <a:rPr lang="ru-RU" sz="1200" dirty="0" smtClean="0"/>
              <a:t>Поставьте пожалуйста 5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22390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1100138"/>
            <a:ext cx="9692640" cy="5911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Проектирование базы данных</a:t>
            </a:r>
            <a:endParaRPr lang="ru-RU" dirty="0"/>
          </a:p>
        </p:txBody>
      </p:sp>
      <p:pic>
        <p:nvPicPr>
          <p:cNvPr id="5" name="Объект 4" descr="https://www.lucidchart.com/publicSegments/view/53e837e6-1e43-4a42-86c3-b3d3465010de/image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89" y="1691322"/>
            <a:ext cx="5982211" cy="576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655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061" y="484094"/>
            <a:ext cx="10789316" cy="1481866"/>
          </a:xfrm>
        </p:spPr>
        <p:txBody>
          <a:bodyPr/>
          <a:lstStyle/>
          <a:p>
            <a:r>
              <a:rPr lang="ru" dirty="0"/>
              <a:t>Подготовка базы данных (Словарь данных)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114362"/>
              </p:ext>
            </p:extLst>
          </p:nvPr>
        </p:nvGraphicFramePr>
        <p:xfrm>
          <a:off x="646061" y="1965961"/>
          <a:ext cx="10341027" cy="3784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7867">
                  <a:extLst>
                    <a:ext uri="{9D8B030D-6E8A-4147-A177-3AD203B41FA5}">
                      <a16:colId xmlns:a16="http://schemas.microsoft.com/office/drawing/2014/main" val="967575337"/>
                    </a:ext>
                  </a:extLst>
                </a:gridCol>
                <a:gridCol w="2422476">
                  <a:extLst>
                    <a:ext uri="{9D8B030D-6E8A-4147-A177-3AD203B41FA5}">
                      <a16:colId xmlns:a16="http://schemas.microsoft.com/office/drawing/2014/main" val="1613319186"/>
                    </a:ext>
                  </a:extLst>
                </a:gridCol>
                <a:gridCol w="1758646">
                  <a:extLst>
                    <a:ext uri="{9D8B030D-6E8A-4147-A177-3AD203B41FA5}">
                      <a16:colId xmlns:a16="http://schemas.microsoft.com/office/drawing/2014/main" val="301867896"/>
                    </a:ext>
                  </a:extLst>
                </a:gridCol>
                <a:gridCol w="3672038">
                  <a:extLst>
                    <a:ext uri="{9D8B030D-6E8A-4147-A177-3AD203B41FA5}">
                      <a16:colId xmlns:a16="http://schemas.microsoft.com/office/drawing/2014/main" val="778081733"/>
                    </a:ext>
                  </a:extLst>
                </a:gridCol>
              </a:tblGrid>
              <a:tr h="581343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400" spc="25" dirty="0">
                          <a:effectLst/>
                        </a:rPr>
                        <a:t>Corps</a:t>
                      </a:r>
                      <a:endParaRPr lang="ru-RU" sz="2000" b="1" kern="1400" spc="25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1717"/>
                  </a:ext>
                </a:extLst>
              </a:tr>
              <a:tr h="5813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400" spc="25" dirty="0">
                          <a:effectLst/>
                        </a:rPr>
                        <a:t>Ключ</a:t>
                      </a:r>
                      <a:endParaRPr lang="ru-RU" sz="2000" b="1" kern="1400" spc="25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540385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400" spc="25" dirty="0">
                          <a:effectLst/>
                        </a:rPr>
                        <a:t>Обязательное</a:t>
                      </a:r>
                      <a:endParaRPr lang="ru-RU" sz="2000" b="1" kern="1400" spc="25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kern="1400" spc="25">
                          <a:effectLst/>
                        </a:rPr>
                        <a:t>Примечание</a:t>
                      </a:r>
                      <a:endParaRPr lang="ru-RU" sz="2000" b="1" kern="1400" spc="25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3075864"/>
                  </a:ext>
                </a:extLst>
              </a:tr>
              <a:tr h="600391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Первичный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Id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Да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</a:rPr>
                        <a:t>Идентификационный номер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7700974"/>
                  </a:ext>
                </a:extLst>
              </a:tr>
              <a:tr h="996588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CorpNumber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540385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</a:rPr>
                        <a:t>Номер аудитории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4264411"/>
                  </a:ext>
                </a:extLst>
              </a:tr>
              <a:tr h="996588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NumberOfAudiences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540385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</a:rPr>
                        <a:t>Количество аудиторий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33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85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784271"/>
              </p:ext>
            </p:extLst>
          </p:nvPr>
        </p:nvGraphicFramePr>
        <p:xfrm>
          <a:off x="414339" y="385762"/>
          <a:ext cx="10572750" cy="6100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9700">
                  <a:extLst>
                    <a:ext uri="{9D8B030D-6E8A-4147-A177-3AD203B41FA5}">
                      <a16:colId xmlns:a16="http://schemas.microsoft.com/office/drawing/2014/main" val="278445584"/>
                    </a:ext>
                  </a:extLst>
                </a:gridCol>
                <a:gridCol w="2726920">
                  <a:extLst>
                    <a:ext uri="{9D8B030D-6E8A-4147-A177-3AD203B41FA5}">
                      <a16:colId xmlns:a16="http://schemas.microsoft.com/office/drawing/2014/main" val="278338894"/>
                    </a:ext>
                  </a:extLst>
                </a:gridCol>
                <a:gridCol w="2405570">
                  <a:extLst>
                    <a:ext uri="{9D8B030D-6E8A-4147-A177-3AD203B41FA5}">
                      <a16:colId xmlns:a16="http://schemas.microsoft.com/office/drawing/2014/main" val="2050683210"/>
                    </a:ext>
                  </a:extLst>
                </a:gridCol>
                <a:gridCol w="3360560">
                  <a:extLst>
                    <a:ext uri="{9D8B030D-6E8A-4147-A177-3AD203B41FA5}">
                      <a16:colId xmlns:a16="http://schemas.microsoft.com/office/drawing/2014/main" val="2338023968"/>
                    </a:ext>
                  </a:extLst>
                </a:gridCol>
              </a:tblGrid>
              <a:tr h="496573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400" spc="25" dirty="0">
                          <a:effectLst/>
                        </a:rPr>
                        <a:t>Teacher</a:t>
                      </a:r>
                      <a:endParaRPr lang="ru-RU" sz="2400" b="1" kern="1400" spc="25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35182"/>
                  </a:ext>
                </a:extLst>
              </a:tr>
              <a:tr h="4965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kern="1400" spc="25" dirty="0">
                          <a:effectLst/>
                        </a:rPr>
                        <a:t>Ключ</a:t>
                      </a:r>
                      <a:endParaRPr lang="ru-RU" sz="2400" b="1" kern="1400" spc="25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kern="1400" spc="25">
                          <a:effectLst/>
                        </a:rPr>
                        <a:t>Поле</a:t>
                      </a:r>
                      <a:endParaRPr lang="ru-RU" sz="2400" b="1" kern="1400" spc="25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kern="1400" spc="25">
                          <a:effectLst/>
                        </a:rPr>
                        <a:t>Обязательное</a:t>
                      </a:r>
                      <a:endParaRPr lang="ru-RU" sz="2400" b="1" kern="1400" spc="25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kern="1400" spc="25">
                          <a:effectLst/>
                        </a:rPr>
                        <a:t>Примечание</a:t>
                      </a:r>
                      <a:endParaRPr lang="ru-RU" sz="2400" b="1" kern="1400" spc="25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4693601"/>
                  </a:ext>
                </a:extLst>
              </a:tr>
              <a:tr h="851269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Первичный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Id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</a:rPr>
                        <a:t>Идентификационный номер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066913"/>
                  </a:ext>
                </a:extLst>
              </a:tr>
              <a:tr h="851269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Fname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</a:rPr>
                        <a:t>Имя преподавателя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139614"/>
                  </a:ext>
                </a:extLst>
              </a:tr>
              <a:tr h="851269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Mname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</a:rPr>
                        <a:t>Фамилия преподавателя 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4699628"/>
                  </a:ext>
                </a:extLst>
              </a:tr>
              <a:tr h="851269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Lname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</a:rPr>
                        <a:t>Отчество преподавателя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7171881"/>
                  </a:ext>
                </a:extLst>
              </a:tr>
              <a:tr h="851269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Phone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Да 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</a:rPr>
                        <a:t>Номер телефона преподавателя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2163105"/>
                  </a:ext>
                </a:extLst>
              </a:tr>
              <a:tr h="851269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Birthday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</a:rPr>
                        <a:t>Дата рождения преподавателя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0792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34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714106"/>
              </p:ext>
            </p:extLst>
          </p:nvPr>
        </p:nvGraphicFramePr>
        <p:xfrm>
          <a:off x="383379" y="371473"/>
          <a:ext cx="10632284" cy="61007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3150">
                  <a:extLst>
                    <a:ext uri="{9D8B030D-6E8A-4147-A177-3AD203B41FA5}">
                      <a16:colId xmlns:a16="http://schemas.microsoft.com/office/drawing/2014/main" val="1511338250"/>
                    </a:ext>
                  </a:extLst>
                </a:gridCol>
                <a:gridCol w="3507432">
                  <a:extLst>
                    <a:ext uri="{9D8B030D-6E8A-4147-A177-3AD203B41FA5}">
                      <a16:colId xmlns:a16="http://schemas.microsoft.com/office/drawing/2014/main" val="3076453535"/>
                    </a:ext>
                  </a:extLst>
                </a:gridCol>
                <a:gridCol w="2318661">
                  <a:extLst>
                    <a:ext uri="{9D8B030D-6E8A-4147-A177-3AD203B41FA5}">
                      <a16:colId xmlns:a16="http://schemas.microsoft.com/office/drawing/2014/main" val="957223370"/>
                    </a:ext>
                  </a:extLst>
                </a:gridCol>
                <a:gridCol w="2953041">
                  <a:extLst>
                    <a:ext uri="{9D8B030D-6E8A-4147-A177-3AD203B41FA5}">
                      <a16:colId xmlns:a16="http://schemas.microsoft.com/office/drawing/2014/main" val="2906538140"/>
                    </a:ext>
                  </a:extLst>
                </a:gridCol>
              </a:tblGrid>
              <a:tr h="533816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400" spc="25" dirty="0" err="1">
                          <a:effectLst/>
                        </a:rPr>
                        <a:t>AudienceType</a:t>
                      </a:r>
                      <a:endParaRPr lang="ru-RU" sz="2400" b="1" kern="1400" spc="25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85557"/>
                  </a:ext>
                </a:extLst>
              </a:tr>
              <a:tr h="5338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kern="1400" spc="25">
                          <a:effectLst/>
                        </a:rPr>
                        <a:t>Ключ</a:t>
                      </a:r>
                      <a:endParaRPr lang="ru-RU" sz="2400" b="1" kern="1400" spc="25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kern="1400" spc="25">
                          <a:effectLst/>
                        </a:rPr>
                        <a:t>Поле</a:t>
                      </a:r>
                      <a:endParaRPr lang="ru-RU" sz="2400" b="1" kern="1400" spc="25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kern="1400" spc="25">
                          <a:effectLst/>
                        </a:rPr>
                        <a:t>Обязательное</a:t>
                      </a:r>
                      <a:endParaRPr lang="ru-RU" sz="2400" b="1" kern="1400" spc="25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kern="1400" spc="25">
                          <a:effectLst/>
                        </a:rPr>
                        <a:t>Примечание</a:t>
                      </a:r>
                      <a:endParaRPr lang="ru-RU" sz="2400" b="1" kern="1400" spc="25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2922996"/>
                  </a:ext>
                </a:extLst>
              </a:tr>
              <a:tr h="915115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Первичный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ID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Да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</a:rPr>
                        <a:t>Идентификационный  номер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3811732"/>
                  </a:ext>
                </a:extLst>
              </a:tr>
              <a:tr h="457557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TypeOf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Да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2000">
                          <a:effectLst/>
                        </a:rPr>
                        <a:t>Тип аудитории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4394939"/>
                  </a:ext>
                </a:extLst>
              </a:tr>
              <a:tr h="915115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Capacity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Да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</a:rPr>
                        <a:t>Вместимость аудитории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336950"/>
                  </a:ext>
                </a:extLst>
              </a:tr>
              <a:tr h="915115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Cabinet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</a:rPr>
                        <a:t>Номер кабинета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1655804"/>
                  </a:ext>
                </a:extLst>
              </a:tr>
              <a:tr h="915115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Внешний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TeacherID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</a:rPr>
                        <a:t>Внешний ключ преподавателя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1361027"/>
                  </a:ext>
                </a:extLst>
              </a:tr>
              <a:tr h="915115">
                <a:tc>
                  <a:txBody>
                    <a:bodyPr/>
                    <a:lstStyle/>
                    <a:p>
                      <a:pPr indent="540385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Внешний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CorpID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</a:rPr>
                        <a:t>Внешний ключ корпуса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785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56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Модель 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452" y="1828800"/>
            <a:ext cx="54102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0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Дополнительные объекты 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400" dirty="0"/>
              <a:t>Хранимые процедуры</a:t>
            </a:r>
          </a:p>
          <a:p>
            <a:pPr lvl="1"/>
            <a:r>
              <a:rPr lang="en-US" sz="2000" dirty="0" err="1" smtClean="0"/>
              <a:t>GetCountOfAllRecords</a:t>
            </a:r>
            <a:endParaRPr lang="en-US" sz="2000" dirty="0"/>
          </a:p>
          <a:p>
            <a:r>
              <a:rPr lang="ru-RU" sz="2400" dirty="0" smtClean="0"/>
              <a:t>Скалярные функции</a:t>
            </a:r>
            <a:endParaRPr lang="en-US" sz="2400" dirty="0" smtClean="0"/>
          </a:p>
          <a:p>
            <a:pPr lvl="1"/>
            <a:r>
              <a:rPr lang="en-US" sz="2000" dirty="0" err="1" smtClean="0"/>
              <a:t>GetHumanCapacity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39802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Резервное </a:t>
            </a:r>
            <a:r>
              <a:rPr lang="ru" dirty="0" smtClean="0"/>
              <a:t>копирование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61872" y="1936749"/>
            <a:ext cx="8944262" cy="410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0955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54</TotalTime>
  <Words>250</Words>
  <Application>Microsoft Office PowerPoint</Application>
  <PresentationFormat>Широкоэкранный</PresentationFormat>
  <Paragraphs>107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Century Schoolbook</vt:lpstr>
      <vt:lpstr>Times New Roman</vt:lpstr>
      <vt:lpstr>Wingdings 2</vt:lpstr>
      <vt:lpstr>View</vt:lpstr>
      <vt:lpstr>Курсовая работа  На Тему:  “Заказ столиков в ресторане: разработка и администрирование базы данных, разработка клиентского приложения”</vt:lpstr>
      <vt:lpstr>Постановка задачи</vt:lpstr>
      <vt:lpstr>Проектирование базы данных</vt:lpstr>
      <vt:lpstr>Подготовка базы данных (Словарь данных)</vt:lpstr>
      <vt:lpstr>Презентация PowerPoint</vt:lpstr>
      <vt:lpstr>Презентация PowerPoint</vt:lpstr>
      <vt:lpstr>Модель базы данных</vt:lpstr>
      <vt:lpstr>Дополнительные объекты базы данных</vt:lpstr>
      <vt:lpstr>Резервное копирование</vt:lpstr>
      <vt:lpstr>Восстановление из резервной копии</vt:lpstr>
      <vt:lpstr>Импорт и экспорт данных</vt:lpstr>
      <vt:lpstr>Первый шаг экспорта данных из таблицы</vt:lpstr>
      <vt:lpstr>Второй шаг экспорта данных из таблицы</vt:lpstr>
      <vt:lpstr>Экспортированная таблица</vt:lpstr>
      <vt:lpstr>Импорт </vt:lpstr>
      <vt:lpstr>Управление доступом</vt:lpstr>
      <vt:lpstr>Главная форма приложения </vt:lpstr>
      <vt:lpstr>Форма подробной информации</vt:lpstr>
      <vt:lpstr>Административная форма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На Тему:  “Заказ столиков в ресторане: разработка и администрирование базы данных, разработка клиентского приложения”</dc:title>
  <dc:creator>Пользователь</dc:creator>
  <cp:lastModifiedBy>Пользователь</cp:lastModifiedBy>
  <cp:revision>8</cp:revision>
  <dcterms:created xsi:type="dcterms:W3CDTF">2019-11-07T18:02:24Z</dcterms:created>
  <dcterms:modified xsi:type="dcterms:W3CDTF">2019-11-12T17:48:01Z</dcterms:modified>
</cp:coreProperties>
</file>