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C23C-1035-CC4C-9F0E-D185D723EC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DD4FD6-6E7E-B041-B522-B2A8F72C1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2502D9-DB63-9D46-BACE-86DCF292C197}"/>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5" name="Footer Placeholder 4">
            <a:extLst>
              <a:ext uri="{FF2B5EF4-FFF2-40B4-BE49-F238E27FC236}">
                <a16:creationId xmlns:a16="http://schemas.microsoft.com/office/drawing/2014/main" id="{5DC55E63-ABF6-9E45-8670-550B07796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E28C1-EE4E-6A4F-991D-6FC43825F117}"/>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396737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3A04-4B7A-E04E-9530-988F618820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2B17B2-1A95-644D-81C3-F97907A80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6ECD4-35F5-3C43-A71E-32F09530783B}"/>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5" name="Footer Placeholder 4">
            <a:extLst>
              <a:ext uri="{FF2B5EF4-FFF2-40B4-BE49-F238E27FC236}">
                <a16:creationId xmlns:a16="http://schemas.microsoft.com/office/drawing/2014/main" id="{DD40BB27-5D01-4246-A8BD-F9F191EBA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F4298-0D45-984E-84BA-1E3711F9A150}"/>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346508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9F578A-7401-7943-B7BC-34D79C6059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CEA36-B7B1-E040-B388-0EBCC4FF6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8F907-C310-DA42-8ED5-37A8D9B8AC44}"/>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5" name="Footer Placeholder 4">
            <a:extLst>
              <a:ext uri="{FF2B5EF4-FFF2-40B4-BE49-F238E27FC236}">
                <a16:creationId xmlns:a16="http://schemas.microsoft.com/office/drawing/2014/main" id="{B566A81D-5B43-6445-8D92-25928FD6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2B76B-32C8-D245-8501-3FE94C7D5ACC}"/>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88292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2768-4E97-3A47-8A29-9125FAF68F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87773-B1F3-DB48-B76C-81293A5409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FC744-087A-EE44-BA74-49254A023849}"/>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5" name="Footer Placeholder 4">
            <a:extLst>
              <a:ext uri="{FF2B5EF4-FFF2-40B4-BE49-F238E27FC236}">
                <a16:creationId xmlns:a16="http://schemas.microsoft.com/office/drawing/2014/main" id="{B7A2FFFF-F0BB-884C-A61E-EC5D5C493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593DD-19A6-6543-A296-F00EF18E2D6E}"/>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178211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B29F-6335-3648-B8A8-E223D4C1CD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D4D57E-0D11-8649-B16F-399737618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99842A-CBB9-B143-A713-A90C86B40D23}"/>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5" name="Footer Placeholder 4">
            <a:extLst>
              <a:ext uri="{FF2B5EF4-FFF2-40B4-BE49-F238E27FC236}">
                <a16:creationId xmlns:a16="http://schemas.microsoft.com/office/drawing/2014/main" id="{4326185D-9B2B-EE45-90D4-B7E0A002B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CDF0C-0409-2444-AB8A-D2171A2C84F5}"/>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299996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8FF8-8923-EC46-A8B1-D1E0226B6C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C22A50-97D2-234B-A497-0A1A45CE6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3585E7-8078-5449-A5DC-F7689C6FED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7B0E26-33A6-F641-9792-8FB19C715C49}"/>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6" name="Footer Placeholder 5">
            <a:extLst>
              <a:ext uri="{FF2B5EF4-FFF2-40B4-BE49-F238E27FC236}">
                <a16:creationId xmlns:a16="http://schemas.microsoft.com/office/drawing/2014/main" id="{EA57626A-D109-0C4A-925D-FCC7414CA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70F6F-FAF1-D942-AA54-16ACCC498557}"/>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408018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9FD9-6F98-E341-BC7E-8D602DF0F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4C3B96-901A-C345-8794-5AA8B400A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0E325B-933F-DF46-9794-87E69652D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974F20-FD72-A341-833F-940077BDA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3C95BE-73DD-714E-A792-432C7E54F4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642E48-4515-5743-828C-8FC7BA4FD08F}"/>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8" name="Footer Placeholder 7">
            <a:extLst>
              <a:ext uri="{FF2B5EF4-FFF2-40B4-BE49-F238E27FC236}">
                <a16:creationId xmlns:a16="http://schemas.microsoft.com/office/drawing/2014/main" id="{0BD3239B-718A-9B49-82BF-A177D863FD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E5CC4-5185-B048-B8CD-5054E973158A}"/>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74393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FC3F-E27A-C447-8299-D4F522CFDD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480BA9-1CC1-AE46-B15B-C659B6C52959}"/>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4" name="Footer Placeholder 3">
            <a:extLst>
              <a:ext uri="{FF2B5EF4-FFF2-40B4-BE49-F238E27FC236}">
                <a16:creationId xmlns:a16="http://schemas.microsoft.com/office/drawing/2014/main" id="{BA9F359A-B673-794A-A052-F354DEB639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358116-5D0E-6A47-945A-04BF8A9AE609}"/>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248044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92FE72-EFA7-F946-9A72-AA434A156ADB}"/>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3" name="Footer Placeholder 2">
            <a:extLst>
              <a:ext uri="{FF2B5EF4-FFF2-40B4-BE49-F238E27FC236}">
                <a16:creationId xmlns:a16="http://schemas.microsoft.com/office/drawing/2014/main" id="{EC05CF8E-78DC-FB40-9347-8AC9A6AA34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53A55D-B80D-A847-BB83-313B25D829E7}"/>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73216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197D-6B49-BC46-A574-FA989B0DF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4B5558-74D2-6948-8DE2-1F64600C1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133D6-8777-EC47-9478-CB208D46E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57EA5-C158-FE4E-8FAE-AC6A4BF3DB6F}"/>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6" name="Footer Placeholder 5">
            <a:extLst>
              <a:ext uri="{FF2B5EF4-FFF2-40B4-BE49-F238E27FC236}">
                <a16:creationId xmlns:a16="http://schemas.microsoft.com/office/drawing/2014/main" id="{FCB78776-42BF-FA46-9218-F835D41C5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B0E1D1-4C0F-184B-8E68-3E7389E1423A}"/>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314750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9F76-FBC9-BA45-89FB-5C90A3493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036EE4-A4B0-244C-86AA-FC56048CF2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60B9A4-E7D1-0443-A691-CE5B5DA20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A0FBF-B479-B640-B0C2-DAA5505C986B}"/>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6" name="Footer Placeholder 5">
            <a:extLst>
              <a:ext uri="{FF2B5EF4-FFF2-40B4-BE49-F238E27FC236}">
                <a16:creationId xmlns:a16="http://schemas.microsoft.com/office/drawing/2014/main" id="{4C28FD8F-8D6C-AE4C-B9B6-E76EC30F8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02A66E-E82E-D348-8025-B48098E30C23}"/>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215400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D46157-7AB8-2D4E-AEA9-23973A0C4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878972-E15A-6C40-9E7E-70B0A1EC4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6CC4F-2BCC-9944-99A8-291CB24757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58DFE-299A-5B4F-B219-B57121892C23}" type="datetimeFigureOut">
              <a:rPr lang="en-US" smtClean="0"/>
              <a:t>4/3/20</a:t>
            </a:fld>
            <a:endParaRPr lang="en-US"/>
          </a:p>
        </p:txBody>
      </p:sp>
      <p:sp>
        <p:nvSpPr>
          <p:cNvPr id="5" name="Footer Placeholder 4">
            <a:extLst>
              <a:ext uri="{FF2B5EF4-FFF2-40B4-BE49-F238E27FC236}">
                <a16:creationId xmlns:a16="http://schemas.microsoft.com/office/drawing/2014/main" id="{9D0CF7B0-3CB9-A543-B9D1-AC8E4C822E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7D5A65-F644-4441-BCF2-4FD14F39F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A6D3A-A6C8-B641-AAD1-F7D48D78B805}" type="slidenum">
              <a:rPr lang="en-US" smtClean="0"/>
              <a:t>‹#›</a:t>
            </a:fld>
            <a:endParaRPr lang="en-US"/>
          </a:p>
        </p:txBody>
      </p:sp>
    </p:spTree>
    <p:extLst>
      <p:ext uri="{BB962C8B-B14F-4D97-AF65-F5344CB8AC3E}">
        <p14:creationId xmlns:p14="http://schemas.microsoft.com/office/powerpoint/2010/main" val="2070445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8101-DC29-194D-AB6A-4FA7F6706E10}"/>
              </a:ext>
            </a:extLst>
          </p:cNvPr>
          <p:cNvSpPr>
            <a:spLocks noGrp="1"/>
          </p:cNvSpPr>
          <p:nvPr>
            <p:ph type="ctrTitle"/>
          </p:nvPr>
        </p:nvSpPr>
        <p:spPr/>
        <p:txBody>
          <a:bodyPr/>
          <a:lstStyle/>
          <a:p>
            <a:r>
              <a:rPr lang="en-US" dirty="0"/>
              <a:t>Zoom Case Study</a:t>
            </a:r>
          </a:p>
        </p:txBody>
      </p:sp>
      <p:sp>
        <p:nvSpPr>
          <p:cNvPr id="3" name="Subtitle 2">
            <a:extLst>
              <a:ext uri="{FF2B5EF4-FFF2-40B4-BE49-F238E27FC236}">
                <a16:creationId xmlns:a16="http://schemas.microsoft.com/office/drawing/2014/main" id="{95AABFF7-2014-354A-9281-A50AB1091635}"/>
              </a:ext>
            </a:extLst>
          </p:cNvPr>
          <p:cNvSpPr>
            <a:spLocks noGrp="1"/>
          </p:cNvSpPr>
          <p:nvPr>
            <p:ph type="subTitle" idx="1"/>
          </p:nvPr>
        </p:nvSpPr>
        <p:spPr/>
        <p:txBody>
          <a:bodyPr/>
          <a:lstStyle/>
          <a:p>
            <a:r>
              <a:rPr lang="en-US" dirty="0"/>
              <a:t>By: Karl Unverferth</a:t>
            </a:r>
          </a:p>
        </p:txBody>
      </p:sp>
    </p:spTree>
    <p:extLst>
      <p:ext uri="{BB962C8B-B14F-4D97-AF65-F5344CB8AC3E}">
        <p14:creationId xmlns:p14="http://schemas.microsoft.com/office/powerpoint/2010/main" val="211990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D260-803D-334C-94DB-D8A9566E3FC5}"/>
              </a:ext>
            </a:extLst>
          </p:cNvPr>
          <p:cNvSpPr>
            <a:spLocks noGrp="1"/>
          </p:cNvSpPr>
          <p:nvPr>
            <p:ph type="title"/>
          </p:nvPr>
        </p:nvSpPr>
        <p:spPr/>
        <p:txBody>
          <a:bodyPr/>
          <a:lstStyle/>
          <a:p>
            <a:r>
              <a:rPr lang="en-US" dirty="0"/>
              <a:t>Question: Does the research yield better results than the vendor data?</a:t>
            </a:r>
          </a:p>
        </p:txBody>
      </p:sp>
      <p:sp>
        <p:nvSpPr>
          <p:cNvPr id="3" name="Content Placeholder 2">
            <a:extLst>
              <a:ext uri="{FF2B5EF4-FFF2-40B4-BE49-F238E27FC236}">
                <a16:creationId xmlns:a16="http://schemas.microsoft.com/office/drawing/2014/main" id="{ED94DF22-690D-3741-BB0F-DC53F4E11BAF}"/>
              </a:ext>
            </a:extLst>
          </p:cNvPr>
          <p:cNvSpPr>
            <a:spLocks noGrp="1"/>
          </p:cNvSpPr>
          <p:nvPr>
            <p:ph idx="1"/>
          </p:nvPr>
        </p:nvSpPr>
        <p:spPr/>
        <p:txBody>
          <a:bodyPr/>
          <a:lstStyle/>
          <a:p>
            <a:r>
              <a:rPr lang="en-US" dirty="0"/>
              <a:t>Assumptions</a:t>
            </a:r>
          </a:p>
          <a:p>
            <a:pPr lvl="1"/>
            <a:r>
              <a:rPr lang="en-US" dirty="0"/>
              <a:t>Vendor title grade is a comparison of the vendor title and the actual title</a:t>
            </a:r>
          </a:p>
          <a:p>
            <a:pPr marL="1371600" lvl="2" indent="-457200">
              <a:buFont typeface="+mj-lt"/>
              <a:buAutoNum type="arabicPeriod"/>
            </a:pPr>
            <a:r>
              <a:rPr lang="en-US" dirty="0"/>
              <a:t>Example line 2 is partial since both have “vice president”</a:t>
            </a:r>
          </a:p>
          <a:p>
            <a:pPr lvl="1"/>
            <a:r>
              <a:rPr lang="en-US" dirty="0"/>
              <a:t>ZoomInfo title grade is a comparison of the ZoomInfo title and the actual title</a:t>
            </a:r>
          </a:p>
          <a:p>
            <a:pPr marL="1371600" lvl="2" indent="-457200">
              <a:buFont typeface="+mj-lt"/>
              <a:buAutoNum type="arabicPeriod"/>
            </a:pPr>
            <a:r>
              <a:rPr lang="en-US" dirty="0"/>
              <a:t>Example line 3 is incorrect since zoom and real are different</a:t>
            </a:r>
          </a:p>
          <a:p>
            <a:pPr lvl="1"/>
            <a:r>
              <a:rPr lang="en-US" dirty="0"/>
              <a:t>The category “equivalent” should indicate similar values</a:t>
            </a:r>
          </a:p>
          <a:p>
            <a:pPr marL="1371600" lvl="2" indent="-457200">
              <a:buFont typeface="+mj-lt"/>
              <a:buAutoNum type="arabicPeriod"/>
            </a:pPr>
            <a:endParaRPr lang="en-US" dirty="0"/>
          </a:p>
          <a:p>
            <a:pPr marL="1371600" lvl="2" indent="-457200">
              <a:buFont typeface="+mj-lt"/>
              <a:buAutoNum type="arabicPeriod"/>
            </a:pPr>
            <a:endParaRPr lang="en-US" dirty="0"/>
          </a:p>
          <a:p>
            <a:pPr marL="1371600" lvl="2" indent="-457200">
              <a:buFont typeface="+mj-lt"/>
              <a:buAutoNum type="arabicPeriod"/>
            </a:pPr>
            <a:endParaRPr lang="en-US" dirty="0"/>
          </a:p>
        </p:txBody>
      </p:sp>
    </p:spTree>
    <p:extLst>
      <p:ext uri="{BB962C8B-B14F-4D97-AF65-F5344CB8AC3E}">
        <p14:creationId xmlns:p14="http://schemas.microsoft.com/office/powerpoint/2010/main" val="104363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B7D4-F175-C547-8F22-B9221DB082FA}"/>
              </a:ext>
            </a:extLst>
          </p:cNvPr>
          <p:cNvSpPr>
            <a:spLocks noGrp="1"/>
          </p:cNvSpPr>
          <p:nvPr>
            <p:ph type="title"/>
          </p:nvPr>
        </p:nvSpPr>
        <p:spPr/>
        <p:txBody>
          <a:bodyPr/>
          <a:lstStyle/>
          <a:p>
            <a:r>
              <a:rPr lang="en-US" dirty="0"/>
              <a:t>Question: Does the research yield better results than the vendor data?</a:t>
            </a:r>
          </a:p>
        </p:txBody>
      </p:sp>
      <p:sp>
        <p:nvSpPr>
          <p:cNvPr id="3" name="Content Placeholder 2">
            <a:extLst>
              <a:ext uri="{FF2B5EF4-FFF2-40B4-BE49-F238E27FC236}">
                <a16:creationId xmlns:a16="http://schemas.microsoft.com/office/drawing/2014/main" id="{A149B705-5504-3A47-B538-9938A766F450}"/>
              </a:ext>
            </a:extLst>
          </p:cNvPr>
          <p:cNvSpPr>
            <a:spLocks noGrp="1"/>
          </p:cNvSpPr>
          <p:nvPr>
            <p:ph idx="1"/>
          </p:nvPr>
        </p:nvSpPr>
        <p:spPr/>
        <p:txBody>
          <a:bodyPr/>
          <a:lstStyle/>
          <a:p>
            <a:r>
              <a:rPr lang="en-US" dirty="0"/>
              <a:t>Data Cleaning!</a:t>
            </a:r>
          </a:p>
          <a:p>
            <a:pPr lvl="1"/>
            <a:r>
              <a:rPr lang="en-US" dirty="0"/>
              <a:t>Using Pandas in an </a:t>
            </a:r>
            <a:r>
              <a:rPr lang="en-US" dirty="0" err="1"/>
              <a:t>iPythonNotebook</a:t>
            </a:r>
            <a:endParaRPr lang="en-US" dirty="0"/>
          </a:p>
          <a:p>
            <a:pPr lvl="1"/>
            <a:r>
              <a:rPr lang="en-US" dirty="0"/>
              <a:t>Look at the comments to see the process</a:t>
            </a:r>
          </a:p>
        </p:txBody>
      </p:sp>
      <p:pic>
        <p:nvPicPr>
          <p:cNvPr id="15" name="Picture 14">
            <a:extLst>
              <a:ext uri="{FF2B5EF4-FFF2-40B4-BE49-F238E27FC236}">
                <a16:creationId xmlns:a16="http://schemas.microsoft.com/office/drawing/2014/main" id="{FC82937E-693B-5448-AA94-667D9F29201C}"/>
              </a:ext>
            </a:extLst>
          </p:cNvPr>
          <p:cNvPicPr>
            <a:picLocks noChangeAspect="1"/>
          </p:cNvPicPr>
          <p:nvPr/>
        </p:nvPicPr>
        <p:blipFill>
          <a:blip r:embed="rId2"/>
          <a:stretch>
            <a:fillRect/>
          </a:stretch>
        </p:blipFill>
        <p:spPr>
          <a:xfrm>
            <a:off x="838200" y="3203576"/>
            <a:ext cx="5740400" cy="1181100"/>
          </a:xfrm>
          <a:prstGeom prst="rect">
            <a:avLst/>
          </a:prstGeom>
        </p:spPr>
      </p:pic>
      <p:pic>
        <p:nvPicPr>
          <p:cNvPr id="17" name="Picture 16">
            <a:extLst>
              <a:ext uri="{FF2B5EF4-FFF2-40B4-BE49-F238E27FC236}">
                <a16:creationId xmlns:a16="http://schemas.microsoft.com/office/drawing/2014/main" id="{40711B20-6A78-E04C-9290-1CC59E1C63DB}"/>
              </a:ext>
            </a:extLst>
          </p:cNvPr>
          <p:cNvPicPr>
            <a:picLocks noChangeAspect="1"/>
          </p:cNvPicPr>
          <p:nvPr/>
        </p:nvPicPr>
        <p:blipFill>
          <a:blip r:embed="rId3"/>
          <a:stretch>
            <a:fillRect/>
          </a:stretch>
        </p:blipFill>
        <p:spPr>
          <a:xfrm>
            <a:off x="838200" y="4606769"/>
            <a:ext cx="6819900" cy="952500"/>
          </a:xfrm>
          <a:prstGeom prst="rect">
            <a:avLst/>
          </a:prstGeom>
        </p:spPr>
      </p:pic>
    </p:spTree>
    <p:extLst>
      <p:ext uri="{BB962C8B-B14F-4D97-AF65-F5344CB8AC3E}">
        <p14:creationId xmlns:p14="http://schemas.microsoft.com/office/powerpoint/2010/main" val="517382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B23-D192-2948-8DE8-C2C657125FA9}"/>
              </a:ext>
            </a:extLst>
          </p:cNvPr>
          <p:cNvSpPr>
            <a:spLocks noGrp="1"/>
          </p:cNvSpPr>
          <p:nvPr>
            <p:ph type="title"/>
          </p:nvPr>
        </p:nvSpPr>
        <p:spPr/>
        <p:txBody>
          <a:bodyPr/>
          <a:lstStyle/>
          <a:p>
            <a:r>
              <a:rPr lang="en-US" dirty="0"/>
              <a:t>Results &amp; Conclusion</a:t>
            </a:r>
          </a:p>
        </p:txBody>
      </p:sp>
      <p:sp>
        <p:nvSpPr>
          <p:cNvPr id="3" name="Content Placeholder 2">
            <a:extLst>
              <a:ext uri="{FF2B5EF4-FFF2-40B4-BE49-F238E27FC236}">
                <a16:creationId xmlns:a16="http://schemas.microsoft.com/office/drawing/2014/main" id="{A32611B4-3260-2C47-AABA-777C0FE449A9}"/>
              </a:ext>
            </a:extLst>
          </p:cNvPr>
          <p:cNvSpPr>
            <a:spLocks noGrp="1"/>
          </p:cNvSpPr>
          <p:nvPr>
            <p:ph idx="1"/>
          </p:nvPr>
        </p:nvSpPr>
        <p:spPr/>
        <p:txBody>
          <a:bodyPr/>
          <a:lstStyle/>
          <a:p>
            <a:r>
              <a:rPr lang="en-US" dirty="0"/>
              <a:t>Grade columns may not be accurate</a:t>
            </a:r>
          </a:p>
          <a:p>
            <a:pPr lvl="1"/>
            <a:r>
              <a:rPr lang="en-US" dirty="0"/>
              <a:t>Example line 60, vendor and actual are the same but the vendor grade is incorrect</a:t>
            </a:r>
          </a:p>
          <a:p>
            <a:r>
              <a:rPr lang="en-US" dirty="0"/>
              <a:t>To determine where the vendor data will improve ZoomInfo’s data I queried where the Vendor Title is the same as the actual title and where ZoomInfo is not the same as the actual title. This will give us the exact amount of data points that the vendor data can improve the ZoomInfo data.</a:t>
            </a:r>
          </a:p>
        </p:txBody>
      </p:sp>
    </p:spTree>
    <p:extLst>
      <p:ext uri="{BB962C8B-B14F-4D97-AF65-F5344CB8AC3E}">
        <p14:creationId xmlns:p14="http://schemas.microsoft.com/office/powerpoint/2010/main" val="129827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3401-5784-FC47-975D-6246F8E15CDF}"/>
              </a:ext>
            </a:extLst>
          </p:cNvPr>
          <p:cNvSpPr>
            <a:spLocks noGrp="1"/>
          </p:cNvSpPr>
          <p:nvPr>
            <p:ph type="title"/>
          </p:nvPr>
        </p:nvSpPr>
        <p:spPr/>
        <p:txBody>
          <a:bodyPr/>
          <a:lstStyle/>
          <a:p>
            <a:r>
              <a:rPr lang="en-US" dirty="0"/>
              <a:t>Results &amp; Conclusion</a:t>
            </a:r>
          </a:p>
        </p:txBody>
      </p:sp>
      <p:sp>
        <p:nvSpPr>
          <p:cNvPr id="3" name="Content Placeholder 2">
            <a:extLst>
              <a:ext uri="{FF2B5EF4-FFF2-40B4-BE49-F238E27FC236}">
                <a16:creationId xmlns:a16="http://schemas.microsoft.com/office/drawing/2014/main" id="{2B17E18F-E00F-1A41-B99F-DCBC04302837}"/>
              </a:ext>
            </a:extLst>
          </p:cNvPr>
          <p:cNvSpPr>
            <a:spLocks noGrp="1"/>
          </p:cNvSpPr>
          <p:nvPr>
            <p:ph idx="1"/>
          </p:nvPr>
        </p:nvSpPr>
        <p:spPr/>
        <p:txBody>
          <a:bodyPr/>
          <a:lstStyle/>
          <a:p>
            <a:r>
              <a:rPr lang="en-US" dirty="0"/>
              <a:t>ZoomInfo should not purchase the Vendor data as there are only 245 datapoints that can be updated out of the original 5011 datapoints. </a:t>
            </a:r>
          </a:p>
          <a:p>
            <a:endParaRPr lang="en-US" dirty="0"/>
          </a:p>
        </p:txBody>
      </p:sp>
      <p:pic>
        <p:nvPicPr>
          <p:cNvPr id="5" name="Picture 4">
            <a:extLst>
              <a:ext uri="{FF2B5EF4-FFF2-40B4-BE49-F238E27FC236}">
                <a16:creationId xmlns:a16="http://schemas.microsoft.com/office/drawing/2014/main" id="{8B5808ED-383F-7A49-81F0-9A6950E9D26C}"/>
              </a:ext>
            </a:extLst>
          </p:cNvPr>
          <p:cNvPicPr>
            <a:picLocks noChangeAspect="1"/>
          </p:cNvPicPr>
          <p:nvPr/>
        </p:nvPicPr>
        <p:blipFill>
          <a:blip r:embed="rId2"/>
          <a:stretch>
            <a:fillRect/>
          </a:stretch>
        </p:blipFill>
        <p:spPr>
          <a:xfrm>
            <a:off x="838200" y="2761807"/>
            <a:ext cx="10160000" cy="3886200"/>
          </a:xfrm>
          <a:prstGeom prst="rect">
            <a:avLst/>
          </a:prstGeom>
        </p:spPr>
      </p:pic>
    </p:spTree>
    <p:extLst>
      <p:ext uri="{BB962C8B-B14F-4D97-AF65-F5344CB8AC3E}">
        <p14:creationId xmlns:p14="http://schemas.microsoft.com/office/powerpoint/2010/main" val="327328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217</Words>
  <Application>Microsoft Macintosh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Zoom Case Study</vt:lpstr>
      <vt:lpstr>Question: Does the research yield better results than the vendor data?</vt:lpstr>
      <vt:lpstr>Question: Does the research yield better results than the vendor data?</vt:lpstr>
      <vt:lpstr>Results &amp; Conclusion</vt:lpstr>
      <vt:lpstr>Results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Zoom Case Study</dc:title>
  <dc:creator>Karl Unverferth</dc:creator>
  <cp:lastModifiedBy>Karl Unverferth</cp:lastModifiedBy>
  <cp:revision>6</cp:revision>
  <dcterms:created xsi:type="dcterms:W3CDTF">2020-04-03T16:06:52Z</dcterms:created>
  <dcterms:modified xsi:type="dcterms:W3CDTF">2020-04-03T19:34:04Z</dcterms:modified>
</cp:coreProperties>
</file>