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74" r:id="rId5"/>
    <p:sldId id="276" r:id="rId6"/>
    <p:sldId id="281" r:id="rId7"/>
    <p:sldId id="289" r:id="rId8"/>
    <p:sldId id="275" r:id="rId9"/>
    <p:sldId id="278" r:id="rId10"/>
    <p:sldId id="280" r:id="rId11"/>
    <p:sldId id="277" r:id="rId12"/>
    <p:sldId id="279" r:id="rId13"/>
    <p:sldId id="282" r:id="rId14"/>
    <p:sldId id="287" r:id="rId15"/>
    <p:sldId id="288" r:id="rId16"/>
    <p:sldId id="283" r:id="rId17"/>
    <p:sldId id="285" r:id="rId18"/>
    <p:sldId id="290" r:id="rId19"/>
    <p:sldId id="291" r:id="rId20"/>
    <p:sldId id="271" r:id="rId21"/>
    <p:sldId id="27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93979" autoAdjust="0"/>
  </p:normalViewPr>
  <p:slideViewPr>
    <p:cSldViewPr snapToGrid="0">
      <p:cViewPr varScale="1">
        <p:scale>
          <a:sx n="70" d="100"/>
          <a:sy n="70" d="100"/>
        </p:scale>
        <p:origin x="5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49A70-D381-4060-8BF9-0B4F597E8DCE}" type="datetimeFigureOut">
              <a:rPr lang="fr-FR" smtClean="0"/>
              <a:t>14/08/2023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949BF-9615-4F42-80D5-11CE471C4B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6515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 blog (abréviation de « weblog ») est un journal en ligne ou un site Web d'information géré par </a:t>
            </a:r>
          </a:p>
          <a:p>
            <a:pPr marL="171450" indent="-171450">
              <a:buFontTx/>
              <a:buChar char="-"/>
            </a:pP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 </a:t>
            </a:r>
            <a:r>
              <a:rPr lang="fr-F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forum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est un espace de discussion publique (ou au moins ouvert à plusieurs participants).</a:t>
            </a:r>
          </a:p>
          <a:p>
            <a:pPr marL="171450" indent="-171450">
              <a:buFontTx/>
              <a:buChar char="-"/>
            </a:pPr>
            <a:r>
              <a:rPr lang="fr-F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différence entre (vitrine</a:t>
            </a:r>
            <a:r>
              <a:rPr lang="fr-FR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 institutionnel) </a:t>
            </a:r>
            <a:r>
              <a:rPr lang="fr-F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 l'objectif commercial. </a:t>
            </a:r>
          </a:p>
          <a:p>
            <a:pPr marL="0" indent="0">
              <a:buFontTx/>
              <a:buNone/>
            </a:pP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 site vitrine est un outil de prospection alors que le site institutionnel a un objectif informatif, </a:t>
            </a:r>
          </a:p>
          <a:p>
            <a:pPr marL="0" indent="0">
              <a:buFontTx/>
              <a:buNone/>
            </a:pP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pour vos partenaires, vos clients ou vos candidats, en mettant en avant </a:t>
            </a:r>
            <a:r>
              <a:rPr lang="fr-F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votre politique, votre situation financière ou votre éthique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949BF-9615-4F42-80D5-11CE471C4BA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2057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Logiciel propriétaire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949BF-9615-4F42-80D5-11CE471C4BA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8670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 nom </a:t>
            </a:r>
            <a:r>
              <a:rPr lang="fr-F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Drupal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est une traduction anglaise du mot néerlandais </a:t>
            </a:r>
            <a:r>
              <a:rPr lang="fr-FR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druppel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qui signifie “goutte”.</a:t>
            </a:r>
            <a:endParaRPr lang="fr-FR" dirty="0" smtClean="0"/>
          </a:p>
          <a:p>
            <a:r>
              <a:rPr lang="fr-FR" dirty="0" smtClean="0"/>
              <a:t>1-</a:t>
            </a:r>
            <a:r>
              <a:rPr lang="fr-FR" baseline="0" dirty="0" smtClean="0"/>
              <a:t> La sécurité de </a:t>
            </a:r>
            <a:r>
              <a:rPr lang="fr-FR" baseline="0" dirty="0" err="1" smtClean="0"/>
              <a:t>drupal</a:t>
            </a:r>
            <a:r>
              <a:rPr lang="fr-FR" baseline="0" dirty="0" smtClean="0"/>
              <a:t> est sa force.</a:t>
            </a:r>
          </a:p>
          <a:p>
            <a:r>
              <a:rPr lang="fr-FR" baseline="0" dirty="0" smtClean="0"/>
              <a:t>2- Exemples de grande organisation qui utilisent </a:t>
            </a:r>
            <a:r>
              <a:rPr lang="fr-FR" baseline="0" dirty="0" err="1" smtClean="0"/>
              <a:t>drupal</a:t>
            </a:r>
            <a:r>
              <a:rPr lang="fr-FR" baseline="0" dirty="0" smtClean="0"/>
              <a:t> :</a:t>
            </a:r>
          </a:p>
          <a:p>
            <a:r>
              <a:rPr lang="fr-FR" baseline="0" dirty="0" smtClean="0"/>
              <a:t>- Maison blanche</a:t>
            </a:r>
          </a:p>
          <a:p>
            <a:r>
              <a:rPr lang="fr-FR" baseline="0" dirty="0" smtClean="0"/>
              <a:t>- La </a:t>
            </a:r>
            <a:r>
              <a:rPr lang="fr-FR" baseline="0" dirty="0" err="1" smtClean="0"/>
              <a:t>nasa</a:t>
            </a:r>
            <a:endParaRPr lang="fr-FR" baseline="0" dirty="0" smtClean="0"/>
          </a:p>
          <a:p>
            <a:r>
              <a:rPr lang="fr-FR" baseline="0" dirty="0" smtClean="0"/>
              <a:t>- L’Université </a:t>
            </a:r>
            <a:r>
              <a:rPr lang="fr-FR" baseline="0" dirty="0" err="1" smtClean="0"/>
              <a:t>sorbone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949BF-9615-4F42-80D5-11CE471C4BA2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4744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1-</a:t>
            </a:r>
            <a:r>
              <a:rPr lang="fr-FR" baseline="0" dirty="0" smtClean="0"/>
              <a:t> La sécurité de </a:t>
            </a:r>
            <a:r>
              <a:rPr lang="fr-FR" baseline="0" dirty="0" err="1" smtClean="0"/>
              <a:t>drupal</a:t>
            </a:r>
            <a:r>
              <a:rPr lang="fr-FR" baseline="0" dirty="0" smtClean="0"/>
              <a:t> est sa force.</a:t>
            </a:r>
          </a:p>
          <a:p>
            <a:r>
              <a:rPr lang="fr-FR" baseline="0" dirty="0" smtClean="0"/>
              <a:t>2- Exemples de grande organisation qui utilisent </a:t>
            </a:r>
            <a:r>
              <a:rPr lang="fr-FR" baseline="0" dirty="0" err="1" smtClean="0"/>
              <a:t>drupal</a:t>
            </a:r>
            <a:r>
              <a:rPr lang="fr-FR" baseline="0" dirty="0" smtClean="0"/>
              <a:t> :</a:t>
            </a:r>
          </a:p>
          <a:p>
            <a:r>
              <a:rPr lang="fr-FR" baseline="0" dirty="0" smtClean="0"/>
              <a:t>- Maison blanche</a:t>
            </a:r>
          </a:p>
          <a:p>
            <a:r>
              <a:rPr lang="fr-FR" baseline="0" dirty="0" smtClean="0"/>
              <a:t>- La </a:t>
            </a:r>
            <a:r>
              <a:rPr lang="fr-FR" baseline="0" dirty="0" err="1" smtClean="0"/>
              <a:t>nasa</a:t>
            </a:r>
            <a:endParaRPr lang="fr-FR" baseline="0" dirty="0" smtClean="0"/>
          </a:p>
          <a:p>
            <a:r>
              <a:rPr lang="fr-FR" baseline="0" dirty="0" smtClean="0"/>
              <a:t>- L’Université </a:t>
            </a:r>
            <a:r>
              <a:rPr lang="fr-FR" baseline="0" dirty="0" err="1" smtClean="0"/>
              <a:t>sorbone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949BF-9615-4F42-80D5-11CE471C4BA2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9212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1-</a:t>
            </a:r>
            <a:r>
              <a:rPr lang="fr-FR" baseline="0" dirty="0" smtClean="0"/>
              <a:t> La sécurité de </a:t>
            </a:r>
            <a:r>
              <a:rPr lang="fr-FR" baseline="0" dirty="0" err="1" smtClean="0"/>
              <a:t>drupal</a:t>
            </a:r>
            <a:r>
              <a:rPr lang="fr-FR" baseline="0" dirty="0" smtClean="0"/>
              <a:t> est sa force.</a:t>
            </a:r>
          </a:p>
          <a:p>
            <a:r>
              <a:rPr lang="fr-FR" baseline="0" dirty="0" smtClean="0"/>
              <a:t>2- Exemples de grande organisation qui utilisent </a:t>
            </a:r>
            <a:r>
              <a:rPr lang="fr-FR" baseline="0" dirty="0" err="1" smtClean="0"/>
              <a:t>drupal</a:t>
            </a:r>
            <a:r>
              <a:rPr lang="fr-FR" baseline="0" dirty="0" smtClean="0"/>
              <a:t> :</a:t>
            </a:r>
          </a:p>
          <a:p>
            <a:r>
              <a:rPr lang="fr-FR" baseline="0" dirty="0" smtClean="0"/>
              <a:t>- Maison blanche</a:t>
            </a:r>
          </a:p>
          <a:p>
            <a:r>
              <a:rPr lang="fr-FR" baseline="0" dirty="0" smtClean="0"/>
              <a:t>- La </a:t>
            </a:r>
            <a:r>
              <a:rPr lang="fr-FR" baseline="0" dirty="0" err="1" smtClean="0"/>
              <a:t>nasa</a:t>
            </a:r>
            <a:endParaRPr lang="fr-FR" baseline="0" dirty="0" smtClean="0"/>
          </a:p>
          <a:p>
            <a:r>
              <a:rPr lang="fr-FR" baseline="0" dirty="0" smtClean="0"/>
              <a:t>- L’Université </a:t>
            </a:r>
            <a:r>
              <a:rPr lang="fr-FR" baseline="0" dirty="0" err="1" smtClean="0"/>
              <a:t>sorbone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949BF-9615-4F42-80D5-11CE471C4BA2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2941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1" dirty="0" smtClean="0"/>
              <a:t>SEA</a:t>
            </a:r>
            <a:r>
              <a:rPr lang="fr-FR" sz="1200" dirty="0" smtClean="0"/>
              <a:t> (</a:t>
            </a:r>
            <a:r>
              <a:rPr lang="fr-FR" sz="1200" dirty="0" err="1" smtClean="0"/>
              <a:t>Search</a:t>
            </a:r>
            <a:r>
              <a:rPr lang="fr-FR" sz="1200" dirty="0" smtClean="0"/>
              <a:t> Engine </a:t>
            </a:r>
            <a:r>
              <a:rPr lang="fr-FR" sz="1200" dirty="0" err="1" smtClean="0"/>
              <a:t>Adverdtising</a:t>
            </a:r>
            <a:r>
              <a:rPr lang="fr-FR" sz="1200" dirty="0" smtClean="0"/>
              <a:t>),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949BF-9615-4F42-80D5-11CE471C4BA2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248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8/14/2023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8/14/2023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8/14/2023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8/14/2023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8/14/2023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8/14/2023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8/14/2023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8/14/2023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8/14/2023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8/14/2023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8/14/2023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8/14/2023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r.wikipedia.org/wiki/Drupal#cite_note-7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inuxreviews.org/Richard_Stallman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linuxreviews.org/Free_Software_Foundation" TargetMode="External"/><Relationship Id="rId4" Type="http://schemas.openxmlformats.org/officeDocument/2006/relationships/hyperlink" Target="https://linuxreviews.org/Free_softwar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56737" y="2932981"/>
            <a:ext cx="10058400" cy="1132267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000" dirty="0" smtClean="0">
                <a:latin typeface="Arial Rounded MT Bold" panose="020F0704030504030204" pitchFamily="34" charset="0"/>
              </a:rPr>
              <a:t>La puissance de l’open source</a:t>
            </a:r>
            <a:r>
              <a:rPr lang="fr-FR" sz="3600" dirty="0">
                <a:latin typeface="Arial Rounded MT Bold" panose="020F0704030504030204" pitchFamily="34" charset="0"/>
              </a:rPr>
              <a:t/>
            </a:r>
            <a:br>
              <a:rPr lang="fr-FR" sz="3600" dirty="0">
                <a:latin typeface="Arial Rounded MT Bold" panose="020F0704030504030204" pitchFamily="34" charset="0"/>
              </a:rPr>
            </a:br>
            <a:r>
              <a:rPr lang="fr-FR" sz="3100" dirty="0" smtClean="0">
                <a:latin typeface="Arial Rounded MT Bold" panose="020F0704030504030204" pitchFamily="34" charset="0"/>
              </a:rPr>
              <a:t>Drupal pour une gestion de contenus évolutive et flexible</a:t>
            </a:r>
            <a:endParaRPr lang="fr-FR" sz="3100" dirty="0">
              <a:latin typeface="Arial Rounded MT Bold" panose="020F0704030504030204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97280" y="4476766"/>
            <a:ext cx="10058400" cy="439652"/>
          </a:xfrm>
        </p:spPr>
        <p:txBody>
          <a:bodyPr>
            <a:normAutofit/>
          </a:bodyPr>
          <a:lstStyle/>
          <a:p>
            <a:pPr algn="ctr"/>
            <a:r>
              <a:rPr lang="fr-FR" sz="2000" dirty="0" smtClean="0">
                <a:latin typeface="Bahnschrift SemiLight" panose="020B0502040204020203" pitchFamily="34" charset="0"/>
              </a:rPr>
              <a:t>Par </a:t>
            </a:r>
            <a:r>
              <a:rPr lang="fr-FR" sz="2000" dirty="0" err="1" smtClean="0">
                <a:latin typeface="Bahnschrift SemiLight" panose="020B0502040204020203" pitchFamily="34" charset="0"/>
              </a:rPr>
              <a:t>koura</a:t>
            </a:r>
            <a:r>
              <a:rPr lang="fr-FR" sz="2000" dirty="0" smtClean="0">
                <a:latin typeface="Bahnschrift SemiLight" panose="020B0502040204020203" pitchFamily="34" charset="0"/>
              </a:rPr>
              <a:t> </a:t>
            </a:r>
            <a:r>
              <a:rPr lang="fr-FR" sz="2000" dirty="0" err="1" smtClean="0">
                <a:latin typeface="Bahnschrift SemiLight" panose="020B0502040204020203" pitchFamily="34" charset="0"/>
              </a:rPr>
              <a:t>abdou</a:t>
            </a:r>
            <a:r>
              <a:rPr lang="fr-FR" sz="2000" dirty="0" smtClean="0">
                <a:latin typeface="Bahnschrift SemiLight" panose="020B0502040204020203" pitchFamily="34" charset="0"/>
              </a:rPr>
              <a:t> </a:t>
            </a:r>
            <a:r>
              <a:rPr lang="fr-FR" sz="2000" dirty="0" err="1" smtClean="0">
                <a:latin typeface="Bahnschrift SemiLight" panose="020B0502040204020203" pitchFamily="34" charset="0"/>
              </a:rPr>
              <a:t>mouhissin</a:t>
            </a:r>
            <a:r>
              <a:rPr lang="fr-FR" sz="2000" dirty="0" smtClean="0">
                <a:latin typeface="Bahnschrift SemiLight" panose="020B0502040204020203" pitchFamily="34" charset="0"/>
              </a:rPr>
              <a:t> &amp; AMADOU Tangara</a:t>
            </a:r>
            <a:endParaRPr lang="fr-FR" sz="2000" dirty="0">
              <a:latin typeface="Bahnschrift SemiLight" panose="020B0502040204020203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011" y="92363"/>
            <a:ext cx="6374938" cy="1368159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256737" y="5541818"/>
            <a:ext cx="29464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dirty="0" smtClean="0">
                <a:latin typeface="Bahnschrift Light" panose="020B0502040204020203" pitchFamily="34" charset="0"/>
              </a:rPr>
              <a:t>www.iksd-consulting.com</a:t>
            </a:r>
            <a:endParaRPr lang="fr-FR" sz="1700" dirty="0">
              <a:latin typeface="Bahnschrift Light" panose="020B0502040204020203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4496262" y="5541818"/>
            <a:ext cx="363912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dirty="0" smtClean="0">
                <a:latin typeface="Bahnschrift Light" panose="020B0502040204020203" pitchFamily="34" charset="0"/>
              </a:rPr>
              <a:t>Email - infos@iksd-consulting.com</a:t>
            </a:r>
            <a:endParaRPr lang="fr-FR" sz="1700" dirty="0">
              <a:latin typeface="Bahnschrift Light" panose="020B0502040204020203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8587971" y="5541818"/>
            <a:ext cx="29464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dirty="0" err="1" smtClean="0">
                <a:latin typeface="Bahnschrift Light" panose="020B0502040204020203" pitchFamily="34" charset="0"/>
              </a:rPr>
              <a:t>Faladiè</a:t>
            </a:r>
            <a:r>
              <a:rPr lang="fr-FR" sz="1700" dirty="0" smtClean="0">
                <a:latin typeface="Bahnschrift Light" panose="020B0502040204020203" pitchFamily="34" charset="0"/>
              </a:rPr>
              <a:t>, Bamako – Mali </a:t>
            </a:r>
            <a:endParaRPr lang="fr-FR" sz="1700" dirty="0">
              <a:latin typeface="Bahnschrift Light" panose="020B0502040204020203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922" y="1812952"/>
            <a:ext cx="1120029" cy="112002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998" y="1724249"/>
            <a:ext cx="2608173" cy="144898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248" y="1886851"/>
            <a:ext cx="2780925" cy="97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20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886691"/>
            <a:ext cx="10058400" cy="850669"/>
          </a:xfrm>
        </p:spPr>
        <p:txBody>
          <a:bodyPr>
            <a:normAutofit fontScale="90000"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Systèmes de Gestion de Contenus : Cas de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Drupal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(3/8)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BF4A3E9-66F5-4322-BC69-596C48CA871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4586" y="5553658"/>
            <a:ext cx="1320257" cy="61239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097280" y="6437745"/>
            <a:ext cx="29464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www.iksd-consulting.com</a:t>
            </a:r>
            <a:endParaRPr lang="fr-FR" sz="17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8428514" y="6437745"/>
            <a:ext cx="29464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dirty="0" err="1" smtClean="0">
                <a:solidFill>
                  <a:schemeClr val="bg1"/>
                </a:solidFill>
                <a:latin typeface="Bahnschrift Light" panose="020B0502040204020203" pitchFamily="34" charset="0"/>
              </a:rPr>
              <a:t>Faladiè</a:t>
            </a:r>
            <a:r>
              <a:rPr lang="fr-FR" sz="1700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, Bamako – Mali </a:t>
            </a:r>
            <a:endParaRPr lang="fr-FR" sz="17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1097280" y="1901152"/>
            <a:ext cx="10161847" cy="4010121"/>
          </a:xfrm>
        </p:spPr>
        <p:txBody>
          <a:bodyPr>
            <a:noAutofit/>
          </a:bodyPr>
          <a:lstStyle/>
          <a:p>
            <a:pPr lvl="2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2400" b="1" dirty="0" smtClean="0">
                <a:latin typeface="Calibri (Corps)"/>
                <a:cs typeface="Times New Roman" panose="02020603050405020304" pitchFamily="18" charset="0"/>
              </a:rPr>
              <a:t>Avantages des CMS :</a:t>
            </a:r>
          </a:p>
          <a:p>
            <a:pPr lvl="4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fr-FR" sz="2000" dirty="0" smtClean="0">
                <a:latin typeface="Calibri (Corps)"/>
                <a:cs typeface="Times New Roman" panose="02020603050405020304" pitchFamily="18" charset="0"/>
              </a:rPr>
              <a:t> Facilité d’utilisation ;</a:t>
            </a:r>
          </a:p>
          <a:p>
            <a:pPr lvl="4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fr-FR" sz="2000" dirty="0" smtClean="0">
                <a:latin typeface="Calibri (Corps)"/>
                <a:cs typeface="Times New Roman" panose="02020603050405020304" pitchFamily="18" charset="0"/>
              </a:rPr>
              <a:t> Gestion du contenu simplifié ;</a:t>
            </a:r>
          </a:p>
          <a:p>
            <a:pPr lvl="4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fr-FR" sz="2000" dirty="0" smtClean="0">
                <a:latin typeface="Calibri (Corps)"/>
                <a:cs typeface="Times New Roman" panose="02020603050405020304" pitchFamily="18" charset="0"/>
              </a:rPr>
              <a:t> Mises à jour et modifications faciles ;</a:t>
            </a:r>
          </a:p>
          <a:p>
            <a:pPr lvl="4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fr-FR" sz="2000" dirty="0" smtClean="0">
                <a:latin typeface="Calibri (Corps)"/>
              </a:rPr>
              <a:t> Large </a:t>
            </a:r>
            <a:r>
              <a:rPr lang="fr-FR" sz="2000" dirty="0">
                <a:latin typeface="Calibri (Corps)"/>
              </a:rPr>
              <a:t>choix de thèmes et de </a:t>
            </a:r>
            <a:r>
              <a:rPr lang="fr-FR" sz="2000" dirty="0"/>
              <a:t>plugins</a:t>
            </a:r>
            <a:r>
              <a:rPr lang="fr-FR" dirty="0"/>
              <a:t> </a:t>
            </a:r>
            <a:endParaRPr lang="fr-FR" sz="2000" dirty="0" smtClean="0">
              <a:latin typeface="Calibri (Corps)"/>
              <a:cs typeface="Times New Roman" panose="02020603050405020304" pitchFamily="18" charset="0"/>
            </a:endParaRPr>
          </a:p>
          <a:p>
            <a:pPr lvl="4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fr-FR" sz="2000" dirty="0" smtClean="0">
                <a:latin typeface="Calibri (Corps)"/>
                <a:cs typeface="Times New Roman" panose="02020603050405020304" pitchFamily="18" charset="0"/>
              </a:rPr>
              <a:t> Gestions des utilisateurs et des rôles ;</a:t>
            </a:r>
          </a:p>
          <a:p>
            <a:pPr lvl="4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fr-FR" sz="2000" dirty="0" smtClean="0">
                <a:latin typeface="Calibri (Corps)"/>
                <a:cs typeface="Times New Roman" panose="02020603050405020304" pitchFamily="18" charset="0"/>
              </a:rPr>
              <a:t> Optimisation pour les moteurs de recherche (SEO) ;</a:t>
            </a:r>
          </a:p>
          <a:p>
            <a:pPr lvl="4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fr-FR" sz="2000" dirty="0">
                <a:latin typeface="Calibri (Corps)"/>
                <a:cs typeface="Times New Roman" panose="02020603050405020304" pitchFamily="18" charset="0"/>
              </a:rPr>
              <a:t> </a:t>
            </a:r>
            <a:r>
              <a:rPr lang="fr-FR" sz="2000" dirty="0" smtClean="0">
                <a:latin typeface="Calibri (Corps)"/>
                <a:cs typeface="Times New Roman" panose="02020603050405020304" pitchFamily="18" charset="0"/>
              </a:rPr>
              <a:t>Communauté et support.</a:t>
            </a:r>
          </a:p>
          <a:p>
            <a:pPr lvl="4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ü"/>
            </a:pPr>
            <a:endParaRPr lang="fr-FR" sz="2000" dirty="0" smtClean="0">
              <a:latin typeface="Calibri (Corps)"/>
              <a:cs typeface="Times New Roman" panose="02020603050405020304" pitchFamily="18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336805" y="6437745"/>
            <a:ext cx="363912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700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Par Tangara Amadou</a:t>
            </a:r>
            <a:endParaRPr lang="fr-FR" sz="17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74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886691"/>
            <a:ext cx="10058400" cy="850669"/>
          </a:xfrm>
        </p:spPr>
        <p:txBody>
          <a:bodyPr>
            <a:normAutofit fontScale="90000"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Les Systèmes de Gestion de Contenus : Cas de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Drupal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(4/8)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BF4A3E9-66F5-4322-BC69-596C48CA871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4586" y="5553658"/>
            <a:ext cx="1320257" cy="61239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097280" y="6437745"/>
            <a:ext cx="29464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www.iksd-consulting.com</a:t>
            </a:r>
            <a:endParaRPr lang="fr-FR" sz="17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8428514" y="6437745"/>
            <a:ext cx="29464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dirty="0" err="1" smtClean="0">
                <a:solidFill>
                  <a:schemeClr val="bg1"/>
                </a:solidFill>
                <a:latin typeface="Bahnschrift Light" panose="020B0502040204020203" pitchFamily="34" charset="0"/>
              </a:rPr>
              <a:t>Faladiè</a:t>
            </a:r>
            <a:r>
              <a:rPr lang="fr-FR" sz="1700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, Bamako – Mali </a:t>
            </a:r>
            <a:endParaRPr lang="fr-FR" sz="17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1097280" y="1901152"/>
            <a:ext cx="10161847" cy="4010121"/>
          </a:xfrm>
        </p:spPr>
        <p:txBody>
          <a:bodyPr>
            <a:noAutofit/>
          </a:bodyPr>
          <a:lstStyle/>
          <a:p>
            <a:pPr lvl="2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2400" b="1" dirty="0" smtClean="0">
                <a:latin typeface="Calibri (Corps)"/>
                <a:cs typeface="Times New Roman" panose="02020603050405020304" pitchFamily="18" charset="0"/>
              </a:rPr>
              <a:t>Les fonctionnalités de base d’un CMS :</a:t>
            </a:r>
          </a:p>
          <a:p>
            <a:pPr lvl="3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fr-FR" sz="2000" dirty="0">
                <a:latin typeface="Calibri (Corps)"/>
                <a:cs typeface="Times New Roman" panose="02020603050405020304" pitchFamily="18" charset="0"/>
              </a:rPr>
              <a:t> </a:t>
            </a:r>
            <a:r>
              <a:rPr lang="fr-FR" sz="2000" dirty="0" smtClean="0">
                <a:latin typeface="Calibri (Corps)"/>
                <a:cs typeface="Times New Roman" panose="02020603050405020304" pitchFamily="18" charset="0"/>
              </a:rPr>
              <a:t>Création de pages/articles</a:t>
            </a:r>
          </a:p>
          <a:p>
            <a:pPr lvl="3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fr-FR" sz="2000" dirty="0">
                <a:latin typeface="Calibri (Corps)"/>
                <a:cs typeface="Times New Roman" panose="02020603050405020304" pitchFamily="18" charset="0"/>
              </a:rPr>
              <a:t> </a:t>
            </a:r>
            <a:r>
              <a:rPr lang="fr-FR" sz="2000" dirty="0" smtClean="0">
                <a:latin typeface="Calibri (Corps)"/>
                <a:cs typeface="Times New Roman" panose="02020603050405020304" pitchFamily="18" charset="0"/>
              </a:rPr>
              <a:t>Personnalisation de pages</a:t>
            </a:r>
          </a:p>
          <a:p>
            <a:pPr lvl="3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fr-FR" sz="2000" dirty="0" smtClean="0">
                <a:latin typeface="Calibri (Corps)"/>
                <a:cs typeface="Times New Roman" panose="02020603050405020304" pitchFamily="18" charset="0"/>
              </a:rPr>
              <a:t> Modification du contenu </a:t>
            </a:r>
          </a:p>
          <a:p>
            <a:pPr lvl="3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fr-FR" sz="2000" dirty="0" smtClean="0">
                <a:latin typeface="Calibri (Corps)"/>
                <a:cs typeface="Times New Roman" panose="02020603050405020304" pitchFamily="18" charset="0"/>
              </a:rPr>
              <a:t> Publier du contenu</a:t>
            </a:r>
          </a:p>
          <a:p>
            <a:pPr lvl="3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fr-FR" sz="2000" dirty="0" smtClean="0">
                <a:latin typeface="Calibri (Corps)"/>
                <a:cs typeface="Times New Roman" panose="02020603050405020304" pitchFamily="18" charset="0"/>
              </a:rPr>
              <a:t> Suppression du contenu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4336805" y="6437745"/>
            <a:ext cx="363912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700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Par Tangara Amadou</a:t>
            </a:r>
            <a:endParaRPr lang="fr-FR" sz="17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34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886691"/>
            <a:ext cx="10058400" cy="850669"/>
          </a:xfrm>
        </p:spPr>
        <p:txBody>
          <a:bodyPr>
            <a:normAutofit fontScale="90000"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Les Systèmes de Gestion de Contenus : Cas de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Drupal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(5/8)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BF4A3E9-66F5-4322-BC69-596C48CA871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4586" y="5553658"/>
            <a:ext cx="1320257" cy="61239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097280" y="6437745"/>
            <a:ext cx="29464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www.iksd-consulting.com</a:t>
            </a:r>
            <a:endParaRPr lang="fr-FR" sz="17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8428514" y="6437745"/>
            <a:ext cx="29464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dirty="0" err="1" smtClean="0">
                <a:solidFill>
                  <a:schemeClr val="bg1"/>
                </a:solidFill>
                <a:latin typeface="Bahnschrift Light" panose="020B0502040204020203" pitchFamily="34" charset="0"/>
              </a:rPr>
              <a:t>Faladiè</a:t>
            </a:r>
            <a:r>
              <a:rPr lang="fr-FR" sz="1700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, Bamako – Mali </a:t>
            </a:r>
            <a:endParaRPr lang="fr-FR" sz="17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1097280" y="1901152"/>
            <a:ext cx="10161847" cy="4010121"/>
          </a:xfrm>
        </p:spPr>
        <p:txBody>
          <a:bodyPr>
            <a:noAutofit/>
          </a:bodyPr>
          <a:lstStyle/>
          <a:p>
            <a:pPr lvl="2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Permission utilisateur</a:t>
            </a:r>
          </a:p>
          <a:p>
            <a:pPr lvl="2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L'administrateur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CMS peut donner des droits d’accès à d’autres utilisateurs en fonctions des actions qu’ils auront à faire sur le CMS. Voici quelques-uns des rôles les plus courants :</a:t>
            </a:r>
          </a:p>
          <a:p>
            <a:pPr lvl="4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fr-F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Editeur </a:t>
            </a:r>
          </a:p>
          <a:p>
            <a:pPr lvl="4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fr-F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Manager</a:t>
            </a:r>
          </a:p>
          <a:p>
            <a:pPr lvl="4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fr-F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Administrateur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4336805" y="6437745"/>
            <a:ext cx="363912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700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Par Tangara Amadou</a:t>
            </a:r>
            <a:endParaRPr lang="fr-FR" sz="17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47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886691"/>
            <a:ext cx="10058400" cy="850669"/>
          </a:xfrm>
        </p:spPr>
        <p:txBody>
          <a:bodyPr>
            <a:normAutofit fontScale="90000"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Les Systèmes de Gestion de Contenus : Cas de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Drupal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(6/8) 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BF4A3E9-66F5-4322-BC69-596C48CA871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4586" y="5553658"/>
            <a:ext cx="1320257" cy="61239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097280" y="6437745"/>
            <a:ext cx="29464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www.iksd-consulting.com</a:t>
            </a:r>
            <a:endParaRPr lang="fr-FR" sz="17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8428514" y="6437745"/>
            <a:ext cx="29464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dirty="0" err="1" smtClean="0">
                <a:solidFill>
                  <a:schemeClr val="bg1"/>
                </a:solidFill>
                <a:latin typeface="Bahnschrift Light" panose="020B0502040204020203" pitchFamily="34" charset="0"/>
              </a:rPr>
              <a:t>Faladiè</a:t>
            </a:r>
            <a:r>
              <a:rPr lang="fr-FR" sz="1700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, Bamako – Mali </a:t>
            </a:r>
            <a:endParaRPr lang="fr-FR" sz="17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1097280" y="1901152"/>
            <a:ext cx="10161847" cy="4010121"/>
          </a:xfrm>
        </p:spPr>
        <p:txBody>
          <a:bodyPr>
            <a:noAutofit/>
          </a:bodyPr>
          <a:lstStyle/>
          <a:p>
            <a:pPr lvl="2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Drupal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est un système de gestion de contenu (CMS) libre et open source publier sous la licence publique générale GNU et écrit en PHP</a:t>
            </a:r>
            <a:r>
              <a:rPr lang="fr-F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 permet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aux utilisateurs de faire évoluer le site sans recourir systématiquement à un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développeur.</a:t>
            </a:r>
          </a:p>
          <a:p>
            <a:pPr lvl="2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septembre 2009, 500 000 sites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l'utilisent.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 2018,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Drupal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est utilisé par 3,5% des sites web à travers le monde. C'est le 3</a:t>
            </a:r>
            <a:r>
              <a:rPr lang="fr-FR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système de gestion de contenu le plus utilisé derrière WordPress et Joomla</a:t>
            </a:r>
            <a:r>
              <a:rPr lang="fr-FR" sz="2400" u="sng" baseline="30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7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fr-FR" sz="4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336805" y="6437745"/>
            <a:ext cx="363912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700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Par Tangara Amadou</a:t>
            </a:r>
            <a:endParaRPr lang="fr-FR" sz="17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2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886691"/>
            <a:ext cx="10058400" cy="850669"/>
          </a:xfrm>
        </p:spPr>
        <p:txBody>
          <a:bodyPr>
            <a:normAutofit fontScale="90000"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Les Systèmes de Gestion de Contenus : Cas de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Drupal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(7/8) 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BF4A3E9-66F5-4322-BC69-596C48CA871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4586" y="5553658"/>
            <a:ext cx="1320257" cy="61239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097280" y="6437745"/>
            <a:ext cx="29464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www.iksd-consulting.com</a:t>
            </a:r>
            <a:endParaRPr lang="fr-FR" sz="17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8428514" y="6437745"/>
            <a:ext cx="29464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dirty="0" err="1" smtClean="0">
                <a:solidFill>
                  <a:schemeClr val="bg1"/>
                </a:solidFill>
                <a:latin typeface="Bahnschrift Light" panose="020B0502040204020203" pitchFamily="34" charset="0"/>
              </a:rPr>
              <a:t>Faladiè</a:t>
            </a:r>
            <a:r>
              <a:rPr lang="fr-FR" sz="1700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, Bamako – Mali </a:t>
            </a:r>
            <a:endParaRPr lang="fr-FR" sz="17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1097280" y="1901152"/>
            <a:ext cx="10161847" cy="4010121"/>
          </a:xfrm>
        </p:spPr>
        <p:txBody>
          <a:bodyPr>
            <a:noAutofit/>
          </a:bodyPr>
          <a:lstStyle/>
          <a:p>
            <a:pPr lvl="2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Existe depuis 2001</a:t>
            </a:r>
          </a:p>
          <a:p>
            <a:pPr lvl="2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 2022 il est utilisé par 1,8% des sites web à travers le monde</a:t>
            </a:r>
          </a:p>
          <a:p>
            <a:pPr lvl="2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10 000 développeur contribuent au projet </a:t>
            </a:r>
          </a:p>
          <a:p>
            <a:pPr lvl="2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40 000 modules contribuées</a:t>
            </a:r>
          </a:p>
          <a:p>
            <a:pPr lvl="2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Flexibles / Performant et Sécurisé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4336805" y="6437745"/>
            <a:ext cx="363912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700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Par Tangara Amadou</a:t>
            </a:r>
            <a:endParaRPr lang="fr-FR" sz="17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37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886691"/>
            <a:ext cx="10058400" cy="850669"/>
          </a:xfrm>
        </p:spPr>
        <p:txBody>
          <a:bodyPr>
            <a:normAutofit fontScale="90000"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Les Systèmes de Gestion de Contenus : Cas de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Drupal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(8/8) 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BF4A3E9-66F5-4322-BC69-596C48CA871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4586" y="5553658"/>
            <a:ext cx="1320257" cy="61239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097280" y="6437745"/>
            <a:ext cx="29464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www.iksd-consulting.com</a:t>
            </a:r>
            <a:endParaRPr lang="fr-FR" sz="17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8428514" y="6437745"/>
            <a:ext cx="29464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dirty="0" err="1" smtClean="0">
                <a:solidFill>
                  <a:schemeClr val="bg1"/>
                </a:solidFill>
                <a:latin typeface="Bahnschrift Light" panose="020B0502040204020203" pitchFamily="34" charset="0"/>
              </a:rPr>
              <a:t>Faladiè</a:t>
            </a:r>
            <a:r>
              <a:rPr lang="fr-FR" sz="1700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, Bamako – Mali </a:t>
            </a:r>
            <a:endParaRPr lang="fr-FR" sz="17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1097280" y="1901152"/>
            <a:ext cx="10161847" cy="4264904"/>
          </a:xfrm>
        </p:spPr>
        <p:txBody>
          <a:bodyPr>
            <a:noAutofit/>
          </a:bodyPr>
          <a:lstStyle/>
          <a:p>
            <a:pPr lvl="2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2400" dirty="0"/>
              <a:t>Quelques entreprises qui utilisent </a:t>
            </a:r>
            <a:r>
              <a:rPr lang="fr-FR" sz="2400" dirty="0" err="1"/>
              <a:t>D</a:t>
            </a:r>
            <a:r>
              <a:rPr lang="fr-FR" sz="2400" dirty="0" err="1" smtClean="0"/>
              <a:t>rupal</a:t>
            </a:r>
            <a:r>
              <a:rPr lang="fr-FR" sz="2400" dirty="0" smtClean="0"/>
              <a:t>:</a:t>
            </a:r>
            <a:endParaRPr lang="fr-F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Entertainment Weekly</a:t>
            </a:r>
          </a:p>
          <a:p>
            <a:pPr lvl="3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York State</a:t>
            </a:r>
          </a:p>
          <a:p>
            <a:pPr lvl="3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city of London</a:t>
            </a:r>
          </a:p>
          <a:p>
            <a:pPr lvl="3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Tesla</a:t>
            </a:r>
          </a:p>
          <a:p>
            <a:pPr lvl="3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Pinterest</a:t>
            </a:r>
          </a:p>
          <a:p>
            <a:pPr lvl="3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EBay</a:t>
            </a:r>
          </a:p>
          <a:p>
            <a:pPr lvl="3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Maison Blanche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&amp;     NASA</a:t>
            </a:r>
          </a:p>
          <a:p>
            <a:pPr lvl="2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fr-F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336805" y="6437745"/>
            <a:ext cx="363912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700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Par Tangara Amadou</a:t>
            </a:r>
            <a:endParaRPr lang="fr-FR" sz="17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5065" y="4431998"/>
            <a:ext cx="1240615" cy="133746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2923" y="2910937"/>
            <a:ext cx="2015635" cy="83900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6218" y="2512543"/>
            <a:ext cx="3042122" cy="1521061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0655" y="4363890"/>
            <a:ext cx="2037166" cy="14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36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L’optimisation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le SEO : Comment ça marche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 (1/2)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Espace réservé du contenu 2"/>
          <p:cNvSpPr>
            <a:spLocks noGrp="1"/>
          </p:cNvSpPr>
          <p:nvPr>
            <p:ph sz="half" idx="1"/>
          </p:nvPr>
        </p:nvSpPr>
        <p:spPr>
          <a:xfrm>
            <a:off x="1097280" y="2284646"/>
            <a:ext cx="5852162" cy="3442748"/>
          </a:xfrm>
        </p:spPr>
        <p:txBody>
          <a:bodyPr>
            <a:noAutofit/>
          </a:bodyPr>
          <a:lstStyle/>
          <a:p>
            <a:pPr lvl="2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2400" dirty="0"/>
              <a:t> </a:t>
            </a:r>
            <a:r>
              <a:rPr lang="fr-FR" sz="2400" b="1" dirty="0"/>
              <a:t>SEO</a:t>
            </a:r>
            <a:r>
              <a:rPr lang="fr-FR" sz="2400" dirty="0"/>
              <a:t> (</a:t>
            </a:r>
            <a:r>
              <a:rPr lang="fr-FR" sz="2400" dirty="0" err="1"/>
              <a:t>Search</a:t>
            </a:r>
            <a:r>
              <a:rPr lang="fr-FR" sz="2400" dirty="0"/>
              <a:t> Engine </a:t>
            </a:r>
            <a:r>
              <a:rPr lang="fr-FR" sz="2400" dirty="0" err="1"/>
              <a:t>Optimization</a:t>
            </a:r>
            <a:r>
              <a:rPr lang="fr-FR" sz="2400" dirty="0"/>
              <a:t>), est l'ensemble des techniques visant à positionner favorablement un site ou un ensemble de pages sur les premiers résultats naturels des moteurs de recherche correspondant aux requêtes visées des </a:t>
            </a:r>
            <a:r>
              <a:rPr lang="fr-FR" sz="2400" dirty="0" smtClean="0"/>
              <a:t>internautes.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BF4A3E9-66F5-4322-BC69-596C48CA871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4586" y="5553658"/>
            <a:ext cx="1320257" cy="61239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097280" y="6437745"/>
            <a:ext cx="29464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www.iksd-consulting.com</a:t>
            </a:r>
            <a:endParaRPr lang="fr-FR" sz="17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8428514" y="6437745"/>
            <a:ext cx="29464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dirty="0" err="1" smtClean="0">
                <a:solidFill>
                  <a:schemeClr val="bg1"/>
                </a:solidFill>
                <a:latin typeface="Bahnschrift Light" panose="020B0502040204020203" pitchFamily="34" charset="0"/>
              </a:rPr>
              <a:t>Faladiè</a:t>
            </a:r>
            <a:r>
              <a:rPr lang="fr-FR" sz="1700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, Bamako – Mali </a:t>
            </a:r>
            <a:endParaRPr lang="fr-FR" sz="17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336805" y="6437745"/>
            <a:ext cx="363912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700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Par Tangara Amadou</a:t>
            </a:r>
            <a:endParaRPr lang="fr-FR" sz="17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144" y="2702098"/>
            <a:ext cx="5396976" cy="188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69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L’optimisation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le SEO : Comment ça marche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(2/2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BF4A3E9-66F5-4322-BC69-596C48CA871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4586" y="5553658"/>
            <a:ext cx="1320257" cy="61239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097280" y="6437745"/>
            <a:ext cx="29464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www.iksd-consulting.com</a:t>
            </a:r>
            <a:endParaRPr lang="fr-FR" sz="17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8428514" y="6437745"/>
            <a:ext cx="29464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dirty="0" err="1" smtClean="0">
                <a:solidFill>
                  <a:schemeClr val="bg1"/>
                </a:solidFill>
                <a:latin typeface="Bahnschrift Light" panose="020B0502040204020203" pitchFamily="34" charset="0"/>
              </a:rPr>
              <a:t>Faladiè</a:t>
            </a:r>
            <a:r>
              <a:rPr lang="fr-FR" sz="1700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, Bamako – Mali </a:t>
            </a:r>
            <a:endParaRPr lang="fr-FR" sz="17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336805" y="6437745"/>
            <a:ext cx="363912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700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Par Tangara Amadou</a:t>
            </a:r>
            <a:endParaRPr lang="fr-FR" sz="17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1"/>
          </p:nvPr>
        </p:nvSpPr>
        <p:spPr>
          <a:xfrm>
            <a:off x="1096963" y="1846263"/>
            <a:ext cx="10058400" cy="4148137"/>
          </a:xfrm>
        </p:spPr>
        <p:txBody>
          <a:bodyPr>
            <a:noAutofit/>
          </a:bodyPr>
          <a:lstStyle/>
          <a:p>
            <a:pPr lvl="2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Quelques critères utilisées par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3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fr-FR" sz="2000" dirty="0" smtClean="0"/>
              <a:t> La </a:t>
            </a:r>
            <a:r>
              <a:rPr lang="fr-FR" sz="2000" dirty="0"/>
              <a:t>pertinence du </a:t>
            </a:r>
            <a:r>
              <a:rPr lang="fr-FR" sz="2000" dirty="0" smtClean="0"/>
              <a:t>contenu ;</a:t>
            </a:r>
            <a:endParaRPr lang="fr-FR" sz="2000" dirty="0"/>
          </a:p>
          <a:p>
            <a:pPr lvl="3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fr-FR" sz="2000" dirty="0" smtClean="0"/>
              <a:t> Mots-clés ;</a:t>
            </a:r>
            <a:endParaRPr lang="fr-FR" sz="2000" dirty="0"/>
          </a:p>
          <a:p>
            <a:pPr lvl="3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fr-FR" sz="2000" dirty="0" smtClean="0"/>
              <a:t> La </a:t>
            </a:r>
            <a:r>
              <a:rPr lang="fr-FR" sz="2000" dirty="0"/>
              <a:t>structure du site </a:t>
            </a:r>
            <a:r>
              <a:rPr lang="fr-FR" sz="2000" dirty="0" smtClean="0"/>
              <a:t>Web ;</a:t>
            </a:r>
            <a:endParaRPr lang="fr-FR" sz="2000" dirty="0"/>
          </a:p>
          <a:p>
            <a:pPr lvl="3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fr-FR" sz="2000" dirty="0" smtClean="0"/>
              <a:t> Liens entrants ;</a:t>
            </a:r>
          </a:p>
          <a:p>
            <a:pPr lvl="3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fr-FR" sz="2000" dirty="0" smtClean="0"/>
              <a:t> Expérience utilisateur etc…</a:t>
            </a:r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223478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L’installation de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Drupal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BF4A3E9-66F5-4322-BC69-596C48CA871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4586" y="5553658"/>
            <a:ext cx="1320257" cy="61239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097280" y="6437745"/>
            <a:ext cx="29464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www.iksd-consulting.com</a:t>
            </a:r>
            <a:endParaRPr lang="fr-FR" sz="17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8428514" y="6437745"/>
            <a:ext cx="29464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dirty="0" err="1" smtClean="0">
                <a:solidFill>
                  <a:schemeClr val="bg1"/>
                </a:solidFill>
                <a:latin typeface="Bahnschrift Light" panose="020B0502040204020203" pitchFamily="34" charset="0"/>
              </a:rPr>
              <a:t>Faladiè</a:t>
            </a:r>
            <a:r>
              <a:rPr lang="fr-FR" sz="1700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, Bamako – Mali </a:t>
            </a:r>
            <a:endParaRPr lang="fr-FR" sz="17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336805" y="6437745"/>
            <a:ext cx="363912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700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Par Tangara Amadou</a:t>
            </a:r>
            <a:endParaRPr lang="fr-FR" sz="17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1"/>
          </p:nvPr>
        </p:nvSpPr>
        <p:spPr>
          <a:xfrm>
            <a:off x="1096963" y="1846263"/>
            <a:ext cx="10058400" cy="4148137"/>
          </a:xfrm>
        </p:spPr>
        <p:txBody>
          <a:bodyPr>
            <a:noAutofit/>
          </a:bodyPr>
          <a:lstStyle/>
          <a:p>
            <a:pPr marL="566928" lvl="3" inden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fr-FR" sz="2400" dirty="0" smtClean="0"/>
              <a:t>Les étapes à suivre pour une bonne installation du CMS </a:t>
            </a:r>
            <a:r>
              <a:rPr lang="fr-FR" sz="2400" dirty="0" err="1" smtClean="0"/>
              <a:t>Durpal</a:t>
            </a:r>
            <a:r>
              <a:rPr lang="fr-FR" sz="2400" dirty="0" smtClean="0"/>
              <a:t> </a:t>
            </a:r>
          </a:p>
          <a:p>
            <a:pPr lvl="4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fr-FR" sz="2400" dirty="0" smtClean="0"/>
              <a:t> Comment fonctionne le CMS </a:t>
            </a:r>
            <a:r>
              <a:rPr lang="fr-FR" sz="2400" dirty="0" err="1" smtClean="0"/>
              <a:t>Drupal</a:t>
            </a:r>
            <a:r>
              <a:rPr lang="fr-FR" sz="2400" dirty="0" smtClean="0"/>
              <a:t> ?</a:t>
            </a:r>
          </a:p>
          <a:p>
            <a:pPr lvl="4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fr-FR" sz="2400" dirty="0" smtClean="0"/>
              <a:t> Installation des prérequis (Serveur Web,…)</a:t>
            </a:r>
          </a:p>
          <a:p>
            <a:pPr lvl="4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fr-FR" sz="2400" dirty="0" smtClean="0"/>
              <a:t> Téléchargement de </a:t>
            </a:r>
            <a:r>
              <a:rPr lang="fr-FR" sz="2400" dirty="0" err="1" smtClean="0"/>
              <a:t>Drupal</a:t>
            </a:r>
            <a:endParaRPr lang="fr-FR" sz="2400" dirty="0"/>
          </a:p>
          <a:p>
            <a:pPr lvl="4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fr-FR" sz="2400" dirty="0" smtClean="0"/>
              <a:t> Installation &amp; Configuration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932" y="2715768"/>
            <a:ext cx="3268852" cy="256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La gestion de contenu avec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Drupal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BF4A3E9-66F5-4322-BC69-596C48CA871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4586" y="5553658"/>
            <a:ext cx="1320257" cy="61239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097280" y="6437745"/>
            <a:ext cx="29464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www.iksd-consulting.com</a:t>
            </a:r>
            <a:endParaRPr lang="fr-FR" sz="17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8428514" y="6437745"/>
            <a:ext cx="29464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dirty="0" err="1" smtClean="0">
                <a:solidFill>
                  <a:schemeClr val="bg1"/>
                </a:solidFill>
                <a:latin typeface="Bahnschrift Light" panose="020B0502040204020203" pitchFamily="34" charset="0"/>
              </a:rPr>
              <a:t>Faladiè</a:t>
            </a:r>
            <a:r>
              <a:rPr lang="fr-FR" sz="1700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, Bamako – Mali </a:t>
            </a:r>
            <a:endParaRPr lang="fr-FR" sz="17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336805" y="6437745"/>
            <a:ext cx="363912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700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Par Tangara Amadou</a:t>
            </a:r>
            <a:endParaRPr lang="fr-FR" sz="17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1"/>
          </p:nvPr>
        </p:nvSpPr>
        <p:spPr>
          <a:xfrm>
            <a:off x="1096963" y="1846263"/>
            <a:ext cx="10058400" cy="4148137"/>
          </a:xfrm>
        </p:spPr>
        <p:txBody>
          <a:bodyPr>
            <a:noAutofit/>
          </a:bodyPr>
          <a:lstStyle/>
          <a:p>
            <a:pPr lvl="3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fr-FR" sz="2400" dirty="0" smtClean="0"/>
              <a:t> Tour </a:t>
            </a:r>
            <a:r>
              <a:rPr lang="fr-FR" sz="2400" dirty="0"/>
              <a:t>d’horizon du </a:t>
            </a:r>
            <a:r>
              <a:rPr lang="fr-FR" sz="2400" dirty="0" smtClean="0"/>
              <a:t>CMS </a:t>
            </a:r>
            <a:r>
              <a:rPr lang="fr-FR" sz="2400" dirty="0" err="1" smtClean="0"/>
              <a:t>Drupal</a:t>
            </a:r>
            <a:r>
              <a:rPr lang="fr-FR" sz="2400" dirty="0" smtClean="0"/>
              <a:t> </a:t>
            </a:r>
          </a:p>
          <a:p>
            <a:pPr lvl="3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fr-FR" sz="2400" dirty="0" smtClean="0"/>
              <a:t> Comment créer une Page/Article ?</a:t>
            </a:r>
            <a:endParaRPr lang="fr-FR" sz="2400" dirty="0"/>
          </a:p>
          <a:p>
            <a:pPr lvl="3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fr-FR" sz="2400" dirty="0" smtClean="0"/>
              <a:t> La place des médias dans </a:t>
            </a:r>
            <a:r>
              <a:rPr lang="fr-FR" sz="2400" dirty="0" err="1" smtClean="0"/>
              <a:t>Drupal</a:t>
            </a:r>
            <a:endParaRPr lang="fr-FR" sz="2400" dirty="0"/>
          </a:p>
          <a:p>
            <a:pPr lvl="3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fr-FR" sz="2400" dirty="0" smtClean="0"/>
              <a:t> Le fichier robots.txt pour un SEO </a:t>
            </a:r>
            <a:r>
              <a:rPr lang="fr-FR" sz="2400" dirty="0" err="1" smtClean="0"/>
              <a:t>éfficace</a:t>
            </a:r>
            <a:endParaRPr lang="fr-FR" sz="2400" dirty="0"/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131542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886691"/>
            <a:ext cx="10058400" cy="850669"/>
          </a:xfrm>
        </p:spPr>
        <p:txBody>
          <a:bodyPr/>
          <a:lstStyle/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Sommaire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1901152"/>
            <a:ext cx="10058400" cy="4023360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solutions open sources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Systèmes de Gestion de Contenus : Cas de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rupal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L’optimisation et le SEO : Comment ça marche ?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L'installation de Drupal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gestion de contenus avec Drupal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BF4A3E9-66F5-4322-BC69-596C48CA871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4586" y="5553658"/>
            <a:ext cx="1320257" cy="612398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097280" y="6437745"/>
            <a:ext cx="29464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www.iksd-consulting.com</a:t>
            </a:r>
            <a:endParaRPr lang="fr-FR" sz="17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8428514" y="6437745"/>
            <a:ext cx="29464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dirty="0" err="1" smtClean="0">
                <a:solidFill>
                  <a:schemeClr val="bg1"/>
                </a:solidFill>
                <a:latin typeface="Bahnschrift Light" panose="020B0502040204020203" pitchFamily="34" charset="0"/>
              </a:rPr>
              <a:t>Faladiè</a:t>
            </a:r>
            <a:r>
              <a:rPr lang="fr-FR" sz="1700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, Bamako – Mali </a:t>
            </a:r>
            <a:endParaRPr lang="fr-FR" sz="17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336805" y="6437745"/>
            <a:ext cx="363912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700" dirty="0">
                <a:solidFill>
                  <a:schemeClr val="bg1"/>
                </a:solidFill>
                <a:latin typeface="Bahnschrift Light" panose="020B0502040204020203" pitchFamily="34" charset="0"/>
              </a:rPr>
              <a:t>Par Abdou Mouhissin KOURA</a:t>
            </a:r>
          </a:p>
        </p:txBody>
      </p:sp>
    </p:spTree>
    <p:extLst>
      <p:ext uri="{BB962C8B-B14F-4D97-AF65-F5344CB8AC3E}">
        <p14:creationId xmlns:p14="http://schemas.microsoft.com/office/powerpoint/2010/main" val="204954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886691"/>
            <a:ext cx="10058400" cy="850669"/>
          </a:xfrm>
        </p:spPr>
        <p:txBody>
          <a:bodyPr>
            <a:norm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Conclusion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1901152"/>
            <a:ext cx="6878652" cy="40233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L’open source un indispensable à l’économie numérique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 point sur les CMS en général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Drupal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pour la sécurité et la robustesse qu’elle offre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BF4A3E9-66F5-4322-BC69-596C48CA871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4586" y="5553658"/>
            <a:ext cx="1320257" cy="61239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097280" y="6437745"/>
            <a:ext cx="29464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www.iksd-consulting.com</a:t>
            </a:r>
            <a:endParaRPr lang="fr-FR" sz="17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8428514" y="6437745"/>
            <a:ext cx="29464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dirty="0" err="1" smtClean="0">
                <a:solidFill>
                  <a:schemeClr val="bg1"/>
                </a:solidFill>
                <a:latin typeface="Bahnschrift Light" panose="020B0502040204020203" pitchFamily="34" charset="0"/>
              </a:rPr>
              <a:t>Faladiè</a:t>
            </a:r>
            <a:r>
              <a:rPr lang="fr-FR" sz="1700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, Bamako – Mali </a:t>
            </a:r>
            <a:endParaRPr lang="fr-FR" sz="17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780" y="2804332"/>
            <a:ext cx="4010063" cy="256644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4336805" y="6437745"/>
            <a:ext cx="363912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700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Par Tangara Amadou</a:t>
            </a:r>
            <a:endParaRPr lang="fr-FR" sz="17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82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886691"/>
            <a:ext cx="10058400" cy="1358669"/>
          </a:xfrm>
          <a:solidFill>
            <a:schemeClr val="bg1"/>
          </a:solidFill>
        </p:spPr>
        <p:txBody>
          <a:bodyPr/>
          <a:lstStyle/>
          <a:p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BF4A3E9-66F5-4322-BC69-596C48CA871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949" y="2116051"/>
            <a:ext cx="4713648" cy="218641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097280" y="6437745"/>
            <a:ext cx="29464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www.iksd-consulting.com</a:t>
            </a:r>
            <a:endParaRPr lang="fr-FR" sz="17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8428514" y="6437745"/>
            <a:ext cx="29464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dirty="0" err="1" smtClean="0">
                <a:solidFill>
                  <a:schemeClr val="bg1"/>
                </a:solidFill>
                <a:latin typeface="Bahnschrift Light" panose="020B0502040204020203" pitchFamily="34" charset="0"/>
              </a:rPr>
              <a:t>Faladiè</a:t>
            </a:r>
            <a:r>
              <a:rPr lang="fr-FR" sz="1700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, Bamako – Mali </a:t>
            </a:r>
            <a:endParaRPr lang="fr-FR" sz="17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336805" y="6437745"/>
            <a:ext cx="363912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700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Par Tangara Amadou</a:t>
            </a:r>
            <a:endParaRPr lang="fr-FR" sz="17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66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886691"/>
            <a:ext cx="10058400" cy="850669"/>
          </a:xfrm>
        </p:spPr>
        <p:txBody>
          <a:bodyPr/>
          <a:lstStyle/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 (1/2)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BF4A3E9-66F5-4322-BC69-596C48CA871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4586" y="5553658"/>
            <a:ext cx="1320257" cy="61239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097280" y="6437745"/>
            <a:ext cx="29464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www.iksd-consulting.com</a:t>
            </a:r>
            <a:endParaRPr lang="fr-FR" sz="17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8428514" y="6437745"/>
            <a:ext cx="29464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dirty="0" err="1" smtClean="0">
                <a:solidFill>
                  <a:schemeClr val="bg1"/>
                </a:solidFill>
                <a:latin typeface="Bahnschrift Light" panose="020B0502040204020203" pitchFamily="34" charset="0"/>
              </a:rPr>
              <a:t>Faladiè</a:t>
            </a:r>
            <a:r>
              <a:rPr lang="fr-FR" sz="1700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, Bamako – Mali </a:t>
            </a:r>
            <a:endParaRPr lang="fr-FR" sz="17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1097280" y="1901152"/>
            <a:ext cx="10161847" cy="4010121"/>
          </a:xfrm>
        </p:spPr>
        <p:txBody>
          <a:bodyPr>
            <a:noAutofit/>
          </a:bodyPr>
          <a:lstStyle/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est un ensemble de pages web qui sont reliées entre elles et accessibles par l'intermédiaire d'un navigateur web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Quelques différentes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catégories de site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Site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vitrine, </a:t>
            </a:r>
            <a:endParaRPr lang="fr-F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site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e-commerce, </a:t>
            </a:r>
            <a:endParaRPr lang="fr-F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site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communautaire, </a:t>
            </a:r>
            <a:endParaRPr lang="fr-F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site institutionnel,</a:t>
            </a:r>
          </a:p>
          <a:p>
            <a:pPr lvl="2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blog et forum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fr-F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336805" y="6437745"/>
            <a:ext cx="363912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700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Par Tangara Amadou</a:t>
            </a:r>
            <a:endParaRPr lang="fr-FR" sz="17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37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886691"/>
            <a:ext cx="10058400" cy="850669"/>
          </a:xfrm>
        </p:spPr>
        <p:txBody>
          <a:bodyPr/>
          <a:lstStyle/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(2/2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BF4A3E9-66F5-4322-BC69-596C48CA871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4586" y="5553658"/>
            <a:ext cx="1320257" cy="61239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097280" y="6437745"/>
            <a:ext cx="29464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www.iksd-consulting.com</a:t>
            </a:r>
            <a:endParaRPr lang="fr-FR" sz="17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8428514" y="6437745"/>
            <a:ext cx="29464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dirty="0" err="1" smtClean="0">
                <a:solidFill>
                  <a:schemeClr val="bg1"/>
                </a:solidFill>
                <a:latin typeface="Bahnschrift Light" panose="020B0502040204020203" pitchFamily="34" charset="0"/>
              </a:rPr>
              <a:t>Faladiè</a:t>
            </a:r>
            <a:r>
              <a:rPr lang="fr-FR" sz="1700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, Bamako – Mali </a:t>
            </a:r>
            <a:endParaRPr lang="fr-FR" sz="17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1097280" y="1901152"/>
            <a:ext cx="10161847" cy="4010121"/>
          </a:xfrm>
        </p:spPr>
        <p:txBody>
          <a:bodyPr>
            <a:noAutofit/>
          </a:bodyPr>
          <a:lstStyle/>
          <a:p>
            <a:pPr lvl="2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serveur web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 machine constituer de ressources web qui réponds à des requêtes du world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wide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sur un réseau public ou privé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3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Exemple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IIS,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Caudium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GlassFish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Apache, NGINX</a:t>
            </a:r>
          </a:p>
          <a:p>
            <a:pPr lvl="2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fr-F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</a:t>
            </a:r>
            <a:r>
              <a:rPr lang="fr-F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adresses 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sont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 adresses utilisées pour identifier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localiser des ressources sur internet, telles que des pages web, des images, des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vidéos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des fichiers.</a:t>
            </a:r>
          </a:p>
          <a:p>
            <a:pPr lvl="2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fr-F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336805" y="6437745"/>
            <a:ext cx="363912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700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Par Tangara Amadou</a:t>
            </a:r>
            <a:endParaRPr lang="fr-FR" sz="17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886691"/>
            <a:ext cx="10058400" cy="85066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Les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 open sources (1/2)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BF4A3E9-66F5-4322-BC69-596C48CA871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4586" y="5553658"/>
            <a:ext cx="1320257" cy="61239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097280" y="6437745"/>
            <a:ext cx="29464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www.iksd-consulting.com</a:t>
            </a:r>
            <a:endParaRPr lang="fr-FR" sz="17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8428514" y="6437745"/>
            <a:ext cx="29464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dirty="0" err="1" smtClean="0">
                <a:solidFill>
                  <a:schemeClr val="bg1"/>
                </a:solidFill>
                <a:latin typeface="Bahnschrift Light" panose="020B0502040204020203" pitchFamily="34" charset="0"/>
              </a:rPr>
              <a:t>Faladiè</a:t>
            </a:r>
            <a:r>
              <a:rPr lang="fr-FR" sz="1700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, Bamako – Mali </a:t>
            </a:r>
            <a:endParaRPr lang="fr-FR" sz="17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1097280" y="1901152"/>
            <a:ext cx="10161847" cy="4010121"/>
          </a:xfrm>
        </p:spPr>
        <p:txBody>
          <a:bodyPr>
            <a:noAutofit/>
          </a:bodyPr>
          <a:lstStyle/>
          <a:p>
            <a:pPr lvl="2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fr-F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Logiciel</a:t>
            </a:r>
          </a:p>
          <a:p>
            <a:pPr lvl="2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Logiciel libre ou open source</a:t>
            </a:r>
          </a:p>
          <a:p>
            <a:pPr lvl="2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GPL (General Public License)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4336805" y="6437745"/>
            <a:ext cx="363912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700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Par Tangara Amadou</a:t>
            </a:r>
            <a:endParaRPr lang="fr-FR" sz="17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659" y="2463729"/>
            <a:ext cx="1120029" cy="1120029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1450" y="2429242"/>
            <a:ext cx="1292464" cy="126807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4877" y="4215846"/>
            <a:ext cx="1063338" cy="1063338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36024" y="4050603"/>
            <a:ext cx="1308562" cy="1308562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77361" y="2555731"/>
            <a:ext cx="1840429" cy="91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70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886691"/>
            <a:ext cx="10058400" cy="85066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Les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 open sources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(2/2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BF4A3E9-66F5-4322-BC69-596C48CA871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4586" y="5553658"/>
            <a:ext cx="1320257" cy="61239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097280" y="6437745"/>
            <a:ext cx="29464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www.iksd-consulting.com</a:t>
            </a:r>
            <a:endParaRPr lang="fr-FR" sz="17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8428514" y="6437745"/>
            <a:ext cx="29464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dirty="0" err="1" smtClean="0">
                <a:solidFill>
                  <a:schemeClr val="bg1"/>
                </a:solidFill>
                <a:latin typeface="Bahnschrift Light" panose="020B0502040204020203" pitchFamily="34" charset="0"/>
              </a:rPr>
              <a:t>Faladiè</a:t>
            </a:r>
            <a:r>
              <a:rPr lang="fr-FR" sz="1700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, Bamako – Mali </a:t>
            </a:r>
            <a:endParaRPr lang="fr-FR" sz="17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1097280" y="1901152"/>
            <a:ext cx="10161847" cy="4010121"/>
          </a:xfrm>
        </p:spPr>
        <p:txBody>
          <a:bodyPr>
            <a:noAutofit/>
          </a:bodyPr>
          <a:lstStyle/>
          <a:p>
            <a:pPr lvl="2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fr-FR" sz="2400" b="1" spc="-1" dirty="0" smtClean="0">
                <a:solidFill>
                  <a:srgbClr val="3F3F3F"/>
                </a:solidFill>
                <a:latin typeface="Times New Roman"/>
                <a:ea typeface="Times New Roman"/>
              </a:rPr>
              <a:t> </a:t>
            </a:r>
            <a:r>
              <a:rPr lang="fr-FR" sz="2400" b="1" spc="-1" dirty="0">
                <a:solidFill>
                  <a:srgbClr val="3F3F3F"/>
                </a:solidFill>
                <a:latin typeface="Times New Roman"/>
                <a:ea typeface="Times New Roman"/>
              </a:rPr>
              <a:t>Quelques logiciels </a:t>
            </a:r>
            <a:r>
              <a:rPr lang="fr-FR" sz="2400" b="1" spc="-1" dirty="0" smtClean="0">
                <a:solidFill>
                  <a:srgbClr val="3F3F3F"/>
                </a:solidFill>
                <a:latin typeface="Times New Roman"/>
                <a:ea typeface="Times New Roman"/>
              </a:rPr>
              <a:t>libres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2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2400" spc="-1" dirty="0">
                <a:solidFill>
                  <a:srgbClr val="000000"/>
                </a:solidFill>
                <a:latin typeface="Times New Roman"/>
                <a:ea typeface="Arial"/>
              </a:rPr>
              <a:t>Glpi </a:t>
            </a:r>
            <a:r>
              <a:rPr lang="fr-FR" sz="2400" spc="-1" dirty="0" smtClean="0">
                <a:solidFill>
                  <a:srgbClr val="000000"/>
                </a:solidFill>
                <a:latin typeface="Times New Roman"/>
                <a:ea typeface="Arial"/>
              </a:rPr>
              <a:t>;</a:t>
            </a:r>
          </a:p>
          <a:p>
            <a:pPr lvl="2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2400" spc="-1" dirty="0" smtClean="0">
                <a:solidFill>
                  <a:srgbClr val="000000"/>
                </a:solidFill>
                <a:latin typeface="Times New Roman"/>
                <a:cs typeface="Times New Roman" panose="02020603050405020304" pitchFamily="18" charset="0"/>
              </a:rPr>
              <a:t>Linux</a:t>
            </a:r>
            <a:endParaRPr lang="fr-F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2400" spc="-1" dirty="0" smtClean="0">
                <a:solidFill>
                  <a:srgbClr val="000000"/>
                </a:solidFill>
                <a:latin typeface="Times New Roman"/>
                <a:ea typeface="Arial"/>
              </a:rPr>
              <a:t>Libreoffice ;</a:t>
            </a:r>
          </a:p>
          <a:p>
            <a:pPr lvl="2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2400" spc="-1" dirty="0" smtClean="0">
                <a:solidFill>
                  <a:srgbClr val="000000"/>
                </a:solidFill>
                <a:latin typeface="Times New Roman"/>
                <a:ea typeface="Arial"/>
              </a:rPr>
              <a:t>Mozilla </a:t>
            </a:r>
            <a:r>
              <a:rPr lang="fr-FR" sz="2400" spc="-1" dirty="0">
                <a:solidFill>
                  <a:srgbClr val="000000"/>
                </a:solidFill>
                <a:latin typeface="Times New Roman"/>
                <a:ea typeface="Arial"/>
              </a:rPr>
              <a:t>Firefox ; </a:t>
            </a:r>
            <a:endParaRPr lang="fr-FR" sz="2400" spc="-1" dirty="0" smtClean="0">
              <a:solidFill>
                <a:srgbClr val="000000"/>
              </a:solidFill>
              <a:latin typeface="Times New Roman"/>
              <a:ea typeface="Arial"/>
            </a:endParaRPr>
          </a:p>
          <a:p>
            <a:pPr lvl="2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2400" spc="-1" dirty="0">
                <a:solidFill>
                  <a:srgbClr val="000000"/>
                </a:solidFill>
                <a:latin typeface="Times New Roman"/>
                <a:ea typeface="Arial"/>
              </a:rPr>
              <a:t>MySQL , </a:t>
            </a:r>
            <a:r>
              <a:rPr lang="fr-FR" sz="2400" spc="-1" dirty="0" smtClean="0">
                <a:solidFill>
                  <a:srgbClr val="000000"/>
                </a:solidFill>
                <a:latin typeface="Times New Roman"/>
                <a:ea typeface="Arial"/>
              </a:rPr>
              <a:t>PostgreSQL </a:t>
            </a:r>
            <a:r>
              <a:rPr lang="fr-FR" sz="2400" spc="-1" dirty="0">
                <a:solidFill>
                  <a:srgbClr val="000000"/>
                </a:solidFill>
                <a:latin typeface="Times New Roman"/>
                <a:ea typeface="Arial"/>
              </a:rPr>
              <a:t>; </a:t>
            </a:r>
            <a:endParaRPr lang="fr-FR" sz="2400" spc="-1" dirty="0">
              <a:solidFill>
                <a:srgbClr val="000000"/>
              </a:solidFill>
              <a:latin typeface="Times New Roman"/>
            </a:endParaRPr>
          </a:p>
          <a:p>
            <a:pPr marL="384048" lvl="2" inden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None/>
            </a:pPr>
            <a:endParaRPr lang="fr-F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336805" y="6437745"/>
            <a:ext cx="363912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700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Par Tangara Amadou</a:t>
            </a:r>
            <a:endParaRPr lang="fr-FR" sz="17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521" y="2118335"/>
            <a:ext cx="2152386" cy="118381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263" y="2912511"/>
            <a:ext cx="1378105" cy="1421745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196" y="3302147"/>
            <a:ext cx="1229322" cy="1277564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467" y="3999334"/>
            <a:ext cx="2210108" cy="114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73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848474" cy="5227408"/>
          </a:xfrm>
          <a:prstGeom prst="rect">
            <a:avLst/>
          </a:prstGeom>
        </p:spPr>
      </p:pic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>
          <a:xfrm>
            <a:off x="8428514" y="1369923"/>
            <a:ext cx="3641685" cy="3608438"/>
          </a:xfrm>
        </p:spPr>
        <p:txBody>
          <a:bodyPr>
            <a:noAutofit/>
          </a:bodyPr>
          <a:lstStyle/>
          <a:p>
            <a:r>
              <a:rPr lang="fr-FR" i="1" dirty="0"/>
              <a:t>Docteur honoris </a:t>
            </a:r>
            <a:r>
              <a:rPr lang="fr-FR" i="1" dirty="0" smtClean="0"/>
              <a:t>causa</a:t>
            </a:r>
          </a:p>
          <a:p>
            <a:r>
              <a:rPr lang="fr-FR" i="1" dirty="0" smtClean="0">
                <a:solidFill>
                  <a:srgbClr val="FF0000"/>
                </a:solidFill>
                <a:hlinkClick r:id="rId3" tooltip="Richard Stallmann"/>
              </a:rPr>
              <a:t>Richard </a:t>
            </a:r>
            <a:r>
              <a:rPr lang="fr-FR" i="1" dirty="0" err="1">
                <a:solidFill>
                  <a:srgbClr val="FF0000"/>
                </a:solidFill>
                <a:hlinkClick r:id="rId3" tooltip="Richard Stallmann"/>
              </a:rPr>
              <a:t>Stallman</a:t>
            </a:r>
            <a:r>
              <a:rPr lang="fr-FR" i="1" dirty="0"/>
              <a:t> , fondateur du mouvement </a:t>
            </a:r>
            <a:endParaRPr lang="fr-FR" i="1" dirty="0" smtClean="0"/>
          </a:p>
          <a:p>
            <a:r>
              <a:rPr lang="fr-FR" i="1" dirty="0" smtClean="0">
                <a:hlinkClick r:id="rId4" tooltip="Logiciel gratuit"/>
              </a:rPr>
              <a:t>du </a:t>
            </a:r>
            <a:r>
              <a:rPr lang="fr-FR" i="1" dirty="0">
                <a:hlinkClick r:id="rId4" tooltip="Logiciel gratuit"/>
              </a:rPr>
              <a:t>logiciel libre</a:t>
            </a:r>
            <a:r>
              <a:rPr lang="fr-FR" i="1" dirty="0"/>
              <a:t> , </a:t>
            </a:r>
            <a:endParaRPr lang="fr-FR" i="1" dirty="0" smtClean="0"/>
          </a:p>
          <a:p>
            <a:r>
              <a:rPr lang="fr-FR" i="1" dirty="0" smtClean="0"/>
              <a:t>de </a:t>
            </a:r>
            <a:r>
              <a:rPr lang="fr-FR" i="1" dirty="0"/>
              <a:t>la </a:t>
            </a:r>
            <a:endParaRPr lang="fr-FR" i="1" dirty="0" smtClean="0"/>
          </a:p>
          <a:p>
            <a:r>
              <a:rPr lang="fr-FR" i="1" dirty="0" smtClean="0">
                <a:hlinkClick r:id="rId5" tooltip="Fondation du logiciel libre"/>
              </a:rPr>
              <a:t>Free </a:t>
            </a:r>
            <a:r>
              <a:rPr lang="fr-FR" i="1" dirty="0">
                <a:hlinkClick r:id="rId5" tooltip="Fondation du logiciel libre"/>
              </a:rPr>
              <a:t>Software </a:t>
            </a:r>
            <a:r>
              <a:rPr lang="fr-FR" i="1" dirty="0" err="1">
                <a:hlinkClick r:id="rId5" tooltip="Fondation du logiciel libre"/>
              </a:rPr>
              <a:t>Foundation</a:t>
            </a:r>
            <a:r>
              <a:rPr lang="fr-FR" i="1" dirty="0"/>
              <a:t> et de la fondation GNU.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097280" y="6437745"/>
            <a:ext cx="29464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www.iksd-consulting.com</a:t>
            </a:r>
            <a:endParaRPr lang="fr-FR" sz="17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298546" y="6437744"/>
            <a:ext cx="363912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700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Par Tangara Amadou</a:t>
            </a:r>
            <a:endParaRPr lang="fr-FR" sz="17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8428514" y="6437745"/>
            <a:ext cx="29464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dirty="0" err="1" smtClean="0">
                <a:solidFill>
                  <a:schemeClr val="bg1"/>
                </a:solidFill>
                <a:latin typeface="Bahnschrift Light" panose="020B0502040204020203" pitchFamily="34" charset="0"/>
              </a:rPr>
              <a:t>Faladiè</a:t>
            </a:r>
            <a:r>
              <a:rPr lang="fr-FR" sz="1700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, Bamako – Mali </a:t>
            </a:r>
            <a:endParaRPr lang="fr-FR" sz="17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26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886691"/>
            <a:ext cx="10058400" cy="858982"/>
          </a:xfrm>
        </p:spPr>
        <p:txBody>
          <a:bodyPr>
            <a:normAutofit fontScale="90000"/>
          </a:bodyPr>
          <a:lstStyle/>
          <a:p>
            <a:pPr>
              <a:buClr>
                <a:schemeClr val="tx1"/>
              </a:buClr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Les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Systèmes de Gestion de Contenus : Cas de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Drupal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(1/8)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BF4A3E9-66F5-4322-BC69-596C48CA871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4586" y="5553658"/>
            <a:ext cx="1320257" cy="61239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097280" y="6437745"/>
            <a:ext cx="29464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www.iksd-consulting.com</a:t>
            </a:r>
            <a:endParaRPr lang="fr-FR" sz="17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8428514" y="6437745"/>
            <a:ext cx="29464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dirty="0" err="1" smtClean="0">
                <a:solidFill>
                  <a:schemeClr val="bg1"/>
                </a:solidFill>
                <a:latin typeface="Bahnschrift Light" panose="020B0502040204020203" pitchFamily="34" charset="0"/>
              </a:rPr>
              <a:t>Faladiè</a:t>
            </a:r>
            <a:r>
              <a:rPr lang="fr-FR" sz="1700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, Bamako – Mali </a:t>
            </a:r>
            <a:endParaRPr lang="fr-FR" sz="17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1097280" y="1901152"/>
            <a:ext cx="10161847" cy="4010121"/>
          </a:xfrm>
        </p:spPr>
        <p:txBody>
          <a:bodyPr>
            <a:noAutofit/>
          </a:bodyPr>
          <a:lstStyle/>
          <a:p>
            <a:pPr lvl="2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bien, un 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CMS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c'est un outil informatique permettant de créer un site internet, que ce soit un site vitrine, un blog ou encore un e-commerce.</a:t>
            </a:r>
          </a:p>
          <a:p>
            <a:pPr lvl="2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types de </a:t>
            </a:r>
            <a:r>
              <a:rPr lang="fr-F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CMS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lvl="3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CMS Open source,</a:t>
            </a:r>
          </a:p>
          <a:p>
            <a:pPr lvl="3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CMS Propriétaires,</a:t>
            </a:r>
          </a:p>
          <a:p>
            <a:pPr lvl="3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CMS Hébergés</a:t>
            </a:r>
            <a:endParaRPr lang="fr-F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fr-F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336805" y="6437745"/>
            <a:ext cx="363912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700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Par Tangara Amadou</a:t>
            </a:r>
            <a:endParaRPr lang="fr-FR" sz="17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678" y="2875881"/>
            <a:ext cx="3965907" cy="283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6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886691"/>
            <a:ext cx="10058400" cy="850669"/>
          </a:xfrm>
        </p:spPr>
        <p:txBody>
          <a:bodyPr>
            <a:normAutofit fontScale="90000"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Les Systèmes de Gestion de Contenus : Cas de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Drupal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(2/8)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BF4A3E9-66F5-4322-BC69-596C48CA871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4586" y="5553658"/>
            <a:ext cx="1320257" cy="61239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097280" y="6437745"/>
            <a:ext cx="29464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www.iksd-consulting.com</a:t>
            </a:r>
            <a:endParaRPr lang="fr-FR" sz="17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8428514" y="6437745"/>
            <a:ext cx="29464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dirty="0" err="1" smtClean="0">
                <a:solidFill>
                  <a:schemeClr val="bg1"/>
                </a:solidFill>
                <a:latin typeface="Bahnschrift Light" panose="020B0502040204020203" pitchFamily="34" charset="0"/>
              </a:rPr>
              <a:t>Faladiè</a:t>
            </a:r>
            <a:r>
              <a:rPr lang="fr-FR" sz="1700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, Bamako – Mali </a:t>
            </a:r>
            <a:endParaRPr lang="fr-FR" sz="17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1097280" y="1901152"/>
            <a:ext cx="10161847" cy="4010121"/>
          </a:xfrm>
        </p:spPr>
        <p:txBody>
          <a:bodyPr>
            <a:noAutofit/>
          </a:bodyPr>
          <a:lstStyle/>
          <a:p>
            <a:pPr lvl="2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Quelques Solutions CMS :</a:t>
            </a:r>
          </a:p>
          <a:p>
            <a:pPr lvl="4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Wordpress</a:t>
            </a:r>
            <a:endParaRPr lang="fr-F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Joomla</a:t>
            </a:r>
          </a:p>
          <a:p>
            <a:pPr lvl="4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Drupal</a:t>
            </a:r>
            <a:endParaRPr lang="fr-F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Shopify</a:t>
            </a:r>
            <a:endParaRPr lang="fr-F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Wix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lvl="4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etc…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4336805" y="6437745"/>
            <a:ext cx="363912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700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Par Tangara Amadou</a:t>
            </a:r>
            <a:endParaRPr lang="fr-FR" sz="17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1736" y="2318224"/>
            <a:ext cx="3864643" cy="2171929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1530" y="4172741"/>
            <a:ext cx="1540541" cy="1540541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2071" y="4154980"/>
            <a:ext cx="1540541" cy="154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18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étrospective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3991</TotalTime>
  <Words>1024</Words>
  <Application>Microsoft Office PowerPoint</Application>
  <PresentationFormat>Grand écran</PresentationFormat>
  <Paragraphs>211</Paragraphs>
  <Slides>21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31" baseType="lpstr">
      <vt:lpstr>Arial</vt:lpstr>
      <vt:lpstr>Arial Rounded MT Bold</vt:lpstr>
      <vt:lpstr>Bahnschrift Light</vt:lpstr>
      <vt:lpstr>Bahnschrift SemiLight</vt:lpstr>
      <vt:lpstr>Calibri</vt:lpstr>
      <vt:lpstr>Calibri (Corps)</vt:lpstr>
      <vt:lpstr>Calibri Light</vt:lpstr>
      <vt:lpstr>Times New Roman</vt:lpstr>
      <vt:lpstr>Wingdings</vt:lpstr>
      <vt:lpstr>Rétrospective</vt:lpstr>
      <vt:lpstr>La puissance de l’open source Drupal pour une gestion de contenus évolutive et flexible</vt:lpstr>
      <vt:lpstr>Sommaire</vt:lpstr>
      <vt:lpstr>1. Introduction (1/2)</vt:lpstr>
      <vt:lpstr>1. Introduction (2/2)</vt:lpstr>
      <vt:lpstr>2. Les solutions open sources (1/2)</vt:lpstr>
      <vt:lpstr>2. Les solutions open sources (2/2)</vt:lpstr>
      <vt:lpstr>Présentation PowerPoint</vt:lpstr>
      <vt:lpstr>3. Les Systèmes de Gestion de Contenus : Cas de Drupal (1/8)</vt:lpstr>
      <vt:lpstr>3. Les Systèmes de Gestion de Contenus : Cas de Drupal (2/8)</vt:lpstr>
      <vt:lpstr>3. Les Systèmes de Gestion de Contenus : Cas de Drupal (3/8)</vt:lpstr>
      <vt:lpstr>3. Les Systèmes de Gestion de Contenus : Cas de Drupal (4/8)</vt:lpstr>
      <vt:lpstr>3. Les Systèmes de Gestion de Contenus : Cas de Drupal (5/8)</vt:lpstr>
      <vt:lpstr>3. Les Systèmes de Gestion de Contenus : Cas de Drupal (6/8) </vt:lpstr>
      <vt:lpstr>3. Les Systèmes de Gestion de Contenus : Cas de Drupal (7/8) </vt:lpstr>
      <vt:lpstr>3. Les Systèmes de Gestion de Contenus : Cas de Drupal (8/8) </vt:lpstr>
      <vt:lpstr>4. L’optimisation et le SEO : Comment ça marche ? (1/2)</vt:lpstr>
      <vt:lpstr>4. L’optimisation et le SEO : Comment ça marche ? (2/2)</vt:lpstr>
      <vt:lpstr>5. L’installation de Drupal</vt:lpstr>
      <vt:lpstr>6. La gestion de contenu avec Drupal</vt:lpstr>
      <vt:lpstr>7. Conclusion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technologies du e-commerce</dc:title>
  <dc:creator>USER</dc:creator>
  <cp:lastModifiedBy>Koura</cp:lastModifiedBy>
  <cp:revision>132</cp:revision>
  <dcterms:created xsi:type="dcterms:W3CDTF">2022-01-24T09:45:10Z</dcterms:created>
  <dcterms:modified xsi:type="dcterms:W3CDTF">2023-08-14T16:36:10Z</dcterms:modified>
</cp:coreProperties>
</file>