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08" r:id="rId9"/>
    <p:sldId id="267" r:id="rId10"/>
    <p:sldId id="272" r:id="rId11"/>
    <p:sldId id="298" r:id="rId12"/>
    <p:sldId id="299" r:id="rId13"/>
    <p:sldId id="301" r:id="rId14"/>
    <p:sldId id="302" r:id="rId15"/>
    <p:sldId id="311" r:id="rId16"/>
    <p:sldId id="271" r:id="rId17"/>
    <p:sldId id="303" r:id="rId18"/>
    <p:sldId id="313" r:id="rId19"/>
    <p:sldId id="274" r:id="rId20"/>
    <p:sldId id="316" r:id="rId21"/>
    <p:sldId id="317" r:id="rId22"/>
    <p:sldId id="314" r:id="rId23"/>
    <p:sldId id="318" r:id="rId24"/>
    <p:sldId id="319" r:id="rId25"/>
    <p:sldId id="320" r:id="rId26"/>
    <p:sldId id="277" r:id="rId27"/>
    <p:sldId id="304" r:id="rId28"/>
  </p:sldIdLst>
  <p:sldSz cx="9144000" cy="5143500" type="screen16x9"/>
  <p:notesSz cx="6858000" cy="9144000"/>
  <p:embeddedFontLst>
    <p:embeddedFont>
      <p:font typeface="Roboto Condensed Light" charset="0"/>
      <p:regular r:id="rId31"/>
      <p:bold r:id="rId32"/>
      <p:italic r:id="rId33"/>
      <p:boldItalic r:id="rId34"/>
    </p:embeddedFont>
    <p:embeddedFont>
      <p:font typeface="Exo 2" charset="0"/>
      <p:regular r:id="rId35"/>
      <p:bold r:id="rId36"/>
      <p:italic r:id="rId37"/>
      <p:boldItalic r:id="rId38"/>
    </p:embeddedFon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맑은 고딕" pitchFamily="34" charset="-127"/>
      <p:regular r:id="rId43"/>
      <p:bold r:id="rId44"/>
    </p:embeddedFont>
    <p:embeddedFont>
      <p:font typeface="Squada One" charset="0"/>
      <p:regular r:id="rId45"/>
    </p:embeddedFont>
    <p:embeddedFont>
      <p:font typeface="Fira Sans Extra Condensed Medium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99"/>
    <a:srgbClr val="0099CC"/>
    <a:srgbClr val="FF99FF"/>
    <a:srgbClr val="9999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C6B1A9-F713-4041-88E0-0F19F5FA24A7}">
  <a:tblStyle styleId="{05C6B1A9-F713-4041-88E0-0F19F5FA24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43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6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78A3-2126-4BA1-9326-C37934110A7F}" type="datetimeFigureOut">
              <a:rPr lang="fr-FR" smtClean="0"/>
              <a:pPr/>
              <a:t>19/12/2019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Projet Informatique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086CC-F2E5-4331-A49D-4FB32F16F2C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0852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80172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9637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27057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6230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4917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33816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1611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fcddbf9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fcddbf9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61" r:id="rId9"/>
    <p:sldLayoutId id="2147483662" r:id="rId10"/>
    <p:sldLayoutId id="2147483664" r:id="rId11"/>
    <p:sldLayoutId id="2147483665" r:id="rId12"/>
    <p:sldLayoutId id="2147483667" r:id="rId13"/>
    <p:sldLayoutId id="2147483671" r:id="rId1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582975" y="3567325"/>
            <a:ext cx="6951600" cy="11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u="sng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Réalisé par </a:t>
            </a:r>
            <a:r>
              <a:rPr lang="en" sz="1100" b="1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:                                                                                                    </a:t>
            </a:r>
            <a:endParaRPr sz="1100" b="1">
              <a:solidFill>
                <a:srgbClr val="1F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YACOUBI Hicham.                                                                                                                        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KOURAM Maryame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AKOUDAD Mohammed-Amine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416406" y="1785024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Modélisation et analyse des risques liés au stock dans le site de Youssoufia : Développement d’une interface POC de l’outil.</a:t>
            </a:r>
            <a:endParaRPr sz="1800" b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3528750" y="3006275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 l="-90610" t="314610" r="90610" b="-314610"/>
          <a:stretch/>
        </p:blipFill>
        <p:spPr>
          <a:xfrm>
            <a:off x="152400" y="3802922"/>
            <a:ext cx="4683720" cy="118817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>
            <a:spLocks noGrp="1"/>
          </p:cNvSpPr>
          <p:nvPr>
            <p:ph type="subTitle" idx="1"/>
          </p:nvPr>
        </p:nvSpPr>
        <p:spPr>
          <a:xfrm>
            <a:off x="5607100" y="3567325"/>
            <a:ext cx="2696100" cy="11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u="sng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Encadré par :</a:t>
            </a:r>
            <a:endParaRPr sz="1100" b="1">
              <a:solidFill>
                <a:srgbClr val="1F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Selwa ELFIRDOUSSI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5607100" y="2967025"/>
            <a:ext cx="2696100" cy="11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Cliente :</a:t>
            </a:r>
            <a:endParaRPr sz="1100" b="1" dirty="0">
              <a:solidFill>
                <a:srgbClr val="1F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Asma RAKIZ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Image 9" descr="logo-UM6P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88837" y="72738"/>
            <a:ext cx="1228725" cy="971550"/>
          </a:xfrm>
          <a:prstGeom prst="rect">
            <a:avLst/>
          </a:prstGeom>
        </p:spPr>
      </p:pic>
      <p:pic>
        <p:nvPicPr>
          <p:cNvPr id="11" name="Image 5">
            <a:extLst>
              <a:ext uri="{FF2B5EF4-FFF2-40B4-BE49-F238E27FC236}">
                <a16:creationId xmlns="" xmlns:a16="http://schemas.microsoft.com/office/drawing/2014/main" id="{427302E2-36F6-46DD-A895-5D79D6C4B0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49" y="48695"/>
            <a:ext cx="1117026" cy="1117026"/>
          </a:xfrm>
          <a:prstGeom prst="rect">
            <a:avLst/>
          </a:prstGeom>
        </p:spPr>
      </p:pic>
      <p:sp>
        <p:nvSpPr>
          <p:cNvPr id="14" name="Google Shape;154;p30"/>
          <p:cNvSpPr txBox="1">
            <a:spLocks/>
          </p:cNvSpPr>
          <p:nvPr/>
        </p:nvSpPr>
        <p:spPr>
          <a:xfrm>
            <a:off x="1634372" y="1197023"/>
            <a:ext cx="6127715" cy="91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Projet informatique 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Google Shape;136;p28"/>
          <p:cNvSpPr txBox="1">
            <a:spLocks/>
          </p:cNvSpPr>
          <p:nvPr/>
        </p:nvSpPr>
        <p:spPr>
          <a:xfrm>
            <a:off x="582975" y="3567324"/>
            <a:ext cx="69516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1200"/>
              </a:spcBef>
            </a:pPr>
            <a:r>
              <a:rPr lang="fr-FR" sz="1100" b="1" u="sng" smtClean="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Réalisé par </a:t>
            </a:r>
            <a:r>
              <a:rPr lang="fr-FR" sz="1100" b="1" smtClean="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:                                                                                                    </a:t>
            </a:r>
          </a:p>
          <a:p>
            <a:pPr indent="-298450" algn="l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  <a:buFont typeface="Arial"/>
              <a:buChar char="●"/>
            </a:pPr>
            <a:r>
              <a:rPr lang="fr-FR" sz="1100" b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YACOUBI Hicham.                                                                                                                        </a:t>
            </a:r>
          </a:p>
          <a:p>
            <a:pPr indent="-298450" algn="l">
              <a:lnSpc>
                <a:spcPct val="115000"/>
              </a:lnSpc>
              <a:buClr>
                <a:srgbClr val="000000"/>
              </a:buClr>
              <a:buSzPts val="1100"/>
              <a:buFont typeface="Arial"/>
              <a:buChar char="●"/>
            </a:pPr>
            <a:r>
              <a:rPr lang="fr-FR" sz="1100" b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KOURAM Maryame</a:t>
            </a:r>
          </a:p>
          <a:p>
            <a:pPr indent="-298450" algn="l">
              <a:lnSpc>
                <a:spcPct val="115000"/>
              </a:lnSpc>
              <a:buClr>
                <a:srgbClr val="000000"/>
              </a:buClr>
              <a:buSzPts val="1100"/>
              <a:buFont typeface="Arial"/>
              <a:buChar char="●"/>
            </a:pPr>
            <a:r>
              <a:rPr lang="fr-FR" sz="1100" b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AKOUDAD Mohammed-Amine</a:t>
            </a:r>
          </a:p>
          <a:p>
            <a:pPr marL="0" indent="0">
              <a:spcBef>
                <a:spcPts val="1200"/>
              </a:spcBef>
            </a:pPr>
            <a:endParaRPr lang="fr-FR"/>
          </a:p>
        </p:txBody>
      </p:sp>
      <p:cxnSp>
        <p:nvCxnSpPr>
          <p:cNvPr id="13" name="Google Shape;138;p28"/>
          <p:cNvCxnSpPr/>
          <p:nvPr/>
        </p:nvCxnSpPr>
        <p:spPr>
          <a:xfrm>
            <a:off x="3528750" y="3006274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139;p28"/>
          <p:cNvPicPr preferRelativeResize="0"/>
          <p:nvPr/>
        </p:nvPicPr>
        <p:blipFill rotWithShape="1">
          <a:blip r:embed="rId3">
            <a:alphaModFix/>
          </a:blip>
          <a:srcRect l="-90610" t="314610" r="90610" b="-314610"/>
          <a:stretch/>
        </p:blipFill>
        <p:spPr>
          <a:xfrm>
            <a:off x="152400" y="3802921"/>
            <a:ext cx="4683720" cy="11881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0;p28"/>
          <p:cNvSpPr txBox="1">
            <a:spLocks/>
          </p:cNvSpPr>
          <p:nvPr/>
        </p:nvSpPr>
        <p:spPr>
          <a:xfrm>
            <a:off x="5607100" y="3567324"/>
            <a:ext cx="26961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1200"/>
              </a:spcBef>
            </a:pPr>
            <a:r>
              <a:rPr lang="fr-FR" sz="1100" b="1" u="sng" smtClean="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Encadré par :</a:t>
            </a:r>
            <a:endParaRPr lang="fr-FR" sz="1100" b="1" smtClean="0">
              <a:solidFill>
                <a:srgbClr val="1F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algn="l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  <a:buFont typeface="Arial"/>
              <a:buChar char="●"/>
            </a:pPr>
            <a:r>
              <a:rPr lang="fr-FR" sz="1100" b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Selwa ELFIRDOUSSI</a:t>
            </a:r>
          </a:p>
          <a:p>
            <a:pPr marL="0" indent="0">
              <a:spcBef>
                <a:spcPts val="1200"/>
              </a:spcBef>
            </a:pPr>
            <a:endParaRPr lang="fr-FR"/>
          </a:p>
        </p:txBody>
      </p:sp>
      <p:sp>
        <p:nvSpPr>
          <p:cNvPr id="17" name="Google Shape;141;p28"/>
          <p:cNvSpPr txBox="1">
            <a:spLocks/>
          </p:cNvSpPr>
          <p:nvPr/>
        </p:nvSpPr>
        <p:spPr>
          <a:xfrm>
            <a:off x="5607100" y="2967024"/>
            <a:ext cx="26961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1200"/>
              </a:spcBef>
            </a:pPr>
            <a:r>
              <a:rPr lang="fr-FR" sz="1100" b="1" u="sng" smtClean="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Cliente :</a:t>
            </a:r>
            <a:endParaRPr lang="fr-FR" sz="1100" b="1" smtClean="0">
              <a:solidFill>
                <a:srgbClr val="1F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algn="l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00"/>
              <a:buFont typeface="Arial"/>
              <a:buChar char="●"/>
            </a:pPr>
            <a:r>
              <a:rPr lang="fr-FR" sz="1100" b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Asma RAKIZ</a:t>
            </a:r>
          </a:p>
          <a:p>
            <a:pPr marL="0" indent="0">
              <a:spcBef>
                <a:spcPts val="1200"/>
              </a:spcBef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</a:t>
            </a:r>
            <a:r>
              <a:rPr lang="en" dirty="0" smtClean="0"/>
              <a:t>escription fonctionnelle </a:t>
            </a:r>
            <a:endParaRPr dirty="0"/>
          </a:p>
        </p:txBody>
      </p:sp>
      <p:cxnSp>
        <p:nvCxnSpPr>
          <p:cNvPr id="406" name="Google Shape;406;p44"/>
          <p:cNvCxnSpPr/>
          <p:nvPr/>
        </p:nvCxnSpPr>
        <p:spPr>
          <a:xfrm flipH="1">
            <a:off x="2632193" y="928831"/>
            <a:ext cx="38796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ZoneTexte 7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170496"/>
              </p:ext>
            </p:extLst>
          </p:nvPr>
        </p:nvGraphicFramePr>
        <p:xfrm>
          <a:off x="2683983" y="1204458"/>
          <a:ext cx="4864029" cy="36903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72420">
                  <a:extLst>
                    <a:ext uri="{9D8B030D-6E8A-4147-A177-3AD203B41FA5}">
                      <a16:colId xmlns:a16="http://schemas.microsoft.com/office/drawing/2014/main" xmlns="" val="1026840152"/>
                    </a:ext>
                  </a:extLst>
                </a:gridCol>
                <a:gridCol w="1175223">
                  <a:extLst>
                    <a:ext uri="{9D8B030D-6E8A-4147-A177-3AD203B41FA5}">
                      <a16:colId xmlns:a16="http://schemas.microsoft.com/office/drawing/2014/main" xmlns="" val="3925733268"/>
                    </a:ext>
                  </a:extLst>
                </a:gridCol>
                <a:gridCol w="1116386">
                  <a:extLst>
                    <a:ext uri="{9D8B030D-6E8A-4147-A177-3AD203B41FA5}">
                      <a16:colId xmlns:a16="http://schemas.microsoft.com/office/drawing/2014/main" xmlns="" val="829276221"/>
                    </a:ext>
                  </a:extLst>
                </a:gridCol>
              </a:tblGrid>
              <a:tr h="116037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 dirty="0">
                          <a:effectLst/>
                        </a:rPr>
                        <a:t>                      Acteurs</a:t>
                      </a:r>
                      <a:endParaRPr lang="fr-FR" sz="1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 dirty="0">
                          <a:effectLst/>
                        </a:rPr>
                        <a:t>Fonctionnalité</a:t>
                      </a:r>
                      <a:endParaRPr lang="fr-FR" sz="10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 dirty="0">
                          <a:effectLst/>
                        </a:rPr>
                        <a:t>Doctorante</a:t>
                      </a:r>
                      <a:endParaRPr lang="fr-FR" sz="10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 dirty="0">
                          <a:effectLst/>
                        </a:rPr>
                        <a:t>Agent OCP</a:t>
                      </a:r>
                      <a:endParaRPr lang="fr-FR" sz="1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 dirty="0">
                          <a:effectLst/>
                        </a:rPr>
                        <a:t> </a:t>
                      </a:r>
                      <a:endParaRPr lang="fr-FR" sz="10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xmlns="" val="1145704821"/>
                  </a:ext>
                </a:extLst>
              </a:tr>
              <a:tr h="338489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300" dirty="0">
                          <a:effectLst/>
                        </a:rPr>
                        <a:t>Module 1 </a:t>
                      </a:r>
                      <a:r>
                        <a:rPr lang="fr-FR" sz="1300" dirty="0" smtClean="0">
                          <a:effectLst/>
                        </a:rPr>
                        <a:t>:</a:t>
                      </a:r>
                      <a:r>
                        <a:rPr lang="fr-FR" sz="1300" baseline="0" dirty="0" smtClean="0">
                          <a:effectLst/>
                        </a:rPr>
                        <a:t> Input </a:t>
                      </a:r>
                      <a:endParaRPr lang="fr-FR" sz="10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1342367"/>
                  </a:ext>
                </a:extLst>
              </a:tr>
              <a:tr h="2977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M</a:t>
                      </a:r>
                      <a:r>
                        <a:rPr lang="fr-FR" sz="1100" dirty="0" smtClean="0">
                          <a:effectLst/>
                        </a:rPr>
                        <a:t>odifier </a:t>
                      </a:r>
                      <a:r>
                        <a:rPr lang="fr-FR" sz="1100" dirty="0">
                          <a:effectLst/>
                        </a:rPr>
                        <a:t>une donnée</a:t>
                      </a:r>
                      <a:endParaRPr lang="fr-FR" sz="10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>
                          <a:effectLst/>
                        </a:rPr>
                        <a:t>×</a:t>
                      </a:r>
                      <a:endParaRPr lang="fr-FR" sz="10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>
                          <a:effectLst/>
                        </a:rPr>
                        <a:t>×</a:t>
                      </a:r>
                      <a:endParaRPr lang="fr-FR" sz="10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xmlns="" val="621205591"/>
                  </a:ext>
                </a:extLst>
              </a:tr>
              <a:tr h="2977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Generate file </a:t>
                      </a:r>
                      <a:endParaRPr lang="fr-FR" sz="1100" dirty="0" smtClean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>
                          <a:effectLst/>
                        </a:rPr>
                        <a:t>×</a:t>
                      </a:r>
                      <a:endParaRPr lang="fr-FR" sz="10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>
                          <a:effectLst/>
                        </a:rPr>
                        <a:t>×</a:t>
                      </a:r>
                      <a:endParaRPr lang="fr-FR" sz="10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xmlns="" val="34276555"/>
                  </a:ext>
                </a:extLst>
              </a:tr>
              <a:tr h="33904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300" dirty="0">
                          <a:effectLst/>
                        </a:rPr>
                        <a:t>Module 2 : </a:t>
                      </a:r>
                      <a:r>
                        <a:rPr lang="fr-FR" sz="1300" dirty="0" smtClean="0">
                          <a:effectLst/>
                        </a:rPr>
                        <a:t>Start</a:t>
                      </a:r>
                      <a:r>
                        <a:rPr lang="fr-FR" sz="1300" baseline="0" dirty="0" smtClean="0">
                          <a:effectLst/>
                        </a:rPr>
                        <a:t> Optimization </a:t>
                      </a:r>
                      <a:endParaRPr lang="fr-FR" sz="10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1885875"/>
                  </a:ext>
                </a:extLst>
              </a:tr>
              <a:tr h="2977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Start Optimization</a:t>
                      </a:r>
                      <a:endParaRPr lang="fr-FR" sz="10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>
                          <a:effectLst/>
                        </a:rPr>
                        <a:t>×</a:t>
                      </a:r>
                      <a:endParaRPr lang="fr-FR" sz="10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>
                          <a:effectLst/>
                        </a:rPr>
                        <a:t>×</a:t>
                      </a:r>
                      <a:endParaRPr lang="fr-FR" sz="10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xmlns="" val="347394501"/>
                  </a:ext>
                </a:extLst>
              </a:tr>
              <a:tr h="30447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300">
                          <a:effectLst/>
                        </a:rPr>
                        <a:t>Module 3 : Gestion des données de sortie</a:t>
                      </a:r>
                      <a:endParaRPr lang="fr-FR" sz="10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354454"/>
                  </a:ext>
                </a:extLst>
              </a:tr>
              <a:tr h="357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 err="1" smtClean="0">
                          <a:effectLst/>
                        </a:rPr>
                        <a:t>Results</a:t>
                      </a:r>
                      <a:r>
                        <a:rPr lang="fr-FR" sz="1100" dirty="0" smtClean="0">
                          <a:effectLst/>
                        </a:rPr>
                        <a:t>  Tables – </a:t>
                      </a:r>
                      <a:r>
                        <a:rPr lang="fr-FR" sz="1100" dirty="0" err="1" smtClean="0">
                          <a:effectLst/>
                        </a:rPr>
                        <a:t>Result</a:t>
                      </a:r>
                      <a:r>
                        <a:rPr lang="fr-FR" sz="1100" dirty="0" smtClean="0">
                          <a:effectLst/>
                        </a:rPr>
                        <a:t> </a:t>
                      </a:r>
                      <a:r>
                        <a:rPr lang="fr-FR" sz="1100" dirty="0" err="1" smtClean="0">
                          <a:effectLst/>
                        </a:rPr>
                        <a:t>Charts</a:t>
                      </a:r>
                      <a:endParaRPr lang="fr-FR" sz="1100" dirty="0" smtClean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 dirty="0">
                          <a:effectLst/>
                        </a:rPr>
                        <a:t>×</a:t>
                      </a:r>
                      <a:endParaRPr lang="fr-FR" sz="10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500" dirty="0">
                          <a:effectLst/>
                        </a:rPr>
                        <a:t>×</a:t>
                      </a:r>
                      <a:endParaRPr lang="fr-FR" sz="10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43" marR="62943" marT="0" marB="0"/>
                </a:tc>
                <a:extLst>
                  <a:ext uri="{0D108BD9-81ED-4DB2-BD59-A6C34878D82A}">
                    <a16:rowId xmlns:a16="http://schemas.microsoft.com/office/drawing/2014/main" xmlns="" val="840772742"/>
                  </a:ext>
                </a:extLst>
              </a:tr>
            </a:tbl>
          </a:graphicData>
        </a:graphic>
      </p:graphicFrame>
      <p:cxnSp>
        <p:nvCxnSpPr>
          <p:cNvPr id="12" name="Connecteur droit 11"/>
          <p:cNvCxnSpPr/>
          <p:nvPr/>
        </p:nvCxnSpPr>
        <p:spPr>
          <a:xfrm>
            <a:off x="2680138" y="1219200"/>
            <a:ext cx="2585545" cy="1439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oogle Shape;1282;p56"/>
          <p:cNvGrpSpPr/>
          <p:nvPr/>
        </p:nvGrpSpPr>
        <p:grpSpPr>
          <a:xfrm rot="10800000" flipH="1">
            <a:off x="0" y="659390"/>
            <a:ext cx="2564524" cy="654403"/>
            <a:chOff x="3199075" y="3739025"/>
            <a:chExt cx="448629" cy="111875"/>
          </a:xfrm>
        </p:grpSpPr>
        <p:sp>
          <p:nvSpPr>
            <p:cNvPr id="14" name="Google Shape;1283;p56"/>
            <p:cNvSpPr/>
            <p:nvPr/>
          </p:nvSpPr>
          <p:spPr>
            <a:xfrm>
              <a:off x="3199075" y="3739025"/>
              <a:ext cx="448629" cy="111875"/>
            </a:xfrm>
            <a:custGeom>
              <a:avLst/>
              <a:gdLst/>
              <a:ahLst/>
              <a:cxnLst/>
              <a:rect l="l" t="t" r="r" b="b"/>
              <a:pathLst>
                <a:path w="19396" h="4475" extrusionOk="0">
                  <a:moveTo>
                    <a:pt x="2907" y="1"/>
                  </a:moveTo>
                  <a:cubicBezTo>
                    <a:pt x="1039" y="1"/>
                    <a:pt x="1" y="2236"/>
                    <a:pt x="1263" y="3614"/>
                  </a:cubicBezTo>
                  <a:cubicBezTo>
                    <a:pt x="1292" y="3643"/>
                    <a:pt x="1321" y="3672"/>
                    <a:pt x="1350" y="3708"/>
                  </a:cubicBezTo>
                  <a:cubicBezTo>
                    <a:pt x="1856" y="4214"/>
                    <a:pt x="2526" y="4474"/>
                    <a:pt x="3201" y="4474"/>
                  </a:cubicBezTo>
                  <a:cubicBezTo>
                    <a:pt x="3737" y="4474"/>
                    <a:pt x="4276" y="4310"/>
                    <a:pt x="4739" y="3975"/>
                  </a:cubicBezTo>
                  <a:lnTo>
                    <a:pt x="14325" y="3975"/>
                  </a:lnTo>
                  <a:cubicBezTo>
                    <a:pt x="15399" y="3975"/>
                    <a:pt x="16424" y="3549"/>
                    <a:pt x="17188" y="2792"/>
                  </a:cubicBezTo>
                  <a:lnTo>
                    <a:pt x="19056" y="917"/>
                  </a:lnTo>
                  <a:cubicBezTo>
                    <a:pt x="19395" y="585"/>
                    <a:pt x="19157" y="8"/>
                    <a:pt x="18681" y="8"/>
                  </a:cubicBezTo>
                  <a:lnTo>
                    <a:pt x="2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4;p56"/>
            <p:cNvSpPr/>
            <p:nvPr/>
          </p:nvSpPr>
          <p:spPr>
            <a:xfrm>
              <a:off x="3228836" y="3756427"/>
              <a:ext cx="83875" cy="75800"/>
            </a:xfrm>
            <a:custGeom>
              <a:avLst/>
              <a:gdLst/>
              <a:ahLst/>
              <a:cxnLst/>
              <a:rect l="l" t="t" r="r" b="b"/>
              <a:pathLst>
                <a:path w="3355" h="3032" extrusionOk="0">
                  <a:moveTo>
                    <a:pt x="1681" y="1"/>
                  </a:moveTo>
                  <a:cubicBezTo>
                    <a:pt x="1553" y="1"/>
                    <a:pt x="1422" y="17"/>
                    <a:pt x="1292" y="52"/>
                  </a:cubicBezTo>
                  <a:cubicBezTo>
                    <a:pt x="484" y="261"/>
                    <a:pt x="0" y="1091"/>
                    <a:pt x="210" y="1898"/>
                  </a:cubicBezTo>
                  <a:cubicBezTo>
                    <a:pt x="385" y="2577"/>
                    <a:pt x="999" y="3032"/>
                    <a:pt x="1669" y="3032"/>
                  </a:cubicBezTo>
                  <a:cubicBezTo>
                    <a:pt x="1797" y="3032"/>
                    <a:pt x="1927" y="3015"/>
                    <a:pt x="2056" y="2980"/>
                  </a:cubicBezTo>
                  <a:cubicBezTo>
                    <a:pt x="2871" y="2771"/>
                    <a:pt x="3354" y="1942"/>
                    <a:pt x="3145" y="1134"/>
                  </a:cubicBezTo>
                  <a:cubicBezTo>
                    <a:pt x="2963" y="456"/>
                    <a:pt x="2354" y="1"/>
                    <a:pt x="168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44"/>
          <p:cNvSpPr txBox="1">
            <a:spLocks noGrp="1"/>
          </p:cNvSpPr>
          <p:nvPr>
            <p:ph type="subTitle" idx="1"/>
          </p:nvPr>
        </p:nvSpPr>
        <p:spPr>
          <a:xfrm>
            <a:off x="567560" y="833132"/>
            <a:ext cx="2309539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" sz="1000" dirty="0" smtClean="0">
                <a:solidFill>
                  <a:schemeClr val="bg1"/>
                </a:solidFill>
              </a:rPr>
              <a:t>Matrice Acteurs/Fonctionnalitées </a:t>
            </a:r>
            <a:endParaRPr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ctrTitle"/>
          </p:nvPr>
        </p:nvSpPr>
        <p:spPr>
          <a:xfrm>
            <a:off x="1964851" y="71668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</a:t>
            </a:r>
            <a:r>
              <a:rPr lang="en" dirty="0" smtClean="0"/>
              <a:t>escription fonctionnelle </a:t>
            </a:r>
            <a:endParaRPr dirty="0"/>
          </a:p>
        </p:txBody>
      </p:sp>
      <p:cxnSp>
        <p:nvCxnSpPr>
          <p:cNvPr id="406" name="Google Shape;406;p44"/>
          <p:cNvCxnSpPr/>
          <p:nvPr/>
        </p:nvCxnSpPr>
        <p:spPr>
          <a:xfrm flipH="1">
            <a:off x="2577191" y="626323"/>
            <a:ext cx="38796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4"/>
          <p:cNvCxnSpPr/>
          <p:nvPr/>
        </p:nvCxnSpPr>
        <p:spPr>
          <a:xfrm>
            <a:off x="6664352" y="4523100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 6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61" b="1906"/>
          <a:stretch>
            <a:fillRect/>
          </a:stretch>
        </p:blipFill>
        <p:spPr>
          <a:xfrm>
            <a:off x="2440167" y="1017868"/>
            <a:ext cx="3671876" cy="3932606"/>
          </a:xfrm>
          <a:prstGeom prst="rect">
            <a:avLst/>
          </a:prstGeom>
        </p:spPr>
      </p:pic>
      <p:grpSp>
        <p:nvGrpSpPr>
          <p:cNvPr id="8" name="Google Shape;1282;p56"/>
          <p:cNvGrpSpPr/>
          <p:nvPr/>
        </p:nvGrpSpPr>
        <p:grpSpPr>
          <a:xfrm rot="10800000" flipH="1">
            <a:off x="0" y="564797"/>
            <a:ext cx="2227560" cy="515835"/>
            <a:chOff x="3199075" y="3739025"/>
            <a:chExt cx="448629" cy="111875"/>
          </a:xfrm>
        </p:grpSpPr>
        <p:sp>
          <p:nvSpPr>
            <p:cNvPr id="9" name="Google Shape;1283;p56"/>
            <p:cNvSpPr/>
            <p:nvPr/>
          </p:nvSpPr>
          <p:spPr>
            <a:xfrm>
              <a:off x="3199075" y="3739025"/>
              <a:ext cx="448629" cy="111875"/>
            </a:xfrm>
            <a:custGeom>
              <a:avLst/>
              <a:gdLst/>
              <a:ahLst/>
              <a:cxnLst/>
              <a:rect l="l" t="t" r="r" b="b"/>
              <a:pathLst>
                <a:path w="19396" h="4475" extrusionOk="0">
                  <a:moveTo>
                    <a:pt x="2907" y="1"/>
                  </a:moveTo>
                  <a:cubicBezTo>
                    <a:pt x="1039" y="1"/>
                    <a:pt x="1" y="2236"/>
                    <a:pt x="1263" y="3614"/>
                  </a:cubicBezTo>
                  <a:cubicBezTo>
                    <a:pt x="1292" y="3643"/>
                    <a:pt x="1321" y="3672"/>
                    <a:pt x="1350" y="3708"/>
                  </a:cubicBezTo>
                  <a:cubicBezTo>
                    <a:pt x="1856" y="4214"/>
                    <a:pt x="2526" y="4474"/>
                    <a:pt x="3201" y="4474"/>
                  </a:cubicBezTo>
                  <a:cubicBezTo>
                    <a:pt x="3737" y="4474"/>
                    <a:pt x="4276" y="4310"/>
                    <a:pt x="4739" y="3975"/>
                  </a:cubicBezTo>
                  <a:lnTo>
                    <a:pt x="14325" y="3975"/>
                  </a:lnTo>
                  <a:cubicBezTo>
                    <a:pt x="15399" y="3975"/>
                    <a:pt x="16424" y="3549"/>
                    <a:pt x="17188" y="2792"/>
                  </a:cubicBezTo>
                  <a:lnTo>
                    <a:pt x="19056" y="917"/>
                  </a:lnTo>
                  <a:cubicBezTo>
                    <a:pt x="19395" y="585"/>
                    <a:pt x="19157" y="8"/>
                    <a:pt x="18681" y="8"/>
                  </a:cubicBezTo>
                  <a:lnTo>
                    <a:pt x="2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4;p56"/>
            <p:cNvSpPr/>
            <p:nvPr/>
          </p:nvSpPr>
          <p:spPr>
            <a:xfrm>
              <a:off x="3228836" y="3756427"/>
              <a:ext cx="83875" cy="75800"/>
            </a:xfrm>
            <a:custGeom>
              <a:avLst/>
              <a:gdLst/>
              <a:ahLst/>
              <a:cxnLst/>
              <a:rect l="l" t="t" r="r" b="b"/>
              <a:pathLst>
                <a:path w="3355" h="3032" extrusionOk="0">
                  <a:moveTo>
                    <a:pt x="1681" y="1"/>
                  </a:moveTo>
                  <a:cubicBezTo>
                    <a:pt x="1553" y="1"/>
                    <a:pt x="1422" y="17"/>
                    <a:pt x="1292" y="52"/>
                  </a:cubicBezTo>
                  <a:cubicBezTo>
                    <a:pt x="484" y="261"/>
                    <a:pt x="0" y="1091"/>
                    <a:pt x="210" y="1898"/>
                  </a:cubicBezTo>
                  <a:cubicBezTo>
                    <a:pt x="385" y="2577"/>
                    <a:pt x="999" y="3032"/>
                    <a:pt x="1669" y="3032"/>
                  </a:cubicBezTo>
                  <a:cubicBezTo>
                    <a:pt x="1797" y="3032"/>
                    <a:pt x="1927" y="3015"/>
                    <a:pt x="2056" y="2980"/>
                  </a:cubicBezTo>
                  <a:cubicBezTo>
                    <a:pt x="2871" y="2771"/>
                    <a:pt x="3354" y="1942"/>
                    <a:pt x="3145" y="1134"/>
                  </a:cubicBezTo>
                  <a:cubicBezTo>
                    <a:pt x="2963" y="456"/>
                    <a:pt x="2354" y="1"/>
                    <a:pt x="168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08;p44"/>
          <p:cNvSpPr txBox="1">
            <a:spLocks noGrp="1"/>
          </p:cNvSpPr>
          <p:nvPr>
            <p:ph type="subTitle" idx="1"/>
          </p:nvPr>
        </p:nvSpPr>
        <p:spPr>
          <a:xfrm>
            <a:off x="494854" y="665131"/>
            <a:ext cx="2309539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MA" dirty="0" smtClean="0">
                <a:solidFill>
                  <a:schemeClr val="bg1"/>
                </a:solidFill>
              </a:rPr>
              <a:t>Les cas d’utilisations:</a:t>
            </a:r>
            <a:endParaRPr lang="fr-MA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977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ctrTitle"/>
          </p:nvPr>
        </p:nvSpPr>
        <p:spPr>
          <a:xfrm>
            <a:off x="1978601" y="223262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</a:t>
            </a:r>
            <a:r>
              <a:rPr lang="en" dirty="0" smtClean="0"/>
              <a:t>escription fonctionnelle </a:t>
            </a:r>
            <a:endParaRPr dirty="0"/>
          </a:p>
        </p:txBody>
      </p:sp>
      <p:cxnSp>
        <p:nvCxnSpPr>
          <p:cNvPr id="406" name="Google Shape;406;p44"/>
          <p:cNvCxnSpPr/>
          <p:nvPr/>
        </p:nvCxnSpPr>
        <p:spPr>
          <a:xfrm flipH="1">
            <a:off x="2577191" y="717668"/>
            <a:ext cx="38796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4"/>
          <p:cNvCxnSpPr/>
          <p:nvPr/>
        </p:nvCxnSpPr>
        <p:spPr>
          <a:xfrm>
            <a:off x="8030381" y="4522975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62" y="1000396"/>
            <a:ext cx="5458555" cy="3868924"/>
          </a:xfrm>
          <a:prstGeom prst="rect">
            <a:avLst/>
          </a:prstGeom>
        </p:spPr>
      </p:pic>
      <p:grpSp>
        <p:nvGrpSpPr>
          <p:cNvPr id="7" name="Google Shape;1282;p56"/>
          <p:cNvGrpSpPr/>
          <p:nvPr/>
        </p:nvGrpSpPr>
        <p:grpSpPr>
          <a:xfrm rot="10800000" flipH="1">
            <a:off x="0" y="564797"/>
            <a:ext cx="2227560" cy="515835"/>
            <a:chOff x="3199075" y="3739025"/>
            <a:chExt cx="448629" cy="111875"/>
          </a:xfrm>
        </p:grpSpPr>
        <p:sp>
          <p:nvSpPr>
            <p:cNvPr id="9" name="Google Shape;1283;p56"/>
            <p:cNvSpPr/>
            <p:nvPr/>
          </p:nvSpPr>
          <p:spPr>
            <a:xfrm>
              <a:off x="3199075" y="3739025"/>
              <a:ext cx="448629" cy="111875"/>
            </a:xfrm>
            <a:custGeom>
              <a:avLst/>
              <a:gdLst/>
              <a:ahLst/>
              <a:cxnLst/>
              <a:rect l="l" t="t" r="r" b="b"/>
              <a:pathLst>
                <a:path w="19396" h="4475" extrusionOk="0">
                  <a:moveTo>
                    <a:pt x="2907" y="1"/>
                  </a:moveTo>
                  <a:cubicBezTo>
                    <a:pt x="1039" y="1"/>
                    <a:pt x="1" y="2236"/>
                    <a:pt x="1263" y="3614"/>
                  </a:cubicBezTo>
                  <a:cubicBezTo>
                    <a:pt x="1292" y="3643"/>
                    <a:pt x="1321" y="3672"/>
                    <a:pt x="1350" y="3708"/>
                  </a:cubicBezTo>
                  <a:cubicBezTo>
                    <a:pt x="1856" y="4214"/>
                    <a:pt x="2526" y="4474"/>
                    <a:pt x="3201" y="4474"/>
                  </a:cubicBezTo>
                  <a:cubicBezTo>
                    <a:pt x="3737" y="4474"/>
                    <a:pt x="4276" y="4310"/>
                    <a:pt x="4739" y="3975"/>
                  </a:cubicBezTo>
                  <a:lnTo>
                    <a:pt x="14325" y="3975"/>
                  </a:lnTo>
                  <a:cubicBezTo>
                    <a:pt x="15399" y="3975"/>
                    <a:pt x="16424" y="3549"/>
                    <a:pt x="17188" y="2792"/>
                  </a:cubicBezTo>
                  <a:lnTo>
                    <a:pt x="19056" y="917"/>
                  </a:lnTo>
                  <a:cubicBezTo>
                    <a:pt x="19395" y="585"/>
                    <a:pt x="19157" y="8"/>
                    <a:pt x="18681" y="8"/>
                  </a:cubicBezTo>
                  <a:lnTo>
                    <a:pt x="2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4;p56"/>
            <p:cNvSpPr/>
            <p:nvPr/>
          </p:nvSpPr>
          <p:spPr>
            <a:xfrm>
              <a:off x="3228836" y="3756427"/>
              <a:ext cx="83875" cy="75800"/>
            </a:xfrm>
            <a:custGeom>
              <a:avLst/>
              <a:gdLst/>
              <a:ahLst/>
              <a:cxnLst/>
              <a:rect l="l" t="t" r="r" b="b"/>
              <a:pathLst>
                <a:path w="3355" h="3032" extrusionOk="0">
                  <a:moveTo>
                    <a:pt x="1681" y="1"/>
                  </a:moveTo>
                  <a:cubicBezTo>
                    <a:pt x="1553" y="1"/>
                    <a:pt x="1422" y="17"/>
                    <a:pt x="1292" y="52"/>
                  </a:cubicBezTo>
                  <a:cubicBezTo>
                    <a:pt x="484" y="261"/>
                    <a:pt x="0" y="1091"/>
                    <a:pt x="210" y="1898"/>
                  </a:cubicBezTo>
                  <a:cubicBezTo>
                    <a:pt x="385" y="2577"/>
                    <a:pt x="999" y="3032"/>
                    <a:pt x="1669" y="3032"/>
                  </a:cubicBezTo>
                  <a:cubicBezTo>
                    <a:pt x="1797" y="3032"/>
                    <a:pt x="1927" y="3015"/>
                    <a:pt x="2056" y="2980"/>
                  </a:cubicBezTo>
                  <a:cubicBezTo>
                    <a:pt x="2871" y="2771"/>
                    <a:pt x="3354" y="1942"/>
                    <a:pt x="3145" y="1134"/>
                  </a:cubicBezTo>
                  <a:cubicBezTo>
                    <a:pt x="2963" y="456"/>
                    <a:pt x="2354" y="1"/>
                    <a:pt x="168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08;p44"/>
          <p:cNvSpPr txBox="1">
            <a:spLocks noGrp="1"/>
          </p:cNvSpPr>
          <p:nvPr>
            <p:ph type="subTitle" idx="1"/>
          </p:nvPr>
        </p:nvSpPr>
        <p:spPr>
          <a:xfrm>
            <a:off x="494854" y="665131"/>
            <a:ext cx="2309539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MA" dirty="0">
                <a:solidFill>
                  <a:schemeClr val="bg1"/>
                </a:solidFill>
              </a:rPr>
              <a:t> Architecture </a:t>
            </a:r>
            <a:r>
              <a:rPr lang="fr-MA" dirty="0" smtClean="0">
                <a:solidFill>
                  <a:schemeClr val="bg1"/>
                </a:solidFill>
              </a:rPr>
              <a:t>Globale</a:t>
            </a:r>
            <a:endParaRPr lang="fr-MA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685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ctrTitle"/>
          </p:nvPr>
        </p:nvSpPr>
        <p:spPr>
          <a:xfrm>
            <a:off x="1985476" y="14076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 smtClean="0"/>
              <a:t>Analyse </a:t>
            </a:r>
            <a:r>
              <a:rPr lang="en" dirty="0" smtClean="0"/>
              <a:t>fonctionnelle </a:t>
            </a:r>
            <a:endParaRPr dirty="0"/>
          </a:p>
        </p:txBody>
      </p:sp>
      <p:cxnSp>
        <p:nvCxnSpPr>
          <p:cNvPr id="406" name="Google Shape;406;p44"/>
          <p:cNvCxnSpPr/>
          <p:nvPr/>
        </p:nvCxnSpPr>
        <p:spPr>
          <a:xfrm flipH="1">
            <a:off x="2584066" y="635166"/>
            <a:ext cx="38796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 6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42" y="1110597"/>
            <a:ext cx="5637309" cy="3777064"/>
          </a:xfrm>
          <a:prstGeom prst="rect">
            <a:avLst/>
          </a:prstGeom>
        </p:spPr>
      </p:pic>
      <p:grpSp>
        <p:nvGrpSpPr>
          <p:cNvPr id="8" name="Google Shape;1282;p56"/>
          <p:cNvGrpSpPr/>
          <p:nvPr/>
        </p:nvGrpSpPr>
        <p:grpSpPr>
          <a:xfrm rot="10800000" flipH="1">
            <a:off x="0" y="564797"/>
            <a:ext cx="2227560" cy="515835"/>
            <a:chOff x="3199075" y="3739025"/>
            <a:chExt cx="448629" cy="111875"/>
          </a:xfrm>
        </p:grpSpPr>
        <p:sp>
          <p:nvSpPr>
            <p:cNvPr id="9" name="Google Shape;1283;p56"/>
            <p:cNvSpPr/>
            <p:nvPr/>
          </p:nvSpPr>
          <p:spPr>
            <a:xfrm>
              <a:off x="3199075" y="3739025"/>
              <a:ext cx="448629" cy="111875"/>
            </a:xfrm>
            <a:custGeom>
              <a:avLst/>
              <a:gdLst/>
              <a:ahLst/>
              <a:cxnLst/>
              <a:rect l="l" t="t" r="r" b="b"/>
              <a:pathLst>
                <a:path w="19396" h="4475" extrusionOk="0">
                  <a:moveTo>
                    <a:pt x="2907" y="1"/>
                  </a:moveTo>
                  <a:cubicBezTo>
                    <a:pt x="1039" y="1"/>
                    <a:pt x="1" y="2236"/>
                    <a:pt x="1263" y="3614"/>
                  </a:cubicBezTo>
                  <a:cubicBezTo>
                    <a:pt x="1292" y="3643"/>
                    <a:pt x="1321" y="3672"/>
                    <a:pt x="1350" y="3708"/>
                  </a:cubicBezTo>
                  <a:cubicBezTo>
                    <a:pt x="1856" y="4214"/>
                    <a:pt x="2526" y="4474"/>
                    <a:pt x="3201" y="4474"/>
                  </a:cubicBezTo>
                  <a:cubicBezTo>
                    <a:pt x="3737" y="4474"/>
                    <a:pt x="4276" y="4310"/>
                    <a:pt x="4739" y="3975"/>
                  </a:cubicBezTo>
                  <a:lnTo>
                    <a:pt x="14325" y="3975"/>
                  </a:lnTo>
                  <a:cubicBezTo>
                    <a:pt x="15399" y="3975"/>
                    <a:pt x="16424" y="3549"/>
                    <a:pt x="17188" y="2792"/>
                  </a:cubicBezTo>
                  <a:lnTo>
                    <a:pt x="19056" y="917"/>
                  </a:lnTo>
                  <a:cubicBezTo>
                    <a:pt x="19395" y="585"/>
                    <a:pt x="19157" y="8"/>
                    <a:pt x="18681" y="8"/>
                  </a:cubicBezTo>
                  <a:lnTo>
                    <a:pt x="2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4;p56"/>
            <p:cNvSpPr/>
            <p:nvPr/>
          </p:nvSpPr>
          <p:spPr>
            <a:xfrm>
              <a:off x="3228836" y="3756427"/>
              <a:ext cx="83875" cy="75800"/>
            </a:xfrm>
            <a:custGeom>
              <a:avLst/>
              <a:gdLst/>
              <a:ahLst/>
              <a:cxnLst/>
              <a:rect l="l" t="t" r="r" b="b"/>
              <a:pathLst>
                <a:path w="3355" h="3032" extrusionOk="0">
                  <a:moveTo>
                    <a:pt x="1681" y="1"/>
                  </a:moveTo>
                  <a:cubicBezTo>
                    <a:pt x="1553" y="1"/>
                    <a:pt x="1422" y="17"/>
                    <a:pt x="1292" y="52"/>
                  </a:cubicBezTo>
                  <a:cubicBezTo>
                    <a:pt x="484" y="261"/>
                    <a:pt x="0" y="1091"/>
                    <a:pt x="210" y="1898"/>
                  </a:cubicBezTo>
                  <a:cubicBezTo>
                    <a:pt x="385" y="2577"/>
                    <a:pt x="999" y="3032"/>
                    <a:pt x="1669" y="3032"/>
                  </a:cubicBezTo>
                  <a:cubicBezTo>
                    <a:pt x="1797" y="3032"/>
                    <a:pt x="1927" y="3015"/>
                    <a:pt x="2056" y="2980"/>
                  </a:cubicBezTo>
                  <a:cubicBezTo>
                    <a:pt x="2871" y="2771"/>
                    <a:pt x="3354" y="1942"/>
                    <a:pt x="3145" y="1134"/>
                  </a:cubicBezTo>
                  <a:cubicBezTo>
                    <a:pt x="2963" y="456"/>
                    <a:pt x="2354" y="1"/>
                    <a:pt x="168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08;p44"/>
          <p:cNvSpPr txBox="1">
            <a:spLocks noGrp="1"/>
          </p:cNvSpPr>
          <p:nvPr>
            <p:ph type="subTitle" idx="1"/>
          </p:nvPr>
        </p:nvSpPr>
        <p:spPr>
          <a:xfrm>
            <a:off x="494854" y="665131"/>
            <a:ext cx="2309539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MA" dirty="0">
                <a:solidFill>
                  <a:schemeClr val="bg1"/>
                </a:solidFill>
              </a:rPr>
              <a:t> Diagramme de </a:t>
            </a:r>
            <a:r>
              <a:rPr lang="fr-MA" dirty="0" smtClean="0">
                <a:solidFill>
                  <a:schemeClr val="bg1"/>
                </a:solidFill>
              </a:rPr>
              <a:t>classe: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896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ctrTitle"/>
          </p:nvPr>
        </p:nvSpPr>
        <p:spPr>
          <a:xfrm>
            <a:off x="1978601" y="106387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Analyse</a:t>
            </a:r>
            <a:r>
              <a:rPr lang="en" dirty="0" smtClean="0"/>
              <a:t> fonctionnelle </a:t>
            </a:r>
            <a:endParaRPr dirty="0"/>
          </a:p>
        </p:txBody>
      </p:sp>
      <p:cxnSp>
        <p:nvCxnSpPr>
          <p:cNvPr id="406" name="Google Shape;406;p44"/>
          <p:cNvCxnSpPr/>
          <p:nvPr/>
        </p:nvCxnSpPr>
        <p:spPr>
          <a:xfrm flipH="1">
            <a:off x="2577191" y="600793"/>
            <a:ext cx="38796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16" y="1108677"/>
            <a:ext cx="5515355" cy="3939293"/>
          </a:xfrm>
          <a:prstGeom prst="rect">
            <a:avLst/>
          </a:prstGeom>
        </p:spPr>
      </p:pic>
      <p:grpSp>
        <p:nvGrpSpPr>
          <p:cNvPr id="7" name="Google Shape;1282;p56"/>
          <p:cNvGrpSpPr/>
          <p:nvPr/>
        </p:nvGrpSpPr>
        <p:grpSpPr>
          <a:xfrm rot="10800000" flipH="1">
            <a:off x="0" y="564797"/>
            <a:ext cx="2227560" cy="515835"/>
            <a:chOff x="3199075" y="3739025"/>
            <a:chExt cx="448629" cy="111875"/>
          </a:xfrm>
        </p:grpSpPr>
        <p:sp>
          <p:nvSpPr>
            <p:cNvPr id="9" name="Google Shape;1283;p56"/>
            <p:cNvSpPr/>
            <p:nvPr/>
          </p:nvSpPr>
          <p:spPr>
            <a:xfrm>
              <a:off x="3199075" y="3739025"/>
              <a:ext cx="448629" cy="111875"/>
            </a:xfrm>
            <a:custGeom>
              <a:avLst/>
              <a:gdLst/>
              <a:ahLst/>
              <a:cxnLst/>
              <a:rect l="l" t="t" r="r" b="b"/>
              <a:pathLst>
                <a:path w="19396" h="4475" extrusionOk="0">
                  <a:moveTo>
                    <a:pt x="2907" y="1"/>
                  </a:moveTo>
                  <a:cubicBezTo>
                    <a:pt x="1039" y="1"/>
                    <a:pt x="1" y="2236"/>
                    <a:pt x="1263" y="3614"/>
                  </a:cubicBezTo>
                  <a:cubicBezTo>
                    <a:pt x="1292" y="3643"/>
                    <a:pt x="1321" y="3672"/>
                    <a:pt x="1350" y="3708"/>
                  </a:cubicBezTo>
                  <a:cubicBezTo>
                    <a:pt x="1856" y="4214"/>
                    <a:pt x="2526" y="4474"/>
                    <a:pt x="3201" y="4474"/>
                  </a:cubicBezTo>
                  <a:cubicBezTo>
                    <a:pt x="3737" y="4474"/>
                    <a:pt x="4276" y="4310"/>
                    <a:pt x="4739" y="3975"/>
                  </a:cubicBezTo>
                  <a:lnTo>
                    <a:pt x="14325" y="3975"/>
                  </a:lnTo>
                  <a:cubicBezTo>
                    <a:pt x="15399" y="3975"/>
                    <a:pt x="16424" y="3549"/>
                    <a:pt x="17188" y="2792"/>
                  </a:cubicBezTo>
                  <a:lnTo>
                    <a:pt x="19056" y="917"/>
                  </a:lnTo>
                  <a:cubicBezTo>
                    <a:pt x="19395" y="585"/>
                    <a:pt x="19157" y="8"/>
                    <a:pt x="18681" y="8"/>
                  </a:cubicBezTo>
                  <a:lnTo>
                    <a:pt x="2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4;p56"/>
            <p:cNvSpPr/>
            <p:nvPr/>
          </p:nvSpPr>
          <p:spPr>
            <a:xfrm>
              <a:off x="3228836" y="3756427"/>
              <a:ext cx="83875" cy="75800"/>
            </a:xfrm>
            <a:custGeom>
              <a:avLst/>
              <a:gdLst/>
              <a:ahLst/>
              <a:cxnLst/>
              <a:rect l="l" t="t" r="r" b="b"/>
              <a:pathLst>
                <a:path w="3355" h="3032" extrusionOk="0">
                  <a:moveTo>
                    <a:pt x="1681" y="1"/>
                  </a:moveTo>
                  <a:cubicBezTo>
                    <a:pt x="1553" y="1"/>
                    <a:pt x="1422" y="17"/>
                    <a:pt x="1292" y="52"/>
                  </a:cubicBezTo>
                  <a:cubicBezTo>
                    <a:pt x="484" y="261"/>
                    <a:pt x="0" y="1091"/>
                    <a:pt x="210" y="1898"/>
                  </a:cubicBezTo>
                  <a:cubicBezTo>
                    <a:pt x="385" y="2577"/>
                    <a:pt x="999" y="3032"/>
                    <a:pt x="1669" y="3032"/>
                  </a:cubicBezTo>
                  <a:cubicBezTo>
                    <a:pt x="1797" y="3032"/>
                    <a:pt x="1927" y="3015"/>
                    <a:pt x="2056" y="2980"/>
                  </a:cubicBezTo>
                  <a:cubicBezTo>
                    <a:pt x="2871" y="2771"/>
                    <a:pt x="3354" y="1942"/>
                    <a:pt x="3145" y="1134"/>
                  </a:cubicBezTo>
                  <a:cubicBezTo>
                    <a:pt x="2963" y="456"/>
                    <a:pt x="2354" y="1"/>
                    <a:pt x="168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44"/>
          <p:cNvSpPr txBox="1">
            <a:spLocks noGrp="1"/>
          </p:cNvSpPr>
          <p:nvPr>
            <p:ph type="subTitle" idx="1"/>
          </p:nvPr>
        </p:nvSpPr>
        <p:spPr>
          <a:xfrm>
            <a:off x="267652" y="665131"/>
            <a:ext cx="2309539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MA" dirty="0" smtClean="0">
                <a:solidFill>
                  <a:schemeClr val="bg1"/>
                </a:solidFill>
              </a:rPr>
              <a:t>       Diagramme de séquence: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961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smtClean="0"/>
              <a:t>Validation du Cahier des Charges 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5128639" y="2624423"/>
            <a:ext cx="3417087" cy="1003200"/>
          </a:xfrm>
        </p:spPr>
        <p:txBody>
          <a:bodyPr/>
          <a:lstStyle/>
          <a:p>
            <a:r>
              <a:rPr lang="fr-MA" dirty="0" smtClean="0"/>
              <a:t>La génération  du fichier « .</a:t>
            </a:r>
            <a:r>
              <a:rPr lang="fr-MA" dirty="0" err="1" smtClean="0"/>
              <a:t>dat</a:t>
            </a:r>
            <a:r>
              <a:rPr lang="fr-MA" dirty="0" smtClean="0"/>
              <a:t> »</a:t>
            </a:r>
            <a:endParaRPr lang="fr-FR" dirty="0"/>
          </a:p>
        </p:txBody>
      </p:sp>
      <p:sp>
        <p:nvSpPr>
          <p:cNvPr id="11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-75903" y="4554241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2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822013" y="1106807"/>
            <a:ext cx="2842198" cy="3627088"/>
            <a:chOff x="2050696" y="1266285"/>
            <a:chExt cx="3359455" cy="4325485"/>
          </a:xfrm>
        </p:grpSpPr>
        <p:grpSp>
          <p:nvGrpSpPr>
            <p:cNvPr id="31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696" y="1266285"/>
              <a:ext cx="3359455" cy="4325485"/>
              <a:chOff x="5230813" y="2312988"/>
              <a:chExt cx="1733550" cy="2232025"/>
            </a:xfrm>
          </p:grpSpPr>
          <p:sp>
            <p:nvSpPr>
              <p:cNvPr id="39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32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4725964" y="1890470"/>
            <a:ext cx="411213" cy="397341"/>
            <a:chOff x="6493081" y="1742364"/>
            <a:chExt cx="660464" cy="657690"/>
          </a:xfrm>
        </p:grpSpPr>
        <p:sp>
          <p:nvSpPr>
            <p:cNvPr id="28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1" name="Sous-titre 3"/>
          <p:cNvSpPr>
            <a:spLocks noGrp="1"/>
          </p:cNvSpPr>
          <p:nvPr>
            <p:ph type="subTitle" idx="1"/>
          </p:nvPr>
        </p:nvSpPr>
        <p:spPr>
          <a:xfrm>
            <a:off x="4842460" y="1747526"/>
            <a:ext cx="3417087" cy="1003200"/>
          </a:xfrm>
        </p:spPr>
        <p:txBody>
          <a:bodyPr/>
          <a:lstStyle/>
          <a:p>
            <a:r>
              <a:rPr lang="fr-FR" dirty="0" smtClean="0"/>
              <a:t>	Possibilité </a:t>
            </a:r>
            <a:r>
              <a:rPr lang="fr-FR" dirty="0"/>
              <a:t>de modifier les valeurs des </a:t>
            </a:r>
            <a:r>
              <a:rPr lang="fr-FR" dirty="0" smtClean="0"/>
              <a:t>données d’entrée </a:t>
            </a:r>
            <a:r>
              <a:rPr lang="fr-FR" dirty="0"/>
              <a:t>et les enregistrer dans une base de données</a:t>
            </a:r>
          </a:p>
        </p:txBody>
      </p:sp>
      <p:grpSp>
        <p:nvGrpSpPr>
          <p:cNvPr id="5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4725963" y="2579753"/>
            <a:ext cx="411213" cy="397341"/>
            <a:chOff x="6493081" y="1742364"/>
            <a:chExt cx="660464" cy="657690"/>
          </a:xfrm>
        </p:grpSpPr>
        <p:sp>
          <p:nvSpPr>
            <p:cNvPr id="53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6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4720118" y="3203887"/>
            <a:ext cx="411213" cy="397341"/>
            <a:chOff x="6493081" y="1742364"/>
            <a:chExt cx="660464" cy="657690"/>
          </a:xfrm>
        </p:grpSpPr>
        <p:sp>
          <p:nvSpPr>
            <p:cNvPr id="57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4" name="Sous-titre 3"/>
          <p:cNvSpPr>
            <a:spLocks noGrp="1"/>
          </p:cNvSpPr>
          <p:nvPr>
            <p:ph type="subTitle" idx="1"/>
          </p:nvPr>
        </p:nvSpPr>
        <p:spPr>
          <a:xfrm>
            <a:off x="5125947" y="3244939"/>
            <a:ext cx="3417087" cy="1003200"/>
          </a:xfrm>
        </p:spPr>
        <p:txBody>
          <a:bodyPr/>
          <a:lstStyle/>
          <a:p>
            <a:r>
              <a:rPr lang="fr-MA" dirty="0" smtClean="0"/>
              <a:t>La lecture  du fichier « .</a:t>
            </a:r>
            <a:r>
              <a:rPr lang="fr-MA" dirty="0" err="1" smtClean="0"/>
              <a:t>txt</a:t>
            </a:r>
            <a:r>
              <a:rPr lang="fr-MA" dirty="0" smtClean="0"/>
              <a:t> » provenant de Xpress</a:t>
            </a:r>
            <a:endParaRPr lang="fr-FR" dirty="0"/>
          </a:p>
        </p:txBody>
      </p:sp>
      <p:grpSp>
        <p:nvGrpSpPr>
          <p:cNvPr id="65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4725963" y="3797739"/>
            <a:ext cx="411213" cy="397341"/>
            <a:chOff x="6493081" y="1742364"/>
            <a:chExt cx="660464" cy="657690"/>
          </a:xfrm>
        </p:grpSpPr>
        <p:sp>
          <p:nvSpPr>
            <p:cNvPr id="66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9" name="Sous-titre 3"/>
          <p:cNvSpPr>
            <a:spLocks noGrp="1"/>
          </p:cNvSpPr>
          <p:nvPr>
            <p:ph type="subTitle" idx="1"/>
          </p:nvPr>
        </p:nvSpPr>
        <p:spPr>
          <a:xfrm>
            <a:off x="5105645" y="3753369"/>
            <a:ext cx="3417087" cy="1003200"/>
          </a:xfrm>
        </p:spPr>
        <p:txBody>
          <a:bodyPr/>
          <a:lstStyle/>
          <a:p>
            <a:r>
              <a:rPr lang="fr-MA" dirty="0" smtClean="0"/>
              <a:t>Affichage des résultats sous formes de tables et</a:t>
            </a:r>
          </a:p>
          <a:p>
            <a:r>
              <a:rPr lang="fr-MA" dirty="0" smtClean="0"/>
              <a:t>graphes 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0488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6664586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Etude et choix Technique</a:t>
            </a:r>
            <a:endParaRPr dirty="0"/>
          </a:p>
        </p:txBody>
      </p:sp>
      <p:sp>
        <p:nvSpPr>
          <p:cNvPr id="394" name="Google Shape;394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95" name="Google Shape;395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ZoneTexte 4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195;p33"/>
          <p:cNvCxnSpPr/>
          <p:nvPr/>
        </p:nvCxnSpPr>
        <p:spPr>
          <a:xfrm rot="16200000" flipH="1">
            <a:off x="4343701" y="3723590"/>
            <a:ext cx="614080" cy="1068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33"/>
          <p:cNvSpPr/>
          <p:nvPr/>
        </p:nvSpPr>
        <p:spPr>
          <a:xfrm>
            <a:off x="956342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1005845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NodeJs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1076945" y="3914773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</a:t>
            </a:r>
            <a:r>
              <a:rPr lang="en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ack end </a:t>
            </a: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6813680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6854341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Python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Choix Technique</a:t>
            </a:r>
            <a:endParaRPr dirty="0"/>
          </a:p>
        </p:txBody>
      </p:sp>
      <p:cxnSp>
        <p:nvCxnSpPr>
          <p:cNvPr id="195" name="Google Shape;195;p33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3"/>
          <p:cNvSpPr/>
          <p:nvPr/>
        </p:nvSpPr>
        <p:spPr>
          <a:xfrm>
            <a:off x="2333298" y="2572350"/>
            <a:ext cx="4656082" cy="759429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3834350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8" name="Google Shape;198;p33"/>
          <p:cNvCxnSpPr/>
          <p:nvPr/>
        </p:nvCxnSpPr>
        <p:spPr>
          <a:xfrm rot="5400000">
            <a:off x="1693697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3"/>
          <p:cNvCxnSpPr/>
          <p:nvPr/>
        </p:nvCxnSpPr>
        <p:spPr>
          <a:xfrm>
            <a:off x="7094619" y="3019254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33"/>
          <p:cNvSpPr txBox="1"/>
          <p:nvPr/>
        </p:nvSpPr>
        <p:spPr>
          <a:xfrm>
            <a:off x="3606935" y="2737394"/>
            <a:ext cx="1966638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b="1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Application web </a:t>
            </a:r>
            <a:endParaRPr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3188396" y="2855329"/>
            <a:ext cx="27672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3874904" y="1084115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AngularJs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3946004" y="1352325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" name="Google Shape;190;p33"/>
          <p:cNvSpPr txBox="1"/>
          <p:nvPr/>
        </p:nvSpPr>
        <p:spPr>
          <a:xfrm>
            <a:off x="6902280" y="3914773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</a:t>
            </a:r>
            <a:r>
              <a:rPr lang="en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ack end </a:t>
            </a: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" name="Google Shape;190;p33"/>
          <p:cNvSpPr txBox="1"/>
          <p:nvPr/>
        </p:nvSpPr>
        <p:spPr>
          <a:xfrm>
            <a:off x="3927746" y="1352839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Front</a:t>
            </a:r>
            <a:r>
              <a:rPr lang="en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end </a:t>
            </a: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054" name="Picture 6" descr="https://angular.io/assets/images/logos/angular/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91" y="1522789"/>
            <a:ext cx="786326" cy="786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logo de node j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92" y="4157249"/>
            <a:ext cx="800076" cy="489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logo de pyth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20" y="4206453"/>
            <a:ext cx="654520" cy="654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sp>
        <p:nvSpPr>
          <p:cNvPr id="24" name="Google Shape;188;p33"/>
          <p:cNvSpPr/>
          <p:nvPr/>
        </p:nvSpPr>
        <p:spPr>
          <a:xfrm>
            <a:off x="3946512" y="3889037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89;p33"/>
          <p:cNvSpPr txBox="1"/>
          <p:nvPr/>
        </p:nvSpPr>
        <p:spPr>
          <a:xfrm>
            <a:off x="3975018" y="3935597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JSON server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" name="Google Shape;190;p33"/>
          <p:cNvSpPr txBox="1"/>
          <p:nvPr/>
        </p:nvSpPr>
        <p:spPr>
          <a:xfrm>
            <a:off x="4080253" y="4361462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Base de données </a:t>
            </a: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2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1592056" y="310647"/>
            <a:ext cx="5990429" cy="946200"/>
          </a:xfrm>
        </p:spPr>
        <p:txBody>
          <a:bodyPr/>
          <a:lstStyle/>
          <a:p>
            <a:r>
              <a:rPr lang="fr-MA" dirty="0"/>
              <a:t>Architecture Modulaire du programme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56" y="909173"/>
            <a:ext cx="5760720" cy="401447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119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Réalisation</a:t>
            </a:r>
            <a:endParaRPr dirty="0"/>
          </a:p>
        </p:txBody>
      </p:sp>
      <p:sp>
        <p:nvSpPr>
          <p:cNvPr id="429" name="Google Shape;429;p4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430" name="Google Shape;430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46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151325" y="472300"/>
            <a:ext cx="58185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du Projet :</a:t>
            </a:r>
            <a:endParaRPr sz="2800"/>
          </a:p>
        </p:txBody>
      </p:sp>
      <p:cxnSp>
        <p:nvCxnSpPr>
          <p:cNvPr id="147" name="Google Shape;147;p29"/>
          <p:cNvCxnSpPr/>
          <p:nvPr/>
        </p:nvCxnSpPr>
        <p:spPr>
          <a:xfrm>
            <a:off x="4574400" y="11686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9"/>
          <p:cNvCxnSpPr/>
          <p:nvPr/>
        </p:nvCxnSpPr>
        <p:spPr>
          <a:xfrm>
            <a:off x="0" y="45718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9125"/>
            <a:ext cx="8839199" cy="25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8891752" y="4835723"/>
            <a:ext cx="25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72941" y="922279"/>
            <a:ext cx="2838450" cy="3467100"/>
          </a:xfrm>
          <a:prstGeom prst="rect">
            <a:avLst/>
          </a:prstGeom>
          <a:noFill/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381375" y="934010"/>
            <a:ext cx="57626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216230"/>
            <a:ext cx="57531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52400" y="4459117"/>
            <a:ext cx="39547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/>
              <a:t>Extrait du fichier </a:t>
            </a:r>
            <a:r>
              <a:rPr lang="fr-FR" sz="1100" b="1" dirty="0" err="1" smtClean="0"/>
              <a:t>db.json</a:t>
            </a:r>
            <a:r>
              <a:rPr lang="fr-FR" sz="1100" b="1" dirty="0" smtClean="0"/>
              <a:t> (base de données)</a:t>
            </a:r>
            <a:endParaRPr lang="fr-FR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4288971" y="2575889"/>
            <a:ext cx="39547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/>
              <a:t>Récupération de l’appel GET et exécution de Python</a:t>
            </a:r>
            <a:endParaRPr lang="fr-FR" sz="1100" b="1" dirty="0"/>
          </a:p>
        </p:txBody>
      </p:sp>
      <p:sp>
        <p:nvSpPr>
          <p:cNvPr id="11" name="Rectangle 10"/>
          <p:cNvSpPr/>
          <p:nvPr/>
        </p:nvSpPr>
        <p:spPr>
          <a:xfrm>
            <a:off x="5323114" y="4012803"/>
            <a:ext cx="39547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/>
              <a:t>Cors header</a:t>
            </a:r>
            <a:endParaRPr lang="fr-FR" sz="1100" b="1" dirty="0"/>
          </a:p>
        </p:txBody>
      </p:sp>
      <p:sp>
        <p:nvSpPr>
          <p:cNvPr id="12" name="Google Shape;436;p47"/>
          <p:cNvSpPr txBox="1">
            <a:spLocks noGrp="1"/>
          </p:cNvSpPr>
          <p:nvPr>
            <p:ph type="ctrTitle"/>
          </p:nvPr>
        </p:nvSpPr>
        <p:spPr>
          <a:xfrm>
            <a:off x="1933320" y="142643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Aperçu du </a:t>
            </a:r>
            <a:r>
              <a:rPr lang="fr-FR" dirty="0" smtClean="0"/>
              <a:t>programme </a:t>
            </a:r>
            <a:r>
              <a:rPr lang="fr-FR" smtClean="0"/>
              <a:t>de l’input </a:t>
            </a:r>
            <a:endParaRPr dirty="0"/>
          </a:p>
        </p:txBody>
      </p:sp>
      <p:sp>
        <p:nvSpPr>
          <p:cNvPr id="13" name="ZoneTexte 12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5250" y="394892"/>
            <a:ext cx="6254239" cy="946200"/>
          </a:xfrm>
        </p:spPr>
        <p:txBody>
          <a:bodyPr/>
          <a:lstStyle/>
          <a:p>
            <a:r>
              <a:rPr lang="fr-FR" dirty="0" smtClean="0"/>
              <a:t>Structure générale du fichier d’entrée</a:t>
            </a:r>
            <a:endParaRPr lang="fr-FR" dirty="0"/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768856" y="1181427"/>
            <a:ext cx="5661958" cy="35061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21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437;p47"/>
          <p:cNvGrpSpPr/>
          <p:nvPr/>
        </p:nvGrpSpPr>
        <p:grpSpPr>
          <a:xfrm>
            <a:off x="344412" y="2568829"/>
            <a:ext cx="1873113" cy="1290901"/>
            <a:chOff x="720000" y="2341741"/>
            <a:chExt cx="2120585" cy="1442831"/>
          </a:xfrm>
        </p:grpSpPr>
        <p:sp>
          <p:nvSpPr>
            <p:cNvPr id="10" name="Google Shape;438;p47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439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40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441;p47"/>
          <p:cNvGrpSpPr/>
          <p:nvPr/>
        </p:nvGrpSpPr>
        <p:grpSpPr>
          <a:xfrm rot="10800000" flipH="1">
            <a:off x="1895261" y="1927185"/>
            <a:ext cx="1873113" cy="1304427"/>
            <a:chOff x="720000" y="2341741"/>
            <a:chExt cx="2120585" cy="1457949"/>
          </a:xfrm>
        </p:grpSpPr>
        <p:sp>
          <p:nvSpPr>
            <p:cNvPr id="14" name="Google Shape;442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443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444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446;p47"/>
          <p:cNvSpPr/>
          <p:nvPr/>
        </p:nvSpPr>
        <p:spPr>
          <a:xfrm>
            <a:off x="3410676" y="3067116"/>
            <a:ext cx="782515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4;p47"/>
          <p:cNvSpPr txBox="1"/>
          <p:nvPr/>
        </p:nvSpPr>
        <p:spPr>
          <a:xfrm>
            <a:off x="332540" y="3290821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" name="Google Shape;455;p47"/>
          <p:cNvSpPr txBox="1"/>
          <p:nvPr/>
        </p:nvSpPr>
        <p:spPr>
          <a:xfrm>
            <a:off x="110394" y="3970446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Traitement du fichier avec NodeJs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" name="Google Shape;456;p47"/>
          <p:cNvSpPr txBox="1"/>
          <p:nvPr/>
        </p:nvSpPr>
        <p:spPr>
          <a:xfrm>
            <a:off x="1899840" y="2133971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" name="Google Shape;458;p47"/>
          <p:cNvSpPr txBox="1"/>
          <p:nvPr/>
        </p:nvSpPr>
        <p:spPr>
          <a:xfrm>
            <a:off x="3403415" y="3290821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" name="Google Shape;460;p47"/>
          <p:cNvSpPr txBox="1"/>
          <p:nvPr/>
        </p:nvSpPr>
        <p:spPr>
          <a:xfrm>
            <a:off x="3181269" y="3970446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Structure du fichier Json 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" name="Google Shape;463;p47"/>
          <p:cNvSpPr txBox="1"/>
          <p:nvPr/>
        </p:nvSpPr>
        <p:spPr>
          <a:xfrm>
            <a:off x="1714861" y="1090283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Liaison entre Angular et NodeJs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4" name="Google Shape;447;p47"/>
          <p:cNvCxnSpPr/>
          <p:nvPr/>
        </p:nvCxnSpPr>
        <p:spPr>
          <a:xfrm>
            <a:off x="6888369" y="3488367"/>
            <a:ext cx="14979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449;p47"/>
          <p:cNvGrpSpPr/>
          <p:nvPr/>
        </p:nvGrpSpPr>
        <p:grpSpPr>
          <a:xfrm rot="10800000" flipH="1">
            <a:off x="5113770" y="1935451"/>
            <a:ext cx="1873113" cy="1304427"/>
            <a:chOff x="720000" y="2341741"/>
            <a:chExt cx="2120585" cy="1457949"/>
          </a:xfrm>
        </p:grpSpPr>
        <p:sp>
          <p:nvSpPr>
            <p:cNvPr id="26" name="Google Shape;450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451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452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453;p47"/>
          <p:cNvSpPr/>
          <p:nvPr/>
        </p:nvSpPr>
        <p:spPr>
          <a:xfrm>
            <a:off x="6590588" y="3061203"/>
            <a:ext cx="788700" cy="79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57;p47"/>
          <p:cNvSpPr txBox="1"/>
          <p:nvPr/>
        </p:nvSpPr>
        <p:spPr>
          <a:xfrm>
            <a:off x="5099753" y="2148017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" name="Google Shape;459;p47"/>
          <p:cNvSpPr txBox="1"/>
          <p:nvPr/>
        </p:nvSpPr>
        <p:spPr>
          <a:xfrm>
            <a:off x="6590579" y="3291197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" name="Google Shape;461;p47"/>
          <p:cNvSpPr txBox="1"/>
          <p:nvPr/>
        </p:nvSpPr>
        <p:spPr>
          <a:xfrm>
            <a:off x="6368433" y="3977717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Affichage des résultats sous forme de graphes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3" name="Google Shape;462;p47"/>
          <p:cNvSpPr txBox="1"/>
          <p:nvPr/>
        </p:nvSpPr>
        <p:spPr>
          <a:xfrm>
            <a:off x="4766978" y="1333699"/>
            <a:ext cx="1078434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Affichage des résultats sous forme de tables 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4" name="Google Shape;448;p47"/>
          <p:cNvCxnSpPr/>
          <p:nvPr/>
        </p:nvCxnSpPr>
        <p:spPr>
          <a:xfrm rot="10800000">
            <a:off x="8387837" y="2576100"/>
            <a:ext cx="0" cy="9152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450;p47"/>
          <p:cNvSpPr/>
          <p:nvPr/>
        </p:nvSpPr>
        <p:spPr>
          <a:xfrm rot="10800000" flipH="1">
            <a:off x="8109910" y="1883527"/>
            <a:ext cx="782516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57;p47"/>
          <p:cNvSpPr txBox="1"/>
          <p:nvPr/>
        </p:nvSpPr>
        <p:spPr>
          <a:xfrm>
            <a:off x="8095893" y="2096094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" name="Google Shape;462;p47"/>
          <p:cNvSpPr txBox="1"/>
          <p:nvPr/>
        </p:nvSpPr>
        <p:spPr>
          <a:xfrm>
            <a:off x="7819095" y="1208792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Affichage des résultats dans un diagramme de gantt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8" name="Google Shape;448;p47"/>
          <p:cNvCxnSpPr/>
          <p:nvPr/>
        </p:nvCxnSpPr>
        <p:spPr>
          <a:xfrm rot="10800000">
            <a:off x="5456690" y="2591119"/>
            <a:ext cx="0" cy="9152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447;p47"/>
          <p:cNvCxnSpPr/>
          <p:nvPr/>
        </p:nvCxnSpPr>
        <p:spPr>
          <a:xfrm>
            <a:off x="3956629" y="3501337"/>
            <a:ext cx="14979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36;p47"/>
          <p:cNvSpPr txBox="1">
            <a:spLocks noGrp="1"/>
          </p:cNvSpPr>
          <p:nvPr>
            <p:ph type="ctrTitle"/>
          </p:nvPr>
        </p:nvSpPr>
        <p:spPr>
          <a:xfrm>
            <a:off x="2562999" y="290775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Output:</a:t>
            </a:r>
            <a:endParaRPr dirty="0"/>
          </a:p>
        </p:txBody>
      </p:sp>
      <p:sp>
        <p:nvSpPr>
          <p:cNvPr id="4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4136134" y="3163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3" name="Picture 6" descr="https://angular.io/assets/images/logos/angular/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20" y="1490314"/>
            <a:ext cx="415885" cy="4158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Résultat de recherche d'images pour &quot;logo de node j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27" y="1561892"/>
            <a:ext cx="478700" cy="292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oogle Shape;3804;p57"/>
          <p:cNvGrpSpPr/>
          <p:nvPr/>
        </p:nvGrpSpPr>
        <p:grpSpPr>
          <a:xfrm>
            <a:off x="2166805" y="1579615"/>
            <a:ext cx="231596" cy="230710"/>
            <a:chOff x="2085450" y="842250"/>
            <a:chExt cx="483700" cy="481850"/>
          </a:xfrm>
          <a:solidFill>
            <a:srgbClr val="009999"/>
          </a:solidFill>
        </p:grpSpPr>
        <p:sp>
          <p:nvSpPr>
            <p:cNvPr id="51" name="Google Shape;3805;p57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2" name="Google Shape;3806;p57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53" name="Google Shape;3807;p57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pic>
        <p:nvPicPr>
          <p:cNvPr id="3074" name="Picture 2" descr="Résultat de recherche d'images pour &quot;json 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96" y="4388971"/>
            <a:ext cx="330137" cy="3301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8653;p67"/>
          <p:cNvGrpSpPr/>
          <p:nvPr/>
        </p:nvGrpSpPr>
        <p:grpSpPr>
          <a:xfrm>
            <a:off x="5730872" y="1575372"/>
            <a:ext cx="330827" cy="330827"/>
            <a:chOff x="3963575" y="2317575"/>
            <a:chExt cx="296175" cy="296175"/>
          </a:xfrm>
          <a:solidFill>
            <a:srgbClr val="009999"/>
          </a:solidFill>
        </p:grpSpPr>
        <p:sp>
          <p:nvSpPr>
            <p:cNvPr id="57" name="Google Shape;8654;p67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656;p67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657;p67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658;p67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659;p67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660;p67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661;p67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662;p67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663;p67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664;p67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665;p67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666;p67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667;p67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668;p67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669;p67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8578;p67"/>
          <p:cNvGrpSpPr/>
          <p:nvPr/>
        </p:nvGrpSpPr>
        <p:grpSpPr>
          <a:xfrm>
            <a:off x="6819869" y="4552940"/>
            <a:ext cx="332587" cy="332335"/>
            <a:chOff x="1413250" y="2680675"/>
            <a:chExt cx="297750" cy="297525"/>
          </a:xfrm>
        </p:grpSpPr>
        <p:sp>
          <p:nvSpPr>
            <p:cNvPr id="73" name="Google Shape;8579;p67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580;p67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581;p67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582;p67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ZoneTexte 76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22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042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32" grpId="0"/>
      <p:bldP spid="33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fr-FR" dirty="0" smtClean="0"/>
              <a:t>Structure du fichier de sortie: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86203" y="1165116"/>
            <a:ext cx="6691149" cy="36486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23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 idx="2"/>
          </p:nvPr>
        </p:nvSpPr>
        <p:spPr>
          <a:xfrm>
            <a:off x="1974131" y="237236"/>
            <a:ext cx="5214300" cy="946200"/>
          </a:xfrm>
        </p:spPr>
        <p:txBody>
          <a:bodyPr/>
          <a:lstStyle/>
          <a:p>
            <a:r>
              <a:rPr lang="fr-FR" dirty="0" smtClean="0"/>
              <a:t>Aperçu du programme 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07769" y="1044137"/>
            <a:ext cx="35147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56290" y="1852556"/>
            <a:ext cx="18235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/>
              <a:t>Connexion Web Socket </a:t>
            </a:r>
            <a:endParaRPr lang="fr-FR" sz="1100" b="1" dirty="0"/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91202" y="1012606"/>
            <a:ext cx="3924300" cy="742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86096" y="1847301"/>
            <a:ext cx="18235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/>
              <a:t>Appel du Web Socket </a:t>
            </a:r>
            <a:endParaRPr lang="fr-FR" sz="1100" b="1" dirty="0"/>
          </a:p>
        </p:txBody>
      </p:sp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426739" y="2281074"/>
            <a:ext cx="4143375" cy="2305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01159" y="4608621"/>
            <a:ext cx="34789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/>
              <a:t>Emplacement du tab dans le fichier de sortie</a:t>
            </a:r>
            <a:endParaRPr lang="fr-FR" sz="11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24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fr-FR" dirty="0" smtClean="0"/>
              <a:t>Aperçu du programme 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25" y="1254246"/>
            <a:ext cx="5760720" cy="31184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841" y="4480142"/>
            <a:ext cx="85554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/>
              <a:t>Remplissage du Data de diagramme de </a:t>
            </a:r>
            <a:r>
              <a:rPr lang="fr-FR" sz="1100" b="1" dirty="0" err="1" smtClean="0"/>
              <a:t>gantt</a:t>
            </a:r>
            <a:r>
              <a:rPr lang="fr-FR" sz="1100" b="1" dirty="0" smtClean="0"/>
              <a:t> à partir du fichier </a:t>
            </a:r>
            <a:r>
              <a:rPr lang="fr-FR" sz="1100" b="1" dirty="0" err="1" smtClean="0"/>
              <a:t>txt</a:t>
            </a:r>
            <a:r>
              <a:rPr lang="fr-FR" sz="1100" b="1" dirty="0" smtClean="0"/>
              <a:t> et Propriétés des tâches et les paramètres du temps </a:t>
            </a:r>
            <a:endParaRPr lang="fr-FR" sz="1100" b="1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953126" y="1250403"/>
            <a:ext cx="3043730" cy="31051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25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Démonstration</a:t>
            </a:r>
            <a:endParaRPr dirty="0"/>
          </a:p>
        </p:txBody>
      </p:sp>
      <p:sp>
        <p:nvSpPr>
          <p:cNvPr id="555" name="Google Shape;555;p49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556" name="Google Shape;556;p49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ZoneTexte 4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ctrTitle"/>
          </p:nvPr>
        </p:nvSpPr>
        <p:spPr>
          <a:xfrm flipH="1">
            <a:off x="1374531" y="17376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 </a:t>
            </a:r>
            <a:endParaRPr dirty="0"/>
          </a:p>
        </p:txBody>
      </p:sp>
      <p:cxnSp>
        <p:nvCxnSpPr>
          <p:cNvPr id="175" name="Google Shape;175;p31"/>
          <p:cNvCxnSpPr>
            <a:endCxn id="173" idx="2"/>
          </p:cNvCxnSpPr>
          <p:nvPr/>
        </p:nvCxnSpPr>
        <p:spPr>
          <a:xfrm>
            <a:off x="0" y="2759713"/>
            <a:ext cx="387728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ZoneTexte 3"/>
          <p:cNvSpPr txBox="1"/>
          <p:nvPr/>
        </p:nvSpPr>
        <p:spPr>
          <a:xfrm>
            <a:off x="8713076" y="4835723"/>
            <a:ext cx="43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27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720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ctrTitle" idx="2"/>
          </p:nvPr>
        </p:nvSpPr>
        <p:spPr>
          <a:xfrm>
            <a:off x="437921" y="4354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 du projet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ctrTitle" idx="9"/>
          </p:nvPr>
        </p:nvSpPr>
        <p:spPr>
          <a:xfrm>
            <a:off x="390296" y="1342892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60" name="Google Shape;160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0"/>
          <p:cNvCxnSpPr/>
          <p:nvPr/>
        </p:nvCxnSpPr>
        <p:spPr>
          <a:xfrm>
            <a:off x="5861950" y="2725775"/>
            <a:ext cx="2585" cy="2417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30"/>
          <p:cNvSpPr txBox="1">
            <a:spLocks noGrp="1"/>
          </p:cNvSpPr>
          <p:nvPr>
            <p:ph type="title" idx="6"/>
          </p:nvPr>
        </p:nvSpPr>
        <p:spPr>
          <a:xfrm>
            <a:off x="5922008" y="189326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7"/>
          </p:nvPr>
        </p:nvSpPr>
        <p:spPr>
          <a:xfrm>
            <a:off x="5922008" y="270671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 idx="8"/>
          </p:nvPr>
        </p:nvSpPr>
        <p:spPr>
          <a:xfrm>
            <a:off x="5922008" y="363227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4"/>
          </p:nvPr>
        </p:nvSpPr>
        <p:spPr>
          <a:xfrm>
            <a:off x="437921" y="248716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générale du projet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ctrTitle" idx="16"/>
          </p:nvPr>
        </p:nvSpPr>
        <p:spPr>
          <a:xfrm>
            <a:off x="6811558" y="189325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Etude et choix Technique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5918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ctrTitle" idx="20"/>
          </p:nvPr>
        </p:nvSpPr>
        <p:spPr>
          <a:xfrm>
            <a:off x="6811558" y="356930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Démonstration </a:t>
            </a:r>
            <a:endParaRPr dirty="0"/>
          </a:p>
        </p:txBody>
      </p:sp>
      <p:sp>
        <p:nvSpPr>
          <p:cNvPr id="17" name="Google Shape;162;p30"/>
          <p:cNvSpPr txBox="1">
            <a:spLocks/>
          </p:cNvSpPr>
          <p:nvPr/>
        </p:nvSpPr>
        <p:spPr>
          <a:xfrm>
            <a:off x="5968210" y="4457205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07</a:t>
            </a:r>
            <a:endParaRPr lang="en" dirty="0"/>
          </a:p>
        </p:txBody>
      </p:sp>
      <p:sp>
        <p:nvSpPr>
          <p:cNvPr id="18" name="Google Shape;166;p30"/>
          <p:cNvSpPr txBox="1">
            <a:spLocks/>
          </p:cNvSpPr>
          <p:nvPr/>
        </p:nvSpPr>
        <p:spPr>
          <a:xfrm>
            <a:off x="6811558" y="441056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891752" y="4835723"/>
            <a:ext cx="25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 du projet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5" name="Google Shape;175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ZoneTexte 4"/>
          <p:cNvSpPr txBox="1"/>
          <p:nvPr/>
        </p:nvSpPr>
        <p:spPr>
          <a:xfrm>
            <a:off x="8891752" y="4835723"/>
            <a:ext cx="25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ctrTitle"/>
          </p:nvPr>
        </p:nvSpPr>
        <p:spPr>
          <a:xfrm>
            <a:off x="-312374" y="1092413"/>
            <a:ext cx="3363689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:</a:t>
            </a:r>
            <a:endParaRPr sz="2800" dirty="0"/>
          </a:p>
        </p:txBody>
      </p:sp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2051139" y="1038479"/>
            <a:ext cx="6542687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fr-FR" dirty="0" smtClean="0"/>
              <a:t>Le centre de recherche de </a:t>
            </a:r>
            <a:r>
              <a:rPr lang="fr-FR" b="1" i="1" dirty="0" smtClean="0"/>
              <a:t>l’EMINES </a:t>
            </a:r>
            <a:r>
              <a:rPr lang="fr-FR" b="1" i="1" dirty="0" err="1" smtClean="0"/>
              <a:t>School</a:t>
            </a:r>
            <a:r>
              <a:rPr lang="fr-FR" b="1" i="1" dirty="0" smtClean="0"/>
              <a:t> </a:t>
            </a:r>
            <a:r>
              <a:rPr lang="fr-FR" b="1" i="1" dirty="0"/>
              <a:t>of </a:t>
            </a:r>
            <a:r>
              <a:rPr lang="fr-FR" b="1" i="1" dirty="0" err="1"/>
              <a:t>Industrial</a:t>
            </a:r>
            <a:r>
              <a:rPr lang="fr-FR" b="1" i="1" dirty="0"/>
              <a:t> </a:t>
            </a:r>
            <a:r>
              <a:rPr lang="fr-FR" b="1" i="1" dirty="0" smtClean="0"/>
              <a:t>Management </a:t>
            </a:r>
            <a:r>
              <a:rPr lang="fr-FR" i="1" dirty="0" smtClean="0"/>
              <a:t>a </a:t>
            </a:r>
            <a:r>
              <a:rPr lang="fr-FR" i="1" dirty="0"/>
              <a:t>lancé une recherche intitulée « la modélisation et l’analyse des risques liés au stock dans le site de Youssoufia</a:t>
            </a:r>
            <a:r>
              <a:rPr lang="fr-FR" i="1" dirty="0" smtClean="0"/>
              <a:t>» étudiée </a:t>
            </a:r>
            <a:r>
              <a:rPr lang="fr-FR" i="1" dirty="0"/>
              <a:t>par </a:t>
            </a:r>
            <a:r>
              <a:rPr lang="fr-FR" b="1" i="1" dirty="0"/>
              <a:t>Mme Asma RAKIZ</a:t>
            </a:r>
            <a:r>
              <a:rPr lang="fr-FR" i="1" dirty="0"/>
              <a:t>, une doctorante en </a:t>
            </a:r>
            <a:r>
              <a:rPr lang="fr-FR" i="1" dirty="0" err="1"/>
              <a:t>Supply</a:t>
            </a:r>
            <a:r>
              <a:rPr lang="fr-FR" i="1" dirty="0"/>
              <a:t> Chain Management</a:t>
            </a:r>
            <a:endParaRPr dirty="0"/>
          </a:p>
        </p:txBody>
      </p:sp>
      <p:cxnSp>
        <p:nvCxnSpPr>
          <p:cNvPr id="182" name="Google Shape;182;p32"/>
          <p:cNvCxnSpPr/>
          <p:nvPr/>
        </p:nvCxnSpPr>
        <p:spPr>
          <a:xfrm>
            <a:off x="4600653" y="75885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32"/>
          <p:cNvCxnSpPr/>
          <p:nvPr/>
        </p:nvCxnSpPr>
        <p:spPr>
          <a:xfrm>
            <a:off x="26253" y="304391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58" y="3171207"/>
            <a:ext cx="2190750" cy="187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08" y="3166761"/>
            <a:ext cx="2381250" cy="186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58" y="3166761"/>
            <a:ext cx="2434590" cy="186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Google Shape;180;p32"/>
          <p:cNvSpPr txBox="1">
            <a:spLocks/>
          </p:cNvSpPr>
          <p:nvPr/>
        </p:nvSpPr>
        <p:spPr>
          <a:xfrm>
            <a:off x="-312374" y="1970249"/>
            <a:ext cx="3363689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MA" dirty="0" smtClean="0"/>
              <a:t>Objectif :</a:t>
            </a:r>
            <a:endParaRPr lang="fr-FR" dirty="0"/>
          </a:p>
        </p:txBody>
      </p:sp>
      <p:sp>
        <p:nvSpPr>
          <p:cNvPr id="10" name="Google Shape;181;p32"/>
          <p:cNvSpPr txBox="1">
            <a:spLocks/>
          </p:cNvSpPr>
          <p:nvPr/>
        </p:nvSpPr>
        <p:spPr>
          <a:xfrm>
            <a:off x="2143484" y="2127606"/>
            <a:ext cx="6542687" cy="24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fr-FR" i="1" dirty="0" smtClean="0"/>
              <a:t>Le développement </a:t>
            </a:r>
            <a:r>
              <a:rPr lang="fr-FR" i="1" dirty="0"/>
              <a:t>d’une interface POC de cette modélisation et garantir l’utilisation de cette interface par un exploitant extérieur, soit alors un agent OCP.</a:t>
            </a:r>
            <a:endParaRPr lang="fr-FR" dirty="0"/>
          </a:p>
          <a:p>
            <a:pPr marL="0" indent="0" algn="l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891752" y="4835723"/>
            <a:ext cx="25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Problématique 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4" name="Google Shape;214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ZoneTexte 4"/>
          <p:cNvSpPr txBox="1"/>
          <p:nvPr/>
        </p:nvSpPr>
        <p:spPr>
          <a:xfrm>
            <a:off x="8891752" y="4835723"/>
            <a:ext cx="25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35"/>
          <p:cNvCxnSpPr/>
          <p:nvPr/>
        </p:nvCxnSpPr>
        <p:spPr>
          <a:xfrm>
            <a:off x="3727122" y="71196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35"/>
          <p:cNvSpPr txBox="1">
            <a:spLocks noGrp="1"/>
          </p:cNvSpPr>
          <p:nvPr>
            <p:ph type="subTitle" idx="1"/>
          </p:nvPr>
        </p:nvSpPr>
        <p:spPr>
          <a:xfrm>
            <a:off x="1715696" y="4615401"/>
            <a:ext cx="6198977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méthode automatique pour faciliter la saisie des données et l’affichage des résultats des tests.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re 2"/>
          <p:cNvSpPr>
            <a:spLocks noGrp="1"/>
          </p:cNvSpPr>
          <p:nvPr>
            <p:ph type="ctrTitle" idx="2"/>
          </p:nvPr>
        </p:nvSpPr>
        <p:spPr>
          <a:xfrm>
            <a:off x="1974025" y="146826"/>
            <a:ext cx="5214300" cy="946200"/>
          </a:xfrm>
        </p:spPr>
        <p:txBody>
          <a:bodyPr/>
          <a:lstStyle/>
          <a:p>
            <a:r>
              <a:rPr lang="fr-MA" dirty="0" smtClean="0"/>
              <a:t>Problématique:</a:t>
            </a:r>
            <a:endParaRPr lang="fr-FR" dirty="0"/>
          </a:p>
        </p:txBody>
      </p:sp>
      <p:grpSp>
        <p:nvGrpSpPr>
          <p:cNvPr id="6" name="Google Shape;1664;p56"/>
          <p:cNvGrpSpPr/>
          <p:nvPr/>
        </p:nvGrpSpPr>
        <p:grpSpPr>
          <a:xfrm>
            <a:off x="2946570" y="1407600"/>
            <a:ext cx="2208628" cy="2503319"/>
            <a:chOff x="2431875" y="700600"/>
            <a:chExt cx="264700" cy="244850"/>
          </a:xfrm>
        </p:grpSpPr>
        <p:sp>
          <p:nvSpPr>
            <p:cNvPr id="7" name="Google Shape;1665;p56"/>
            <p:cNvSpPr/>
            <p:nvPr/>
          </p:nvSpPr>
          <p:spPr>
            <a:xfrm>
              <a:off x="2552500" y="700650"/>
              <a:ext cx="137600" cy="113225"/>
            </a:xfrm>
            <a:custGeom>
              <a:avLst/>
              <a:gdLst/>
              <a:ahLst/>
              <a:cxnLst/>
              <a:rect l="l" t="t" r="r" b="b"/>
              <a:pathLst>
                <a:path w="5504" h="4529" extrusionOk="0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6;p56"/>
            <p:cNvSpPr/>
            <p:nvPr/>
          </p:nvSpPr>
          <p:spPr>
            <a:xfrm>
              <a:off x="2621550" y="700600"/>
              <a:ext cx="68550" cy="113275"/>
            </a:xfrm>
            <a:custGeom>
              <a:avLst/>
              <a:gdLst/>
              <a:ahLst/>
              <a:cxnLst/>
              <a:rect l="l" t="t" r="r" b="b"/>
              <a:pathLst>
                <a:path w="2742" h="4531" extrusionOk="0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7;p56"/>
            <p:cNvSpPr/>
            <p:nvPr/>
          </p:nvSpPr>
          <p:spPr>
            <a:xfrm>
              <a:off x="2546375" y="700650"/>
              <a:ext cx="150200" cy="95375"/>
            </a:xfrm>
            <a:custGeom>
              <a:avLst/>
              <a:gdLst/>
              <a:ahLst/>
              <a:cxnLst/>
              <a:rect l="l" t="t" r="r" b="b"/>
              <a:pathLst>
                <a:path w="6008" h="3815" extrusionOk="0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8;p56"/>
            <p:cNvSpPr/>
            <p:nvPr/>
          </p:nvSpPr>
          <p:spPr>
            <a:xfrm>
              <a:off x="2579900" y="716125"/>
              <a:ext cx="83150" cy="47975"/>
            </a:xfrm>
            <a:custGeom>
              <a:avLst/>
              <a:gdLst/>
              <a:ahLst/>
              <a:cxnLst/>
              <a:rect l="l" t="t" r="r" b="b"/>
              <a:pathLst>
                <a:path w="3326" h="1919" extrusionOk="0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9;p56"/>
            <p:cNvSpPr/>
            <p:nvPr/>
          </p:nvSpPr>
          <p:spPr>
            <a:xfrm>
              <a:off x="2578450" y="716125"/>
              <a:ext cx="86050" cy="27250"/>
            </a:xfrm>
            <a:custGeom>
              <a:avLst/>
              <a:gdLst/>
              <a:ahLst/>
              <a:cxnLst/>
              <a:rect l="l" t="t" r="r" b="b"/>
              <a:pathLst>
                <a:path w="3442" h="1090" extrusionOk="0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70;p56"/>
            <p:cNvSpPr/>
            <p:nvPr/>
          </p:nvSpPr>
          <p:spPr>
            <a:xfrm>
              <a:off x="2438550" y="774775"/>
              <a:ext cx="165350" cy="96875"/>
            </a:xfrm>
            <a:custGeom>
              <a:avLst/>
              <a:gdLst/>
              <a:ahLst/>
              <a:cxnLst/>
              <a:rect l="l" t="t" r="r" b="b"/>
              <a:pathLst>
                <a:path w="6614" h="3875" extrusionOk="0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1;p56"/>
            <p:cNvSpPr/>
            <p:nvPr/>
          </p:nvSpPr>
          <p:spPr>
            <a:xfrm>
              <a:off x="2431875" y="774700"/>
              <a:ext cx="172025" cy="79100"/>
            </a:xfrm>
            <a:custGeom>
              <a:avLst/>
              <a:gdLst/>
              <a:ahLst/>
              <a:cxnLst/>
              <a:rect l="l" t="t" r="r" b="b"/>
              <a:pathLst>
                <a:path w="6881" h="3164" extrusionOk="0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2;p56"/>
            <p:cNvSpPr/>
            <p:nvPr/>
          </p:nvSpPr>
          <p:spPr>
            <a:xfrm>
              <a:off x="2465400" y="790225"/>
              <a:ext cx="83150" cy="48175"/>
            </a:xfrm>
            <a:custGeom>
              <a:avLst/>
              <a:gdLst/>
              <a:ahLst/>
              <a:cxnLst/>
              <a:rect l="l" t="t" r="r" b="b"/>
              <a:pathLst>
                <a:path w="3326" h="1927" extrusionOk="0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3;p56"/>
            <p:cNvSpPr/>
            <p:nvPr/>
          </p:nvSpPr>
          <p:spPr>
            <a:xfrm>
              <a:off x="2464150" y="790225"/>
              <a:ext cx="85850" cy="27425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4;p56"/>
            <p:cNvSpPr/>
            <p:nvPr/>
          </p:nvSpPr>
          <p:spPr>
            <a:xfrm>
              <a:off x="2552325" y="832225"/>
              <a:ext cx="137050" cy="113225"/>
            </a:xfrm>
            <a:custGeom>
              <a:avLst/>
              <a:gdLst/>
              <a:ahLst/>
              <a:cxnLst/>
              <a:rect l="l" t="t" r="r" b="b"/>
              <a:pathLst>
                <a:path w="5482" h="4529" extrusionOk="0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5;p56"/>
            <p:cNvSpPr/>
            <p:nvPr/>
          </p:nvSpPr>
          <p:spPr>
            <a:xfrm>
              <a:off x="2545650" y="832225"/>
              <a:ext cx="150575" cy="95375"/>
            </a:xfrm>
            <a:custGeom>
              <a:avLst/>
              <a:gdLst/>
              <a:ahLst/>
              <a:cxnLst/>
              <a:rect l="l" t="t" r="r" b="b"/>
              <a:pathLst>
                <a:path w="6023" h="3815" extrusionOk="0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6;p56"/>
            <p:cNvSpPr/>
            <p:nvPr/>
          </p:nvSpPr>
          <p:spPr>
            <a:xfrm>
              <a:off x="2575225" y="863975"/>
              <a:ext cx="91250" cy="48175"/>
            </a:xfrm>
            <a:custGeom>
              <a:avLst/>
              <a:gdLst/>
              <a:ahLst/>
              <a:cxnLst/>
              <a:rect l="l" t="t" r="r" b="b"/>
              <a:pathLst>
                <a:path w="3650" h="1927" extrusionOk="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7;p56"/>
            <p:cNvSpPr/>
            <p:nvPr/>
          </p:nvSpPr>
          <p:spPr>
            <a:xfrm>
              <a:off x="2577925" y="863975"/>
              <a:ext cx="85850" cy="27425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1232546" y="2379584"/>
            <a:ext cx="177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1100" dirty="0" smtClean="0">
                <a:latin typeface="Roboto Condensed Light" panose="020B0604020202020204" charset="0"/>
                <a:ea typeface="Roboto Condensed Light" panose="020B0604020202020204" charset="0"/>
              </a:rPr>
              <a:t>Grand nombre de données à la sortie </a:t>
            </a:r>
            <a:endParaRPr kumimoji="0" lang="en-GB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 Condensed Light" panose="020B0604020202020204" charset="0"/>
              <a:ea typeface="Roboto Condensed Light" panose="020B0604020202020204" charset="0"/>
              <a:cs typeface="Noto Sans" panose="020B0502040504020204" pitchFamily="34"/>
            </a:endParaRPr>
          </a:p>
        </p:txBody>
      </p:sp>
      <p:sp>
        <p:nvSpPr>
          <p:cNvPr id="42" name="Google Shape;1670;p56"/>
          <p:cNvSpPr/>
          <p:nvPr/>
        </p:nvSpPr>
        <p:spPr>
          <a:xfrm rot="10800000">
            <a:off x="4746111" y="2219051"/>
            <a:ext cx="1379662" cy="990439"/>
          </a:xfrm>
          <a:custGeom>
            <a:avLst/>
            <a:gdLst/>
            <a:ahLst/>
            <a:cxnLst/>
            <a:rect l="l" t="t" r="r" b="b"/>
            <a:pathLst>
              <a:path w="6614" h="3875" extrusionOk="0">
                <a:moveTo>
                  <a:pt x="2740" y="0"/>
                </a:moveTo>
                <a:cubicBezTo>
                  <a:pt x="2039" y="0"/>
                  <a:pt x="1338" y="153"/>
                  <a:pt x="801" y="460"/>
                </a:cubicBezTo>
                <a:cubicBezTo>
                  <a:pt x="274" y="770"/>
                  <a:pt x="0" y="1174"/>
                  <a:pt x="0" y="1578"/>
                </a:cubicBezTo>
                <a:lnTo>
                  <a:pt x="0" y="2292"/>
                </a:lnTo>
                <a:cubicBezTo>
                  <a:pt x="0" y="2696"/>
                  <a:pt x="274" y="3107"/>
                  <a:pt x="801" y="3410"/>
                </a:cubicBezTo>
                <a:cubicBezTo>
                  <a:pt x="1338" y="3720"/>
                  <a:pt x="2039" y="3875"/>
                  <a:pt x="2741" y="3875"/>
                </a:cubicBezTo>
                <a:cubicBezTo>
                  <a:pt x="3442" y="3875"/>
                  <a:pt x="4144" y="3720"/>
                  <a:pt x="4681" y="3410"/>
                </a:cubicBezTo>
                <a:lnTo>
                  <a:pt x="6614" y="2292"/>
                </a:lnTo>
                <a:lnTo>
                  <a:pt x="6614" y="1578"/>
                </a:lnTo>
                <a:lnTo>
                  <a:pt x="4674" y="460"/>
                </a:lnTo>
                <a:cubicBezTo>
                  <a:pt x="4140" y="153"/>
                  <a:pt x="3440" y="0"/>
                  <a:pt x="2740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71;p56"/>
          <p:cNvSpPr/>
          <p:nvPr/>
        </p:nvSpPr>
        <p:spPr>
          <a:xfrm rot="10800000">
            <a:off x="4741549" y="2217884"/>
            <a:ext cx="1435358" cy="808710"/>
          </a:xfrm>
          <a:custGeom>
            <a:avLst/>
            <a:gdLst/>
            <a:ahLst/>
            <a:cxnLst/>
            <a:rect l="l" t="t" r="r" b="b"/>
            <a:pathLst>
              <a:path w="6881" h="3164" extrusionOk="0">
                <a:moveTo>
                  <a:pt x="3014" y="0"/>
                </a:moveTo>
                <a:cubicBezTo>
                  <a:pt x="2310" y="0"/>
                  <a:pt x="1606" y="155"/>
                  <a:pt x="1068" y="463"/>
                </a:cubicBezTo>
                <a:cubicBezTo>
                  <a:pt x="0" y="1076"/>
                  <a:pt x="0" y="2078"/>
                  <a:pt x="1068" y="2699"/>
                </a:cubicBezTo>
                <a:cubicBezTo>
                  <a:pt x="1605" y="3009"/>
                  <a:pt x="2306" y="3164"/>
                  <a:pt x="3007" y="3164"/>
                </a:cubicBezTo>
                <a:cubicBezTo>
                  <a:pt x="3707" y="3164"/>
                  <a:pt x="4407" y="3009"/>
                  <a:pt x="4941" y="2699"/>
                </a:cubicBezTo>
                <a:lnTo>
                  <a:pt x="6881" y="1581"/>
                </a:lnTo>
                <a:lnTo>
                  <a:pt x="4948" y="463"/>
                </a:lnTo>
                <a:cubicBezTo>
                  <a:pt x="4412" y="154"/>
                  <a:pt x="3713" y="0"/>
                  <a:pt x="3014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672;p56"/>
          <p:cNvSpPr/>
          <p:nvPr/>
        </p:nvSpPr>
        <p:spPr>
          <a:xfrm rot="10800000">
            <a:off x="5085734" y="2392473"/>
            <a:ext cx="693795" cy="492536"/>
          </a:xfrm>
          <a:custGeom>
            <a:avLst/>
            <a:gdLst/>
            <a:ahLst/>
            <a:cxnLst/>
            <a:rect l="l" t="t" r="r" b="b"/>
            <a:pathLst>
              <a:path w="3326" h="1927" extrusionOk="0">
                <a:moveTo>
                  <a:pt x="1667" y="0"/>
                </a:moveTo>
                <a:cubicBezTo>
                  <a:pt x="744" y="0"/>
                  <a:pt x="1" y="433"/>
                  <a:pt x="1" y="960"/>
                </a:cubicBezTo>
                <a:cubicBezTo>
                  <a:pt x="1" y="1493"/>
                  <a:pt x="744" y="1926"/>
                  <a:pt x="1667" y="1926"/>
                </a:cubicBezTo>
                <a:cubicBezTo>
                  <a:pt x="2583" y="1926"/>
                  <a:pt x="3326" y="1493"/>
                  <a:pt x="3326" y="960"/>
                </a:cubicBezTo>
                <a:cubicBezTo>
                  <a:pt x="3326" y="433"/>
                  <a:pt x="2583" y="0"/>
                  <a:pt x="1667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673;p56"/>
          <p:cNvSpPr/>
          <p:nvPr/>
        </p:nvSpPr>
        <p:spPr>
          <a:xfrm rot="10800000">
            <a:off x="5076507" y="2631665"/>
            <a:ext cx="716323" cy="280390"/>
          </a:xfrm>
          <a:custGeom>
            <a:avLst/>
            <a:gdLst/>
            <a:ahLst/>
            <a:cxnLst/>
            <a:rect l="l" t="t" r="r" b="b"/>
            <a:pathLst>
              <a:path w="3434" h="1097" extrusionOk="0">
                <a:moveTo>
                  <a:pt x="1717" y="0"/>
                </a:moveTo>
                <a:cubicBezTo>
                  <a:pt x="1291" y="0"/>
                  <a:pt x="866" y="94"/>
                  <a:pt x="541" y="282"/>
                </a:cubicBezTo>
                <a:cubicBezTo>
                  <a:pt x="152" y="505"/>
                  <a:pt x="0" y="808"/>
                  <a:pt x="72" y="1097"/>
                </a:cubicBezTo>
                <a:cubicBezTo>
                  <a:pt x="116" y="895"/>
                  <a:pt x="274" y="707"/>
                  <a:pt x="541" y="556"/>
                </a:cubicBezTo>
                <a:cubicBezTo>
                  <a:pt x="866" y="368"/>
                  <a:pt x="1291" y="275"/>
                  <a:pt x="1717" y="275"/>
                </a:cubicBezTo>
                <a:cubicBezTo>
                  <a:pt x="2142" y="275"/>
                  <a:pt x="2568" y="368"/>
                  <a:pt x="2892" y="556"/>
                </a:cubicBezTo>
                <a:cubicBezTo>
                  <a:pt x="3159" y="707"/>
                  <a:pt x="3311" y="895"/>
                  <a:pt x="3361" y="1097"/>
                </a:cubicBezTo>
                <a:cubicBezTo>
                  <a:pt x="3433" y="808"/>
                  <a:pt x="3275" y="498"/>
                  <a:pt x="2892" y="282"/>
                </a:cubicBezTo>
                <a:cubicBezTo>
                  <a:pt x="2568" y="94"/>
                  <a:pt x="2142" y="0"/>
                  <a:pt x="171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3573196" y="990123"/>
            <a:ext cx="177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fr-FR" sz="110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Variété</a:t>
            </a:r>
            <a:r>
              <a:rPr kumimoji="0" lang="en-GB" sz="11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 des données à </a:t>
            </a:r>
            <a:r>
              <a:rPr kumimoji="0" lang="en-GB" sz="11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l’entrée</a:t>
            </a:r>
            <a:endParaRPr kumimoji="0" lang="en-GB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 Condensed Light" panose="020B0604020202020204" charset="0"/>
              <a:ea typeface="Roboto Condensed Light" panose="020B0604020202020204" charset="0"/>
              <a:cs typeface="Noto Sans" panose="020B0502040504020204" pitchFamily="34"/>
            </a:endParaRPr>
          </a:p>
        </p:txBody>
      </p:sp>
      <p:sp>
        <p:nvSpPr>
          <p:cNvPr id="48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3664249" y="3956468"/>
            <a:ext cx="177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La</a:t>
            </a:r>
            <a:r>
              <a:rPr kumimoji="0" lang="en-GB" sz="11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 liaison entre </a:t>
            </a:r>
            <a:r>
              <a:rPr kumimoji="0" lang="fr-FR" sz="110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différents</a:t>
            </a:r>
            <a:r>
              <a:rPr kumimoji="0" lang="en-GB" sz="11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 </a:t>
            </a:r>
            <a:r>
              <a:rPr kumimoji="0" lang="fr-FR" sz="110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logiciels</a:t>
            </a:r>
            <a:r>
              <a:rPr kumimoji="0" lang="en-GB" sz="11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 et programmes</a:t>
            </a:r>
            <a:endParaRPr kumimoji="0" lang="en-GB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 Condensed Light" panose="020B0604020202020204" charset="0"/>
              <a:ea typeface="Roboto Condensed Light" panose="020B0604020202020204" charset="0"/>
              <a:cs typeface="Noto Sans" panose="020B0502040504020204" pitchFamily="34"/>
            </a:endParaRPr>
          </a:p>
        </p:txBody>
      </p:sp>
      <p:sp>
        <p:nvSpPr>
          <p:cNvPr id="50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5938273" y="2434906"/>
            <a:ext cx="1778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Contrainte</a:t>
            </a:r>
            <a:r>
              <a:rPr kumimoji="0" lang="en-GB" sz="11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 Condensed Light" panose="020B0604020202020204" charset="0"/>
                <a:ea typeface="Roboto Condensed Light" panose="020B0604020202020204" charset="0"/>
                <a:cs typeface="Noto Sans" panose="020B0502040504020204" pitchFamily="34"/>
              </a:rPr>
              <a:t> du temps</a:t>
            </a:r>
            <a:endParaRPr kumimoji="0" lang="en-GB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 Condensed Light" panose="020B0604020202020204" charset="0"/>
              <a:ea typeface="Roboto Condensed Light" panose="020B0604020202020204" charset="0"/>
              <a:cs typeface="Noto Sans" panose="020B0502040504020204" pitchFamily="34"/>
            </a:endParaRPr>
          </a:p>
        </p:txBody>
      </p:sp>
      <p:sp>
        <p:nvSpPr>
          <p:cNvPr id="51" name="Google Shape;8010;p66"/>
          <p:cNvSpPr/>
          <p:nvPr/>
        </p:nvSpPr>
        <p:spPr>
          <a:xfrm>
            <a:off x="1562784" y="4665236"/>
            <a:ext cx="305824" cy="303982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ZoneTexte 27"/>
          <p:cNvSpPr txBox="1"/>
          <p:nvPr/>
        </p:nvSpPr>
        <p:spPr>
          <a:xfrm>
            <a:off x="8891752" y="4835723"/>
            <a:ext cx="25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961374" y="186253"/>
            <a:ext cx="5214300" cy="946200"/>
          </a:xfrm>
        </p:spPr>
        <p:txBody>
          <a:bodyPr/>
          <a:lstStyle/>
          <a:p>
            <a:r>
              <a:rPr lang="fr-MA" dirty="0" smtClean="0"/>
              <a:t>Solution choisie:</a:t>
            </a:r>
            <a:br>
              <a:rPr lang="fr-MA" dirty="0" smtClean="0"/>
            </a:br>
            <a:r>
              <a:rPr lang="fr-MA" dirty="0" smtClean="0"/>
              <a:t>Application web </a:t>
            </a:r>
            <a:endParaRPr lang="fr-FR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3192198" y="3571510"/>
            <a:ext cx="2484990" cy="936493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5">
            <a:extLst>
              <a:ext uri="{FF2B5EF4-FFF2-40B4-BE49-F238E27FC236}">
                <a16:creationId xmlns="" xmlns:a16="http://schemas.microsoft.com/office/drawing/2014/main" id="{2D5FAAC8-4DCE-4294-BF1E-FDD9D9F30F9B}"/>
              </a:ext>
            </a:extLst>
          </p:cNvPr>
          <p:cNvGrpSpPr/>
          <p:nvPr/>
        </p:nvGrpSpPr>
        <p:grpSpPr>
          <a:xfrm>
            <a:off x="3650566" y="1273572"/>
            <a:ext cx="1634179" cy="2149547"/>
            <a:chOff x="7549436" y="-3035119"/>
            <a:chExt cx="1474296" cy="1798263"/>
          </a:xfrm>
          <a:solidFill>
            <a:schemeClr val="accent2"/>
          </a:solidFill>
        </p:grpSpPr>
        <p:sp>
          <p:nvSpPr>
            <p:cNvPr id="34" name="Freeform 5">
              <a:extLst>
                <a:ext uri="{FF2B5EF4-FFF2-40B4-BE49-F238E27FC236}">
                  <a16:creationId xmlns="" xmlns:a16="http://schemas.microsoft.com/office/drawing/2014/main" id="{DB0C78FB-797C-48A5-8471-90AE252A5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="" xmlns:a16="http://schemas.microsoft.com/office/drawing/2014/main" id="{A867A9D3-244B-4D96-85FC-1B20A383B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7">
              <a:extLst>
                <a:ext uri="{FF2B5EF4-FFF2-40B4-BE49-F238E27FC236}">
                  <a16:creationId xmlns="" xmlns:a16="http://schemas.microsoft.com/office/drawing/2014/main" id="{081340D6-A119-4ECC-B054-F7F59A530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8">
              <a:extLst>
                <a:ext uri="{FF2B5EF4-FFF2-40B4-BE49-F238E27FC236}">
                  <a16:creationId xmlns="" xmlns:a16="http://schemas.microsoft.com/office/drawing/2014/main" id="{66093F5C-4A6F-48F7-A969-9A5617C0A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9">
              <a:extLst>
                <a:ext uri="{FF2B5EF4-FFF2-40B4-BE49-F238E27FC236}">
                  <a16:creationId xmlns="" xmlns:a16="http://schemas.microsoft.com/office/drawing/2014/main" id="{1B0A7BE6-A9F5-4F69-BB46-5FED15DE9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0">
              <a:extLst>
                <a:ext uri="{FF2B5EF4-FFF2-40B4-BE49-F238E27FC236}">
                  <a16:creationId xmlns="" xmlns:a16="http://schemas.microsoft.com/office/drawing/2014/main" id="{AAC04016-222C-4615-847D-EF424A435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1">
              <a:extLst>
                <a:ext uri="{FF2B5EF4-FFF2-40B4-BE49-F238E27FC236}">
                  <a16:creationId xmlns="" xmlns:a16="http://schemas.microsoft.com/office/drawing/2014/main" id="{F2A97FCD-688B-4009-A43E-772F81974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2">
              <a:extLst>
                <a:ext uri="{FF2B5EF4-FFF2-40B4-BE49-F238E27FC236}">
                  <a16:creationId xmlns="" xmlns:a16="http://schemas.microsoft.com/office/drawing/2014/main" id="{745AF341-A3B9-450E-AA0C-D16029079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3">
              <a:extLst>
                <a:ext uri="{FF2B5EF4-FFF2-40B4-BE49-F238E27FC236}">
                  <a16:creationId xmlns="" xmlns:a16="http://schemas.microsoft.com/office/drawing/2014/main" id="{6421252C-0288-4E74-8BE0-6173B937F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4">
              <a:extLst>
                <a:ext uri="{FF2B5EF4-FFF2-40B4-BE49-F238E27FC236}">
                  <a16:creationId xmlns="" xmlns:a16="http://schemas.microsoft.com/office/drawing/2014/main" id="{B0FE359E-F73E-4BDC-87AA-58798B116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5">
              <a:extLst>
                <a:ext uri="{FF2B5EF4-FFF2-40B4-BE49-F238E27FC236}">
                  <a16:creationId xmlns="" xmlns:a16="http://schemas.microsoft.com/office/drawing/2014/main" id="{3085AF8C-5A77-43FC-BB3D-25616E7BA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6">
              <a:extLst>
                <a:ext uri="{FF2B5EF4-FFF2-40B4-BE49-F238E27FC236}">
                  <a16:creationId xmlns="" xmlns:a16="http://schemas.microsoft.com/office/drawing/2014/main" id="{7266249B-8E16-4840-96FC-8516A1DEE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7">
              <a:extLst>
                <a:ext uri="{FF2B5EF4-FFF2-40B4-BE49-F238E27FC236}">
                  <a16:creationId xmlns="" xmlns:a16="http://schemas.microsoft.com/office/drawing/2014/main" id="{2441C55B-CC0E-4AF1-8DF0-22E322450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8">
              <a:extLst>
                <a:ext uri="{FF2B5EF4-FFF2-40B4-BE49-F238E27FC236}">
                  <a16:creationId xmlns="" xmlns:a16="http://schemas.microsoft.com/office/drawing/2014/main" id="{FA834BA1-D0A4-4237-913D-260A5DEBA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3329349" y="4676479"/>
            <a:ext cx="2340988" cy="290799"/>
          </a:xfrm>
          <a:prstGeom prst="ellipse">
            <a:avLst/>
          </a:prstGeom>
          <a:solidFill>
            <a:schemeClr val="accent2">
              <a:lumMod val="90000"/>
              <a:lumOff val="1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865354" y="94267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0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865354" y="316993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1" name="Oval 72">
            <a:extLst>
              <a:ext uri="{FF2B5EF4-FFF2-40B4-BE49-F238E27FC236}">
                <a16:creationId xmlns="" xmlns:a16="http://schemas.microsoft.com/office/drawing/2014/main" id="{6C67BB8D-4F08-4687-95FD-F1D81ABCF35D}"/>
              </a:ext>
            </a:extLst>
          </p:cNvPr>
          <p:cNvSpPr/>
          <p:nvPr/>
        </p:nvSpPr>
        <p:spPr>
          <a:xfrm>
            <a:off x="7293564" y="9426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259918" y="1607545"/>
            <a:ext cx="177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1100" dirty="0">
                <a:latin typeface="Roboto Condensed Light" panose="020B0604020202020204" charset="0"/>
                <a:ea typeface="Roboto Condensed Light" panose="020B0604020202020204" charset="0"/>
              </a:rPr>
              <a:t>La possibilité de modifier les valeurs des données d’entrée et les enregistrer dans une base de données</a:t>
            </a:r>
            <a:endParaRPr kumimoji="0" lang="en-GB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 Condensed Light" panose="020B0604020202020204" charset="0"/>
              <a:ea typeface="Roboto Condensed Light" panose="020B0604020202020204" charset="0"/>
              <a:cs typeface="Noto Sans" panose="020B0502040504020204" pitchFamily="34"/>
            </a:endParaRPr>
          </a:p>
        </p:txBody>
      </p:sp>
      <p:sp>
        <p:nvSpPr>
          <p:cNvPr id="54" name="Oval 76">
            <a:extLst>
              <a:ext uri="{FF2B5EF4-FFF2-40B4-BE49-F238E27FC236}">
                <a16:creationId xmlns=""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7293564" y="3169936"/>
            <a:ext cx="506366" cy="506366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4</a:t>
            </a:r>
            <a:endParaRPr lang="en-US" b="1" dirty="0"/>
          </a:p>
        </p:txBody>
      </p:sp>
      <p:sp>
        <p:nvSpPr>
          <p:cNvPr id="57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263498" y="3740205"/>
            <a:ext cx="17781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1100" dirty="0">
                <a:latin typeface="Roboto Condensed Light" panose="020B0604020202020204" charset="0"/>
                <a:ea typeface="Roboto Condensed Light" panose="020B0604020202020204" charset="0"/>
              </a:rPr>
              <a:t>La génération d’un fichier « .</a:t>
            </a:r>
            <a:r>
              <a:rPr lang="fr-FR" sz="1100" dirty="0" err="1">
                <a:latin typeface="Roboto Condensed Light" panose="020B0604020202020204" charset="0"/>
                <a:ea typeface="Roboto Condensed Light" panose="020B0604020202020204" charset="0"/>
              </a:rPr>
              <a:t>dat</a:t>
            </a:r>
            <a:r>
              <a:rPr lang="fr-FR" sz="1100" dirty="0">
                <a:latin typeface="Roboto Condensed Light" panose="020B0604020202020204" charset="0"/>
                <a:ea typeface="Roboto Condensed Light" panose="020B0604020202020204" charset="0"/>
              </a:rPr>
              <a:t> » qui sera donc directement introduit au programme sous Xpress en tant que fichier de données à traiter </a:t>
            </a:r>
            <a:r>
              <a:rPr lang="en-US" sz="1300" dirty="0">
                <a:latin typeface="Roboto Condensed Light" panose="020B0604020202020204" charset="0"/>
                <a:ea typeface="Roboto Condensed Light" panose="020B0604020202020204" charset="0"/>
              </a:rPr>
              <a:t>. </a:t>
            </a:r>
            <a:endParaRPr lang="en-GB" sz="1300" kern="1200" dirty="0">
              <a:latin typeface="Roboto Condensed Light" panose="020B0604020202020204" charset="0"/>
              <a:ea typeface="Roboto Condensed Light" panose="020B0604020202020204" charset="0"/>
              <a:cs typeface="Noto Sans" panose="020B0502040504020204" pitchFamily="34"/>
            </a:endParaRPr>
          </a:p>
        </p:txBody>
      </p:sp>
      <p:sp>
        <p:nvSpPr>
          <p:cNvPr id="58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6649941" y="1612157"/>
            <a:ext cx="177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100" dirty="0" smtClean="0">
                <a:latin typeface="Roboto Condensed Light" panose="020B0604020202020204" charset="0"/>
                <a:ea typeface="Roboto Condensed Light" panose="020B0604020202020204" charset="0"/>
              </a:rPr>
              <a:t>La </a:t>
            </a:r>
            <a:r>
              <a:rPr lang="fr-FR" sz="1100" dirty="0">
                <a:latin typeface="Roboto Condensed Light" panose="020B0604020202020204" charset="0"/>
                <a:ea typeface="Roboto Condensed Light" panose="020B0604020202020204" charset="0"/>
              </a:rPr>
              <a:t>lecture des fichiers des résultats générés automatiquement par la ‘boîte noire’. </a:t>
            </a:r>
          </a:p>
        </p:txBody>
      </p:sp>
      <p:sp>
        <p:nvSpPr>
          <p:cNvPr id="59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6649940" y="3907038"/>
            <a:ext cx="177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100" dirty="0">
                <a:latin typeface="Roboto Condensed Light" panose="020B0604020202020204" charset="0"/>
                <a:ea typeface="Roboto Condensed Light" panose="020B0604020202020204" charset="0"/>
              </a:rPr>
              <a:t>Le traitement des données du </a:t>
            </a:r>
            <a:r>
              <a:rPr lang="fr-FR" sz="1100" dirty="0" smtClean="0">
                <a:latin typeface="Roboto Condensed Light" panose="020B0604020202020204" charset="0"/>
                <a:ea typeface="Roboto Condensed Light" panose="020B0604020202020204" charset="0"/>
              </a:rPr>
              <a:t>fichier </a:t>
            </a:r>
            <a:r>
              <a:rPr lang="fr-FR" sz="1100" dirty="0" err="1" smtClean="0">
                <a:latin typeface="Roboto Condensed Light" panose="020B0604020202020204" charset="0"/>
                <a:ea typeface="Roboto Condensed Light" panose="020B0604020202020204" charset="0"/>
              </a:rPr>
              <a:t>txt</a:t>
            </a:r>
            <a:r>
              <a:rPr lang="fr-FR" sz="1100" dirty="0" smtClean="0">
                <a:latin typeface="Roboto Condensed Light" panose="020B0604020202020204" charset="0"/>
                <a:ea typeface="Roboto Condensed Light" panose="020B0604020202020204" charset="0"/>
              </a:rPr>
              <a:t> et affichage sous forme de tables, </a:t>
            </a:r>
            <a:r>
              <a:rPr lang="fr-FR" sz="1100" dirty="0">
                <a:latin typeface="Roboto Condensed Light" panose="020B0604020202020204" charset="0"/>
                <a:ea typeface="Roboto Condensed Light" panose="020B0604020202020204" charset="0"/>
              </a:rPr>
              <a:t>diagrammes et graphes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891752" y="4835723"/>
            <a:ext cx="25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4252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ctrTitle"/>
          </p:nvPr>
        </p:nvSpPr>
        <p:spPr>
          <a:xfrm flipH="1">
            <a:off x="1636295" y="1347038"/>
            <a:ext cx="6313948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Analyse générale du projet </a:t>
            </a:r>
            <a:endParaRPr dirty="0"/>
          </a:p>
        </p:txBody>
      </p:sp>
      <p:sp>
        <p:nvSpPr>
          <p:cNvPr id="310" name="Google Shape;310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1" name="Google Shape;311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ZoneTexte 4"/>
          <p:cNvSpPr txBox="1"/>
          <p:nvPr/>
        </p:nvSpPr>
        <p:spPr>
          <a:xfrm>
            <a:off x="8891752" y="4835723"/>
            <a:ext cx="25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511</Words>
  <Application>Microsoft Office PowerPoint</Application>
  <PresentationFormat>Affichage à l'écran (16:9)</PresentationFormat>
  <Paragraphs>167</Paragraphs>
  <Slides>27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Roboto Condensed Light</vt:lpstr>
      <vt:lpstr>Exo 2</vt:lpstr>
      <vt:lpstr>Noto Sans</vt:lpstr>
      <vt:lpstr>Calibri</vt:lpstr>
      <vt:lpstr>Times New Roman</vt:lpstr>
      <vt:lpstr>맑은 고딕</vt:lpstr>
      <vt:lpstr>Squada One</vt:lpstr>
      <vt:lpstr>Fira Sans Extra Condensed Medium</vt:lpstr>
      <vt:lpstr>Tech Newsletter by Slidesgo</vt:lpstr>
      <vt:lpstr>Modélisation et analyse des risques liés au stock dans le site de Youssoufia : Développement d’une interface POC de l’outil. </vt:lpstr>
      <vt:lpstr>Organisation du Projet :</vt:lpstr>
      <vt:lpstr>Plan</vt:lpstr>
      <vt:lpstr>Contexte du projet</vt:lpstr>
      <vt:lpstr>Client :</vt:lpstr>
      <vt:lpstr>Problématique </vt:lpstr>
      <vt:lpstr>Problématique:</vt:lpstr>
      <vt:lpstr>Solution choisie: Application web </vt:lpstr>
      <vt:lpstr>Analyse générale du projet </vt:lpstr>
      <vt:lpstr>Description fonctionnelle </vt:lpstr>
      <vt:lpstr>Description fonctionnelle </vt:lpstr>
      <vt:lpstr>Description fonctionnelle </vt:lpstr>
      <vt:lpstr>Analyse fonctionnelle </vt:lpstr>
      <vt:lpstr>Analyse fonctionnelle </vt:lpstr>
      <vt:lpstr>Validation du Cahier des Charges </vt:lpstr>
      <vt:lpstr>Etude et choix Technique</vt:lpstr>
      <vt:lpstr>Choix Technique</vt:lpstr>
      <vt:lpstr>Architecture Modulaire du programme</vt:lpstr>
      <vt:lpstr>Réalisation</vt:lpstr>
      <vt:lpstr>Aperçu du programme de l’input </vt:lpstr>
      <vt:lpstr>Structure générale du fichier d’entrée</vt:lpstr>
      <vt:lpstr>Output:</vt:lpstr>
      <vt:lpstr>Structure du fichier de sortie:</vt:lpstr>
      <vt:lpstr>Aperçu du programme </vt:lpstr>
      <vt:lpstr>Aperçu du programme </vt:lpstr>
      <vt:lpstr>Démonstration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et analyse des risques liés au stock dans le site de Youssoufia : Développement d’une interface POC de l’outil.</dc:title>
  <dc:creator>Mohammed-Amine AKOUDAD</dc:creator>
  <cp:lastModifiedBy>LENOVO</cp:lastModifiedBy>
  <cp:revision>38</cp:revision>
  <dcterms:modified xsi:type="dcterms:W3CDTF">2019-12-19T14:58:57Z</dcterms:modified>
</cp:coreProperties>
</file>