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67" r:id="rId1"/>
  </p:sldMasterIdLst>
  <p:notesMasterIdLst>
    <p:notesMasterId r:id="rId17"/>
  </p:notesMasterIdLst>
  <p:sldIdLst>
    <p:sldId id="265" r:id="rId2"/>
    <p:sldId id="272" r:id="rId3"/>
    <p:sldId id="266" r:id="rId4"/>
    <p:sldId id="267" r:id="rId5"/>
    <p:sldId id="275" r:id="rId6"/>
    <p:sldId id="263" r:id="rId7"/>
    <p:sldId id="274" r:id="rId8"/>
    <p:sldId id="259" r:id="rId9"/>
    <p:sldId id="268" r:id="rId10"/>
    <p:sldId id="269" r:id="rId11"/>
    <p:sldId id="270" r:id="rId12"/>
    <p:sldId id="271" r:id="rId13"/>
    <p:sldId id="264" r:id="rId14"/>
    <p:sldId id="273" r:id="rId15"/>
    <p:sldId id="276" r:id="rId16"/>
  </p:sldIdLst>
  <p:sldSz cx="9144000" cy="6858000" type="screen4x3"/>
  <p:notesSz cx="6858000" cy="9144000"/>
  <p:embeddedFontLst>
    <p:embeddedFont>
      <p:font typeface="Pacifico" panose="020B0604020202020204" charset="0"/>
      <p:regular r:id="rId18"/>
    </p:embeddedFont>
    <p:embeddedFont>
      <p:font typeface="Century Gothic" panose="020B0502020202020204" pitchFamily="34" charset="0"/>
      <p:regular r:id="rId19"/>
      <p:bold r:id="rId20"/>
      <p:italic r:id="rId21"/>
      <p:boldItalic r:id="rId22"/>
    </p:embeddedFont>
    <p:embeddedFont>
      <p:font typeface="Georgia" panose="02040502050405020303" pitchFamily="18" charset="0"/>
      <p:regular r:id="rId23"/>
      <p:bold r:id="rId24"/>
      <p:italic r:id="rId25"/>
      <p:boldItalic r:id="rId26"/>
    </p:embeddedFont>
    <p:embeddedFont>
      <p:font typeface="Calibri" panose="020F0502020204030204" pitchFamily="34" charset="0"/>
      <p:regular r:id="rId27"/>
      <p:bold r:id="rId28"/>
      <p:italic r:id="rId29"/>
      <p:boldItalic r:id="rId30"/>
    </p:embeddedFont>
    <p:embeddedFont>
      <p:font typeface="Garamond" panose="02020404030301010803" pitchFamily="18" charset="0"/>
      <p:regular r:id="rId31"/>
      <p:bold r:id="rId32"/>
      <p:italic r:id="rId33"/>
    </p:embeddedFont>
    <p:embeddedFont>
      <p:font typeface="Bahnschrift SemiLight" panose="020B0502040204020203" pitchFamily="34" charset="0"/>
      <p:regular r:id="rId34"/>
    </p:embeddedFont>
    <p:embeddedFont>
      <p:font typeface="Cambria Math" panose="02040503050406030204" pitchFamily="18" charset="0"/>
      <p:regular r:id="rId3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3" autoAdjust="0"/>
    <p:restoredTop sz="94660"/>
  </p:normalViewPr>
  <p:slideViewPr>
    <p:cSldViewPr snapToGrid="0">
      <p:cViewPr varScale="1">
        <p:scale>
          <a:sx n="73" d="100"/>
          <a:sy n="73" d="100"/>
        </p:scale>
        <p:origin x="12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ableStyles" Target="tableStyles.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67731"/>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1"/>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3931920" y="1327188"/>
            <a:ext cx="1280160" cy="457200"/>
          </a:xfrm>
        </p:spPr>
        <p:txBody>
          <a:bodyPr/>
          <a:lstStyle>
            <a:lvl1pPr algn="ctr">
              <a:defRPr sz="1100" spc="0" baseline="0">
                <a:solidFill>
                  <a:schemeClr val="tx1"/>
                </a:solidFill>
                <a:latin typeface="+mn-lt"/>
              </a:defRPr>
            </a:lvl1pPr>
          </a:lstStyle>
          <a:p>
            <a:fld id="{4AAD347D-5ACD-4C99-B74B-A9C85AD731AF}" type="datetimeFigureOut">
              <a:rPr lang="en-US" smtClean="0"/>
              <a:t>02/04/2018</a:t>
            </a:fld>
            <a:endParaRPr lang="en-US" dirty="0"/>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0393068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02/04/2018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11890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02/04/2018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8628455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61723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77869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84604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70435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67731"/>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931920" y="1325880"/>
            <a:ext cx="1280160" cy="457200"/>
          </a:xfrm>
        </p:spPr>
        <p:txBody>
          <a:bodyPr/>
          <a:lstStyle>
            <a:lvl1pPr algn="ctr">
              <a:defRPr lang="en-US" sz="1100" kern="1200" spc="0" baseline="0">
                <a:solidFill>
                  <a:schemeClr val="tx1"/>
                </a:solidFill>
                <a:latin typeface="+mn-lt"/>
                <a:ea typeface="+mn-ea"/>
                <a:cs typeface="+mn-cs"/>
              </a:defRPr>
            </a:lvl1pPr>
          </a:lstStyle>
          <a:p>
            <a:fld id="{9796027F-7875-4030-9381-8BD8C4F21935}" type="datetimeFigureOut">
              <a:rPr lang="en-US" smtClean="0"/>
              <a:t>02/04/2018</a:t>
            </a:fld>
            <a:endParaRPr lang="en-US" dirty="0"/>
          </a:p>
        </p:txBody>
      </p:sp>
      <p:sp>
        <p:nvSpPr>
          <p:cNvPr id="5" name="Footer Placeholder 4"/>
          <p:cNvSpPr>
            <a:spLocks noGrp="1"/>
          </p:cNvSpPr>
          <p:nvPr>
            <p:ph type="ftr" sz="quarter" idx="11"/>
          </p:nvPr>
        </p:nvSpPr>
        <p:spPr>
          <a:xfrm>
            <a:off x="1104679" y="5211060"/>
            <a:ext cx="4430268"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6453378" y="5211060"/>
            <a:ext cx="1584198" cy="228600"/>
          </a:xfrm>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9592410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02/04/2018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739480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02/04/2018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3756935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02/04/2018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092146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02/04/2018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73090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173736"/>
            <a:ext cx="6398514"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4509A250-FF31-4206-8172-F9D3106AACB1}" type="datetimeFigureOut">
              <a:rPr lang="en-US" smtClean="0"/>
              <a:t>02/04/2018</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rgbClr val="FFFFFF"/>
                </a:solidFill>
              </a:defRPr>
            </a:lvl1pPr>
          </a:lstStyle>
          <a:p>
            <a:pPr marL="0" lvl="0" indent="0">
              <a:spcBef>
                <a:spcPts val="0"/>
              </a:spcBef>
              <a:spcAft>
                <a:spcPts val="0"/>
              </a:spcAft>
              <a:buNone/>
            </a:pPr>
            <a:fld id="{00000000-1234-1234-1234-123412341234}" type="slidenum">
              <a:rPr lang="en-US" smtClean="0"/>
              <a:t>‹#›</a:t>
            </a:fld>
            <a:endParaRPr lang="en-US"/>
          </a:p>
        </p:txBody>
      </p:sp>
      <p:sp>
        <p:nvSpPr>
          <p:cNvPr id="12" name="Rectangle 11"/>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168526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1449" y="173736"/>
            <a:ext cx="6398514" cy="6510528"/>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4AAD347D-5ACD-4C99-B74B-A9C85AD731AF}" type="datetimeFigureOut">
              <a:rPr lang="en-US" smtClean="0"/>
              <a:t>02/04/2018</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rgbClr val="FFFFFF"/>
                </a:solidFill>
              </a:defRPr>
            </a:lvl1pPr>
          </a:lstStyle>
          <a:p>
            <a:pPr marL="0" lvl="0" indent="0">
              <a:spcBef>
                <a:spcPts val="0"/>
              </a:spcBef>
              <a:spcAft>
                <a:spcPts val="0"/>
              </a:spcAft>
              <a:buNone/>
            </a:pPr>
            <a:fld id="{00000000-1234-1234-1234-123412341234}" type="slidenum">
              <a:rPr lang="en-US" smtClean="0"/>
              <a:t>‹#›</a:t>
            </a:fld>
            <a:endParaRPr lang="en-US"/>
          </a:p>
        </p:txBody>
      </p:sp>
      <p:sp>
        <p:nvSpPr>
          <p:cNvPr id="11" name="Rectangle 10"/>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090469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34768" y="6309360"/>
            <a:ext cx="20574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fld id="{4AAD347D-5ACD-4C99-B74B-A9C85AD731AF}" type="datetimeFigureOut">
              <a:rPr lang="en-US" smtClean="0"/>
              <a:t>02/04/2018</a:t>
            </a:fld>
            <a:endParaRPr lang="en-US" dirty="0"/>
          </a:p>
        </p:txBody>
      </p:sp>
      <p:sp>
        <p:nvSpPr>
          <p:cNvPr id="5" name="Footer Placeholder 4"/>
          <p:cNvSpPr>
            <a:spLocks noGrp="1"/>
          </p:cNvSpPr>
          <p:nvPr>
            <p:ph type="ftr" sz="quarter" idx="3"/>
          </p:nvPr>
        </p:nvSpPr>
        <p:spPr>
          <a:xfrm>
            <a:off x="2596896" y="6309360"/>
            <a:ext cx="3950208"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7823382" y="6309360"/>
            <a:ext cx="109728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03075561"/>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Lst>
  <p:hf sldNum="0" hdr="0" ftr="0" dt="0"/>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72" y="2133509"/>
            <a:ext cx="8520600" cy="1122300"/>
          </a:xfrm>
        </p:spPr>
        <p:txBody>
          <a:bodyPr>
            <a:normAutofit fontScale="90000"/>
          </a:bodyPr>
          <a:lstStyle/>
          <a:p>
            <a:r>
              <a:rPr lang="en-US" sz="5400" b="1" dirty="0" smtClean="0"/>
              <a:t>Optimization Algorithms :</a:t>
            </a:r>
            <a:br>
              <a:rPr lang="en-US" sz="5400" b="1" dirty="0" smtClean="0"/>
            </a:br>
            <a:r>
              <a:rPr lang="en-US" dirty="0" smtClean="0"/>
              <a:t/>
            </a:r>
            <a:br>
              <a:rPr lang="en-US" dirty="0" smtClean="0"/>
            </a:br>
            <a:r>
              <a:rPr lang="en-US" dirty="0" smtClean="0"/>
              <a:t/>
            </a:r>
            <a:br>
              <a:rPr lang="en-US" dirty="0" smtClean="0"/>
            </a:br>
            <a:r>
              <a:rPr lang="en-US" sz="4000" dirty="0" smtClean="0">
                <a:solidFill>
                  <a:schemeClr val="tx2"/>
                </a:solidFill>
              </a:rPr>
              <a:t>Glowworm Swarm Algorithm</a:t>
            </a:r>
            <a:br>
              <a:rPr lang="en-US" sz="4000" dirty="0" smtClean="0">
                <a:solidFill>
                  <a:schemeClr val="tx2"/>
                </a:solidFill>
              </a:rPr>
            </a:br>
            <a:r>
              <a:rPr lang="en-US" dirty="0" smtClean="0">
                <a:solidFill>
                  <a:schemeClr val="tx2"/>
                </a:solidFill>
              </a:rPr>
              <a:t> </a:t>
            </a:r>
            <a:endParaRPr lang="en-US" dirty="0">
              <a:solidFill>
                <a:schemeClr val="tx2"/>
              </a:solidFill>
            </a:endParaRPr>
          </a:p>
        </p:txBody>
      </p:sp>
      <p:sp>
        <p:nvSpPr>
          <p:cNvPr id="3" name="TextBox 2"/>
          <p:cNvSpPr txBox="1"/>
          <p:nvPr/>
        </p:nvSpPr>
        <p:spPr>
          <a:xfrm>
            <a:off x="914401" y="4613562"/>
            <a:ext cx="7758546" cy="1754326"/>
          </a:xfrm>
          <a:prstGeom prst="rect">
            <a:avLst/>
          </a:prstGeom>
          <a:noFill/>
        </p:spPr>
        <p:txBody>
          <a:bodyPr wrap="square" rtlCol="0">
            <a:spAutoFit/>
          </a:bodyPr>
          <a:lstStyle/>
          <a:p>
            <a:pPr algn="ctr"/>
            <a:r>
              <a:rPr lang="en-US" dirty="0" smtClean="0"/>
              <a:t>Presented By:</a:t>
            </a:r>
          </a:p>
          <a:p>
            <a:pPr algn="ctr"/>
            <a:endParaRPr lang="en-US" dirty="0" smtClean="0"/>
          </a:p>
          <a:p>
            <a:pPr algn="ctr"/>
            <a:r>
              <a:rPr lang="en-US" sz="2400" dirty="0" smtClean="0"/>
              <a:t>Arijeet Satapathy (B416014)</a:t>
            </a:r>
          </a:p>
          <a:p>
            <a:pPr algn="ctr"/>
            <a:r>
              <a:rPr lang="en-US" sz="2400" dirty="0" err="1" smtClean="0"/>
              <a:t>Seva</a:t>
            </a:r>
            <a:r>
              <a:rPr lang="en-US" sz="2400" dirty="0"/>
              <a:t> </a:t>
            </a:r>
            <a:r>
              <a:rPr lang="en-US" sz="2400" dirty="0" err="1" smtClean="0"/>
              <a:t>Mahapatra</a:t>
            </a:r>
            <a:r>
              <a:rPr lang="en-US" sz="2400" dirty="0" smtClean="0"/>
              <a:t> (B416044)</a:t>
            </a:r>
          </a:p>
          <a:p>
            <a:pPr algn="ctr"/>
            <a:r>
              <a:rPr lang="en-US" sz="2400" dirty="0" err="1" smtClean="0"/>
              <a:t>Ritesh</a:t>
            </a:r>
            <a:r>
              <a:rPr lang="en-US" sz="2400" dirty="0" smtClean="0"/>
              <a:t> Kumar Pandey (B416063)</a:t>
            </a:r>
          </a:p>
        </p:txBody>
      </p:sp>
    </p:spTree>
    <p:extLst>
      <p:ext uri="{BB962C8B-B14F-4D97-AF65-F5344CB8AC3E}">
        <p14:creationId xmlns:p14="http://schemas.microsoft.com/office/powerpoint/2010/main" val="2093515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2"/>
              <p:cNvSpPr/>
              <p:nvPr/>
            </p:nvSpPr>
            <p:spPr>
              <a:xfrm>
                <a:off x="554182" y="392134"/>
                <a:ext cx="8285017" cy="5686172"/>
              </a:xfrm>
              <a:prstGeom prst="rect">
                <a:avLst/>
              </a:prstGeom>
            </p:spPr>
            <p:txBody>
              <a:bodyPr wrap="square">
                <a:spAutoFit/>
              </a:bodyPr>
              <a:lstStyle/>
              <a:p>
                <a:pPr lvl="0" algn="ctr">
                  <a:lnSpc>
                    <a:spcPct val="150000"/>
                  </a:lnSpc>
                </a:pPr>
                <a:r>
                  <a:rPr lang="en-US" sz="4000" b="1" u="sng" dirty="0" smtClean="0">
                    <a:solidFill>
                      <a:srgbClr val="FF0000"/>
                    </a:solidFill>
                  </a:rPr>
                  <a:t>Phase 2</a:t>
                </a:r>
              </a:p>
              <a:p>
                <a:pPr lvl="0">
                  <a:lnSpc>
                    <a:spcPct val="150000"/>
                  </a:lnSpc>
                </a:pPr>
                <a:r>
                  <a:rPr lang="en-US" sz="2800" dirty="0" smtClean="0">
                    <a:solidFill>
                      <a:srgbClr val="FF0000"/>
                    </a:solidFill>
                    <a:latin typeface="Arial" panose="020B0604020202020204" pitchFamily="34" charset="0"/>
                    <a:cs typeface="Arial" panose="020B0604020202020204" pitchFamily="34" charset="0"/>
                  </a:rPr>
                  <a:t>Movement </a:t>
                </a:r>
                <a:r>
                  <a:rPr lang="en-US" sz="2800" dirty="0">
                    <a:solidFill>
                      <a:srgbClr val="FF0000"/>
                    </a:solidFill>
                    <a:latin typeface="Arial" panose="020B0604020202020204" pitchFamily="34" charset="0"/>
                    <a:cs typeface="Arial" panose="020B0604020202020204" pitchFamily="34" charset="0"/>
                  </a:rPr>
                  <a:t>Phase B</a:t>
                </a:r>
              </a:p>
              <a:p>
                <a:pPr lvl="0">
                  <a:lnSpc>
                    <a:spcPct val="150000"/>
                  </a:lnSpc>
                </a:pPr>
                <a:r>
                  <a:rPr lang="en-US" sz="2000" dirty="0">
                    <a:solidFill>
                      <a:srgbClr val="002060"/>
                    </a:solidFill>
                    <a:latin typeface="Arial" panose="020B0604020202020204" pitchFamily="34" charset="0"/>
                    <a:cs typeface="Arial" panose="020B0604020202020204" pitchFamily="34" charset="0"/>
                  </a:rPr>
                  <a:t>The movement from </a:t>
                </a:r>
                <a:r>
                  <a:rPr lang="en-US" sz="2000" dirty="0" err="1">
                    <a:solidFill>
                      <a:srgbClr val="002060"/>
                    </a:solidFill>
                    <a:latin typeface="Arial" panose="020B0604020202020204" pitchFamily="34" charset="0"/>
                    <a:cs typeface="Arial" panose="020B0604020202020204" pitchFamily="34" charset="0"/>
                  </a:rPr>
                  <a:t>i</a:t>
                </a:r>
                <a:r>
                  <a:rPr lang="en-US" sz="2000" dirty="0">
                    <a:solidFill>
                      <a:srgbClr val="002060"/>
                    </a:solidFill>
                    <a:latin typeface="Arial" panose="020B0604020202020204" pitchFamily="34" charset="0"/>
                    <a:cs typeface="Arial" panose="020B0604020202020204" pitchFamily="34" charset="0"/>
                  </a:rPr>
                  <a:t> location towards j location</a:t>
                </a:r>
                <a:r>
                  <a:rPr lang="en-US" sz="2000" dirty="0" smtClean="0">
                    <a:solidFill>
                      <a:srgbClr val="002060"/>
                    </a:solidFill>
                    <a:latin typeface="Arial" panose="020B0604020202020204" pitchFamily="34" charset="0"/>
                    <a:cs typeface="Arial" panose="020B0604020202020204" pitchFamily="34" charset="0"/>
                  </a:rPr>
                  <a:t>:</a:t>
                </a:r>
              </a:p>
              <a:p>
                <a:pPr lvl="0">
                  <a:lnSpc>
                    <a:spcPct val="150000"/>
                  </a:lnSpc>
                </a:pPr>
                <a:endParaRPr lang="en-US" dirty="0">
                  <a:solidFill>
                    <a:srgbClr val="002060"/>
                  </a:solidFill>
                  <a:latin typeface="Arial" panose="020B0604020202020204" pitchFamily="34" charset="0"/>
                  <a:cs typeface="Arial" panose="020B0604020202020204" pitchFamily="34" charset="0"/>
                </a:endParaRPr>
              </a:p>
              <a:p>
                <a:pPr lvl="0">
                  <a:lnSpc>
                    <a:spcPct val="150000"/>
                  </a:lnSpc>
                </a:pPr>
                <a14:m>
                  <m:oMathPara xmlns:m="http://schemas.openxmlformats.org/officeDocument/2006/math">
                    <m:oMathParaPr>
                      <m:jc m:val="centerGroup"/>
                    </m:oMathParaPr>
                    <m:oMath xmlns:m="http://schemas.openxmlformats.org/officeDocument/2006/math">
                      <m:sSub>
                        <m:sSubPr>
                          <m:ctrlPr>
                            <a:rPr lang="en-US" sz="2400" i="1" smtClean="0">
                              <a:solidFill>
                                <a:srgbClr val="002060"/>
                              </a:solidFill>
                              <a:latin typeface="Cambria Math" panose="02040503050406030204" pitchFamily="18" charset="0"/>
                            </a:rPr>
                          </m:ctrlPr>
                        </m:sSubPr>
                        <m:e>
                          <m:r>
                            <a:rPr lang="en-US" sz="2400" i="1" smtClean="0">
                              <a:solidFill>
                                <a:srgbClr val="002060"/>
                              </a:solidFill>
                              <a:latin typeface="Cambria Math" panose="02040503050406030204" pitchFamily="18" charset="0"/>
                            </a:rPr>
                            <m:t>𝑥</m:t>
                          </m:r>
                        </m:e>
                        <m:sub>
                          <m:acc>
                            <m:accPr>
                              <m:chr m:val="̇"/>
                              <m:ctrlPr>
                                <a:rPr lang="en-US" sz="2400" i="1" smtClean="0">
                                  <a:solidFill>
                                    <a:srgbClr val="002060"/>
                                  </a:solidFill>
                                  <a:latin typeface="Cambria Math" panose="02040503050406030204" pitchFamily="18" charset="0"/>
                                </a:rPr>
                              </m:ctrlPr>
                            </m:accPr>
                            <m:e>
                              <m:r>
                                <a:rPr lang="en-US" sz="2400" i="1" smtClean="0">
                                  <a:solidFill>
                                    <a:srgbClr val="002060"/>
                                  </a:solidFill>
                                  <a:latin typeface="Cambria Math" panose="02040503050406030204" pitchFamily="18" charset="0"/>
                                </a:rPr>
                                <m:t>𝑖</m:t>
                              </m:r>
                            </m:e>
                          </m:acc>
                        </m:sub>
                      </m:sSub>
                      <m:d>
                        <m:dPr>
                          <m:ctrlPr>
                            <a:rPr lang="en-US" sz="2400" i="1" smtClean="0">
                              <a:solidFill>
                                <a:srgbClr val="002060"/>
                              </a:solidFill>
                              <a:latin typeface="Cambria Math" panose="02040503050406030204" pitchFamily="18" charset="0"/>
                            </a:rPr>
                          </m:ctrlPr>
                        </m:dPr>
                        <m:e>
                          <m:r>
                            <a:rPr lang="en-US" sz="2400" i="1" smtClean="0">
                              <a:solidFill>
                                <a:srgbClr val="002060"/>
                              </a:solidFill>
                              <a:latin typeface="Cambria Math" panose="02040503050406030204" pitchFamily="18" charset="0"/>
                            </a:rPr>
                            <m:t>𝑡</m:t>
                          </m:r>
                          <m:r>
                            <a:rPr lang="en-US" sz="2400" i="1" smtClean="0">
                              <a:solidFill>
                                <a:srgbClr val="002060"/>
                              </a:solidFill>
                              <a:latin typeface="Cambria Math" panose="02040503050406030204" pitchFamily="18" charset="0"/>
                            </a:rPr>
                            <m:t>+1</m:t>
                          </m:r>
                        </m:e>
                      </m:d>
                      <m:r>
                        <a:rPr lang="en-US" sz="2400" i="1" smtClean="0">
                          <a:solidFill>
                            <a:srgbClr val="002060"/>
                          </a:solidFill>
                          <a:latin typeface="Cambria Math" panose="02040503050406030204" pitchFamily="18" charset="0"/>
                        </a:rPr>
                        <m:t>=</m:t>
                      </m:r>
                      <m:sSub>
                        <m:sSubPr>
                          <m:ctrlPr>
                            <a:rPr lang="en-US" sz="2400" i="1" smtClean="0">
                              <a:solidFill>
                                <a:srgbClr val="002060"/>
                              </a:solidFill>
                              <a:latin typeface="Cambria Math" panose="02040503050406030204" pitchFamily="18" charset="0"/>
                            </a:rPr>
                          </m:ctrlPr>
                        </m:sSubPr>
                        <m:e>
                          <m:r>
                            <a:rPr lang="en-US" sz="2400" i="1" smtClean="0">
                              <a:solidFill>
                                <a:srgbClr val="002060"/>
                              </a:solidFill>
                              <a:latin typeface="Cambria Math" panose="02040503050406030204" pitchFamily="18" charset="0"/>
                            </a:rPr>
                            <m:t>𝑥</m:t>
                          </m:r>
                        </m:e>
                        <m:sub>
                          <m:r>
                            <a:rPr lang="en-US" sz="2400" i="1" smtClean="0">
                              <a:solidFill>
                                <a:srgbClr val="002060"/>
                              </a:solidFill>
                              <a:latin typeface="Cambria Math" panose="02040503050406030204" pitchFamily="18" charset="0"/>
                            </a:rPr>
                            <m:t>𝑖</m:t>
                          </m:r>
                        </m:sub>
                      </m:sSub>
                      <m:d>
                        <m:dPr>
                          <m:ctrlPr>
                            <a:rPr lang="en-US" sz="2400" i="1" smtClean="0">
                              <a:solidFill>
                                <a:srgbClr val="002060"/>
                              </a:solidFill>
                              <a:latin typeface="Cambria Math" panose="02040503050406030204" pitchFamily="18" charset="0"/>
                            </a:rPr>
                          </m:ctrlPr>
                        </m:dPr>
                        <m:e>
                          <m:r>
                            <a:rPr lang="en-US" sz="2400" i="1" smtClean="0">
                              <a:solidFill>
                                <a:srgbClr val="002060"/>
                              </a:solidFill>
                              <a:latin typeface="Cambria Math" panose="02040503050406030204" pitchFamily="18" charset="0"/>
                            </a:rPr>
                            <m:t>𝑡</m:t>
                          </m:r>
                        </m:e>
                      </m:d>
                      <m:r>
                        <a:rPr lang="en-US" sz="2400" i="1" smtClean="0">
                          <a:solidFill>
                            <a:srgbClr val="002060"/>
                          </a:solidFill>
                          <a:latin typeface="Cambria Math" panose="02040503050406030204" pitchFamily="18" charset="0"/>
                        </a:rPr>
                        <m:t>+</m:t>
                      </m:r>
                      <m:r>
                        <a:rPr lang="en-US" sz="2400" i="1" smtClean="0">
                          <a:solidFill>
                            <a:srgbClr val="002060"/>
                          </a:solidFill>
                          <a:latin typeface="Cambria Math" panose="02040503050406030204" pitchFamily="18" charset="0"/>
                        </a:rPr>
                        <m:t>𝑠</m:t>
                      </m:r>
                      <m:d>
                        <m:dPr>
                          <m:ctrlPr>
                            <a:rPr lang="en-US" sz="2400" i="1" smtClean="0">
                              <a:solidFill>
                                <a:srgbClr val="002060"/>
                              </a:solidFill>
                              <a:latin typeface="Cambria Math" panose="02040503050406030204" pitchFamily="18" charset="0"/>
                            </a:rPr>
                          </m:ctrlPr>
                        </m:dPr>
                        <m:e>
                          <m:f>
                            <m:fPr>
                              <m:ctrlPr>
                                <a:rPr lang="en-US" sz="2400" i="1" smtClean="0">
                                  <a:solidFill>
                                    <a:srgbClr val="002060"/>
                                  </a:solidFill>
                                  <a:latin typeface="Cambria Math" panose="02040503050406030204" pitchFamily="18" charset="0"/>
                                </a:rPr>
                              </m:ctrlPr>
                            </m:fPr>
                            <m:num>
                              <m:sSub>
                                <m:sSubPr>
                                  <m:ctrlPr>
                                    <a:rPr lang="en-US" sz="2400" i="1" smtClean="0">
                                      <a:solidFill>
                                        <a:srgbClr val="002060"/>
                                      </a:solidFill>
                                      <a:latin typeface="Cambria Math" panose="02040503050406030204" pitchFamily="18" charset="0"/>
                                    </a:rPr>
                                  </m:ctrlPr>
                                </m:sSubPr>
                                <m:e>
                                  <m:r>
                                    <a:rPr lang="en-US" sz="2400" i="1" smtClean="0">
                                      <a:solidFill>
                                        <a:srgbClr val="002060"/>
                                      </a:solidFill>
                                      <a:latin typeface="Cambria Math" panose="02040503050406030204" pitchFamily="18" charset="0"/>
                                    </a:rPr>
                                    <m:t>𝑥</m:t>
                                  </m:r>
                                </m:e>
                                <m:sub>
                                  <m:acc>
                                    <m:accPr>
                                      <m:chr m:val="̇"/>
                                      <m:ctrlPr>
                                        <a:rPr lang="en-US" sz="2400" i="1" smtClean="0">
                                          <a:solidFill>
                                            <a:srgbClr val="002060"/>
                                          </a:solidFill>
                                          <a:latin typeface="Cambria Math" panose="02040503050406030204" pitchFamily="18" charset="0"/>
                                        </a:rPr>
                                      </m:ctrlPr>
                                    </m:accPr>
                                    <m:e>
                                      <m:r>
                                        <a:rPr lang="en-US" sz="2400" i="1" smtClean="0">
                                          <a:solidFill>
                                            <a:srgbClr val="002060"/>
                                          </a:solidFill>
                                          <a:latin typeface="Cambria Math" panose="02040503050406030204" pitchFamily="18" charset="0"/>
                                        </a:rPr>
                                        <m:t>𝑗</m:t>
                                      </m:r>
                                    </m:e>
                                  </m:acc>
                                </m:sub>
                              </m:sSub>
                              <m:d>
                                <m:dPr>
                                  <m:ctrlPr>
                                    <a:rPr lang="en-US" sz="2400" i="1" smtClean="0">
                                      <a:solidFill>
                                        <a:srgbClr val="002060"/>
                                      </a:solidFill>
                                      <a:latin typeface="Cambria Math" panose="02040503050406030204" pitchFamily="18" charset="0"/>
                                    </a:rPr>
                                  </m:ctrlPr>
                                </m:dPr>
                                <m:e>
                                  <m:r>
                                    <a:rPr lang="en-US" sz="2400" i="1" smtClean="0">
                                      <a:solidFill>
                                        <a:srgbClr val="002060"/>
                                      </a:solidFill>
                                      <a:latin typeface="Cambria Math" panose="02040503050406030204" pitchFamily="18" charset="0"/>
                                    </a:rPr>
                                    <m:t>𝑡</m:t>
                                  </m:r>
                                </m:e>
                              </m:d>
                              <m:r>
                                <a:rPr lang="en-US" sz="2400" i="1" smtClean="0">
                                  <a:solidFill>
                                    <a:srgbClr val="002060"/>
                                  </a:solidFill>
                                  <a:latin typeface="Cambria Math" panose="02040503050406030204" pitchFamily="18" charset="0"/>
                                </a:rPr>
                                <m:t>−</m:t>
                              </m:r>
                              <m:sSub>
                                <m:sSubPr>
                                  <m:ctrlPr>
                                    <a:rPr lang="en-US" sz="2400" i="1" smtClean="0">
                                      <a:solidFill>
                                        <a:srgbClr val="002060"/>
                                      </a:solidFill>
                                      <a:latin typeface="Cambria Math" panose="02040503050406030204" pitchFamily="18" charset="0"/>
                                    </a:rPr>
                                  </m:ctrlPr>
                                </m:sSubPr>
                                <m:e>
                                  <m:r>
                                    <a:rPr lang="en-US" sz="2400" i="1" smtClean="0">
                                      <a:solidFill>
                                        <a:srgbClr val="002060"/>
                                      </a:solidFill>
                                      <a:latin typeface="Cambria Math" panose="02040503050406030204" pitchFamily="18" charset="0"/>
                                    </a:rPr>
                                    <m:t>𝑥</m:t>
                                  </m:r>
                                </m:e>
                                <m:sub>
                                  <m:r>
                                    <a:rPr lang="en-US" sz="2400" i="1" smtClean="0">
                                      <a:solidFill>
                                        <a:srgbClr val="002060"/>
                                      </a:solidFill>
                                      <a:latin typeface="Cambria Math" panose="02040503050406030204" pitchFamily="18" charset="0"/>
                                    </a:rPr>
                                    <m:t>𝑖</m:t>
                                  </m:r>
                                </m:sub>
                              </m:sSub>
                              <m:d>
                                <m:dPr>
                                  <m:ctrlPr>
                                    <a:rPr lang="en-US" sz="2400" i="1" smtClean="0">
                                      <a:solidFill>
                                        <a:srgbClr val="002060"/>
                                      </a:solidFill>
                                      <a:latin typeface="Cambria Math" panose="02040503050406030204" pitchFamily="18" charset="0"/>
                                    </a:rPr>
                                  </m:ctrlPr>
                                </m:dPr>
                                <m:e>
                                  <m:r>
                                    <a:rPr lang="en-US" sz="2400" i="1" smtClean="0">
                                      <a:solidFill>
                                        <a:srgbClr val="002060"/>
                                      </a:solidFill>
                                      <a:latin typeface="Cambria Math" panose="02040503050406030204" pitchFamily="18" charset="0"/>
                                    </a:rPr>
                                    <m:t>𝑡</m:t>
                                  </m:r>
                                </m:e>
                              </m:d>
                            </m:num>
                            <m:den>
                              <m:d>
                                <m:dPr>
                                  <m:begChr m:val="‖"/>
                                  <m:endChr m:val="‖"/>
                                  <m:ctrlPr>
                                    <a:rPr lang="en-US" sz="2400" i="1" smtClean="0">
                                      <a:solidFill>
                                        <a:srgbClr val="002060"/>
                                      </a:solidFill>
                                      <a:latin typeface="Cambria Math" panose="02040503050406030204" pitchFamily="18" charset="0"/>
                                    </a:rPr>
                                  </m:ctrlPr>
                                </m:dPr>
                                <m:e>
                                  <m:sSub>
                                    <m:sSubPr>
                                      <m:ctrlPr>
                                        <a:rPr lang="en-US" sz="2400" i="1" smtClean="0">
                                          <a:solidFill>
                                            <a:srgbClr val="002060"/>
                                          </a:solidFill>
                                          <a:latin typeface="Cambria Math" panose="02040503050406030204" pitchFamily="18" charset="0"/>
                                        </a:rPr>
                                      </m:ctrlPr>
                                    </m:sSubPr>
                                    <m:e>
                                      <m:r>
                                        <a:rPr lang="en-US" sz="2400" i="1" smtClean="0">
                                          <a:solidFill>
                                            <a:srgbClr val="002060"/>
                                          </a:solidFill>
                                          <a:latin typeface="Cambria Math" panose="02040503050406030204" pitchFamily="18" charset="0"/>
                                        </a:rPr>
                                        <m:t>𝑥</m:t>
                                      </m:r>
                                    </m:e>
                                    <m:sub>
                                      <m:r>
                                        <a:rPr lang="en-US" sz="2400" i="1" smtClean="0">
                                          <a:solidFill>
                                            <a:srgbClr val="002060"/>
                                          </a:solidFill>
                                          <a:latin typeface="Cambria Math" panose="02040503050406030204" pitchFamily="18" charset="0"/>
                                        </a:rPr>
                                        <m:t>𝑗</m:t>
                                      </m:r>
                                    </m:sub>
                                  </m:sSub>
                                  <m:d>
                                    <m:dPr>
                                      <m:ctrlPr>
                                        <a:rPr lang="en-US" sz="2400" i="1" smtClean="0">
                                          <a:solidFill>
                                            <a:srgbClr val="002060"/>
                                          </a:solidFill>
                                          <a:latin typeface="Cambria Math" panose="02040503050406030204" pitchFamily="18" charset="0"/>
                                        </a:rPr>
                                      </m:ctrlPr>
                                    </m:dPr>
                                    <m:e>
                                      <m:r>
                                        <a:rPr lang="en-US" sz="2400" i="1" smtClean="0">
                                          <a:solidFill>
                                            <a:srgbClr val="002060"/>
                                          </a:solidFill>
                                          <a:latin typeface="Cambria Math" panose="02040503050406030204" pitchFamily="18" charset="0"/>
                                        </a:rPr>
                                        <m:t>𝑡</m:t>
                                      </m:r>
                                    </m:e>
                                  </m:d>
                                  <m:r>
                                    <a:rPr lang="en-US" sz="2400" i="1" smtClean="0">
                                      <a:solidFill>
                                        <a:srgbClr val="002060"/>
                                      </a:solidFill>
                                      <a:latin typeface="Cambria Math" panose="02040503050406030204" pitchFamily="18" charset="0"/>
                                    </a:rPr>
                                    <m:t>−</m:t>
                                  </m:r>
                                  <m:sSub>
                                    <m:sSubPr>
                                      <m:ctrlPr>
                                        <a:rPr lang="en-US" sz="2400" i="1" smtClean="0">
                                          <a:solidFill>
                                            <a:srgbClr val="002060"/>
                                          </a:solidFill>
                                          <a:latin typeface="Cambria Math" panose="02040503050406030204" pitchFamily="18" charset="0"/>
                                        </a:rPr>
                                      </m:ctrlPr>
                                    </m:sSubPr>
                                    <m:e>
                                      <m:r>
                                        <a:rPr lang="en-US" sz="2400" i="1" smtClean="0">
                                          <a:solidFill>
                                            <a:srgbClr val="002060"/>
                                          </a:solidFill>
                                          <a:latin typeface="Cambria Math" panose="02040503050406030204" pitchFamily="18" charset="0"/>
                                        </a:rPr>
                                        <m:t>𝑥</m:t>
                                      </m:r>
                                    </m:e>
                                    <m:sub>
                                      <m:r>
                                        <a:rPr lang="en-US" sz="2400" i="1" smtClean="0">
                                          <a:solidFill>
                                            <a:srgbClr val="002060"/>
                                          </a:solidFill>
                                          <a:latin typeface="Cambria Math" panose="02040503050406030204" pitchFamily="18" charset="0"/>
                                        </a:rPr>
                                        <m:t>𝑖</m:t>
                                      </m:r>
                                    </m:sub>
                                  </m:sSub>
                                  <m:d>
                                    <m:dPr>
                                      <m:ctrlPr>
                                        <a:rPr lang="en-US" sz="2400" i="1" smtClean="0">
                                          <a:solidFill>
                                            <a:srgbClr val="002060"/>
                                          </a:solidFill>
                                          <a:latin typeface="Cambria Math" panose="02040503050406030204" pitchFamily="18" charset="0"/>
                                        </a:rPr>
                                      </m:ctrlPr>
                                    </m:dPr>
                                    <m:e>
                                      <m:r>
                                        <a:rPr lang="en-US" sz="2400" i="1" smtClean="0">
                                          <a:solidFill>
                                            <a:srgbClr val="002060"/>
                                          </a:solidFill>
                                          <a:latin typeface="Cambria Math" panose="02040503050406030204" pitchFamily="18" charset="0"/>
                                        </a:rPr>
                                        <m:t>𝑡</m:t>
                                      </m:r>
                                    </m:e>
                                  </m:d>
                                </m:e>
                              </m:d>
                            </m:den>
                          </m:f>
                        </m:e>
                      </m:d>
                    </m:oMath>
                  </m:oMathPara>
                </a14:m>
                <a:endParaRPr lang="en-US" sz="2400" dirty="0">
                  <a:solidFill>
                    <a:srgbClr val="002060"/>
                  </a:solidFill>
                  <a:latin typeface="Arial" panose="020B0604020202020204" pitchFamily="34" charset="0"/>
                  <a:cs typeface="Arial" panose="020B0604020202020204" pitchFamily="34" charset="0"/>
                </a:endParaRPr>
              </a:p>
              <a:p>
                <a:pPr lvl="0">
                  <a:lnSpc>
                    <a:spcPct val="150000"/>
                  </a:lnSpc>
                </a:pPr>
                <a:endParaRPr lang="en-US" sz="2000" dirty="0" smtClean="0">
                  <a:solidFill>
                    <a:srgbClr val="002060"/>
                  </a:solidFill>
                  <a:latin typeface="Arial" panose="020B0604020202020204" pitchFamily="34" charset="0"/>
                  <a:cs typeface="Arial" panose="020B0604020202020204" pitchFamily="34" charset="0"/>
                </a:endParaRPr>
              </a:p>
              <a:p>
                <a:pPr lvl="0">
                  <a:lnSpc>
                    <a:spcPct val="150000"/>
                  </a:lnSpc>
                </a:pPr>
                <a:r>
                  <a:rPr lang="en-US" sz="2000" dirty="0" smtClean="0">
                    <a:solidFill>
                      <a:srgbClr val="002060"/>
                    </a:solidFill>
                    <a:latin typeface="Arial" panose="020B0604020202020204" pitchFamily="34" charset="0"/>
                    <a:cs typeface="Arial" panose="020B0604020202020204" pitchFamily="34" charset="0"/>
                  </a:rPr>
                  <a:t>where</a:t>
                </a:r>
                <a:r>
                  <a:rPr lang="en-US" sz="2000" dirty="0">
                    <a:solidFill>
                      <a:srgbClr val="002060"/>
                    </a:solidFill>
                    <a:latin typeface="Arial" panose="020B0604020202020204" pitchFamily="34" charset="0"/>
                    <a:cs typeface="Arial" panose="020B0604020202020204" pitchFamily="34" charset="0"/>
                  </a:rPr>
                  <a:t>, </a:t>
                </a:r>
                <a14:m>
                  <m:oMath xmlns:m="http://schemas.openxmlformats.org/officeDocument/2006/math">
                    <m:sSub>
                      <m:sSubPr>
                        <m:ctrlPr>
                          <a:rPr lang="en-US" sz="2000" i="1" smtClean="0">
                            <a:solidFill>
                              <a:srgbClr val="002060"/>
                            </a:solidFill>
                            <a:latin typeface="Cambria Math" panose="02040503050406030204" pitchFamily="18" charset="0"/>
                            <a:cs typeface="Arial" panose="020B0604020202020204" pitchFamily="34" charset="0"/>
                          </a:rPr>
                        </m:ctrlPr>
                      </m:sSubPr>
                      <m:e>
                        <m:r>
                          <a:rPr lang="en-US" sz="2000" b="0" i="1" smtClean="0">
                            <a:solidFill>
                              <a:srgbClr val="002060"/>
                            </a:solidFill>
                            <a:latin typeface="Cambria Math" panose="02040503050406030204" pitchFamily="18" charset="0"/>
                            <a:cs typeface="Arial" panose="020B0604020202020204" pitchFamily="34" charset="0"/>
                          </a:rPr>
                          <m:t>𝑥</m:t>
                        </m:r>
                      </m:e>
                      <m:sub>
                        <m:r>
                          <a:rPr lang="en-US" sz="2000" b="0" i="1" smtClean="0">
                            <a:solidFill>
                              <a:srgbClr val="002060"/>
                            </a:solidFill>
                            <a:latin typeface="Cambria Math" panose="02040503050406030204" pitchFamily="18" charset="0"/>
                            <a:cs typeface="Arial" panose="020B0604020202020204" pitchFamily="34" charset="0"/>
                          </a:rPr>
                          <m:t>𝑖</m:t>
                        </m:r>
                        <m:r>
                          <a:rPr lang="en-US" sz="2000" b="0" i="1" smtClean="0">
                            <a:solidFill>
                              <a:srgbClr val="002060"/>
                            </a:solidFill>
                            <a:latin typeface="Cambria Math" panose="02040503050406030204" pitchFamily="18" charset="0"/>
                            <a:cs typeface="Arial" panose="020B0604020202020204" pitchFamily="34" charset="0"/>
                          </a:rPr>
                          <m:t> </m:t>
                        </m:r>
                      </m:sub>
                    </m:sSub>
                    <m:r>
                      <a:rPr lang="en-US" sz="2000" i="1" smtClean="0">
                        <a:solidFill>
                          <a:srgbClr val="002060"/>
                        </a:solidFill>
                        <a:latin typeface="Cambria Math" panose="02040503050406030204" pitchFamily="18" charset="0"/>
                        <a:ea typeface="Cambria Math" panose="02040503050406030204" pitchFamily="18" charset="0"/>
                        <a:cs typeface="Arial" panose="020B0604020202020204" pitchFamily="34" charset="0"/>
                      </a:rPr>
                      <m:t>∈</m:t>
                    </m:r>
                    <m:r>
                      <a:rPr lang="en-US" sz="2000" b="0" i="1" smtClean="0">
                        <a:solidFill>
                          <a:srgbClr val="002060"/>
                        </a:solidFill>
                        <a:latin typeface="Cambria Math" panose="02040503050406030204" pitchFamily="18" charset="0"/>
                        <a:ea typeface="Cambria Math" panose="02040503050406030204" pitchFamily="18" charset="0"/>
                        <a:cs typeface="Arial" panose="020B0604020202020204" pitchFamily="34" charset="0"/>
                      </a:rPr>
                      <m:t> </m:t>
                    </m:r>
                    <m:sSup>
                      <m:sSupPr>
                        <m:ctrlPr>
                          <a:rPr lang="en-US" sz="2000" b="0" i="1" smtClean="0">
                            <a:solidFill>
                              <a:srgbClr val="002060"/>
                            </a:solidFill>
                            <a:latin typeface="Cambria Math" panose="02040503050406030204" pitchFamily="18" charset="0"/>
                            <a:ea typeface="Cambria Math" panose="02040503050406030204" pitchFamily="18" charset="0"/>
                            <a:cs typeface="Arial" panose="020B0604020202020204" pitchFamily="34" charset="0"/>
                          </a:rPr>
                        </m:ctrlPr>
                      </m:sSupPr>
                      <m:e>
                        <m:r>
                          <a:rPr lang="en-US" sz="2000" b="0" i="1" smtClean="0">
                            <a:solidFill>
                              <a:srgbClr val="002060"/>
                            </a:solidFill>
                            <a:latin typeface="Cambria Math" panose="02040503050406030204" pitchFamily="18" charset="0"/>
                            <a:ea typeface="Cambria Math" panose="02040503050406030204" pitchFamily="18" charset="0"/>
                            <a:cs typeface="Arial" panose="020B0604020202020204" pitchFamily="34" charset="0"/>
                          </a:rPr>
                          <m:t>𝑅</m:t>
                        </m:r>
                      </m:e>
                      <m:sup>
                        <m:r>
                          <a:rPr lang="en-US" sz="2000" b="0" i="1" smtClean="0">
                            <a:solidFill>
                              <a:srgbClr val="002060"/>
                            </a:solidFill>
                            <a:latin typeface="Cambria Math" panose="02040503050406030204" pitchFamily="18" charset="0"/>
                            <a:ea typeface="Cambria Math" panose="02040503050406030204" pitchFamily="18" charset="0"/>
                            <a:cs typeface="Arial" panose="020B0604020202020204" pitchFamily="34" charset="0"/>
                          </a:rPr>
                          <m:t>𝑚</m:t>
                        </m:r>
                      </m:sup>
                    </m:sSup>
                  </m:oMath>
                </a14:m>
                <a:r>
                  <a:rPr lang="en-US" sz="2000" dirty="0" smtClean="0">
                    <a:solidFill>
                      <a:srgbClr val="002060"/>
                    </a:solidFill>
                    <a:latin typeface="Arial" panose="020B0604020202020204" pitchFamily="34" charset="0"/>
                    <a:cs typeface="Arial" panose="020B0604020202020204" pitchFamily="34" charset="0"/>
                  </a:rPr>
                  <a:t>is </a:t>
                </a:r>
                <a:r>
                  <a:rPr lang="en-US" sz="2000" dirty="0">
                    <a:solidFill>
                      <a:srgbClr val="002060"/>
                    </a:solidFill>
                    <a:latin typeface="Arial" panose="020B0604020202020204" pitchFamily="34" charset="0"/>
                    <a:cs typeface="Arial" panose="020B0604020202020204" pitchFamily="34" charset="0"/>
                  </a:rPr>
                  <a:t>the location of glowworm </a:t>
                </a:r>
                <a:r>
                  <a:rPr lang="en-US" sz="2000" dirty="0" err="1">
                    <a:solidFill>
                      <a:srgbClr val="002060"/>
                    </a:solidFill>
                    <a:latin typeface="Arial" panose="020B0604020202020204" pitchFamily="34" charset="0"/>
                    <a:cs typeface="Arial" panose="020B0604020202020204" pitchFamily="34" charset="0"/>
                  </a:rPr>
                  <a:t>i</a:t>
                </a:r>
                <a:r>
                  <a:rPr lang="en-US" sz="2000" dirty="0">
                    <a:solidFill>
                      <a:srgbClr val="002060"/>
                    </a:solidFill>
                    <a:latin typeface="Arial" panose="020B0604020202020204" pitchFamily="34" charset="0"/>
                    <a:cs typeface="Arial" panose="020B0604020202020204" pitchFamily="34" charset="0"/>
                  </a:rPr>
                  <a:t> , at time t, in the m-dimensional real space </a:t>
                </a:r>
                <a14:m>
                  <m:oMath xmlns:m="http://schemas.openxmlformats.org/officeDocument/2006/math">
                    <m:sSup>
                      <m:sSupPr>
                        <m:ctrlPr>
                          <a:rPr lang="en-US" sz="2000" i="1" smtClean="0">
                            <a:solidFill>
                              <a:srgbClr val="002060"/>
                            </a:solidFill>
                            <a:latin typeface="Cambria Math" panose="02040503050406030204" pitchFamily="18" charset="0"/>
                            <a:cs typeface="Arial" panose="020B0604020202020204" pitchFamily="34" charset="0"/>
                          </a:rPr>
                        </m:ctrlPr>
                      </m:sSupPr>
                      <m:e>
                        <m:r>
                          <a:rPr lang="en-US" sz="2000" b="0" i="1" smtClean="0">
                            <a:solidFill>
                              <a:srgbClr val="002060"/>
                            </a:solidFill>
                            <a:latin typeface="Cambria Math" panose="02040503050406030204" pitchFamily="18" charset="0"/>
                            <a:cs typeface="Arial" panose="020B0604020202020204" pitchFamily="34" charset="0"/>
                          </a:rPr>
                          <m:t>𝑅</m:t>
                        </m:r>
                      </m:e>
                      <m:sup>
                        <m:r>
                          <a:rPr lang="en-US" sz="2000" b="0" i="1" smtClean="0">
                            <a:solidFill>
                              <a:srgbClr val="002060"/>
                            </a:solidFill>
                            <a:latin typeface="Cambria Math" panose="02040503050406030204" pitchFamily="18" charset="0"/>
                            <a:cs typeface="Arial" panose="020B0604020202020204" pitchFamily="34" charset="0"/>
                          </a:rPr>
                          <m:t>𝑚</m:t>
                        </m:r>
                      </m:sup>
                    </m:sSup>
                  </m:oMath>
                </a14:m>
                <a:r>
                  <a:rPr lang="en-US" sz="2000" dirty="0" smtClean="0">
                    <a:solidFill>
                      <a:srgbClr val="002060"/>
                    </a:solidFill>
                    <a:latin typeface="Arial" panose="020B0604020202020204" pitchFamily="34" charset="0"/>
                    <a:cs typeface="Arial" panose="020B0604020202020204" pitchFamily="34" charset="0"/>
                  </a:rPr>
                  <a:t>, || </a:t>
                </a:r>
                <a:r>
                  <a:rPr lang="en-US" sz="2000" dirty="0">
                    <a:solidFill>
                      <a:srgbClr val="002060"/>
                    </a:solidFill>
                    <a:latin typeface="Arial" panose="020B0604020202020204" pitchFamily="34" charset="0"/>
                    <a:cs typeface="Arial" panose="020B0604020202020204" pitchFamily="34" charset="0"/>
                  </a:rPr>
                  <a:t>. ||  represents the Euclidean norm operator, </a:t>
                </a:r>
                <a:r>
                  <a:rPr lang="en-US" sz="2000" dirty="0" smtClean="0">
                    <a:solidFill>
                      <a:srgbClr val="002060"/>
                    </a:solidFill>
                    <a:latin typeface="Arial" panose="020B0604020202020204" pitchFamily="34" charset="0"/>
                    <a:cs typeface="Arial" panose="020B0604020202020204" pitchFamily="34" charset="0"/>
                  </a:rPr>
                  <a:t>(</a:t>
                </a:r>
                <a:r>
                  <a:rPr lang="en-US" sz="2000" dirty="0">
                    <a:solidFill>
                      <a:srgbClr val="002060"/>
                    </a:solidFill>
                    <a:latin typeface="Arial" panose="020B0604020202020204" pitchFamily="34" charset="0"/>
                    <a:cs typeface="Arial" panose="020B0604020202020204" pitchFamily="34" charset="0"/>
                  </a:rPr>
                  <a:t>s &gt; 0) is the step size</a:t>
                </a:r>
                <a:r>
                  <a:rPr lang="en-US" sz="2000" dirty="0" smtClean="0">
                    <a:solidFill>
                      <a:srgbClr val="002060"/>
                    </a:solidFill>
                    <a:latin typeface="Arial" panose="020B0604020202020204" pitchFamily="34" charset="0"/>
                    <a:cs typeface="Arial" panose="020B0604020202020204" pitchFamily="34" charset="0"/>
                  </a:rPr>
                  <a:t>.</a:t>
                </a:r>
                <a:endParaRPr lang="en-US" sz="2000" dirty="0">
                  <a:solidFill>
                    <a:srgbClr val="FFFFFF"/>
                  </a:solidFill>
                </a:endParaRPr>
              </a:p>
            </p:txBody>
          </p:sp>
        </mc:Choice>
        <mc:Fallback>
          <p:sp>
            <p:nvSpPr>
              <p:cNvPr id="3" name="Rectangle 2"/>
              <p:cNvSpPr>
                <a:spLocks noRot="1" noChangeAspect="1" noMove="1" noResize="1" noEditPoints="1" noAdjustHandles="1" noChangeArrowheads="1" noChangeShapeType="1" noTextEdit="1"/>
              </p:cNvSpPr>
              <p:nvPr/>
            </p:nvSpPr>
            <p:spPr>
              <a:xfrm>
                <a:off x="554182" y="392134"/>
                <a:ext cx="8285017" cy="5686172"/>
              </a:xfrm>
              <a:prstGeom prst="rect">
                <a:avLst/>
              </a:prstGeom>
              <a:blipFill>
                <a:blip r:embed="rId2"/>
                <a:stretch>
                  <a:fillRect l="-1545"/>
                </a:stretch>
              </a:blipFill>
            </p:spPr>
            <p:txBody>
              <a:bodyPr/>
              <a:lstStyle/>
              <a:p>
                <a:r>
                  <a:rPr lang="en-US">
                    <a:noFill/>
                  </a:rPr>
                  <a:t> </a:t>
                </a:r>
              </a:p>
            </p:txBody>
          </p:sp>
        </mc:Fallback>
      </mc:AlternateContent>
    </p:spTree>
    <p:extLst>
      <p:ext uri="{BB962C8B-B14F-4D97-AF65-F5344CB8AC3E}">
        <p14:creationId xmlns:p14="http://schemas.microsoft.com/office/powerpoint/2010/main" val="35758924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p:cNvSpPr/>
              <p:nvPr/>
            </p:nvSpPr>
            <p:spPr>
              <a:xfrm>
                <a:off x="471056" y="392133"/>
                <a:ext cx="8368144" cy="5122749"/>
              </a:xfrm>
              <a:prstGeom prst="rect">
                <a:avLst/>
              </a:prstGeom>
            </p:spPr>
            <p:txBody>
              <a:bodyPr wrap="square">
                <a:spAutoFit/>
              </a:bodyPr>
              <a:lstStyle/>
              <a:p>
                <a:pPr lvl="0" algn="ctr">
                  <a:lnSpc>
                    <a:spcPct val="150000"/>
                  </a:lnSpc>
                </a:pPr>
                <a:r>
                  <a:rPr lang="en-US" sz="4000" b="1" u="sng" dirty="0" smtClean="0">
                    <a:solidFill>
                      <a:srgbClr val="FF0000"/>
                    </a:solidFill>
                  </a:rPr>
                  <a:t>Phase 3</a:t>
                </a:r>
              </a:p>
              <a:p>
                <a:pPr lvl="0">
                  <a:lnSpc>
                    <a:spcPct val="150000"/>
                  </a:lnSpc>
                </a:pPr>
                <a:r>
                  <a:rPr lang="en-US" sz="2800" dirty="0">
                    <a:solidFill>
                      <a:srgbClr val="FF0000"/>
                    </a:solidFill>
                    <a:latin typeface="Arial" panose="020B0604020202020204" pitchFamily="34" charset="0"/>
                    <a:cs typeface="Arial" panose="020B0604020202020204" pitchFamily="34" charset="0"/>
                  </a:rPr>
                  <a:t>Neighborhood range update </a:t>
                </a:r>
                <a:r>
                  <a:rPr lang="en-US" sz="2800" dirty="0" smtClean="0">
                    <a:solidFill>
                      <a:srgbClr val="FF0000"/>
                    </a:solidFill>
                    <a:latin typeface="Arial" panose="020B0604020202020204" pitchFamily="34" charset="0"/>
                    <a:cs typeface="Arial" panose="020B0604020202020204" pitchFamily="34" charset="0"/>
                  </a:rPr>
                  <a:t>phase</a:t>
                </a:r>
              </a:p>
              <a:p>
                <a:pPr lvl="0">
                  <a:lnSpc>
                    <a:spcPct val="150000"/>
                  </a:lnSpc>
                </a:pPr>
                <a:r>
                  <a:rPr lang="en-US" sz="2000" dirty="0" smtClean="0">
                    <a:solidFill>
                      <a:srgbClr val="002060"/>
                    </a:solidFill>
                    <a:latin typeface="Arial" panose="020B0604020202020204" pitchFamily="34" charset="0"/>
                    <a:cs typeface="Arial" panose="020B0604020202020204" pitchFamily="34" charset="0"/>
                  </a:rPr>
                  <a:t>Let </a:t>
                </a:r>
                <a14:m>
                  <m:oMath xmlns:m="http://schemas.openxmlformats.org/officeDocument/2006/math">
                    <m:sSub>
                      <m:sSubPr>
                        <m:ctrlPr>
                          <a:rPr lang="en-US" sz="2000" i="1">
                            <a:solidFill>
                              <a:srgbClr val="002060"/>
                            </a:solidFill>
                            <a:latin typeface="Cambria Math" panose="02040503050406030204" pitchFamily="18" charset="0"/>
                          </a:rPr>
                        </m:ctrlPr>
                      </m:sSubPr>
                      <m:e>
                        <m:r>
                          <a:rPr lang="en-US" sz="2000" i="1">
                            <a:solidFill>
                              <a:srgbClr val="002060"/>
                            </a:solidFill>
                            <a:latin typeface="Cambria Math" panose="02040503050406030204" pitchFamily="18" charset="0"/>
                          </a:rPr>
                          <m:t>𝑟</m:t>
                        </m:r>
                      </m:e>
                      <m:sub>
                        <m:r>
                          <a:rPr lang="en-US" sz="2000" b="0" i="1" smtClean="0">
                            <a:solidFill>
                              <a:srgbClr val="002060"/>
                            </a:solidFill>
                            <a:latin typeface="Cambria Math" panose="02040503050406030204" pitchFamily="18" charset="0"/>
                          </a:rPr>
                          <m:t>0</m:t>
                        </m:r>
                      </m:sub>
                    </m:sSub>
                  </m:oMath>
                </a14:m>
                <a:r>
                  <a:rPr lang="en-US" sz="2000" dirty="0" smtClean="0">
                    <a:solidFill>
                      <a:srgbClr val="002060"/>
                    </a:solidFill>
                    <a:latin typeface="Arial" panose="020B0604020202020204" pitchFamily="34" charset="0"/>
                    <a:cs typeface="Arial" panose="020B0604020202020204" pitchFamily="34" charset="0"/>
                  </a:rPr>
                  <a:t> </a:t>
                </a:r>
                <a:r>
                  <a:rPr lang="en-US" sz="2000" dirty="0">
                    <a:solidFill>
                      <a:srgbClr val="002060"/>
                    </a:solidFill>
                    <a:latin typeface="Arial" panose="020B0604020202020204" pitchFamily="34" charset="0"/>
                    <a:cs typeface="Arial" panose="020B0604020202020204" pitchFamily="34" charset="0"/>
                  </a:rPr>
                  <a:t>be the initial neighborhood range of each glowworm </a:t>
                </a:r>
                <a:r>
                  <a:rPr lang="en-US" sz="2000" dirty="0" smtClean="0">
                    <a:solidFill>
                      <a:srgbClr val="002060"/>
                    </a:solidFill>
                    <a:latin typeface="Arial" panose="020B0604020202020204" pitchFamily="34" charset="0"/>
                    <a:cs typeface="Arial" panose="020B0604020202020204" pitchFamily="34" charset="0"/>
                  </a:rPr>
                  <a:t>(</a:t>
                </a:r>
                <a:r>
                  <a:rPr lang="en-US" sz="2000" dirty="0" err="1" smtClean="0">
                    <a:solidFill>
                      <a:srgbClr val="002060"/>
                    </a:solidFill>
                    <a:latin typeface="Arial" panose="020B0604020202020204" pitchFamily="34" charset="0"/>
                    <a:cs typeface="Arial" panose="020B0604020202020204" pitchFamily="34" charset="0"/>
                  </a:rPr>
                  <a:t>i.e</a:t>
                </a:r>
                <a:r>
                  <a:rPr lang="en-US" sz="2000" dirty="0" smtClean="0">
                    <a:solidFill>
                      <a:srgbClr val="002060"/>
                    </a:solidFill>
                    <a:latin typeface="Arial" panose="020B0604020202020204" pitchFamily="34" charset="0"/>
                    <a:cs typeface="Arial" panose="020B0604020202020204" pitchFamily="34" charset="0"/>
                  </a:rPr>
                  <a:t> </a:t>
                </a:r>
                <a14:m>
                  <m:oMath xmlns:m="http://schemas.openxmlformats.org/officeDocument/2006/math">
                    <m:r>
                      <a:rPr lang="en-US" sz="2000" b="0" i="1" smtClean="0">
                        <a:solidFill>
                          <a:srgbClr val="002060"/>
                        </a:solidFill>
                        <a:latin typeface="Cambria Math" panose="02040503050406030204" pitchFamily="18" charset="0"/>
                        <a:cs typeface="Arial" panose="020B0604020202020204" pitchFamily="34" charset="0"/>
                      </a:rPr>
                      <m:t>𝑗𝑑𝑑</m:t>
                    </m:r>
                  </m:oMath>
                </a14:m>
                <a:r>
                  <a:rPr lang="en-US" sz="2000" dirty="0" smtClean="0">
                    <a:solidFill>
                      <a:srgbClr val="002060"/>
                    </a:solidFill>
                    <a:latin typeface="Arial" panose="020B0604020202020204" pitchFamily="34" charset="0"/>
                    <a:cs typeface="Arial" panose="020B0604020202020204" pitchFamily="34" charset="0"/>
                  </a:rPr>
                  <a:t>).</a:t>
                </a:r>
                <a:endParaRPr lang="en-US" sz="2000" dirty="0">
                  <a:solidFill>
                    <a:srgbClr val="002060"/>
                  </a:solidFill>
                  <a:latin typeface="Arial" panose="020B0604020202020204" pitchFamily="34" charset="0"/>
                  <a:cs typeface="Arial" panose="020B0604020202020204" pitchFamily="34" charset="0"/>
                </a:endParaRPr>
              </a:p>
              <a:p>
                <a:pPr lvl="0">
                  <a:lnSpc>
                    <a:spcPct val="150000"/>
                  </a:lnSpc>
                </a:pPr>
                <a:r>
                  <a:rPr lang="en-US" sz="2000" dirty="0">
                    <a:solidFill>
                      <a:srgbClr val="002060"/>
                    </a:solidFill>
                    <a:latin typeface="Arial" panose="020B0604020202020204" pitchFamily="34" charset="0"/>
                    <a:cs typeface="Arial" panose="020B0604020202020204" pitchFamily="34" charset="0"/>
                  </a:rPr>
                  <a:t>To adaptively update the neighborhood range of each glowworm, the following </a:t>
                </a:r>
                <a:r>
                  <a:rPr lang="en-US" sz="2000" dirty="0" smtClean="0">
                    <a:solidFill>
                      <a:srgbClr val="002060"/>
                    </a:solidFill>
                    <a:latin typeface="Arial" panose="020B0604020202020204" pitchFamily="34" charset="0"/>
                    <a:cs typeface="Arial" panose="020B0604020202020204" pitchFamily="34" charset="0"/>
                  </a:rPr>
                  <a:t>rule is </a:t>
                </a:r>
                <a:r>
                  <a:rPr lang="en-US" sz="2000" dirty="0">
                    <a:solidFill>
                      <a:srgbClr val="002060"/>
                    </a:solidFill>
                    <a:latin typeface="Arial" panose="020B0604020202020204" pitchFamily="34" charset="0"/>
                    <a:cs typeface="Arial" panose="020B0604020202020204" pitchFamily="34" charset="0"/>
                  </a:rPr>
                  <a:t>applied</a:t>
                </a:r>
                <a:r>
                  <a:rPr lang="en-US" sz="2000" dirty="0" smtClean="0">
                    <a:solidFill>
                      <a:srgbClr val="002060"/>
                    </a:solidFill>
                    <a:latin typeface="Arial" panose="020B0604020202020204" pitchFamily="34" charset="0"/>
                    <a:cs typeface="Arial" panose="020B0604020202020204" pitchFamily="34" charset="0"/>
                  </a:rPr>
                  <a:t>:</a:t>
                </a:r>
                <a:endParaRPr lang="en-US" sz="2000" dirty="0">
                  <a:solidFill>
                    <a:srgbClr val="002060"/>
                  </a:solidFill>
                  <a:latin typeface="Arial" panose="020B0604020202020204" pitchFamily="34" charset="0"/>
                  <a:cs typeface="Arial" panose="020B0604020202020204" pitchFamily="34" charset="0"/>
                </a:endParaRPr>
              </a:p>
              <a:p>
                <a:pPr lvl="0">
                  <a:lnSpc>
                    <a:spcPct val="150000"/>
                  </a:lnSpc>
                </a:pPr>
                <a14:m>
                  <m:oMathPara xmlns:m="http://schemas.openxmlformats.org/officeDocument/2006/math">
                    <m:oMathParaPr>
                      <m:jc m:val="centerGroup"/>
                    </m:oMathParaPr>
                    <m:oMath xmlns:m="http://schemas.openxmlformats.org/officeDocument/2006/math">
                      <m:sSubSup>
                        <m:sSubSupPr>
                          <m:ctrlPr>
                            <a:rPr lang="en-US" sz="2400" i="1" smtClean="0">
                              <a:solidFill>
                                <a:srgbClr val="002060"/>
                              </a:solidFill>
                              <a:latin typeface="Cambria Math" panose="02040503050406030204" pitchFamily="18" charset="0"/>
                            </a:rPr>
                          </m:ctrlPr>
                        </m:sSubSupPr>
                        <m:e>
                          <m:r>
                            <a:rPr lang="en-US" sz="2400" i="1" smtClean="0">
                              <a:solidFill>
                                <a:srgbClr val="002060"/>
                              </a:solidFill>
                              <a:latin typeface="Cambria Math" panose="02040503050406030204" pitchFamily="18" charset="0"/>
                            </a:rPr>
                            <m:t>𝑟</m:t>
                          </m:r>
                        </m:e>
                        <m:sub>
                          <m:r>
                            <a:rPr lang="en-US" sz="2400" i="1" smtClean="0">
                              <a:solidFill>
                                <a:srgbClr val="002060"/>
                              </a:solidFill>
                              <a:latin typeface="Cambria Math" panose="02040503050406030204" pitchFamily="18" charset="0"/>
                            </a:rPr>
                            <m:t>𝑑</m:t>
                          </m:r>
                        </m:sub>
                        <m:sup>
                          <m:r>
                            <a:rPr lang="en-US" sz="2400" i="1" smtClean="0">
                              <a:solidFill>
                                <a:srgbClr val="002060"/>
                              </a:solidFill>
                              <a:latin typeface="Cambria Math" panose="02040503050406030204" pitchFamily="18" charset="0"/>
                            </a:rPr>
                            <m:t>𝑖</m:t>
                          </m:r>
                        </m:sup>
                      </m:sSubSup>
                      <m:d>
                        <m:dPr>
                          <m:ctrlPr>
                            <a:rPr lang="en-US" sz="2400" i="1" smtClean="0">
                              <a:solidFill>
                                <a:srgbClr val="002060"/>
                              </a:solidFill>
                              <a:latin typeface="Cambria Math" panose="02040503050406030204" pitchFamily="18" charset="0"/>
                            </a:rPr>
                          </m:ctrlPr>
                        </m:dPr>
                        <m:e>
                          <m:r>
                            <a:rPr lang="en-US" sz="2400" i="1" smtClean="0">
                              <a:solidFill>
                                <a:srgbClr val="002060"/>
                              </a:solidFill>
                              <a:latin typeface="Cambria Math" panose="02040503050406030204" pitchFamily="18" charset="0"/>
                            </a:rPr>
                            <m:t>𝑡</m:t>
                          </m:r>
                          <m:r>
                            <a:rPr lang="en-US" sz="2400" i="1" smtClean="0">
                              <a:solidFill>
                                <a:srgbClr val="002060"/>
                              </a:solidFill>
                              <a:latin typeface="Cambria Math" panose="02040503050406030204" pitchFamily="18" charset="0"/>
                            </a:rPr>
                            <m:t>+1</m:t>
                          </m:r>
                        </m:e>
                      </m:d>
                      <m:r>
                        <a:rPr lang="en-US" sz="2400" i="1" smtClean="0">
                          <a:solidFill>
                            <a:srgbClr val="002060"/>
                          </a:solidFill>
                          <a:latin typeface="Cambria Math" panose="02040503050406030204" pitchFamily="18" charset="0"/>
                        </a:rPr>
                        <m:t>=</m:t>
                      </m:r>
                      <m:sSub>
                        <m:sSubPr>
                          <m:ctrlPr>
                            <a:rPr lang="en-US" sz="2400" i="1" smtClean="0">
                              <a:solidFill>
                                <a:srgbClr val="002060"/>
                              </a:solidFill>
                              <a:latin typeface="Cambria Math" panose="02040503050406030204" pitchFamily="18" charset="0"/>
                            </a:rPr>
                          </m:ctrlPr>
                        </m:sSubPr>
                        <m:e>
                          <m:r>
                            <m:rPr>
                              <m:sty m:val="p"/>
                            </m:rPr>
                            <a:rPr lang="en-US" sz="2400" b="0" i="0" smtClean="0">
                              <a:solidFill>
                                <a:srgbClr val="002060"/>
                              </a:solidFill>
                              <a:latin typeface="Cambria Math" panose="02040503050406030204" pitchFamily="18" charset="0"/>
                            </a:rPr>
                            <m:t>min</m:t>
                          </m:r>
                          <m:r>
                            <a:rPr lang="en-US" sz="2400" b="0" i="1" smtClean="0">
                              <a:solidFill>
                                <a:srgbClr val="002060"/>
                              </a:solidFill>
                              <a:latin typeface="Cambria Math" panose="02040503050406030204" pitchFamily="18" charset="0"/>
                            </a:rPr>
                            <m:t>⁡{</m:t>
                          </m:r>
                          <m:r>
                            <a:rPr lang="en-US" sz="2400" i="1" smtClean="0">
                              <a:solidFill>
                                <a:srgbClr val="002060"/>
                              </a:solidFill>
                              <a:latin typeface="Cambria Math" panose="02040503050406030204" pitchFamily="18" charset="0"/>
                            </a:rPr>
                            <m:t>𝑟</m:t>
                          </m:r>
                        </m:e>
                        <m:sub>
                          <m:r>
                            <a:rPr lang="en-US" sz="2400" i="1" smtClean="0">
                              <a:solidFill>
                                <a:srgbClr val="002060"/>
                              </a:solidFill>
                              <a:latin typeface="Cambria Math" panose="02040503050406030204" pitchFamily="18" charset="0"/>
                            </a:rPr>
                            <m:t>𝑠</m:t>
                          </m:r>
                        </m:sub>
                      </m:sSub>
                      <m:r>
                        <a:rPr lang="en-US" sz="2400" b="0" i="1" smtClean="0">
                          <a:solidFill>
                            <a:srgbClr val="002060"/>
                          </a:solidFill>
                          <a:latin typeface="Cambria Math" panose="02040503050406030204" pitchFamily="18" charset="0"/>
                        </a:rPr>
                        <m:t> ,</m:t>
                      </m:r>
                      <m:func>
                        <m:funcPr>
                          <m:ctrlPr>
                            <a:rPr lang="en-US" sz="2400" b="0" i="1" smtClean="0">
                              <a:solidFill>
                                <a:srgbClr val="002060"/>
                              </a:solidFill>
                              <a:latin typeface="Cambria Math" panose="02040503050406030204" pitchFamily="18" charset="0"/>
                            </a:rPr>
                          </m:ctrlPr>
                        </m:funcPr>
                        <m:fName>
                          <m:r>
                            <m:rPr>
                              <m:sty m:val="p"/>
                            </m:rPr>
                            <a:rPr lang="en-US" sz="2400" b="0" i="0" smtClean="0">
                              <a:solidFill>
                                <a:srgbClr val="002060"/>
                              </a:solidFill>
                              <a:latin typeface="Cambria Math" panose="02040503050406030204" pitchFamily="18" charset="0"/>
                            </a:rPr>
                            <m:t>max</m:t>
                          </m:r>
                        </m:fName>
                        <m:e>
                          <m:r>
                            <a:rPr lang="en-US" sz="2400" b="0" i="1" smtClean="0">
                              <a:solidFill>
                                <a:srgbClr val="002060"/>
                              </a:solidFill>
                              <a:latin typeface="Cambria Math" panose="02040503050406030204" pitchFamily="18" charset="0"/>
                            </a:rPr>
                            <m:t>{0,</m:t>
                          </m:r>
                          <m:sSubSup>
                            <m:sSubSupPr>
                              <m:ctrlPr>
                                <a:rPr lang="en-US" sz="2400" b="0" i="1" smtClean="0">
                                  <a:solidFill>
                                    <a:srgbClr val="002060"/>
                                  </a:solidFill>
                                  <a:latin typeface="Cambria Math" panose="02040503050406030204" pitchFamily="18" charset="0"/>
                                </a:rPr>
                              </m:ctrlPr>
                            </m:sSubSupPr>
                            <m:e>
                              <m:r>
                                <a:rPr lang="en-US" sz="2400" b="0" i="1" smtClean="0">
                                  <a:solidFill>
                                    <a:srgbClr val="002060"/>
                                  </a:solidFill>
                                  <a:latin typeface="Cambria Math" panose="02040503050406030204" pitchFamily="18" charset="0"/>
                                </a:rPr>
                                <m:t>𝑟</m:t>
                              </m:r>
                            </m:e>
                            <m:sub>
                              <m:r>
                                <a:rPr lang="en-US" sz="2400" b="0" i="1" smtClean="0">
                                  <a:solidFill>
                                    <a:srgbClr val="002060"/>
                                  </a:solidFill>
                                  <a:latin typeface="Cambria Math" panose="02040503050406030204" pitchFamily="18" charset="0"/>
                                </a:rPr>
                                <m:t>𝑑</m:t>
                              </m:r>
                            </m:sub>
                            <m:sup>
                              <m:r>
                                <a:rPr lang="en-US" sz="2400" b="0" i="1" smtClean="0">
                                  <a:solidFill>
                                    <a:srgbClr val="002060"/>
                                  </a:solidFill>
                                  <a:latin typeface="Cambria Math" panose="02040503050406030204" pitchFamily="18" charset="0"/>
                                </a:rPr>
                                <m:t>𝑖</m:t>
                              </m:r>
                            </m:sup>
                          </m:sSubSup>
                          <m:d>
                            <m:dPr>
                              <m:ctrlPr>
                                <a:rPr lang="en-US" sz="2400" b="0" i="1" smtClean="0">
                                  <a:solidFill>
                                    <a:srgbClr val="002060"/>
                                  </a:solidFill>
                                  <a:latin typeface="Cambria Math" panose="02040503050406030204" pitchFamily="18" charset="0"/>
                                </a:rPr>
                              </m:ctrlPr>
                            </m:dPr>
                            <m:e>
                              <m:r>
                                <a:rPr lang="en-US" sz="2400" b="0" i="1" smtClean="0">
                                  <a:solidFill>
                                    <a:srgbClr val="002060"/>
                                  </a:solidFill>
                                  <a:latin typeface="Cambria Math" panose="02040503050406030204" pitchFamily="18" charset="0"/>
                                </a:rPr>
                                <m:t>𝑡</m:t>
                              </m:r>
                            </m:e>
                          </m:d>
                          <m:r>
                            <a:rPr lang="en-US" sz="2400" b="0" i="1" smtClean="0">
                              <a:solidFill>
                                <a:srgbClr val="002060"/>
                              </a:solidFill>
                              <a:latin typeface="Cambria Math" panose="02040503050406030204" pitchFamily="18" charset="0"/>
                            </a:rPr>
                            <m:t>+ </m:t>
                          </m:r>
                          <m:r>
                            <a:rPr lang="en-US" sz="2400" b="0" i="1" smtClean="0">
                              <a:solidFill>
                                <a:srgbClr val="002060"/>
                              </a:solidFill>
                              <a:latin typeface="Cambria Math" panose="02040503050406030204" pitchFamily="18" charset="0"/>
                              <a:ea typeface="Cambria Math" panose="02040503050406030204" pitchFamily="18" charset="0"/>
                            </a:rPr>
                            <m:t>𝛽</m:t>
                          </m:r>
                          <m:r>
                            <a:rPr lang="en-US" sz="2400" b="0" i="1" smtClean="0">
                              <a:solidFill>
                                <a:srgbClr val="002060"/>
                              </a:solidFill>
                              <a:latin typeface="Cambria Math" panose="02040503050406030204" pitchFamily="18" charset="0"/>
                              <a:ea typeface="Cambria Math" panose="02040503050406030204" pitchFamily="18" charset="0"/>
                            </a:rPr>
                            <m:t> (</m:t>
                          </m:r>
                          <m:sSub>
                            <m:sSubPr>
                              <m:ctrlPr>
                                <a:rPr lang="en-US" sz="2400" b="0" i="1" smtClean="0">
                                  <a:solidFill>
                                    <a:srgbClr val="002060"/>
                                  </a:solidFill>
                                  <a:latin typeface="Cambria Math" panose="02040503050406030204" pitchFamily="18" charset="0"/>
                                  <a:ea typeface="Cambria Math" panose="02040503050406030204" pitchFamily="18" charset="0"/>
                                </a:rPr>
                              </m:ctrlPr>
                            </m:sSubPr>
                            <m:e>
                              <m:r>
                                <a:rPr lang="en-US" sz="2400" b="0" i="1" smtClean="0">
                                  <a:solidFill>
                                    <a:srgbClr val="002060"/>
                                  </a:solidFill>
                                  <a:latin typeface="Cambria Math" panose="02040503050406030204" pitchFamily="18" charset="0"/>
                                  <a:ea typeface="Cambria Math" panose="02040503050406030204" pitchFamily="18" charset="0"/>
                                </a:rPr>
                                <m:t>𝑛</m:t>
                              </m:r>
                            </m:e>
                            <m:sub>
                              <m:r>
                                <a:rPr lang="en-US" sz="2400" b="0" i="1" smtClean="0">
                                  <a:solidFill>
                                    <a:srgbClr val="002060"/>
                                  </a:solidFill>
                                  <a:latin typeface="Cambria Math" panose="02040503050406030204" pitchFamily="18" charset="0"/>
                                  <a:ea typeface="Cambria Math" panose="02040503050406030204" pitchFamily="18" charset="0"/>
                                </a:rPr>
                                <m:t>𝑡</m:t>
                              </m:r>
                            </m:sub>
                          </m:sSub>
                          <m:r>
                            <a:rPr lang="en-US" sz="2400" b="0" i="1" smtClean="0">
                              <a:solidFill>
                                <a:srgbClr val="002060"/>
                              </a:solidFill>
                              <a:latin typeface="Cambria Math" panose="02040503050406030204" pitchFamily="18" charset="0"/>
                              <a:ea typeface="Cambria Math" panose="02040503050406030204" pitchFamily="18" charset="0"/>
                            </a:rPr>
                            <m:t> −|</m:t>
                          </m:r>
                          <m:sSub>
                            <m:sSubPr>
                              <m:ctrlPr>
                                <a:rPr lang="en-US" sz="2400" b="0" i="1" smtClean="0">
                                  <a:solidFill>
                                    <a:srgbClr val="002060"/>
                                  </a:solidFill>
                                  <a:latin typeface="Cambria Math" panose="02040503050406030204" pitchFamily="18" charset="0"/>
                                  <a:ea typeface="Cambria Math" panose="02040503050406030204" pitchFamily="18" charset="0"/>
                                </a:rPr>
                              </m:ctrlPr>
                            </m:sSubPr>
                            <m:e>
                              <m:r>
                                <a:rPr lang="en-US" sz="2400" b="0" i="1" smtClean="0">
                                  <a:solidFill>
                                    <a:srgbClr val="002060"/>
                                  </a:solidFill>
                                  <a:latin typeface="Cambria Math" panose="02040503050406030204" pitchFamily="18" charset="0"/>
                                  <a:ea typeface="Cambria Math" panose="02040503050406030204" pitchFamily="18" charset="0"/>
                                </a:rPr>
                                <m:t>𝑁</m:t>
                              </m:r>
                            </m:e>
                            <m:sub>
                              <m:r>
                                <a:rPr lang="en-US" sz="2400" b="0" i="1" smtClean="0">
                                  <a:solidFill>
                                    <a:srgbClr val="002060"/>
                                  </a:solidFill>
                                  <a:latin typeface="Cambria Math" panose="02040503050406030204" pitchFamily="18" charset="0"/>
                                  <a:ea typeface="Cambria Math" panose="02040503050406030204" pitchFamily="18" charset="0"/>
                                </a:rPr>
                                <m:t>𝑖</m:t>
                              </m:r>
                            </m:sub>
                          </m:sSub>
                          <m:r>
                            <a:rPr lang="en-US" sz="2400" b="0" i="1" smtClean="0">
                              <a:solidFill>
                                <a:srgbClr val="002060"/>
                              </a:solidFill>
                              <a:latin typeface="Cambria Math" panose="02040503050406030204" pitchFamily="18" charset="0"/>
                              <a:ea typeface="Cambria Math" panose="02040503050406030204" pitchFamily="18" charset="0"/>
                            </a:rPr>
                            <m:t>(</m:t>
                          </m:r>
                          <m:r>
                            <a:rPr lang="en-US" sz="2400" b="0" i="1" smtClean="0">
                              <a:solidFill>
                                <a:srgbClr val="002060"/>
                              </a:solidFill>
                              <a:latin typeface="Cambria Math" panose="02040503050406030204" pitchFamily="18" charset="0"/>
                              <a:ea typeface="Cambria Math" panose="02040503050406030204" pitchFamily="18" charset="0"/>
                            </a:rPr>
                            <m:t>𝑡</m:t>
                          </m:r>
                          <m:r>
                            <a:rPr lang="en-US" sz="2400" b="0" i="1" smtClean="0">
                              <a:solidFill>
                                <a:srgbClr val="002060"/>
                              </a:solidFill>
                              <a:latin typeface="Cambria Math" panose="02040503050406030204" pitchFamily="18" charset="0"/>
                              <a:ea typeface="Cambria Math" panose="02040503050406030204" pitchFamily="18" charset="0"/>
                            </a:rPr>
                            <m:t>)|)}}</m:t>
                          </m:r>
                        </m:e>
                      </m:func>
                    </m:oMath>
                  </m:oMathPara>
                </a14:m>
                <a:endParaRPr lang="en-US" sz="2400" dirty="0" smtClean="0">
                  <a:solidFill>
                    <a:srgbClr val="002060"/>
                  </a:solidFill>
                  <a:latin typeface="Arial" panose="020B0604020202020204" pitchFamily="34" charset="0"/>
                  <a:cs typeface="Arial" panose="020B0604020202020204" pitchFamily="34" charset="0"/>
                </a:endParaRPr>
              </a:p>
              <a:p>
                <a:pPr lvl="0">
                  <a:lnSpc>
                    <a:spcPct val="150000"/>
                  </a:lnSpc>
                </a:pPr>
                <a:endParaRPr lang="en-US" sz="2400" dirty="0">
                  <a:solidFill>
                    <a:srgbClr val="002060"/>
                  </a:solidFill>
                  <a:latin typeface="Arial" panose="020B0604020202020204" pitchFamily="34" charset="0"/>
                  <a:cs typeface="Arial" panose="020B0604020202020204" pitchFamily="34" charset="0"/>
                </a:endParaRPr>
              </a:p>
              <a:p>
                <a:pPr lvl="0">
                  <a:lnSpc>
                    <a:spcPct val="150000"/>
                  </a:lnSpc>
                </a:pPr>
                <a:r>
                  <a:rPr lang="en-US" sz="2000" dirty="0" smtClean="0">
                    <a:solidFill>
                      <a:srgbClr val="002060"/>
                    </a:solidFill>
                    <a:latin typeface="Arial" panose="020B0604020202020204" pitchFamily="34" charset="0"/>
                    <a:cs typeface="Arial" panose="020B0604020202020204" pitchFamily="34" charset="0"/>
                  </a:rPr>
                  <a:t>β </a:t>
                </a:r>
                <a:r>
                  <a:rPr lang="en-US" sz="2000" dirty="0">
                    <a:solidFill>
                      <a:srgbClr val="002060"/>
                    </a:solidFill>
                    <a:latin typeface="Arial" panose="020B0604020202020204" pitchFamily="34" charset="0"/>
                    <a:cs typeface="Arial" panose="020B0604020202020204" pitchFamily="34" charset="0"/>
                  </a:rPr>
                  <a:t>is a constant </a:t>
                </a:r>
                <a:r>
                  <a:rPr lang="en-US" sz="2000" dirty="0" smtClean="0">
                    <a:solidFill>
                      <a:srgbClr val="002060"/>
                    </a:solidFill>
                    <a:latin typeface="Arial" panose="020B0604020202020204" pitchFamily="34" charset="0"/>
                    <a:cs typeface="Arial" panose="020B0604020202020204" pitchFamily="34" charset="0"/>
                  </a:rPr>
                  <a:t>parameter </a:t>
                </a:r>
                <a14:m>
                  <m:oMath xmlns:m="http://schemas.openxmlformats.org/officeDocument/2006/math">
                    <m:sSub>
                      <m:sSubPr>
                        <m:ctrlPr>
                          <a:rPr lang="en-US" sz="2000" i="1">
                            <a:solidFill>
                              <a:srgbClr val="002060"/>
                            </a:solidFill>
                            <a:latin typeface="Cambria Math" panose="02040503050406030204" pitchFamily="18" charset="0"/>
                            <a:ea typeface="Cambria Math" panose="02040503050406030204" pitchFamily="18" charset="0"/>
                          </a:rPr>
                        </m:ctrlPr>
                      </m:sSubPr>
                      <m:e>
                        <m:r>
                          <a:rPr lang="en-US" sz="2000" i="1">
                            <a:solidFill>
                              <a:srgbClr val="002060"/>
                            </a:solidFill>
                            <a:latin typeface="Cambria Math" panose="02040503050406030204" pitchFamily="18" charset="0"/>
                            <a:ea typeface="Cambria Math" panose="02040503050406030204" pitchFamily="18" charset="0"/>
                          </a:rPr>
                          <m:t>𝑛</m:t>
                        </m:r>
                      </m:e>
                      <m:sub>
                        <m:r>
                          <a:rPr lang="en-US" sz="2000" i="1">
                            <a:solidFill>
                              <a:srgbClr val="002060"/>
                            </a:solidFill>
                            <a:latin typeface="Cambria Math" panose="02040503050406030204" pitchFamily="18" charset="0"/>
                            <a:ea typeface="Cambria Math" panose="02040503050406030204" pitchFamily="18" charset="0"/>
                          </a:rPr>
                          <m:t>𝑡</m:t>
                        </m:r>
                      </m:sub>
                    </m:sSub>
                  </m:oMath>
                </a14:m>
                <a:r>
                  <a:rPr lang="en-US" sz="2000" dirty="0" smtClean="0">
                    <a:solidFill>
                      <a:srgbClr val="002060"/>
                    </a:solidFill>
                    <a:latin typeface="Arial" panose="020B0604020202020204" pitchFamily="34" charset="0"/>
                    <a:cs typeface="Arial" panose="020B0604020202020204" pitchFamily="34" charset="0"/>
                  </a:rPr>
                  <a:t>  </a:t>
                </a:r>
                <a:r>
                  <a:rPr lang="en-US" sz="2000" dirty="0">
                    <a:solidFill>
                      <a:srgbClr val="002060"/>
                    </a:solidFill>
                    <a:latin typeface="Arial" panose="020B0604020202020204" pitchFamily="34" charset="0"/>
                    <a:cs typeface="Arial" panose="020B0604020202020204" pitchFamily="34" charset="0"/>
                  </a:rPr>
                  <a:t>is a parameter used to control the number </a:t>
                </a:r>
                <a:r>
                  <a:rPr lang="en-US" sz="2000" dirty="0" smtClean="0">
                    <a:solidFill>
                      <a:srgbClr val="002060"/>
                    </a:solidFill>
                    <a:latin typeface="Arial" panose="020B0604020202020204" pitchFamily="34" charset="0"/>
                    <a:cs typeface="Arial" panose="020B0604020202020204" pitchFamily="34" charset="0"/>
                  </a:rPr>
                  <a:t>of neighbors</a:t>
                </a:r>
                <a:endParaRPr lang="en-US" sz="2000" dirty="0">
                  <a:solidFill>
                    <a:srgbClr val="FFFFFF"/>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471056" y="392133"/>
                <a:ext cx="8368144" cy="5122749"/>
              </a:xfrm>
              <a:prstGeom prst="rect">
                <a:avLst/>
              </a:prstGeom>
              <a:blipFill>
                <a:blip r:embed="rId2"/>
                <a:stretch>
                  <a:fillRect l="-1457"/>
                </a:stretch>
              </a:blipFill>
            </p:spPr>
            <p:txBody>
              <a:bodyPr/>
              <a:lstStyle/>
              <a:p>
                <a:r>
                  <a:rPr lang="en-US">
                    <a:noFill/>
                  </a:rPr>
                  <a:t> </a:t>
                </a:r>
              </a:p>
            </p:txBody>
          </p:sp>
        </mc:Fallback>
      </mc:AlternateContent>
    </p:spTree>
    <p:extLst>
      <p:ext uri="{BB962C8B-B14F-4D97-AF65-F5344CB8AC3E}">
        <p14:creationId xmlns:p14="http://schemas.microsoft.com/office/powerpoint/2010/main" val="22315648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94511" y="568038"/>
            <a:ext cx="7301344" cy="5632311"/>
          </a:xfrm>
          <a:prstGeom prst="rect">
            <a:avLst/>
          </a:prstGeom>
          <a:noFill/>
        </p:spPr>
        <p:txBody>
          <a:bodyPr wrap="square" rtlCol="0">
            <a:spAutoFit/>
          </a:bodyPr>
          <a:lstStyle/>
          <a:p>
            <a:pPr algn="ctr"/>
            <a:r>
              <a:rPr lang="en-US" sz="6000" dirty="0" smtClean="0"/>
              <a:t>PYTHON IMPLEMENTATION OF </a:t>
            </a:r>
          </a:p>
          <a:p>
            <a:pPr algn="ctr"/>
            <a:r>
              <a:rPr lang="en-US" sz="6000" dirty="0" smtClean="0"/>
              <a:t>GLOWWARM SWARM OPTIMIZATION</a:t>
            </a:r>
            <a:endParaRPr lang="en-US" sz="6000" dirty="0"/>
          </a:p>
        </p:txBody>
      </p:sp>
    </p:spTree>
    <p:extLst>
      <p:ext uri="{BB962C8B-B14F-4D97-AF65-F5344CB8AC3E}">
        <p14:creationId xmlns:p14="http://schemas.microsoft.com/office/powerpoint/2010/main" val="8306860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11700" y="219294"/>
            <a:ext cx="8520600" cy="7635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US" sz="4400" u="sng" dirty="0" smtClean="0">
                <a:solidFill>
                  <a:srgbClr val="C00000"/>
                </a:solidFill>
              </a:rPr>
              <a:t>APPLICATIONS</a:t>
            </a:r>
            <a:endParaRPr sz="4400" u="sng" dirty="0">
              <a:solidFill>
                <a:srgbClr val="C00000"/>
              </a:solidFill>
            </a:endParaRPr>
          </a:p>
        </p:txBody>
      </p:sp>
      <p:sp>
        <p:nvSpPr>
          <p:cNvPr id="129" name="Shape 129"/>
          <p:cNvSpPr txBox="1">
            <a:spLocks noGrp="1"/>
          </p:cNvSpPr>
          <p:nvPr>
            <p:ph type="body" idx="1"/>
          </p:nvPr>
        </p:nvSpPr>
        <p:spPr>
          <a:xfrm>
            <a:off x="311700" y="1120997"/>
            <a:ext cx="8693756" cy="4555200"/>
          </a:xfrm>
          <a:prstGeom prst="rect">
            <a:avLst/>
          </a:prstGeom>
        </p:spPr>
        <p:txBody>
          <a:bodyPr spcFirstLastPara="1" wrap="square" lIns="91425" tIns="91425" rIns="91425" bIns="91425" anchor="t" anchorCtr="0">
            <a:noAutofit/>
          </a:bodyPr>
          <a:lstStyle/>
          <a:p>
            <a:pPr marL="76200" lvl="0" indent="0">
              <a:lnSpc>
                <a:spcPct val="200000"/>
              </a:lnSpc>
              <a:buClr>
                <a:srgbClr val="F1C232"/>
              </a:buClr>
              <a:buSzPts val="2400"/>
              <a:buNone/>
            </a:pPr>
            <a:r>
              <a:rPr lang="en-US" sz="2000" dirty="0" smtClean="0">
                <a:solidFill>
                  <a:srgbClr val="002060"/>
                </a:solidFill>
                <a:latin typeface="Bahnschrift SemiLight" panose="020B0502040204020203" pitchFamily="34" charset="0"/>
              </a:rPr>
              <a:t>1. Detecting </a:t>
            </a:r>
            <a:r>
              <a:rPr lang="en-US" sz="2000" dirty="0">
                <a:solidFill>
                  <a:srgbClr val="002060"/>
                </a:solidFill>
                <a:latin typeface="Bahnschrift SemiLight" panose="020B0502040204020203" pitchFamily="34" charset="0"/>
              </a:rPr>
              <a:t>multiple sources </a:t>
            </a:r>
            <a:r>
              <a:rPr lang="en-US" sz="2000" dirty="0" smtClean="0">
                <a:solidFill>
                  <a:srgbClr val="002060"/>
                </a:solidFill>
                <a:latin typeface="Bahnschrift SemiLight" panose="020B0502040204020203" pitchFamily="34" charset="0"/>
              </a:rPr>
              <a:t>of a </a:t>
            </a:r>
            <a:r>
              <a:rPr lang="en-US" sz="2000" dirty="0">
                <a:solidFill>
                  <a:srgbClr val="002060"/>
                </a:solidFill>
                <a:latin typeface="Bahnschrift SemiLight" panose="020B0502040204020203" pitchFamily="34" charset="0"/>
              </a:rPr>
              <a:t>general nutrient profile, that is distributed spatially on </a:t>
            </a:r>
            <a:r>
              <a:rPr lang="en-US" sz="2000" dirty="0" smtClean="0">
                <a:solidFill>
                  <a:srgbClr val="002060"/>
                </a:solidFill>
                <a:latin typeface="Bahnschrift SemiLight" panose="020B0502040204020203" pitchFamily="34" charset="0"/>
              </a:rPr>
              <a:t>a two </a:t>
            </a:r>
            <a:r>
              <a:rPr lang="en-US" sz="2000" dirty="0">
                <a:solidFill>
                  <a:srgbClr val="002060"/>
                </a:solidFill>
                <a:latin typeface="Bahnschrift SemiLight" panose="020B0502040204020203" pitchFamily="34" charset="0"/>
              </a:rPr>
              <a:t>dimensional workspace, using multiple robots</a:t>
            </a:r>
            <a:r>
              <a:rPr lang="en-US" sz="2000" dirty="0" smtClean="0">
                <a:solidFill>
                  <a:srgbClr val="002060"/>
                </a:solidFill>
                <a:latin typeface="Bahnschrift SemiLight" panose="020B0502040204020203" pitchFamily="34" charset="0"/>
              </a:rPr>
              <a:t>.</a:t>
            </a:r>
          </a:p>
          <a:p>
            <a:pPr marL="76200" lvl="0" indent="0">
              <a:lnSpc>
                <a:spcPct val="200000"/>
              </a:lnSpc>
              <a:buClr>
                <a:srgbClr val="F1C232"/>
              </a:buClr>
              <a:buSzPts val="2400"/>
              <a:buNone/>
            </a:pPr>
            <a:r>
              <a:rPr lang="en-US" sz="2000" dirty="0" smtClean="0">
                <a:solidFill>
                  <a:srgbClr val="002060"/>
                </a:solidFill>
                <a:latin typeface="Bahnschrift SemiLight" panose="020B0502040204020203" pitchFamily="34" charset="0"/>
              </a:rPr>
              <a:t> </a:t>
            </a:r>
          </a:p>
          <a:p>
            <a:pPr marL="76200" lvl="0" indent="0">
              <a:lnSpc>
                <a:spcPct val="200000"/>
              </a:lnSpc>
              <a:buClr>
                <a:srgbClr val="F1C232"/>
              </a:buClr>
              <a:buSzPts val="2400"/>
              <a:buNone/>
            </a:pPr>
            <a:r>
              <a:rPr lang="en-US" sz="2000" dirty="0" smtClean="0">
                <a:solidFill>
                  <a:srgbClr val="002060"/>
                </a:solidFill>
                <a:latin typeface="Bahnschrift SemiLight" panose="020B0502040204020203" pitchFamily="34" charset="0"/>
              </a:rPr>
              <a:t>2. Localization </a:t>
            </a:r>
            <a:r>
              <a:rPr lang="en-US" sz="2000" dirty="0">
                <a:solidFill>
                  <a:srgbClr val="002060"/>
                </a:solidFill>
                <a:latin typeface="Bahnschrift SemiLight" panose="020B0502040204020203" pitchFamily="34" charset="0"/>
              </a:rPr>
              <a:t>and decommissioning of hostile sensors </a:t>
            </a:r>
            <a:r>
              <a:rPr lang="en-US" sz="2000" dirty="0" smtClean="0">
                <a:solidFill>
                  <a:srgbClr val="002060"/>
                </a:solidFill>
                <a:latin typeface="Bahnschrift SemiLight" panose="020B0502040204020203" pitchFamily="34" charset="0"/>
              </a:rPr>
              <a:t>or transmitters</a:t>
            </a:r>
            <a:r>
              <a:rPr lang="en-US" sz="2000" dirty="0">
                <a:solidFill>
                  <a:srgbClr val="002060"/>
                </a:solidFill>
                <a:latin typeface="Bahnschrift SemiLight" panose="020B0502040204020203" pitchFamily="34" charset="0"/>
              </a:rPr>
              <a:t>, scattered over a landscape, by sensing </a:t>
            </a:r>
            <a:r>
              <a:rPr lang="en-US" sz="2000" dirty="0" smtClean="0">
                <a:solidFill>
                  <a:srgbClr val="002060"/>
                </a:solidFill>
                <a:latin typeface="Bahnschrift SemiLight" panose="020B0502040204020203" pitchFamily="34" charset="0"/>
              </a:rPr>
              <a:t>signals radiating </a:t>
            </a:r>
            <a:r>
              <a:rPr lang="en-US" sz="2000" dirty="0">
                <a:solidFill>
                  <a:srgbClr val="002060"/>
                </a:solidFill>
                <a:latin typeface="Bahnschrift SemiLight" panose="020B0502040204020203" pitchFamily="34" charset="0"/>
              </a:rPr>
              <a:t>from </a:t>
            </a:r>
            <a:r>
              <a:rPr lang="en-US" sz="2000" dirty="0" smtClean="0">
                <a:solidFill>
                  <a:srgbClr val="002060"/>
                </a:solidFill>
                <a:latin typeface="Bahnschrift SemiLight" panose="020B0502040204020203" pitchFamily="34" charset="0"/>
              </a:rPr>
              <a:t>them.</a:t>
            </a:r>
          </a:p>
          <a:p>
            <a:pPr marL="76200" lvl="0" indent="0">
              <a:lnSpc>
                <a:spcPct val="200000"/>
              </a:lnSpc>
              <a:buClr>
                <a:srgbClr val="F1C232"/>
              </a:buClr>
              <a:buSzPts val="2400"/>
              <a:buNone/>
            </a:pPr>
            <a:endParaRPr lang="en-US" sz="2000" dirty="0" smtClean="0">
              <a:solidFill>
                <a:srgbClr val="002060"/>
              </a:solidFill>
              <a:latin typeface="Bahnschrift SemiLight" panose="020B0502040204020203" pitchFamily="34" charset="0"/>
            </a:endParaRPr>
          </a:p>
          <a:p>
            <a:pPr marL="76200" indent="0">
              <a:lnSpc>
                <a:spcPct val="200000"/>
              </a:lnSpc>
              <a:buClr>
                <a:srgbClr val="F1C232"/>
              </a:buClr>
              <a:buSzPts val="2400"/>
              <a:buNone/>
            </a:pPr>
            <a:r>
              <a:rPr lang="en-US" sz="2000" dirty="0" smtClean="0">
                <a:solidFill>
                  <a:srgbClr val="002060"/>
                </a:solidFill>
                <a:latin typeface="Bahnschrift SemiLight" panose="020B0502040204020203" pitchFamily="34" charset="0"/>
              </a:rPr>
              <a:t>3. </a:t>
            </a:r>
            <a:r>
              <a:rPr lang="en-US" sz="2000" dirty="0">
                <a:solidFill>
                  <a:srgbClr val="002060"/>
                </a:solidFill>
                <a:latin typeface="Bahnschrift SemiLight" panose="020B0502040204020203" pitchFamily="34" charset="0"/>
              </a:rPr>
              <a:t>Glowworm  swarm  optimization can be applied  to solve  the  multi-constrained  (</a:t>
            </a:r>
            <a:r>
              <a:rPr lang="en-US" sz="2000" dirty="0" err="1">
                <a:solidFill>
                  <a:srgbClr val="002060"/>
                </a:solidFill>
                <a:latin typeface="Bahnschrift SemiLight" panose="020B0502040204020203" pitchFamily="34" charset="0"/>
              </a:rPr>
              <a:t>QoS</a:t>
            </a:r>
            <a:r>
              <a:rPr lang="en-US" sz="2000" dirty="0">
                <a:solidFill>
                  <a:srgbClr val="002060"/>
                </a:solidFill>
                <a:latin typeface="Bahnschrift SemiLight" panose="020B0502040204020203" pitchFamily="34" charset="0"/>
              </a:rPr>
              <a:t>)  multicast  routing  problem (MQMR) problem using an improved encoding method.</a:t>
            </a:r>
          </a:p>
          <a:p>
            <a:pPr marL="76200" lvl="0" indent="0">
              <a:lnSpc>
                <a:spcPct val="200000"/>
              </a:lnSpc>
              <a:buClr>
                <a:srgbClr val="F1C232"/>
              </a:buClr>
              <a:buSzPts val="2400"/>
              <a:buNone/>
            </a:pPr>
            <a:endParaRPr lang="en-US" sz="2000" dirty="0">
              <a:solidFill>
                <a:srgbClr val="002060"/>
              </a:solidFill>
              <a:latin typeface="Bahnschrift SemiLight" panose="020B0502040204020203"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42427" y="1065578"/>
            <a:ext cx="8520600" cy="4794894"/>
          </a:xfrm>
        </p:spPr>
        <p:txBody>
          <a:bodyPr anchor="ctr">
            <a:noAutofit/>
          </a:bodyPr>
          <a:lstStyle/>
          <a:p>
            <a:pPr marL="76200" lvl="0" indent="0">
              <a:lnSpc>
                <a:spcPct val="200000"/>
              </a:lnSpc>
              <a:buClr>
                <a:srgbClr val="F1C232"/>
              </a:buClr>
              <a:buSzPts val="2400"/>
              <a:buNone/>
            </a:pPr>
            <a:r>
              <a:rPr lang="en-US" sz="2400" dirty="0">
                <a:solidFill>
                  <a:srgbClr val="002060"/>
                </a:solidFill>
                <a:latin typeface="Bahnschrift SemiLight" panose="020B0502040204020203" pitchFamily="34" charset="0"/>
              </a:rPr>
              <a:t>4. Chasing Multiple Mobile signal </a:t>
            </a:r>
            <a:r>
              <a:rPr lang="en-US" sz="2400" dirty="0" smtClean="0">
                <a:solidFill>
                  <a:srgbClr val="002060"/>
                </a:solidFill>
                <a:latin typeface="Bahnschrift SemiLight" panose="020B0502040204020203" pitchFamily="34" charset="0"/>
              </a:rPr>
              <a:t>Sources.</a:t>
            </a:r>
            <a:endParaRPr lang="en-US" sz="2400" dirty="0">
              <a:solidFill>
                <a:srgbClr val="002060"/>
              </a:solidFill>
              <a:latin typeface="Bahnschrift SemiLight" panose="020B0502040204020203" pitchFamily="34" charset="0"/>
            </a:endParaRPr>
          </a:p>
          <a:p>
            <a:pPr marL="76200" lvl="0" indent="0">
              <a:lnSpc>
                <a:spcPct val="200000"/>
              </a:lnSpc>
              <a:buClr>
                <a:srgbClr val="F1C232"/>
              </a:buClr>
              <a:buSzPts val="2400"/>
              <a:buNone/>
            </a:pPr>
            <a:r>
              <a:rPr lang="en-US" sz="2400" dirty="0" smtClean="0">
                <a:solidFill>
                  <a:srgbClr val="002060"/>
                </a:solidFill>
                <a:latin typeface="Bahnschrift SemiLight" panose="020B0502040204020203" pitchFamily="34" charset="0"/>
              </a:rPr>
              <a:t>5</a:t>
            </a:r>
            <a:r>
              <a:rPr lang="en-US" sz="2400" dirty="0">
                <a:solidFill>
                  <a:srgbClr val="002060"/>
                </a:solidFill>
                <a:latin typeface="Bahnschrift SemiLight" panose="020B0502040204020203" pitchFamily="34" charset="0"/>
              </a:rPr>
              <a:t>. Rolling bearing fault diagnosis method</a:t>
            </a:r>
          </a:p>
          <a:p>
            <a:pPr marL="76200" lvl="0" indent="0">
              <a:lnSpc>
                <a:spcPct val="200000"/>
              </a:lnSpc>
              <a:buClr>
                <a:srgbClr val="F1C232"/>
              </a:buClr>
              <a:buSzPts val="2400"/>
              <a:buNone/>
            </a:pPr>
            <a:r>
              <a:rPr lang="en-US" sz="2400" dirty="0" smtClean="0">
                <a:solidFill>
                  <a:srgbClr val="002060"/>
                </a:solidFill>
                <a:latin typeface="Bahnschrift SemiLight" panose="020B0502040204020203" pitchFamily="34" charset="0"/>
              </a:rPr>
              <a:t>6</a:t>
            </a:r>
            <a:r>
              <a:rPr lang="en-US" sz="2400" dirty="0">
                <a:solidFill>
                  <a:srgbClr val="002060"/>
                </a:solidFill>
                <a:latin typeface="Bahnschrift SemiLight" panose="020B0502040204020203" pitchFamily="34" charset="0"/>
              </a:rPr>
              <a:t>. Solving nonlinear  equation systems</a:t>
            </a:r>
            <a:r>
              <a:rPr lang="en-US" sz="2400" dirty="0" smtClean="0">
                <a:solidFill>
                  <a:srgbClr val="002060"/>
                </a:solidFill>
                <a:latin typeface="Bahnschrift SemiLight" panose="020B0502040204020203" pitchFamily="34" charset="0"/>
              </a:rPr>
              <a:t>.</a:t>
            </a:r>
            <a:endParaRPr lang="en-US" sz="2400" dirty="0">
              <a:solidFill>
                <a:srgbClr val="002060"/>
              </a:solidFill>
              <a:latin typeface="Bahnschrift SemiLight" panose="020B0502040204020203" pitchFamily="34" charset="0"/>
            </a:endParaRPr>
          </a:p>
          <a:p>
            <a:pPr marL="76200" lvl="0" indent="0" algn="just">
              <a:lnSpc>
                <a:spcPct val="200000"/>
              </a:lnSpc>
              <a:buClr>
                <a:srgbClr val="F1C232"/>
              </a:buClr>
              <a:buSzPts val="2400"/>
              <a:buNone/>
            </a:pPr>
            <a:r>
              <a:rPr lang="en-US" sz="2400" dirty="0" smtClean="0">
                <a:solidFill>
                  <a:srgbClr val="002060"/>
                </a:solidFill>
                <a:latin typeface="Bahnschrift SemiLight" panose="020B0502040204020203" pitchFamily="34" charset="0"/>
              </a:rPr>
              <a:t>7. GSO can be used to form a multi-robot  </a:t>
            </a:r>
            <a:r>
              <a:rPr lang="en-US" sz="2400" dirty="0">
                <a:solidFill>
                  <a:srgbClr val="002060"/>
                </a:solidFill>
                <a:latin typeface="Bahnschrift SemiLight" panose="020B0502040204020203" pitchFamily="34" charset="0"/>
              </a:rPr>
              <a:t>cooperation  strategy </a:t>
            </a:r>
            <a:r>
              <a:rPr lang="en-US" sz="2400" dirty="0" smtClean="0">
                <a:solidFill>
                  <a:srgbClr val="002060"/>
                </a:solidFill>
                <a:latin typeface="Bahnschrift SemiLight" panose="020B0502040204020203" pitchFamily="34" charset="0"/>
              </a:rPr>
              <a:t>for odor  sources  localization    based   </a:t>
            </a:r>
            <a:r>
              <a:rPr lang="en-US" sz="2400" dirty="0">
                <a:solidFill>
                  <a:srgbClr val="002060"/>
                </a:solidFill>
                <a:latin typeface="Bahnschrift SemiLight" panose="020B0502040204020203" pitchFamily="34" charset="0"/>
              </a:rPr>
              <a:t>on   a   </a:t>
            </a:r>
            <a:r>
              <a:rPr lang="en-US" sz="2400" dirty="0" smtClean="0">
                <a:solidFill>
                  <a:srgbClr val="002060"/>
                </a:solidFill>
                <a:latin typeface="Bahnschrift SemiLight" panose="020B0502040204020203" pitchFamily="34" charset="0"/>
              </a:rPr>
              <a:t>modified   GSO algorithm (M-GSO</a:t>
            </a:r>
            <a:r>
              <a:rPr lang="en-US" sz="2400" dirty="0">
                <a:solidFill>
                  <a:srgbClr val="002060"/>
                </a:solidFill>
                <a:latin typeface="Bahnschrift SemiLight" panose="020B0502040204020203" pitchFamily="34" charset="0"/>
              </a:rPr>
              <a:t>). </a:t>
            </a:r>
            <a:endParaRPr lang="en-US" sz="2400" dirty="0" smtClean="0">
              <a:solidFill>
                <a:srgbClr val="002060"/>
              </a:solidFill>
              <a:latin typeface="Bahnschrift SemiLight" panose="020B0502040204020203" pitchFamily="34" charset="0"/>
            </a:endParaRPr>
          </a:p>
          <a:p>
            <a:pPr marL="114300" indent="0">
              <a:buNone/>
            </a:pPr>
            <a:endParaRPr lang="en-US" sz="2400" dirty="0"/>
          </a:p>
        </p:txBody>
      </p:sp>
    </p:spTree>
    <p:extLst>
      <p:ext uri="{BB962C8B-B14F-4D97-AF65-F5344CB8AC3E}">
        <p14:creationId xmlns:p14="http://schemas.microsoft.com/office/powerpoint/2010/main" val="41640404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C00000"/>
                </a:solidFill>
              </a:rPr>
              <a:t>References</a:t>
            </a:r>
            <a:endParaRPr lang="en-US" dirty="0">
              <a:solidFill>
                <a:srgbClr val="C00000"/>
              </a:solidFill>
            </a:endParaRPr>
          </a:p>
        </p:txBody>
      </p:sp>
      <p:sp>
        <p:nvSpPr>
          <p:cNvPr id="3" name="Text Placeholder 2"/>
          <p:cNvSpPr>
            <a:spLocks noGrp="1"/>
          </p:cNvSpPr>
          <p:nvPr>
            <p:ph type="body" idx="1"/>
          </p:nvPr>
        </p:nvSpPr>
        <p:spPr>
          <a:xfrm>
            <a:off x="311700" y="1536632"/>
            <a:ext cx="8520600" cy="4981733"/>
          </a:xfrm>
        </p:spPr>
        <p:txBody>
          <a:bodyPr>
            <a:normAutofit lnSpcReduction="10000"/>
          </a:bodyPr>
          <a:lstStyle/>
          <a:p>
            <a:pPr>
              <a:buAutoNum type="arabicPeriod"/>
            </a:pPr>
            <a:r>
              <a:rPr lang="en-US" dirty="0" smtClean="0"/>
              <a:t>K.N</a:t>
            </a:r>
            <a:r>
              <a:rPr lang="en-US" dirty="0"/>
              <a:t>. </a:t>
            </a:r>
            <a:r>
              <a:rPr lang="en-US" dirty="0" err="1"/>
              <a:t>Krishnanand</a:t>
            </a:r>
            <a:r>
              <a:rPr lang="en-US" dirty="0"/>
              <a:t>, D. </a:t>
            </a:r>
            <a:r>
              <a:rPr lang="en-US" dirty="0" err="1"/>
              <a:t>Ghose</a:t>
            </a:r>
            <a:r>
              <a:rPr lang="en-US" dirty="0"/>
              <a:t>, “Detection of Multiple Source Locations using a Glowworm Metaphor with Applications to Collective Robotics”, Swarm Intelligence Symposium, 2005, pp. 84-91</a:t>
            </a:r>
            <a:r>
              <a:rPr lang="en-US" dirty="0" smtClean="0"/>
              <a:t>.</a:t>
            </a:r>
          </a:p>
          <a:p>
            <a:pPr>
              <a:buAutoNum type="arabicPeriod"/>
            </a:pPr>
            <a:endParaRPr lang="en-US" dirty="0"/>
          </a:p>
          <a:p>
            <a:pPr>
              <a:buAutoNum type="arabicPeriod"/>
            </a:pPr>
            <a:r>
              <a:rPr lang="en-US" dirty="0" err="1" smtClean="0"/>
              <a:t>Kaipa</a:t>
            </a:r>
            <a:r>
              <a:rPr lang="en-US" dirty="0"/>
              <a:t>, K. and </a:t>
            </a:r>
            <a:r>
              <a:rPr lang="en-US" dirty="0" err="1"/>
              <a:t>Ghose</a:t>
            </a:r>
            <a:r>
              <a:rPr lang="en-US" dirty="0"/>
              <a:t>, D. (2017). </a:t>
            </a:r>
            <a:r>
              <a:rPr lang="en-US" i="1" dirty="0"/>
              <a:t>Glowworm Swarm </a:t>
            </a:r>
            <a:r>
              <a:rPr lang="en-US" i="1" dirty="0" smtClean="0"/>
              <a:t>Optimization</a:t>
            </a:r>
            <a:endParaRPr lang="en-US" dirty="0" smtClean="0"/>
          </a:p>
          <a:p>
            <a:pPr marL="114300" indent="0">
              <a:buNone/>
            </a:pPr>
            <a:r>
              <a:rPr lang="en-US" dirty="0"/>
              <a:t>  </a:t>
            </a:r>
            <a:r>
              <a:rPr lang="en-US" dirty="0" smtClean="0"/>
              <a:t>   </a:t>
            </a:r>
            <a:r>
              <a:rPr lang="en-US" i="1" dirty="0" smtClean="0"/>
              <a:t>Theory</a:t>
            </a:r>
            <a:r>
              <a:rPr lang="en-US" i="1" dirty="0"/>
              <a:t>, Algorithms, and </a:t>
            </a:r>
            <a:r>
              <a:rPr lang="en-US" i="1" dirty="0" smtClean="0"/>
              <a:t>Applications. </a:t>
            </a:r>
            <a:r>
              <a:rPr lang="en-US" dirty="0" smtClean="0"/>
              <a:t>Cham</a:t>
            </a:r>
            <a:r>
              <a:rPr lang="en-US" dirty="0"/>
              <a:t>: Springer</a:t>
            </a:r>
            <a:r>
              <a:rPr lang="en-US" dirty="0" smtClean="0"/>
              <a:t>.</a:t>
            </a:r>
          </a:p>
          <a:p>
            <a:pPr marL="114300" indent="0">
              <a:buNone/>
            </a:pPr>
            <a:endParaRPr lang="en-US" dirty="0" smtClean="0"/>
          </a:p>
          <a:p>
            <a:pPr>
              <a:buAutoNum type="arabicPeriod" startAt="3"/>
            </a:pPr>
            <a:r>
              <a:rPr lang="en-US" dirty="0" smtClean="0"/>
              <a:t>K.N</a:t>
            </a:r>
            <a:r>
              <a:rPr lang="en-US" dirty="0"/>
              <a:t>. </a:t>
            </a:r>
            <a:r>
              <a:rPr lang="en-US" dirty="0" err="1"/>
              <a:t>Krishnanand</a:t>
            </a:r>
            <a:r>
              <a:rPr lang="en-US" dirty="0"/>
              <a:t> and D. </a:t>
            </a:r>
            <a:r>
              <a:rPr lang="en-US" dirty="0" err="1"/>
              <a:t>Ghose</a:t>
            </a:r>
            <a:r>
              <a:rPr lang="en-US" dirty="0"/>
              <a:t>. “</a:t>
            </a:r>
            <a:r>
              <a:rPr lang="en-US" dirty="0" err="1"/>
              <a:t>Kinbots</a:t>
            </a:r>
            <a:r>
              <a:rPr lang="en-US" dirty="0"/>
              <a:t>: A mobile </a:t>
            </a:r>
            <a:r>
              <a:rPr lang="en-US" dirty="0" smtClean="0"/>
              <a:t>robot platform </a:t>
            </a:r>
            <a:r>
              <a:rPr lang="en-US" dirty="0"/>
              <a:t>for collective robotics applications,” Technical </a:t>
            </a:r>
            <a:r>
              <a:rPr lang="en-US" dirty="0" smtClean="0"/>
              <a:t>Report GCDSL/2004/07</a:t>
            </a:r>
            <a:r>
              <a:rPr lang="en-US" dirty="0"/>
              <a:t>, Department of Aerospace </a:t>
            </a:r>
            <a:r>
              <a:rPr lang="en-US" dirty="0" err="1"/>
              <a:t>Engg</a:t>
            </a:r>
            <a:r>
              <a:rPr lang="en-US" dirty="0"/>
              <a:t>., </a:t>
            </a:r>
            <a:r>
              <a:rPr lang="en-US" dirty="0" err="1"/>
              <a:t>IISc</a:t>
            </a:r>
            <a:r>
              <a:rPr lang="en-US" dirty="0"/>
              <a:t>, </a:t>
            </a:r>
            <a:r>
              <a:rPr lang="en-US" dirty="0" smtClean="0"/>
              <a:t>Bangalore, August </a:t>
            </a:r>
            <a:r>
              <a:rPr lang="en-US" dirty="0"/>
              <a:t>2004</a:t>
            </a:r>
            <a:r>
              <a:rPr lang="en-US" dirty="0" smtClean="0"/>
              <a:t>.</a:t>
            </a:r>
          </a:p>
          <a:p>
            <a:pPr>
              <a:buAutoNum type="arabicPeriod" startAt="3"/>
            </a:pPr>
            <a:endParaRPr lang="en-US" dirty="0"/>
          </a:p>
          <a:p>
            <a:pPr>
              <a:buAutoNum type="arabicPeriod" startAt="3"/>
            </a:pPr>
            <a:r>
              <a:rPr lang="en-US" dirty="0" smtClean="0"/>
              <a:t>E</a:t>
            </a:r>
            <a:r>
              <a:rPr lang="en-US" dirty="0"/>
              <a:t>. </a:t>
            </a:r>
            <a:r>
              <a:rPr lang="en-US" dirty="0" err="1"/>
              <a:t>Bonabeau</a:t>
            </a:r>
            <a:r>
              <a:rPr lang="en-US" dirty="0"/>
              <a:t>, M. </a:t>
            </a:r>
            <a:r>
              <a:rPr lang="en-US" dirty="0" err="1"/>
              <a:t>Dorigo</a:t>
            </a:r>
            <a:r>
              <a:rPr lang="en-US" dirty="0"/>
              <a:t>, G. </a:t>
            </a:r>
            <a:r>
              <a:rPr lang="en-US" dirty="0" err="1"/>
              <a:t>Theraulaz</a:t>
            </a:r>
            <a:r>
              <a:rPr lang="en-US" dirty="0"/>
              <a:t>. Swarm Intelligence: </a:t>
            </a:r>
            <a:r>
              <a:rPr lang="en-US" dirty="0" smtClean="0"/>
              <a:t>From Natural </a:t>
            </a:r>
            <a:r>
              <a:rPr lang="en-US" dirty="0"/>
              <a:t>to Artificial Systems, Oxford University Press, 1999, </a:t>
            </a:r>
            <a:r>
              <a:rPr lang="en-US" dirty="0" smtClean="0"/>
              <a:t>pp.183-203</a:t>
            </a:r>
            <a:r>
              <a:rPr lang="en-US" dirty="0" smtClean="0"/>
              <a:t>.</a:t>
            </a:r>
          </a:p>
          <a:p>
            <a:pPr>
              <a:buAutoNum type="arabicPeriod" startAt="3"/>
            </a:pPr>
            <a:endParaRPr lang="en-US" dirty="0"/>
          </a:p>
          <a:p>
            <a:pPr>
              <a:buAutoNum type="arabicPeriod" startAt="3"/>
            </a:pPr>
            <a:r>
              <a:rPr lang="en-US" dirty="0"/>
              <a:t>Asha Gowda </a:t>
            </a:r>
            <a:r>
              <a:rPr lang="en-US" dirty="0" err="1"/>
              <a:t>Karegowda</a:t>
            </a:r>
            <a:r>
              <a:rPr lang="en-US" dirty="0"/>
              <a:t> and </a:t>
            </a:r>
            <a:r>
              <a:rPr lang="en-US" dirty="0" err="1"/>
              <a:t>Mithilesh</a:t>
            </a:r>
            <a:r>
              <a:rPr lang="en-US" dirty="0"/>
              <a:t> Prasad “A Survey of Applications of Glowworm Swarm Optimization Algorithm” International Conference on Computing and information Technology (IC2IT-2013)</a:t>
            </a:r>
          </a:p>
        </p:txBody>
      </p:sp>
    </p:spTree>
    <p:extLst>
      <p:ext uri="{BB962C8B-B14F-4D97-AF65-F5344CB8AC3E}">
        <p14:creationId xmlns:p14="http://schemas.microsoft.com/office/powerpoint/2010/main" val="23587311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73" y="3352709"/>
            <a:ext cx="8520600" cy="1122300"/>
          </a:xfrm>
        </p:spPr>
        <p:txBody>
          <a:bodyPr>
            <a:noAutofit/>
          </a:bodyPr>
          <a:lstStyle/>
          <a:p>
            <a:r>
              <a:rPr lang="en-US" sz="6600" dirty="0">
                <a:solidFill>
                  <a:schemeClr val="tx2"/>
                </a:solidFill>
              </a:rPr>
              <a:t>Glowworm </a:t>
            </a:r>
            <a:r>
              <a:rPr lang="en-US" sz="6600" dirty="0" smtClean="0">
                <a:solidFill>
                  <a:schemeClr val="tx2"/>
                </a:solidFill>
              </a:rPr>
              <a:t>Swarm</a:t>
            </a:r>
            <a:br>
              <a:rPr lang="en-US" sz="6600" dirty="0" smtClean="0">
                <a:solidFill>
                  <a:schemeClr val="tx2"/>
                </a:solidFill>
              </a:rPr>
            </a:br>
            <a:r>
              <a:rPr lang="en-US" sz="6600" dirty="0" smtClean="0">
                <a:solidFill>
                  <a:schemeClr val="tx2"/>
                </a:solidFill>
              </a:rPr>
              <a:t>Optimization  </a:t>
            </a:r>
            <a:r>
              <a:rPr lang="en-US" sz="6600" dirty="0">
                <a:solidFill>
                  <a:schemeClr val="tx2"/>
                </a:solidFill>
              </a:rPr>
              <a:t>Algorithm</a:t>
            </a:r>
            <a:br>
              <a:rPr lang="en-US" sz="6600" dirty="0">
                <a:solidFill>
                  <a:schemeClr val="tx2"/>
                </a:solidFill>
              </a:rPr>
            </a:br>
            <a:endParaRPr lang="en-US" sz="6600" dirty="0"/>
          </a:p>
        </p:txBody>
      </p:sp>
    </p:spTree>
    <p:extLst>
      <p:ext uri="{BB962C8B-B14F-4D97-AF65-F5344CB8AC3E}">
        <p14:creationId xmlns:p14="http://schemas.microsoft.com/office/powerpoint/2010/main" val="755791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15546"/>
            <a:ext cx="8520600" cy="1122300"/>
          </a:xfrm>
        </p:spPr>
        <p:txBody>
          <a:bodyPr>
            <a:normAutofit/>
          </a:bodyPr>
          <a:lstStyle/>
          <a:p>
            <a:r>
              <a:rPr lang="en-US" sz="5400" u="sng" dirty="0">
                <a:solidFill>
                  <a:schemeClr val="tx2"/>
                </a:solidFill>
              </a:rPr>
              <a:t>INTRODUCTION</a:t>
            </a:r>
            <a:endParaRPr lang="en-US" sz="5400" dirty="0">
              <a:solidFill>
                <a:schemeClr val="tx2"/>
              </a:solidFill>
            </a:endParaRPr>
          </a:p>
        </p:txBody>
      </p:sp>
      <p:sp>
        <p:nvSpPr>
          <p:cNvPr id="3" name="TextBox 2"/>
          <p:cNvSpPr txBox="1"/>
          <p:nvPr/>
        </p:nvSpPr>
        <p:spPr>
          <a:xfrm>
            <a:off x="484909" y="1634836"/>
            <a:ext cx="8174182" cy="5427127"/>
          </a:xfrm>
          <a:prstGeom prst="rect">
            <a:avLst/>
          </a:prstGeom>
          <a:noFill/>
        </p:spPr>
        <p:txBody>
          <a:bodyPr wrap="square" rtlCol="0">
            <a:spAutoFit/>
          </a:bodyPr>
          <a:lstStyle/>
          <a:p>
            <a:pPr lvl="0">
              <a:spcBef>
                <a:spcPts val="640"/>
              </a:spcBef>
            </a:pPr>
            <a:r>
              <a:rPr lang="en-US" sz="2000" dirty="0"/>
              <a:t>Swarm  </a:t>
            </a:r>
            <a:r>
              <a:rPr lang="en-US" sz="2000" dirty="0" smtClean="0"/>
              <a:t>intelligence (SI) is  </a:t>
            </a:r>
            <a:r>
              <a:rPr lang="en-US" sz="2000" dirty="0"/>
              <a:t>a  type  of  artificial  </a:t>
            </a:r>
            <a:r>
              <a:rPr lang="en-US" sz="2000" dirty="0" smtClean="0"/>
              <a:t>intelligence, based on   </a:t>
            </a:r>
            <a:r>
              <a:rPr lang="en-US" sz="2000" dirty="0"/>
              <a:t>the   collective   behavior   of   decentralized,   </a:t>
            </a:r>
            <a:r>
              <a:rPr lang="en-US" sz="2000" dirty="0" smtClean="0"/>
              <a:t>self- organized  </a:t>
            </a:r>
            <a:r>
              <a:rPr lang="en-US" sz="2000" dirty="0"/>
              <a:t>systems.  It  focuses  on  the  study  of  the  collective </a:t>
            </a:r>
            <a:r>
              <a:rPr lang="en-US" sz="2000" dirty="0" smtClean="0"/>
              <a:t>behavior  </a:t>
            </a:r>
            <a:r>
              <a:rPr lang="en-US" sz="2000" dirty="0"/>
              <a:t>that  is  made  up  of  a  population  of  simple  agents </a:t>
            </a:r>
            <a:r>
              <a:rPr lang="en-US" sz="2000" dirty="0" smtClean="0"/>
              <a:t>interacting    </a:t>
            </a:r>
            <a:r>
              <a:rPr lang="en-US" sz="2000" dirty="0"/>
              <a:t>locally    with    one    another    and    with    their </a:t>
            </a:r>
            <a:r>
              <a:rPr lang="en-US" sz="2000" dirty="0" smtClean="0"/>
              <a:t>environment.</a:t>
            </a:r>
          </a:p>
          <a:p>
            <a:pPr lvl="0">
              <a:spcBef>
                <a:spcPts val="640"/>
              </a:spcBef>
            </a:pPr>
            <a:endParaRPr lang="en-US" sz="2000" dirty="0" smtClean="0"/>
          </a:p>
          <a:p>
            <a:pPr lvl="0">
              <a:spcBef>
                <a:spcPts val="640"/>
              </a:spcBef>
            </a:pPr>
            <a:r>
              <a:rPr lang="en-US" sz="2000" dirty="0">
                <a:solidFill>
                  <a:schemeClr val="tx2"/>
                </a:solidFill>
              </a:rPr>
              <a:t>The main idea:</a:t>
            </a:r>
          </a:p>
          <a:p>
            <a:pPr lvl="0">
              <a:spcBef>
                <a:spcPts val="1600"/>
              </a:spcBef>
              <a:spcAft>
                <a:spcPts val="1600"/>
              </a:spcAft>
            </a:pPr>
            <a:r>
              <a:rPr lang="en-US" sz="2000" dirty="0"/>
              <a:t>This algorithm is derived from natural glowworm’s activities in the night, the glowworm exercise in group, they interact with each other by one’s luciferin. If the glowworm emits more light, it can attracts more glowworms towards it.</a:t>
            </a:r>
          </a:p>
          <a:p>
            <a:pPr lvl="0">
              <a:spcBef>
                <a:spcPts val="640"/>
              </a:spcBef>
            </a:pPr>
            <a:endParaRPr lang="en-US" dirty="0"/>
          </a:p>
          <a:p>
            <a:pPr lvl="0">
              <a:spcBef>
                <a:spcPts val="640"/>
              </a:spcBef>
            </a:pPr>
            <a:endParaRPr lang="en-US" sz="2400" dirty="0" smtClean="0"/>
          </a:p>
          <a:p>
            <a:endParaRPr lang="en-US" dirty="0"/>
          </a:p>
        </p:txBody>
      </p:sp>
    </p:spTree>
    <p:extLst>
      <p:ext uri="{BB962C8B-B14F-4D97-AF65-F5344CB8AC3E}">
        <p14:creationId xmlns:p14="http://schemas.microsoft.com/office/powerpoint/2010/main" val="1714091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Shape 72"/>
          <p:cNvSpPr txBox="1">
            <a:spLocks/>
          </p:cNvSpPr>
          <p:nvPr/>
        </p:nvSpPr>
        <p:spPr>
          <a:xfrm>
            <a:off x="-471057" y="202623"/>
            <a:ext cx="8229600" cy="1143000"/>
          </a:xfrm>
          <a:prstGeom prst="rect">
            <a:avLst/>
          </a:prstGeom>
          <a:noFill/>
          <a:ln>
            <a:noFill/>
          </a:ln>
        </p:spPr>
        <p:txBody>
          <a:bodyPr spcFirstLastPara="1" vert="horz" wrap="square" lIns="91425" tIns="45700" rIns="91425" bIns="45700" rtlCol="0" anchor="ctr" anchorCtr="0">
            <a:noAutofit/>
          </a:bodyPr>
          <a:lstStyle>
            <a:lvl1pPr lvl="0" algn="ctr" defTabSz="914400" rtl="0" eaLnBrk="1" latinLnBrk="0" hangingPunct="1">
              <a:lnSpc>
                <a:spcPct val="90000"/>
              </a:lnSpc>
              <a:spcBef>
                <a:spcPts val="0"/>
              </a:spcBef>
              <a:spcAft>
                <a:spcPts val="0"/>
              </a:spcAft>
              <a:buSzPts val="3600"/>
              <a:buNone/>
              <a:defRPr lang="en-US" sz="3600" kern="1200" cap="none" spc="0" baseline="0">
                <a:solidFill>
                  <a:schemeClr val="tx1">
                    <a:lumMod val="85000"/>
                    <a:lumOff val="15000"/>
                  </a:schemeClr>
                </a:solidFill>
                <a:effectLst/>
                <a:latin typeface="+mj-lt"/>
                <a:ea typeface="+mn-ea"/>
                <a:cs typeface="+mn-cs"/>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lgn="l">
              <a:buClr>
                <a:srgbClr val="FFFF00"/>
              </a:buClr>
              <a:buSzPts val="4400"/>
              <a:buFont typeface="Calibri"/>
              <a:buNone/>
            </a:pPr>
            <a:r>
              <a:rPr lang="en-US" sz="4400" dirty="0" smtClean="0">
                <a:solidFill>
                  <a:srgbClr val="FFFF00"/>
                </a:solidFill>
                <a:latin typeface="Calibri"/>
                <a:ea typeface="Calibri"/>
                <a:cs typeface="Calibri"/>
                <a:sym typeface="Calibri"/>
              </a:rPr>
              <a:t>      </a:t>
            </a:r>
            <a:r>
              <a:rPr lang="en-US" sz="4400" u="sng" dirty="0" smtClean="0">
                <a:solidFill>
                  <a:schemeClr val="tx2"/>
                </a:solidFill>
                <a:latin typeface="Calibri"/>
                <a:ea typeface="Calibri"/>
                <a:cs typeface="Calibri"/>
                <a:sym typeface="Calibri"/>
              </a:rPr>
              <a:t>FLOWCHART</a:t>
            </a:r>
            <a:endParaRPr lang="en-US" sz="4400" u="sng" dirty="0">
              <a:solidFill>
                <a:schemeClr val="tx2"/>
              </a:solidFill>
              <a:latin typeface="Calibri"/>
              <a:ea typeface="Calibri"/>
              <a:cs typeface="Calibri"/>
              <a:sym typeface="Calibri"/>
            </a:endParaRPr>
          </a:p>
        </p:txBody>
      </p:sp>
      <p:sp>
        <p:nvSpPr>
          <p:cNvPr id="4" name="Shape 73"/>
          <p:cNvSpPr/>
          <p:nvPr/>
        </p:nvSpPr>
        <p:spPr>
          <a:xfrm>
            <a:off x="6046354" y="27107"/>
            <a:ext cx="1600200" cy="264495"/>
          </a:xfrm>
          <a:prstGeom prst="ellipse">
            <a:avLst/>
          </a:prstGeom>
          <a:gradFill>
            <a:gsLst>
              <a:gs pos="0">
                <a:srgbClr val="FFBB82"/>
              </a:gs>
              <a:gs pos="35000">
                <a:srgbClr val="FFCFA8"/>
              </a:gs>
              <a:gs pos="100000">
                <a:srgbClr val="FFEBD9"/>
              </a:gs>
            </a:gsLst>
            <a:lin ang="16200000" scaled="0"/>
          </a:gradFill>
          <a:ln w="9525" cap="flat" cmpd="sng">
            <a:solidFill>
              <a:srgbClr val="F5913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dirty="0">
                <a:solidFill>
                  <a:schemeClr val="dk1"/>
                </a:solidFill>
                <a:latin typeface="Calibri"/>
                <a:ea typeface="Calibri"/>
                <a:cs typeface="Calibri"/>
                <a:sym typeface="Calibri"/>
              </a:rPr>
              <a:t>Start</a:t>
            </a:r>
            <a:endParaRPr sz="1400" b="0" i="0" u="none" strike="noStrike" cap="none" dirty="0">
              <a:solidFill>
                <a:schemeClr val="dk1"/>
              </a:solidFill>
              <a:latin typeface="Calibri"/>
              <a:ea typeface="Calibri"/>
              <a:cs typeface="Calibri"/>
              <a:sym typeface="Calibri"/>
            </a:endParaRPr>
          </a:p>
        </p:txBody>
      </p:sp>
      <p:cxnSp>
        <p:nvCxnSpPr>
          <p:cNvPr id="5" name="Shape 74"/>
          <p:cNvCxnSpPr/>
          <p:nvPr/>
        </p:nvCxnSpPr>
        <p:spPr>
          <a:xfrm>
            <a:off x="6826824" y="304800"/>
            <a:ext cx="0" cy="242454"/>
          </a:xfrm>
          <a:prstGeom prst="straightConnector1">
            <a:avLst/>
          </a:prstGeom>
          <a:noFill/>
          <a:ln w="25400" cap="flat" cmpd="sng">
            <a:solidFill>
              <a:schemeClr val="accent6"/>
            </a:solidFill>
            <a:prstDash val="solid"/>
            <a:round/>
            <a:headEnd type="none" w="sm" len="sm"/>
            <a:tailEnd type="stealth" w="med" len="med"/>
          </a:ln>
          <a:effectLst>
            <a:outerShdw blurRad="40000" dist="20000" dir="5400000" rotWithShape="0">
              <a:srgbClr val="000000">
                <a:alpha val="37647"/>
              </a:srgbClr>
            </a:outerShdw>
          </a:effectLst>
        </p:spPr>
      </p:cxnSp>
      <p:sp>
        <p:nvSpPr>
          <p:cNvPr id="6" name="Shape 75"/>
          <p:cNvSpPr/>
          <p:nvPr/>
        </p:nvSpPr>
        <p:spPr>
          <a:xfrm>
            <a:off x="5417128" y="547254"/>
            <a:ext cx="2812471" cy="367146"/>
          </a:xfrm>
          <a:prstGeom prst="rect">
            <a:avLst/>
          </a:prstGeom>
          <a:gradFill>
            <a:gsLst>
              <a:gs pos="0">
                <a:srgbClr val="FFBB82"/>
              </a:gs>
              <a:gs pos="35000">
                <a:srgbClr val="FFCFA8"/>
              </a:gs>
              <a:gs pos="100000">
                <a:srgbClr val="FFEBD9"/>
              </a:gs>
            </a:gsLst>
            <a:lin ang="16200000" scaled="0"/>
          </a:gradFill>
          <a:ln w="9525" cap="flat" cmpd="sng">
            <a:solidFill>
              <a:srgbClr val="F5913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dirty="0">
                <a:solidFill>
                  <a:schemeClr val="dk1"/>
                </a:solidFill>
                <a:latin typeface="Calibri"/>
                <a:ea typeface="Calibri"/>
                <a:cs typeface="Calibri"/>
                <a:sym typeface="Calibri"/>
              </a:rPr>
              <a:t>Initialization of </a:t>
            </a:r>
            <a:r>
              <a:rPr lang="en-US" sz="1400" b="0" i="0" u="none" strike="noStrike" cap="none" dirty="0" smtClean="0">
                <a:solidFill>
                  <a:schemeClr val="dk1"/>
                </a:solidFill>
                <a:latin typeface="Calibri"/>
                <a:ea typeface="Calibri"/>
                <a:cs typeface="Calibri"/>
                <a:sym typeface="Calibri"/>
              </a:rPr>
              <a:t>glowworms </a:t>
            </a:r>
            <a:r>
              <a:rPr lang="en-US" sz="1400" b="0" i="0" u="none" strike="noStrike" cap="none" dirty="0">
                <a:solidFill>
                  <a:schemeClr val="dk1"/>
                </a:solidFill>
                <a:latin typeface="Calibri"/>
                <a:ea typeface="Calibri"/>
                <a:cs typeface="Calibri"/>
                <a:sym typeface="Calibri"/>
              </a:rPr>
              <a:t>position and local decision range</a:t>
            </a:r>
            <a:endParaRPr sz="1400" b="0" i="0" u="none" strike="noStrike" cap="none" dirty="0">
              <a:solidFill>
                <a:schemeClr val="dk1"/>
              </a:solidFill>
              <a:latin typeface="Calibri"/>
              <a:ea typeface="Calibri"/>
              <a:cs typeface="Calibri"/>
              <a:sym typeface="Calibri"/>
            </a:endParaRPr>
          </a:p>
        </p:txBody>
      </p:sp>
      <p:cxnSp>
        <p:nvCxnSpPr>
          <p:cNvPr id="7" name="Shape 76"/>
          <p:cNvCxnSpPr/>
          <p:nvPr/>
        </p:nvCxnSpPr>
        <p:spPr>
          <a:xfrm flipH="1">
            <a:off x="6830287" y="914400"/>
            <a:ext cx="3600" cy="332400"/>
          </a:xfrm>
          <a:prstGeom prst="straightConnector1">
            <a:avLst/>
          </a:prstGeom>
          <a:noFill/>
          <a:ln w="25400" cap="flat" cmpd="sng">
            <a:solidFill>
              <a:schemeClr val="accent6"/>
            </a:solidFill>
            <a:prstDash val="solid"/>
            <a:round/>
            <a:headEnd type="none" w="sm" len="sm"/>
            <a:tailEnd type="stealth" w="med" len="med"/>
          </a:ln>
          <a:effectLst>
            <a:outerShdw blurRad="40000" dist="20000" dir="5400000" rotWithShape="0">
              <a:srgbClr val="000000">
                <a:alpha val="37647"/>
              </a:srgbClr>
            </a:outerShdw>
          </a:effectLst>
        </p:spPr>
      </p:cxnSp>
      <p:sp>
        <p:nvSpPr>
          <p:cNvPr id="8" name="Shape 77"/>
          <p:cNvSpPr/>
          <p:nvPr/>
        </p:nvSpPr>
        <p:spPr>
          <a:xfrm>
            <a:off x="5417127" y="1246910"/>
            <a:ext cx="2805545" cy="176645"/>
          </a:xfrm>
          <a:prstGeom prst="rect">
            <a:avLst/>
          </a:prstGeom>
          <a:gradFill>
            <a:gsLst>
              <a:gs pos="0">
                <a:srgbClr val="FFBB82"/>
              </a:gs>
              <a:gs pos="35000">
                <a:srgbClr val="FFCFA8"/>
              </a:gs>
              <a:gs pos="100000">
                <a:srgbClr val="FFEBD9"/>
              </a:gs>
            </a:gsLst>
            <a:lin ang="16200000" scaled="0"/>
          </a:gradFill>
          <a:ln w="9525" cap="flat" cmpd="sng">
            <a:solidFill>
              <a:srgbClr val="F5913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dirty="0">
                <a:solidFill>
                  <a:schemeClr val="dk1"/>
                </a:solidFill>
                <a:latin typeface="Calibri"/>
                <a:ea typeface="Calibri"/>
                <a:cs typeface="Calibri"/>
                <a:sym typeface="Calibri"/>
              </a:rPr>
              <a:t>Evaluate </a:t>
            </a:r>
            <a:r>
              <a:rPr lang="en-US" sz="1400" b="0" i="0" u="none" strike="noStrike" cap="none" dirty="0" smtClean="0">
                <a:solidFill>
                  <a:schemeClr val="dk1"/>
                </a:solidFill>
                <a:latin typeface="Calibri"/>
                <a:ea typeface="Calibri"/>
                <a:cs typeface="Calibri"/>
                <a:sym typeface="Calibri"/>
              </a:rPr>
              <a:t>glowworms </a:t>
            </a:r>
            <a:r>
              <a:rPr lang="en-US" sz="1400" b="0" i="0" u="none" strike="noStrike" cap="none" dirty="0">
                <a:solidFill>
                  <a:schemeClr val="dk1"/>
                </a:solidFill>
                <a:latin typeface="Calibri"/>
                <a:ea typeface="Calibri"/>
                <a:cs typeface="Calibri"/>
                <a:sym typeface="Calibri"/>
              </a:rPr>
              <a:t>fitness</a:t>
            </a:r>
            <a:endParaRPr sz="1400" b="0" i="0" u="none" strike="noStrike" cap="none" dirty="0">
              <a:solidFill>
                <a:schemeClr val="dk1"/>
              </a:solidFill>
              <a:latin typeface="Calibri"/>
              <a:ea typeface="Calibri"/>
              <a:cs typeface="Calibri"/>
              <a:sym typeface="Calibri"/>
            </a:endParaRPr>
          </a:p>
        </p:txBody>
      </p:sp>
      <p:sp>
        <p:nvSpPr>
          <p:cNvPr id="9" name="Shape 78"/>
          <p:cNvSpPr/>
          <p:nvPr/>
        </p:nvSpPr>
        <p:spPr>
          <a:xfrm>
            <a:off x="5417128" y="1704109"/>
            <a:ext cx="2812471" cy="190500"/>
          </a:xfrm>
          <a:prstGeom prst="rect">
            <a:avLst/>
          </a:prstGeom>
          <a:gradFill>
            <a:gsLst>
              <a:gs pos="0">
                <a:srgbClr val="FFBB82"/>
              </a:gs>
              <a:gs pos="35000">
                <a:srgbClr val="FFCFA8"/>
              </a:gs>
              <a:gs pos="100000">
                <a:srgbClr val="FFEBD9"/>
              </a:gs>
            </a:gsLst>
            <a:lin ang="16200000" scaled="0"/>
          </a:gradFill>
          <a:ln w="9525" cap="flat" cmpd="sng">
            <a:solidFill>
              <a:srgbClr val="F5913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dirty="0">
                <a:solidFill>
                  <a:schemeClr val="dk1"/>
                </a:solidFill>
                <a:latin typeface="Calibri"/>
                <a:ea typeface="Calibri"/>
                <a:cs typeface="Calibri"/>
                <a:sym typeface="Calibri"/>
              </a:rPr>
              <a:t>For each iteration, t</a:t>
            </a:r>
            <a:endParaRPr sz="1400" b="0" i="0" u="none" strike="noStrike" cap="none" dirty="0">
              <a:solidFill>
                <a:schemeClr val="dk1"/>
              </a:solidFill>
              <a:latin typeface="Calibri"/>
              <a:ea typeface="Calibri"/>
              <a:cs typeface="Calibri"/>
              <a:sym typeface="Calibri"/>
            </a:endParaRPr>
          </a:p>
        </p:txBody>
      </p:sp>
      <p:cxnSp>
        <p:nvCxnSpPr>
          <p:cNvPr id="10" name="Shape 79"/>
          <p:cNvCxnSpPr>
            <a:stCxn id="8" idx="2"/>
            <a:endCxn id="9" idx="0"/>
          </p:cNvCxnSpPr>
          <p:nvPr/>
        </p:nvCxnSpPr>
        <p:spPr>
          <a:xfrm>
            <a:off x="6819900" y="1423555"/>
            <a:ext cx="3464" cy="280554"/>
          </a:xfrm>
          <a:prstGeom prst="straightConnector1">
            <a:avLst/>
          </a:prstGeom>
          <a:noFill/>
          <a:ln w="25400" cap="flat" cmpd="sng">
            <a:solidFill>
              <a:schemeClr val="accent6"/>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1" name="Shape 80"/>
          <p:cNvCxnSpPr>
            <a:stCxn id="9" idx="2"/>
            <a:endCxn id="12" idx="0"/>
          </p:cNvCxnSpPr>
          <p:nvPr/>
        </p:nvCxnSpPr>
        <p:spPr>
          <a:xfrm>
            <a:off x="6823364" y="1894609"/>
            <a:ext cx="0" cy="332509"/>
          </a:xfrm>
          <a:prstGeom prst="straightConnector1">
            <a:avLst/>
          </a:prstGeom>
          <a:noFill/>
          <a:ln w="25400" cap="flat" cmpd="sng">
            <a:solidFill>
              <a:schemeClr val="accent6"/>
            </a:solidFill>
            <a:prstDash val="solid"/>
            <a:round/>
            <a:headEnd type="none" w="sm" len="sm"/>
            <a:tailEnd type="stealth" w="med" len="med"/>
          </a:ln>
          <a:effectLst>
            <a:outerShdw blurRad="40000" dist="20000" dir="5400000" rotWithShape="0">
              <a:srgbClr val="000000">
                <a:alpha val="37647"/>
              </a:srgbClr>
            </a:outerShdw>
          </a:effectLst>
        </p:spPr>
      </p:cxnSp>
      <p:sp>
        <p:nvSpPr>
          <p:cNvPr id="12" name="Shape 81"/>
          <p:cNvSpPr/>
          <p:nvPr/>
        </p:nvSpPr>
        <p:spPr>
          <a:xfrm>
            <a:off x="5417128" y="2227118"/>
            <a:ext cx="2812471" cy="287482"/>
          </a:xfrm>
          <a:prstGeom prst="rect">
            <a:avLst/>
          </a:prstGeom>
          <a:gradFill>
            <a:gsLst>
              <a:gs pos="0">
                <a:srgbClr val="FFBB82"/>
              </a:gs>
              <a:gs pos="35000">
                <a:srgbClr val="FFCFA8"/>
              </a:gs>
              <a:gs pos="100000">
                <a:srgbClr val="FFEBD9"/>
              </a:gs>
            </a:gsLst>
            <a:lin ang="16200000" scaled="0"/>
          </a:gradFill>
          <a:ln w="9525" cap="flat" cmpd="sng">
            <a:solidFill>
              <a:srgbClr val="F5913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dirty="0">
                <a:solidFill>
                  <a:schemeClr val="dk1"/>
                </a:solidFill>
                <a:latin typeface="Calibri"/>
                <a:ea typeface="Calibri"/>
                <a:cs typeface="Calibri"/>
                <a:sym typeface="Calibri"/>
              </a:rPr>
              <a:t>For each glowworm, </a:t>
            </a:r>
            <a:r>
              <a:rPr lang="en-US" sz="1400" b="0" i="0" u="none" strike="noStrike" cap="none" dirty="0" err="1">
                <a:solidFill>
                  <a:schemeClr val="dk1"/>
                </a:solidFill>
                <a:latin typeface="Calibri"/>
                <a:ea typeface="Calibri"/>
                <a:cs typeface="Calibri"/>
                <a:sym typeface="Calibri"/>
              </a:rPr>
              <a:t>i</a:t>
            </a:r>
            <a:endParaRPr sz="1400" b="0" i="0" u="none" strike="noStrike" cap="none" dirty="0">
              <a:solidFill>
                <a:schemeClr val="dk1"/>
              </a:solidFill>
              <a:latin typeface="Calibri"/>
              <a:ea typeface="Calibri"/>
              <a:cs typeface="Calibri"/>
              <a:sym typeface="Calibri"/>
            </a:endParaRPr>
          </a:p>
        </p:txBody>
      </p:sp>
      <p:sp>
        <p:nvSpPr>
          <p:cNvPr id="14" name="Shape 83"/>
          <p:cNvSpPr/>
          <p:nvPr/>
        </p:nvSpPr>
        <p:spPr>
          <a:xfrm>
            <a:off x="5417127" y="2918921"/>
            <a:ext cx="2826327" cy="382848"/>
          </a:xfrm>
          <a:prstGeom prst="rect">
            <a:avLst/>
          </a:prstGeom>
          <a:gradFill>
            <a:gsLst>
              <a:gs pos="0">
                <a:srgbClr val="FFBB82"/>
              </a:gs>
              <a:gs pos="35000">
                <a:srgbClr val="FFCFA8"/>
              </a:gs>
              <a:gs pos="100000">
                <a:srgbClr val="FFEBD9"/>
              </a:gs>
            </a:gsLst>
            <a:lin ang="16200000" scaled="0"/>
          </a:gradFill>
          <a:ln w="9525" cap="flat" cmpd="sng">
            <a:solidFill>
              <a:srgbClr val="F5913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dirty="0">
                <a:solidFill>
                  <a:schemeClr val="dk1"/>
                </a:solidFill>
                <a:latin typeface="Calibri"/>
                <a:ea typeface="Calibri"/>
                <a:cs typeface="Calibri"/>
                <a:sym typeface="Calibri"/>
              </a:rPr>
              <a:t>Update </a:t>
            </a:r>
            <a:r>
              <a:rPr lang="en-US" sz="1400" b="0" i="0" u="none" strike="noStrike" cap="none" dirty="0" smtClean="0">
                <a:solidFill>
                  <a:schemeClr val="dk1"/>
                </a:solidFill>
                <a:latin typeface="Calibri"/>
                <a:ea typeface="Calibri"/>
                <a:cs typeface="Calibri"/>
                <a:sym typeface="Calibri"/>
              </a:rPr>
              <a:t>glowworms </a:t>
            </a:r>
            <a:r>
              <a:rPr lang="en-US" sz="1400" b="0" i="0" u="none" strike="noStrike" cap="none" dirty="0">
                <a:solidFill>
                  <a:schemeClr val="dk1"/>
                </a:solidFill>
                <a:latin typeface="Calibri"/>
                <a:ea typeface="Calibri"/>
                <a:cs typeface="Calibri"/>
                <a:sym typeface="Calibri"/>
              </a:rPr>
              <a:t>luciferin value</a:t>
            </a:r>
            <a:endParaRPr sz="1400" b="0" i="0" u="none" strike="noStrike" cap="none" dirty="0">
              <a:solidFill>
                <a:schemeClr val="dk1"/>
              </a:solidFill>
              <a:latin typeface="Calibri"/>
              <a:ea typeface="Calibri"/>
              <a:cs typeface="Calibri"/>
              <a:sym typeface="Calibri"/>
            </a:endParaRPr>
          </a:p>
        </p:txBody>
      </p:sp>
      <p:cxnSp>
        <p:nvCxnSpPr>
          <p:cNvPr id="15" name="Shape 84"/>
          <p:cNvCxnSpPr/>
          <p:nvPr/>
        </p:nvCxnSpPr>
        <p:spPr>
          <a:xfrm flipH="1">
            <a:off x="6826823" y="3299571"/>
            <a:ext cx="2" cy="346363"/>
          </a:xfrm>
          <a:prstGeom prst="straightConnector1">
            <a:avLst/>
          </a:prstGeom>
          <a:noFill/>
          <a:ln w="25400" cap="flat" cmpd="sng">
            <a:solidFill>
              <a:schemeClr val="accent6"/>
            </a:solidFill>
            <a:prstDash val="solid"/>
            <a:round/>
            <a:headEnd type="none" w="sm" len="sm"/>
            <a:tailEnd type="stealth" w="med" len="med"/>
          </a:ln>
          <a:effectLst>
            <a:outerShdw blurRad="40000" dist="20000" dir="5400000" rotWithShape="0">
              <a:srgbClr val="000000">
                <a:alpha val="37647"/>
              </a:srgbClr>
            </a:outerShdw>
          </a:effectLst>
        </p:spPr>
      </p:cxnSp>
      <p:sp>
        <p:nvSpPr>
          <p:cNvPr id="16" name="Shape 85"/>
          <p:cNvSpPr/>
          <p:nvPr/>
        </p:nvSpPr>
        <p:spPr>
          <a:xfrm>
            <a:off x="5410199" y="3612572"/>
            <a:ext cx="2812473" cy="533400"/>
          </a:xfrm>
          <a:prstGeom prst="rect">
            <a:avLst/>
          </a:prstGeom>
          <a:gradFill>
            <a:gsLst>
              <a:gs pos="0">
                <a:srgbClr val="FFBB82"/>
              </a:gs>
              <a:gs pos="35000">
                <a:srgbClr val="FFCFA8"/>
              </a:gs>
              <a:gs pos="100000">
                <a:srgbClr val="FFEBD9"/>
              </a:gs>
            </a:gsLst>
            <a:lin ang="16200000" scaled="0"/>
          </a:gradFill>
          <a:ln w="9525" cap="flat" cmpd="sng">
            <a:solidFill>
              <a:srgbClr val="F5913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dirty="0">
                <a:solidFill>
                  <a:schemeClr val="dk1"/>
                </a:solidFill>
                <a:latin typeface="Calibri"/>
                <a:ea typeface="Calibri"/>
                <a:cs typeface="Calibri"/>
                <a:sym typeface="Calibri"/>
              </a:rPr>
              <a:t>Update movement of glowworm by using probabilistic mechanism</a:t>
            </a:r>
            <a:endParaRPr sz="1400" b="0" i="0" u="none" strike="noStrike" cap="none" dirty="0">
              <a:solidFill>
                <a:schemeClr val="dk1"/>
              </a:solidFill>
              <a:latin typeface="Calibri"/>
              <a:ea typeface="Calibri"/>
              <a:cs typeface="Calibri"/>
              <a:sym typeface="Calibri"/>
            </a:endParaRPr>
          </a:p>
        </p:txBody>
      </p:sp>
      <p:sp>
        <p:nvSpPr>
          <p:cNvPr id="18" name="Shape 87"/>
          <p:cNvSpPr/>
          <p:nvPr/>
        </p:nvSpPr>
        <p:spPr>
          <a:xfrm>
            <a:off x="5275118" y="4495800"/>
            <a:ext cx="3048000" cy="609600"/>
          </a:xfrm>
          <a:prstGeom prst="rect">
            <a:avLst/>
          </a:prstGeom>
          <a:gradFill>
            <a:gsLst>
              <a:gs pos="0">
                <a:srgbClr val="FFBB82"/>
              </a:gs>
              <a:gs pos="35000">
                <a:srgbClr val="FFCFA8"/>
              </a:gs>
              <a:gs pos="100000">
                <a:srgbClr val="FFEBD9"/>
              </a:gs>
            </a:gsLst>
            <a:lin ang="16200000" scaled="0"/>
          </a:gradFill>
          <a:ln w="9525" cap="flat" cmpd="sng">
            <a:solidFill>
              <a:srgbClr val="F5913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dirty="0">
                <a:solidFill>
                  <a:schemeClr val="dk1"/>
                </a:solidFill>
                <a:latin typeface="Calibri"/>
                <a:ea typeface="Calibri"/>
                <a:cs typeface="Calibri"/>
                <a:sym typeface="Calibri"/>
              </a:rPr>
              <a:t>Update </a:t>
            </a:r>
            <a:r>
              <a:rPr lang="en-US" sz="1400" b="0" i="0" u="none" strike="noStrike" cap="none" dirty="0" smtClean="0">
                <a:solidFill>
                  <a:schemeClr val="dk1"/>
                </a:solidFill>
                <a:latin typeface="Calibri"/>
                <a:ea typeface="Calibri"/>
                <a:cs typeface="Calibri"/>
                <a:sym typeface="Calibri"/>
              </a:rPr>
              <a:t>glowworms </a:t>
            </a:r>
            <a:r>
              <a:rPr lang="en-US" sz="1400" b="0" i="0" u="none" strike="noStrike" cap="none" dirty="0">
                <a:solidFill>
                  <a:schemeClr val="dk1"/>
                </a:solidFill>
                <a:latin typeface="Calibri"/>
                <a:ea typeface="Calibri"/>
                <a:cs typeface="Calibri"/>
                <a:sym typeface="Calibri"/>
              </a:rPr>
              <a:t>decision range by using neighborhood range update rule</a:t>
            </a:r>
            <a:endParaRPr sz="1400" b="0" i="0" u="none" strike="noStrike" cap="none" dirty="0">
              <a:solidFill>
                <a:schemeClr val="dk1"/>
              </a:solidFill>
              <a:latin typeface="Calibri"/>
              <a:ea typeface="Calibri"/>
              <a:cs typeface="Calibri"/>
              <a:sym typeface="Calibri"/>
            </a:endParaRPr>
          </a:p>
        </p:txBody>
      </p:sp>
      <p:cxnSp>
        <p:nvCxnSpPr>
          <p:cNvPr id="19" name="Shape 88"/>
          <p:cNvCxnSpPr/>
          <p:nvPr/>
        </p:nvCxnSpPr>
        <p:spPr>
          <a:xfrm>
            <a:off x="6862616" y="5105400"/>
            <a:ext cx="0" cy="304800"/>
          </a:xfrm>
          <a:prstGeom prst="straightConnector1">
            <a:avLst/>
          </a:prstGeom>
          <a:noFill/>
          <a:ln w="25400" cap="flat" cmpd="sng">
            <a:solidFill>
              <a:schemeClr val="accent6"/>
            </a:solidFill>
            <a:prstDash val="solid"/>
            <a:round/>
            <a:headEnd type="none" w="sm" len="sm"/>
            <a:tailEnd type="stealth" w="med" len="med"/>
          </a:ln>
          <a:effectLst>
            <a:outerShdw blurRad="40000" dist="20000" dir="5400000" rotWithShape="0">
              <a:srgbClr val="000000">
                <a:alpha val="37647"/>
              </a:srgbClr>
            </a:outerShdw>
          </a:effectLst>
        </p:spPr>
      </p:cxnSp>
      <p:sp>
        <p:nvSpPr>
          <p:cNvPr id="20" name="Shape 89"/>
          <p:cNvSpPr/>
          <p:nvPr/>
        </p:nvSpPr>
        <p:spPr>
          <a:xfrm>
            <a:off x="5327071" y="5385954"/>
            <a:ext cx="3048000" cy="710046"/>
          </a:xfrm>
          <a:prstGeom prst="diamond">
            <a:avLst/>
          </a:prstGeom>
          <a:gradFill>
            <a:gsLst>
              <a:gs pos="0">
                <a:srgbClr val="FFBB82"/>
              </a:gs>
              <a:gs pos="35000">
                <a:srgbClr val="FFCFA8"/>
              </a:gs>
              <a:gs pos="100000">
                <a:srgbClr val="FFEBD9"/>
              </a:gs>
            </a:gsLst>
            <a:lin ang="16200000" scaled="0"/>
          </a:gradFill>
          <a:ln w="9525" cap="flat" cmpd="sng">
            <a:solidFill>
              <a:srgbClr val="F5913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Is termination criteria met ?</a:t>
            </a:r>
            <a:endParaRPr sz="1400" b="0" i="0" u="none" strike="noStrike" cap="none">
              <a:solidFill>
                <a:schemeClr val="dk1"/>
              </a:solidFill>
              <a:latin typeface="Calibri"/>
              <a:ea typeface="Calibri"/>
              <a:cs typeface="Calibri"/>
              <a:sym typeface="Calibri"/>
            </a:endParaRPr>
          </a:p>
        </p:txBody>
      </p:sp>
      <p:cxnSp>
        <p:nvCxnSpPr>
          <p:cNvPr id="21" name="Shape 90"/>
          <p:cNvCxnSpPr/>
          <p:nvPr/>
        </p:nvCxnSpPr>
        <p:spPr>
          <a:xfrm>
            <a:off x="6885706" y="6110309"/>
            <a:ext cx="0" cy="381000"/>
          </a:xfrm>
          <a:prstGeom prst="straightConnector1">
            <a:avLst/>
          </a:prstGeom>
          <a:noFill/>
          <a:ln w="25400" cap="flat" cmpd="sng">
            <a:solidFill>
              <a:schemeClr val="accent6"/>
            </a:solidFill>
            <a:prstDash val="solid"/>
            <a:round/>
            <a:headEnd type="none" w="sm" len="sm"/>
            <a:tailEnd type="stealth" w="med" len="med"/>
          </a:ln>
          <a:effectLst>
            <a:outerShdw blurRad="40000" dist="20000" dir="5400000" rotWithShape="0">
              <a:srgbClr val="000000">
                <a:alpha val="37647"/>
              </a:srgbClr>
            </a:outerShdw>
          </a:effectLst>
        </p:spPr>
      </p:cxnSp>
      <p:sp>
        <p:nvSpPr>
          <p:cNvPr id="22" name="Shape 91"/>
          <p:cNvSpPr/>
          <p:nvPr/>
        </p:nvSpPr>
        <p:spPr>
          <a:xfrm>
            <a:off x="6137562" y="6477000"/>
            <a:ext cx="1427018" cy="381000"/>
          </a:xfrm>
          <a:prstGeom prst="ellipse">
            <a:avLst/>
          </a:prstGeom>
          <a:gradFill>
            <a:gsLst>
              <a:gs pos="0">
                <a:srgbClr val="FFBB82"/>
              </a:gs>
              <a:gs pos="35000">
                <a:srgbClr val="FFCFA8"/>
              </a:gs>
              <a:gs pos="100000">
                <a:srgbClr val="FFEBD9"/>
              </a:gs>
            </a:gsLst>
            <a:lin ang="16200000" scaled="0"/>
          </a:gradFill>
          <a:ln w="9525" cap="flat" cmpd="sng">
            <a:solidFill>
              <a:srgbClr val="F5913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End</a:t>
            </a:r>
            <a:endParaRPr sz="1400" b="0" i="0" u="none" strike="noStrike" cap="none">
              <a:solidFill>
                <a:schemeClr val="dk1"/>
              </a:solidFill>
              <a:latin typeface="Calibri"/>
              <a:ea typeface="Calibri"/>
              <a:cs typeface="Calibri"/>
              <a:sym typeface="Calibri"/>
            </a:endParaRPr>
          </a:p>
        </p:txBody>
      </p:sp>
      <p:sp>
        <p:nvSpPr>
          <p:cNvPr id="23" name="Shape 92"/>
          <p:cNvSpPr txBox="1"/>
          <p:nvPr/>
        </p:nvSpPr>
        <p:spPr>
          <a:xfrm>
            <a:off x="6892635" y="6096000"/>
            <a:ext cx="64886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dirty="0">
                <a:solidFill>
                  <a:schemeClr val="tx2"/>
                </a:solidFill>
                <a:latin typeface="Calibri"/>
                <a:ea typeface="Calibri"/>
                <a:cs typeface="Calibri"/>
                <a:sym typeface="Calibri"/>
              </a:rPr>
              <a:t>YES</a:t>
            </a:r>
            <a:endParaRPr sz="1800" dirty="0">
              <a:solidFill>
                <a:schemeClr val="tx2"/>
              </a:solidFill>
              <a:latin typeface="Calibri"/>
              <a:ea typeface="Calibri"/>
              <a:cs typeface="Calibri"/>
              <a:sym typeface="Calibri"/>
            </a:endParaRPr>
          </a:p>
        </p:txBody>
      </p:sp>
      <p:cxnSp>
        <p:nvCxnSpPr>
          <p:cNvPr id="24" name="Shape 93"/>
          <p:cNvCxnSpPr>
            <a:stCxn id="20" idx="3"/>
          </p:cNvCxnSpPr>
          <p:nvPr/>
        </p:nvCxnSpPr>
        <p:spPr>
          <a:xfrm>
            <a:off x="8375071" y="5740977"/>
            <a:ext cx="540300" cy="0"/>
          </a:xfrm>
          <a:prstGeom prst="straightConnector1">
            <a:avLst/>
          </a:prstGeom>
          <a:noFill/>
          <a:ln w="25400" cap="flat" cmpd="sng">
            <a:solidFill>
              <a:schemeClr val="accent6"/>
            </a:solidFill>
            <a:prstDash val="solid"/>
            <a:round/>
            <a:headEnd type="none" w="sm" len="sm"/>
            <a:tailEnd type="none" w="sm" len="sm"/>
          </a:ln>
          <a:effectLst>
            <a:outerShdw blurRad="40000" dist="20000" dir="5400000" rotWithShape="0">
              <a:srgbClr val="000000">
                <a:alpha val="37647"/>
              </a:srgbClr>
            </a:outerShdw>
          </a:effectLst>
        </p:spPr>
      </p:cxnSp>
      <p:cxnSp>
        <p:nvCxnSpPr>
          <p:cNvPr id="25" name="Shape 94"/>
          <p:cNvCxnSpPr/>
          <p:nvPr/>
        </p:nvCxnSpPr>
        <p:spPr>
          <a:xfrm rot="10800000">
            <a:off x="8915400" y="1799359"/>
            <a:ext cx="0" cy="3941618"/>
          </a:xfrm>
          <a:prstGeom prst="straightConnector1">
            <a:avLst/>
          </a:prstGeom>
          <a:noFill/>
          <a:ln w="25400" cap="flat" cmpd="sng">
            <a:solidFill>
              <a:schemeClr val="accent6"/>
            </a:solidFill>
            <a:prstDash val="solid"/>
            <a:round/>
            <a:headEnd type="none" w="sm" len="sm"/>
            <a:tailEnd type="none" w="sm" len="sm"/>
          </a:ln>
          <a:effectLst>
            <a:outerShdw blurRad="40000" dist="20000" dir="5400000" rotWithShape="0">
              <a:srgbClr val="000000">
                <a:alpha val="37647"/>
              </a:srgbClr>
            </a:outerShdw>
          </a:effectLst>
        </p:spPr>
      </p:cxnSp>
      <p:cxnSp>
        <p:nvCxnSpPr>
          <p:cNvPr id="26" name="Shape 95"/>
          <p:cNvCxnSpPr>
            <a:endCxn id="9" idx="3"/>
          </p:cNvCxnSpPr>
          <p:nvPr/>
        </p:nvCxnSpPr>
        <p:spPr>
          <a:xfrm rot="10800000">
            <a:off x="8229599" y="1799359"/>
            <a:ext cx="685800" cy="0"/>
          </a:xfrm>
          <a:prstGeom prst="straightConnector1">
            <a:avLst/>
          </a:prstGeom>
          <a:noFill/>
          <a:ln w="25400" cap="flat" cmpd="sng">
            <a:solidFill>
              <a:schemeClr val="accent6"/>
            </a:solidFill>
            <a:prstDash val="solid"/>
            <a:round/>
            <a:headEnd type="none" w="sm" len="sm"/>
            <a:tailEnd type="stealth" w="med" len="med"/>
          </a:ln>
          <a:effectLst>
            <a:outerShdw blurRad="40000" dist="20000" dir="5400000" rotWithShape="0">
              <a:srgbClr val="000000">
                <a:alpha val="37647"/>
              </a:srgbClr>
            </a:outerShdw>
          </a:effectLst>
        </p:spPr>
      </p:cxnSp>
      <p:sp>
        <p:nvSpPr>
          <p:cNvPr id="27" name="Shape 96"/>
          <p:cNvSpPr txBox="1"/>
          <p:nvPr/>
        </p:nvSpPr>
        <p:spPr>
          <a:xfrm>
            <a:off x="8359484" y="5740977"/>
            <a:ext cx="57150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tx2"/>
                </a:solidFill>
                <a:latin typeface="Calibri"/>
                <a:ea typeface="Calibri"/>
                <a:cs typeface="Calibri"/>
                <a:sym typeface="Calibri"/>
              </a:rPr>
              <a:t>NO</a:t>
            </a:r>
            <a:endParaRPr sz="1800" dirty="0">
              <a:solidFill>
                <a:schemeClr val="tx2"/>
              </a:solidFill>
              <a:latin typeface="Calibri"/>
              <a:ea typeface="Calibri"/>
              <a:cs typeface="Calibri"/>
              <a:sym typeface="Calibri"/>
            </a:endParaRPr>
          </a:p>
        </p:txBody>
      </p:sp>
      <p:cxnSp>
        <p:nvCxnSpPr>
          <p:cNvPr id="43" name="Shape 80"/>
          <p:cNvCxnSpPr/>
          <p:nvPr/>
        </p:nvCxnSpPr>
        <p:spPr>
          <a:xfrm>
            <a:off x="6830287" y="2535291"/>
            <a:ext cx="0" cy="332509"/>
          </a:xfrm>
          <a:prstGeom prst="straightConnector1">
            <a:avLst/>
          </a:prstGeom>
          <a:noFill/>
          <a:ln w="25400" cap="flat" cmpd="sng">
            <a:solidFill>
              <a:schemeClr val="accent6"/>
            </a:solidFill>
            <a:prstDash val="solid"/>
            <a:round/>
            <a:headEnd type="none" w="sm" len="sm"/>
            <a:tailEnd type="stealth" w="med" len="med"/>
          </a:ln>
          <a:effectLst>
            <a:outerShdw blurRad="40000" dist="20000" dir="5400000" rotWithShape="0">
              <a:srgbClr val="000000">
                <a:alpha val="37647"/>
              </a:srgbClr>
            </a:outerShdw>
          </a:effectLst>
        </p:spPr>
      </p:cxnSp>
      <p:cxnSp>
        <p:nvCxnSpPr>
          <p:cNvPr id="45" name="Shape 80"/>
          <p:cNvCxnSpPr/>
          <p:nvPr/>
        </p:nvCxnSpPr>
        <p:spPr>
          <a:xfrm>
            <a:off x="6830287" y="4163291"/>
            <a:ext cx="0" cy="332509"/>
          </a:xfrm>
          <a:prstGeom prst="straightConnector1">
            <a:avLst/>
          </a:prstGeom>
          <a:noFill/>
          <a:ln w="25400" cap="flat" cmpd="sng">
            <a:solidFill>
              <a:schemeClr val="accent6"/>
            </a:solidFill>
            <a:prstDash val="solid"/>
            <a:round/>
            <a:headEnd type="none" w="sm" len="sm"/>
            <a:tailEnd type="stealth" w="med" len="med"/>
          </a:ln>
          <a:effectLst>
            <a:outerShdw blurRad="40000" dist="20000" dir="5400000" rotWithShape="0">
              <a:srgbClr val="000000">
                <a:alpha val="37647"/>
              </a:srgbClr>
            </a:outerShdw>
          </a:effectLst>
        </p:spPr>
      </p:cxnSp>
    </p:spTree>
    <p:extLst>
      <p:ext uri="{BB962C8B-B14F-4D97-AF65-F5344CB8AC3E}">
        <p14:creationId xmlns:p14="http://schemas.microsoft.com/office/powerpoint/2010/main" val="9316596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055" y="227436"/>
            <a:ext cx="6428509" cy="6004227"/>
          </a:xfrm>
          <a:prstGeom prst="rect">
            <a:avLst/>
          </a:prstGeom>
        </p:spPr>
      </p:pic>
      <p:sp>
        <p:nvSpPr>
          <p:cNvPr id="4" name="TextBox 3"/>
          <p:cNvSpPr txBox="1"/>
          <p:nvPr/>
        </p:nvSpPr>
        <p:spPr>
          <a:xfrm>
            <a:off x="1510146" y="6350123"/>
            <a:ext cx="6151418" cy="369332"/>
          </a:xfrm>
          <a:prstGeom prst="rect">
            <a:avLst/>
          </a:prstGeom>
          <a:noFill/>
        </p:spPr>
        <p:txBody>
          <a:bodyPr wrap="square" rtlCol="0">
            <a:spAutoFit/>
          </a:bodyPr>
          <a:lstStyle/>
          <a:p>
            <a:r>
              <a:rPr lang="en-US" dirty="0" smtClean="0"/>
              <a:t>Fig : Movement of Glowworm to their </a:t>
            </a:r>
            <a:r>
              <a:rPr lang="en-US" dirty="0" smtClean="0"/>
              <a:t>Local</a:t>
            </a:r>
            <a:r>
              <a:rPr lang="en-US" dirty="0" smtClean="0"/>
              <a:t> </a:t>
            </a:r>
            <a:r>
              <a:rPr lang="en-US" dirty="0" smtClean="0"/>
              <a:t>Optima</a:t>
            </a:r>
            <a:endParaRPr lang="en-US" dirty="0"/>
          </a:p>
        </p:txBody>
      </p:sp>
    </p:spTree>
    <p:extLst>
      <p:ext uri="{BB962C8B-B14F-4D97-AF65-F5344CB8AC3E}">
        <p14:creationId xmlns:p14="http://schemas.microsoft.com/office/powerpoint/2010/main" val="27125422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182880" y="708661"/>
            <a:ext cx="82296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FFFF00"/>
              </a:buClr>
              <a:buSzPts val="4400"/>
              <a:buFont typeface="Calibri"/>
              <a:buNone/>
            </a:pPr>
            <a:r>
              <a:rPr lang="en-US" sz="4400" b="0" i="0" u="sng" strike="noStrike" cap="none" dirty="0">
                <a:solidFill>
                  <a:schemeClr val="tx2"/>
                </a:solidFill>
                <a:latin typeface="Calibri"/>
                <a:ea typeface="Calibri"/>
                <a:cs typeface="Calibri"/>
                <a:sym typeface="Calibri"/>
              </a:rPr>
              <a:t>GSO</a:t>
            </a:r>
            <a:r>
              <a:rPr lang="en-US" sz="4400" b="0" i="0" u="none" strike="noStrike" cap="none" dirty="0">
                <a:solidFill>
                  <a:schemeClr val="tx2"/>
                </a:solidFill>
                <a:latin typeface="Calibri"/>
                <a:ea typeface="Calibri"/>
                <a:cs typeface="Calibri"/>
                <a:sym typeface="Calibri"/>
              </a:rPr>
              <a:t>  </a:t>
            </a:r>
            <a:endParaRPr sz="4400" b="0" i="0" u="none" strike="noStrike" cap="none" dirty="0">
              <a:solidFill>
                <a:schemeClr val="tx2"/>
              </a:solidFill>
              <a:latin typeface="Calibri"/>
              <a:ea typeface="Calibri"/>
              <a:cs typeface="Calibri"/>
              <a:sym typeface="Calibri"/>
            </a:endParaRPr>
          </a:p>
          <a:p>
            <a:pPr marL="0" marR="0" lvl="0" indent="0" algn="l" rtl="0">
              <a:spcBef>
                <a:spcPts val="0"/>
              </a:spcBef>
              <a:spcAft>
                <a:spcPts val="0"/>
              </a:spcAft>
              <a:buClr>
                <a:srgbClr val="FFFF00"/>
              </a:buClr>
              <a:buSzPts val="4400"/>
              <a:buFont typeface="Calibri"/>
              <a:buNone/>
            </a:pPr>
            <a:r>
              <a:rPr lang="en-US" sz="4400" u="sng" dirty="0" smtClean="0">
                <a:solidFill>
                  <a:schemeClr val="tx2"/>
                </a:solidFill>
                <a:latin typeface="Calibri"/>
                <a:ea typeface="Calibri"/>
                <a:cs typeface="Calibri"/>
                <a:sym typeface="Calibri"/>
              </a:rPr>
              <a:t>Pseudocode</a:t>
            </a:r>
            <a:endParaRPr sz="4400" b="0" i="0" u="sng" strike="noStrike" cap="none" dirty="0">
              <a:solidFill>
                <a:schemeClr val="tx2"/>
              </a:solidFill>
              <a:latin typeface="Calibri"/>
              <a:ea typeface="Calibri"/>
              <a:cs typeface="Calibri"/>
              <a:sym typeface="Calibri"/>
            </a:endParaRPr>
          </a:p>
        </p:txBody>
      </p:sp>
      <p:sp>
        <p:nvSpPr>
          <p:cNvPr id="122" name="Shape 122"/>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marR="0" lvl="0" indent="0" algn="l" rtl="0">
              <a:spcBef>
                <a:spcPts val="400"/>
              </a:spcBef>
              <a:spcAft>
                <a:spcPts val="0"/>
              </a:spcAft>
              <a:buClr>
                <a:schemeClr val="dk1"/>
              </a:buClr>
              <a:buSzPts val="2000"/>
              <a:buFont typeface="Arial"/>
              <a:buNone/>
            </a:pPr>
            <a:endParaRPr sz="2000" dirty="0">
              <a:solidFill>
                <a:srgbClr val="FFFF00"/>
              </a:solidFill>
              <a:latin typeface="Times New Roman"/>
              <a:ea typeface="Times New Roman"/>
              <a:cs typeface="Times New Roman"/>
              <a:sym typeface="Times New Roman"/>
            </a:endParaRPr>
          </a:p>
          <a:p>
            <a:pPr marL="0" marR="0" lvl="0" indent="0" algn="l" rtl="0">
              <a:spcBef>
                <a:spcPts val="1600"/>
              </a:spcBef>
              <a:spcAft>
                <a:spcPts val="0"/>
              </a:spcAft>
              <a:buClr>
                <a:schemeClr val="dk1"/>
              </a:buClr>
              <a:buSzPts val="2000"/>
              <a:buFont typeface="Arial"/>
              <a:buNone/>
            </a:pPr>
            <a:endParaRPr sz="2000" dirty="0">
              <a:solidFill>
                <a:srgbClr val="FFFF00"/>
              </a:solidFill>
              <a:latin typeface="Times New Roman"/>
              <a:ea typeface="Times New Roman"/>
              <a:cs typeface="Times New Roman"/>
              <a:sym typeface="Times New Roman"/>
            </a:endParaRPr>
          </a:p>
          <a:p>
            <a:pPr marL="0" marR="0" lvl="0" indent="0" algn="l" rtl="0">
              <a:spcBef>
                <a:spcPts val="1600"/>
              </a:spcBef>
              <a:spcAft>
                <a:spcPts val="0"/>
              </a:spcAft>
              <a:buClr>
                <a:schemeClr val="dk1"/>
              </a:buClr>
              <a:buSzPts val="2000"/>
              <a:buFont typeface="Arial"/>
              <a:buNone/>
            </a:pPr>
            <a:endParaRPr sz="2000" dirty="0">
              <a:solidFill>
                <a:srgbClr val="FFFF00"/>
              </a:solidFill>
              <a:latin typeface="Times New Roman"/>
              <a:ea typeface="Times New Roman"/>
              <a:cs typeface="Times New Roman"/>
              <a:sym typeface="Times New Roman"/>
            </a:endParaRPr>
          </a:p>
          <a:p>
            <a:pPr marL="0" marR="0" lvl="0" indent="0" algn="l" rtl="0">
              <a:spcBef>
                <a:spcPts val="1600"/>
              </a:spcBef>
              <a:spcAft>
                <a:spcPts val="0"/>
              </a:spcAft>
              <a:buClr>
                <a:schemeClr val="dk1"/>
              </a:buClr>
              <a:buSzPts val="2000"/>
              <a:buFont typeface="Arial"/>
              <a:buNone/>
            </a:pPr>
            <a:endParaRPr sz="2000" dirty="0">
              <a:solidFill>
                <a:srgbClr val="FFFF00"/>
              </a:solidFill>
              <a:latin typeface="Times New Roman"/>
              <a:ea typeface="Times New Roman"/>
              <a:cs typeface="Times New Roman"/>
              <a:sym typeface="Times New Roman"/>
            </a:endParaRPr>
          </a:p>
          <a:p>
            <a:pPr marL="0" marR="0" lvl="0" indent="0" algn="l" rtl="0">
              <a:spcBef>
                <a:spcPts val="1600"/>
              </a:spcBef>
              <a:spcAft>
                <a:spcPts val="1600"/>
              </a:spcAft>
              <a:buClr>
                <a:schemeClr val="dk1"/>
              </a:buClr>
              <a:buSzPts val="2000"/>
              <a:buFont typeface="Arial"/>
              <a:buNone/>
            </a:pPr>
            <a:r>
              <a:rPr lang="en-US" sz="2000" dirty="0">
                <a:solidFill>
                  <a:srgbClr val="FFFF00"/>
                </a:solidFill>
                <a:latin typeface="Times New Roman"/>
                <a:ea typeface="Times New Roman"/>
                <a:cs typeface="Times New Roman"/>
                <a:sym typeface="Times New Roman"/>
              </a:rPr>
              <a:t>  </a:t>
            </a:r>
            <a:endParaRPr sz="2000" dirty="0">
              <a:solidFill>
                <a:srgbClr val="FFFF00"/>
              </a:solidFill>
              <a:latin typeface="Times New Roman"/>
              <a:ea typeface="Times New Roman"/>
              <a:cs typeface="Times New Roman"/>
              <a:sym typeface="Times New Roman"/>
            </a:endParaRPr>
          </a:p>
        </p:txBody>
      </p:sp>
      <p:pic>
        <p:nvPicPr>
          <p:cNvPr id="123" name="Shape 123"/>
          <p:cNvPicPr preferRelativeResize="0"/>
          <p:nvPr/>
        </p:nvPicPr>
        <p:blipFill>
          <a:blip r:embed="rId4">
            <a:alphaModFix/>
          </a:blip>
          <a:stretch>
            <a:fillRect/>
          </a:stretch>
        </p:blipFill>
        <p:spPr>
          <a:xfrm>
            <a:off x="3768436" y="180107"/>
            <a:ext cx="5209308" cy="6497786"/>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434" y="307768"/>
            <a:ext cx="4455675" cy="341285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0298" y="2522988"/>
            <a:ext cx="4092905" cy="4101688"/>
          </a:xfrm>
          <a:prstGeom prst="rect">
            <a:avLst/>
          </a:prstGeom>
        </p:spPr>
      </p:pic>
    </p:spTree>
    <p:extLst>
      <p:ext uri="{BB962C8B-B14F-4D97-AF65-F5344CB8AC3E}">
        <p14:creationId xmlns:p14="http://schemas.microsoft.com/office/powerpoint/2010/main" val="23015132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490250" y="1025236"/>
            <a:ext cx="8156700" cy="5126181"/>
          </a:xfrm>
          <a:prstGeom prst="rect">
            <a:avLst/>
          </a:prstGeom>
          <a:ln>
            <a:noFill/>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US" sz="4400" b="1" u="sng" dirty="0" smtClean="0">
                <a:solidFill>
                  <a:srgbClr val="FF0000"/>
                </a:solidFill>
              </a:rPr>
              <a:t>Phase 1</a:t>
            </a:r>
            <a:endParaRPr sz="4400" b="1" u="sng" dirty="0" smtClean="0">
              <a:solidFill>
                <a:srgbClr val="FF0000"/>
              </a:solidFill>
            </a:endParaRPr>
          </a:p>
          <a:p>
            <a:pPr marL="0" lvl="0" indent="0" rtl="0">
              <a:lnSpc>
                <a:spcPct val="150000"/>
              </a:lnSpc>
              <a:spcBef>
                <a:spcPts val="0"/>
              </a:spcBef>
              <a:spcAft>
                <a:spcPts val="0"/>
              </a:spcAft>
              <a:buNone/>
            </a:pPr>
            <a:r>
              <a:rPr lang="en-US" sz="3000" dirty="0" smtClean="0">
                <a:solidFill>
                  <a:srgbClr val="FF0000"/>
                </a:solidFill>
                <a:latin typeface="Georgia"/>
                <a:ea typeface="Georgia"/>
                <a:cs typeface="Georgia"/>
                <a:sym typeface="Georgia"/>
              </a:rPr>
              <a:t>Luciferin Update Phase</a:t>
            </a:r>
            <a:endParaRPr sz="3000" dirty="0" smtClean="0">
              <a:solidFill>
                <a:srgbClr val="FF0000"/>
              </a:solidFill>
            </a:endParaRPr>
          </a:p>
          <a:p>
            <a:pPr marL="0" lvl="0" indent="0" rtl="0">
              <a:lnSpc>
                <a:spcPct val="115000"/>
              </a:lnSpc>
              <a:spcBef>
                <a:spcPts val="0"/>
              </a:spcBef>
              <a:spcAft>
                <a:spcPts val="0"/>
              </a:spcAft>
              <a:buNone/>
            </a:pPr>
            <a:r>
              <a:rPr lang="en-US" sz="2000" dirty="0" smtClean="0">
                <a:solidFill>
                  <a:srgbClr val="002060"/>
                </a:solidFill>
                <a:latin typeface="Arial" panose="020B0604020202020204" pitchFamily="34" charset="0"/>
                <a:cs typeface="Arial" panose="020B0604020202020204" pitchFamily="34" charset="0"/>
              </a:rPr>
              <a:t>The </a:t>
            </a:r>
            <a:r>
              <a:rPr lang="en-US" sz="2000" dirty="0">
                <a:solidFill>
                  <a:srgbClr val="002060"/>
                </a:solidFill>
                <a:latin typeface="Arial" panose="020B0604020202020204" pitchFamily="34" charset="0"/>
                <a:cs typeface="Arial" panose="020B0604020202020204" pitchFamily="34" charset="0"/>
              </a:rPr>
              <a:t>luciferin update rule is</a:t>
            </a:r>
            <a:r>
              <a:rPr lang="en-US" sz="2000" dirty="0" smtClean="0">
                <a:solidFill>
                  <a:srgbClr val="002060"/>
                </a:solidFill>
                <a:latin typeface="Arial" panose="020B0604020202020204" pitchFamily="34" charset="0"/>
                <a:cs typeface="Arial" panose="020B0604020202020204" pitchFamily="34" charset="0"/>
              </a:rPr>
              <a:t>:</a:t>
            </a:r>
            <a:br>
              <a:rPr lang="en-US" sz="2000" dirty="0" smtClean="0">
                <a:solidFill>
                  <a:srgbClr val="002060"/>
                </a:solidFill>
                <a:latin typeface="Arial" panose="020B0604020202020204" pitchFamily="34" charset="0"/>
                <a:cs typeface="Arial" panose="020B0604020202020204" pitchFamily="34" charset="0"/>
              </a:rPr>
            </a:br>
            <a:endParaRPr sz="2000" dirty="0">
              <a:solidFill>
                <a:srgbClr val="002060"/>
              </a:solidFill>
              <a:latin typeface="Arial" panose="020B0604020202020204" pitchFamily="34" charset="0"/>
              <a:cs typeface="Arial" panose="020B0604020202020204" pitchFamily="34" charset="0"/>
            </a:endParaRPr>
          </a:p>
          <a:p>
            <a:pPr marL="0" lvl="0" indent="0" algn="ctr" rtl="0">
              <a:lnSpc>
                <a:spcPct val="115000"/>
              </a:lnSpc>
              <a:spcBef>
                <a:spcPts val="0"/>
              </a:spcBef>
              <a:spcAft>
                <a:spcPts val="0"/>
              </a:spcAft>
              <a:buNone/>
            </a:pPr>
            <a:r>
              <a:rPr lang="en-US" sz="2000" dirty="0">
                <a:solidFill>
                  <a:srgbClr val="002060"/>
                </a:solidFill>
                <a:latin typeface="Arial" panose="020B0604020202020204" pitchFamily="34" charset="0"/>
                <a:ea typeface="Pacifico"/>
                <a:cs typeface="Arial" panose="020B0604020202020204" pitchFamily="34" charset="0"/>
                <a:sym typeface="Pacifico"/>
              </a:rPr>
              <a:t>l</a:t>
            </a:r>
            <a:r>
              <a:rPr lang="en-US" sz="2000" baseline="-25000" dirty="0">
                <a:solidFill>
                  <a:srgbClr val="002060"/>
                </a:solidFill>
                <a:latin typeface="Arial" panose="020B0604020202020204" pitchFamily="34" charset="0"/>
                <a:ea typeface="Pacifico"/>
                <a:cs typeface="Arial" panose="020B0604020202020204" pitchFamily="34" charset="0"/>
                <a:sym typeface="Pacifico"/>
              </a:rPr>
              <a:t>i</a:t>
            </a:r>
            <a:r>
              <a:rPr lang="en-US" sz="2000" dirty="0">
                <a:solidFill>
                  <a:srgbClr val="002060"/>
                </a:solidFill>
                <a:latin typeface="Arial" panose="020B0604020202020204" pitchFamily="34" charset="0"/>
                <a:ea typeface="Pacifico"/>
                <a:cs typeface="Arial" panose="020B0604020202020204" pitchFamily="34" charset="0"/>
                <a:sym typeface="Pacifico"/>
              </a:rPr>
              <a:t>(t + 1) = (1 − ρ)l</a:t>
            </a:r>
            <a:r>
              <a:rPr lang="en-US" sz="2000" baseline="-25000" dirty="0">
                <a:solidFill>
                  <a:srgbClr val="002060"/>
                </a:solidFill>
                <a:latin typeface="Arial" panose="020B0604020202020204" pitchFamily="34" charset="0"/>
                <a:ea typeface="Pacifico"/>
                <a:cs typeface="Arial" panose="020B0604020202020204" pitchFamily="34" charset="0"/>
                <a:sym typeface="Pacifico"/>
              </a:rPr>
              <a:t>i </a:t>
            </a:r>
            <a:r>
              <a:rPr lang="en-US" sz="2000" dirty="0">
                <a:solidFill>
                  <a:srgbClr val="002060"/>
                </a:solidFill>
                <a:latin typeface="Arial" panose="020B0604020202020204" pitchFamily="34" charset="0"/>
                <a:ea typeface="Pacifico"/>
                <a:cs typeface="Arial" panose="020B0604020202020204" pitchFamily="34" charset="0"/>
                <a:sym typeface="Pacifico"/>
              </a:rPr>
              <a:t>(t) + γ J (x</a:t>
            </a:r>
            <a:r>
              <a:rPr lang="en-US" sz="2000" baseline="-25000" dirty="0">
                <a:solidFill>
                  <a:srgbClr val="002060"/>
                </a:solidFill>
                <a:latin typeface="Arial" panose="020B0604020202020204" pitchFamily="34" charset="0"/>
                <a:ea typeface="Pacifico"/>
                <a:cs typeface="Arial" panose="020B0604020202020204" pitchFamily="34" charset="0"/>
                <a:sym typeface="Pacifico"/>
              </a:rPr>
              <a:t>i</a:t>
            </a:r>
            <a:r>
              <a:rPr lang="en-US" sz="2000" dirty="0">
                <a:solidFill>
                  <a:srgbClr val="002060"/>
                </a:solidFill>
                <a:latin typeface="Arial" panose="020B0604020202020204" pitchFamily="34" charset="0"/>
                <a:ea typeface="Pacifico"/>
                <a:cs typeface="Arial" panose="020B0604020202020204" pitchFamily="34" charset="0"/>
                <a:sym typeface="Pacifico"/>
              </a:rPr>
              <a:t> (t + 1</a:t>
            </a:r>
            <a:r>
              <a:rPr lang="en-US" sz="2000" dirty="0" smtClean="0">
                <a:solidFill>
                  <a:srgbClr val="002060"/>
                </a:solidFill>
                <a:latin typeface="Arial" panose="020B0604020202020204" pitchFamily="34" charset="0"/>
                <a:ea typeface="Pacifico"/>
                <a:cs typeface="Arial" panose="020B0604020202020204" pitchFamily="34" charset="0"/>
                <a:sym typeface="Pacifico"/>
              </a:rPr>
              <a:t>))</a:t>
            </a:r>
            <a:br>
              <a:rPr lang="en-US" sz="2000" dirty="0" smtClean="0">
                <a:solidFill>
                  <a:srgbClr val="002060"/>
                </a:solidFill>
                <a:latin typeface="Arial" panose="020B0604020202020204" pitchFamily="34" charset="0"/>
                <a:ea typeface="Pacifico"/>
                <a:cs typeface="Arial" panose="020B0604020202020204" pitchFamily="34" charset="0"/>
                <a:sym typeface="Pacifico"/>
              </a:rPr>
            </a:br>
            <a:endParaRPr sz="2000" dirty="0">
              <a:solidFill>
                <a:srgbClr val="002060"/>
              </a:solidFill>
              <a:latin typeface="Arial" panose="020B0604020202020204" pitchFamily="34" charset="0"/>
              <a:ea typeface="Pacifico"/>
              <a:cs typeface="Arial" panose="020B0604020202020204" pitchFamily="34" charset="0"/>
              <a:sym typeface="Pacifico"/>
            </a:endParaRPr>
          </a:p>
          <a:p>
            <a:pPr marL="0" lvl="0" indent="0" rtl="0">
              <a:lnSpc>
                <a:spcPct val="115000"/>
              </a:lnSpc>
              <a:spcBef>
                <a:spcPts val="0"/>
              </a:spcBef>
              <a:spcAft>
                <a:spcPts val="0"/>
              </a:spcAft>
              <a:buNone/>
            </a:pPr>
            <a:r>
              <a:rPr lang="en-US" sz="2000" dirty="0">
                <a:solidFill>
                  <a:srgbClr val="002060"/>
                </a:solidFill>
                <a:latin typeface="Arial" panose="020B0604020202020204" pitchFamily="34" charset="0"/>
                <a:ea typeface="Pacifico"/>
                <a:cs typeface="Arial" panose="020B0604020202020204" pitchFamily="34" charset="0"/>
                <a:sym typeface="Pacifico"/>
              </a:rPr>
              <a:t>l</a:t>
            </a:r>
            <a:r>
              <a:rPr lang="en-US" sz="2000" baseline="-25000" dirty="0">
                <a:solidFill>
                  <a:srgbClr val="002060"/>
                </a:solidFill>
                <a:latin typeface="Arial" panose="020B0604020202020204" pitchFamily="34" charset="0"/>
                <a:ea typeface="Pacifico"/>
                <a:cs typeface="Arial" panose="020B0604020202020204" pitchFamily="34" charset="0"/>
                <a:sym typeface="Pacifico"/>
              </a:rPr>
              <a:t>i </a:t>
            </a:r>
            <a:r>
              <a:rPr lang="en-US" sz="2000" dirty="0">
                <a:solidFill>
                  <a:srgbClr val="002060"/>
                </a:solidFill>
                <a:latin typeface="Arial" panose="020B0604020202020204" pitchFamily="34" charset="0"/>
                <a:ea typeface="Pacifico"/>
                <a:cs typeface="Arial" panose="020B0604020202020204" pitchFamily="34" charset="0"/>
                <a:sym typeface="Pacifico"/>
              </a:rPr>
              <a:t> </a:t>
            </a:r>
            <a:r>
              <a:rPr lang="en-US" sz="2000" dirty="0">
                <a:solidFill>
                  <a:srgbClr val="002060"/>
                </a:solidFill>
                <a:latin typeface="Arial" panose="020B0604020202020204" pitchFamily="34" charset="0"/>
                <a:cs typeface="Arial" panose="020B0604020202020204" pitchFamily="34" charset="0"/>
              </a:rPr>
              <a:t>represent the luciferin level associated with glowworm </a:t>
            </a:r>
            <a:r>
              <a:rPr lang="en-US" sz="2000" dirty="0" err="1">
                <a:solidFill>
                  <a:srgbClr val="002060"/>
                </a:solidFill>
                <a:latin typeface="Arial" panose="020B0604020202020204" pitchFamily="34" charset="0"/>
                <a:cs typeface="Arial" panose="020B0604020202020204" pitchFamily="34" charset="0"/>
              </a:rPr>
              <a:t>i</a:t>
            </a:r>
            <a:r>
              <a:rPr lang="en-US" sz="2000" dirty="0">
                <a:solidFill>
                  <a:srgbClr val="002060"/>
                </a:solidFill>
                <a:latin typeface="Arial" panose="020B0604020202020204" pitchFamily="34" charset="0"/>
                <a:cs typeface="Arial" panose="020B0604020202020204" pitchFamily="34" charset="0"/>
              </a:rPr>
              <a:t> at time t</a:t>
            </a:r>
            <a:r>
              <a:rPr lang="en-US" sz="2000" dirty="0" smtClean="0">
                <a:solidFill>
                  <a:srgbClr val="002060"/>
                </a:solidFill>
                <a:latin typeface="Arial" panose="020B0604020202020204" pitchFamily="34" charset="0"/>
                <a:cs typeface="Arial" panose="020B0604020202020204" pitchFamily="34" charset="0"/>
              </a:rPr>
              <a:t>,</a:t>
            </a:r>
            <a:br>
              <a:rPr lang="en-US" sz="2000" dirty="0" smtClean="0">
                <a:solidFill>
                  <a:srgbClr val="002060"/>
                </a:solidFill>
                <a:latin typeface="Arial" panose="020B0604020202020204" pitchFamily="34" charset="0"/>
                <a:cs typeface="Arial" panose="020B0604020202020204" pitchFamily="34" charset="0"/>
              </a:rPr>
            </a:br>
            <a:r>
              <a:rPr lang="en-US" sz="2000" dirty="0" smtClean="0">
                <a:solidFill>
                  <a:srgbClr val="002060"/>
                </a:solidFill>
                <a:latin typeface="Arial" panose="020B0604020202020204" pitchFamily="34" charset="0"/>
                <a:cs typeface="Arial" panose="020B0604020202020204" pitchFamily="34" charset="0"/>
              </a:rPr>
              <a:t/>
            </a:r>
            <a:br>
              <a:rPr lang="en-US" sz="2000" dirty="0" smtClean="0">
                <a:solidFill>
                  <a:srgbClr val="002060"/>
                </a:solidFill>
                <a:latin typeface="Arial" panose="020B0604020202020204" pitchFamily="34" charset="0"/>
                <a:cs typeface="Arial" panose="020B0604020202020204" pitchFamily="34" charset="0"/>
              </a:rPr>
            </a:br>
            <a:r>
              <a:rPr lang="en-US" sz="2000" dirty="0" smtClean="0">
                <a:solidFill>
                  <a:srgbClr val="002060"/>
                </a:solidFill>
                <a:latin typeface="Arial" panose="020B0604020202020204" pitchFamily="34" charset="0"/>
                <a:ea typeface="Pacifico"/>
                <a:cs typeface="Arial" panose="020B0604020202020204" pitchFamily="34" charset="0"/>
                <a:sym typeface="Pacifico"/>
              </a:rPr>
              <a:t>l</a:t>
            </a:r>
            <a:r>
              <a:rPr lang="en-US" sz="2000" baseline="-25000" dirty="0" smtClean="0">
                <a:solidFill>
                  <a:srgbClr val="002060"/>
                </a:solidFill>
                <a:latin typeface="Arial" panose="020B0604020202020204" pitchFamily="34" charset="0"/>
                <a:ea typeface="Pacifico"/>
                <a:cs typeface="Arial" panose="020B0604020202020204" pitchFamily="34" charset="0"/>
                <a:sym typeface="Pacifico"/>
              </a:rPr>
              <a:t>0</a:t>
            </a:r>
            <a:r>
              <a:rPr lang="en-US" sz="2000" baseline="-25000" dirty="0" smtClean="0">
                <a:solidFill>
                  <a:srgbClr val="002060"/>
                </a:solidFill>
                <a:latin typeface="Arial" panose="020B0604020202020204" pitchFamily="34" charset="0"/>
                <a:cs typeface="Arial" panose="020B0604020202020204" pitchFamily="34" charset="0"/>
              </a:rPr>
              <a:t> </a:t>
            </a:r>
            <a:r>
              <a:rPr lang="en-US" sz="2000" dirty="0">
                <a:solidFill>
                  <a:srgbClr val="002060"/>
                </a:solidFill>
                <a:latin typeface="Arial" panose="020B0604020202020204" pitchFamily="34" charset="0"/>
                <a:cs typeface="Arial" panose="020B0604020202020204" pitchFamily="34" charset="0"/>
              </a:rPr>
              <a:t>is </a:t>
            </a:r>
            <a:r>
              <a:rPr lang="en-US" sz="2000" dirty="0" smtClean="0">
                <a:solidFill>
                  <a:srgbClr val="002060"/>
                </a:solidFill>
                <a:latin typeface="Arial" panose="020B0604020202020204" pitchFamily="34" charset="0"/>
                <a:cs typeface="Arial" panose="020B0604020202020204" pitchFamily="34" charset="0"/>
              </a:rPr>
              <a:t>ρ </a:t>
            </a:r>
            <a:r>
              <a:rPr lang="en-US" sz="2000" dirty="0">
                <a:solidFill>
                  <a:srgbClr val="002060"/>
                </a:solidFill>
                <a:latin typeface="Arial" panose="020B0604020202020204" pitchFamily="34" charset="0"/>
                <a:cs typeface="Arial" panose="020B0604020202020204" pitchFamily="34" charset="0"/>
              </a:rPr>
              <a:t>is the luciferin decay constant (0 &lt; ρ &lt; 1), </a:t>
            </a:r>
            <a:r>
              <a:rPr lang="en-US" sz="2000" dirty="0" smtClean="0">
                <a:solidFill>
                  <a:srgbClr val="002060"/>
                </a:solidFill>
                <a:latin typeface="Arial" panose="020B0604020202020204" pitchFamily="34" charset="0"/>
                <a:cs typeface="Arial" panose="020B0604020202020204" pitchFamily="34" charset="0"/>
              </a:rPr>
              <a:t/>
            </a:r>
            <a:br>
              <a:rPr lang="en-US" sz="2000" dirty="0" smtClean="0">
                <a:solidFill>
                  <a:srgbClr val="002060"/>
                </a:solidFill>
                <a:latin typeface="Arial" panose="020B0604020202020204" pitchFamily="34" charset="0"/>
                <a:cs typeface="Arial" panose="020B0604020202020204" pitchFamily="34" charset="0"/>
              </a:rPr>
            </a:br>
            <a:endParaRPr sz="2000" dirty="0">
              <a:solidFill>
                <a:srgbClr val="002060"/>
              </a:solidFill>
              <a:latin typeface="Arial" panose="020B0604020202020204" pitchFamily="34" charset="0"/>
              <a:cs typeface="Arial" panose="020B0604020202020204" pitchFamily="34" charset="0"/>
            </a:endParaRPr>
          </a:p>
          <a:p>
            <a:pPr marL="0" lvl="0" indent="0" rtl="0">
              <a:lnSpc>
                <a:spcPct val="115000"/>
              </a:lnSpc>
              <a:spcBef>
                <a:spcPts val="0"/>
              </a:spcBef>
              <a:spcAft>
                <a:spcPts val="0"/>
              </a:spcAft>
              <a:buNone/>
            </a:pPr>
            <a:r>
              <a:rPr lang="en-US" sz="2000" dirty="0">
                <a:solidFill>
                  <a:srgbClr val="002060"/>
                </a:solidFill>
                <a:latin typeface="Arial" panose="020B0604020202020204" pitchFamily="34" charset="0"/>
                <a:ea typeface="Pacifico"/>
                <a:cs typeface="Arial" panose="020B0604020202020204" pitchFamily="34" charset="0"/>
                <a:sym typeface="Pacifico"/>
              </a:rPr>
              <a:t>γ</a:t>
            </a:r>
            <a:r>
              <a:rPr lang="en-US" sz="2000" dirty="0">
                <a:solidFill>
                  <a:srgbClr val="002060"/>
                </a:solidFill>
                <a:latin typeface="Arial" panose="020B0604020202020204" pitchFamily="34" charset="0"/>
                <a:cs typeface="Arial" panose="020B0604020202020204" pitchFamily="34" charset="0"/>
              </a:rPr>
              <a:t> is the luciferin enhancement constant.</a:t>
            </a:r>
            <a:endParaRPr sz="2000" dirty="0">
              <a:solidFill>
                <a:srgbClr val="002060"/>
              </a:solidFill>
              <a:latin typeface="Arial" panose="020B0604020202020204" pitchFamily="34" charset="0"/>
              <a:cs typeface="Arial" panose="020B0604020202020204" pitchFamily="34" charset="0"/>
            </a:endParaRPr>
          </a:p>
          <a:p>
            <a:pPr marL="0" lvl="0" indent="0" rtl="0">
              <a:lnSpc>
                <a:spcPct val="115000"/>
              </a:lnSpc>
              <a:spcBef>
                <a:spcPts val="0"/>
              </a:spcBef>
              <a:spcAft>
                <a:spcPts val="0"/>
              </a:spcAft>
              <a:buNone/>
            </a:pPr>
            <a:r>
              <a:rPr lang="en-US" sz="2000" dirty="0" smtClean="0">
                <a:solidFill>
                  <a:srgbClr val="002060"/>
                </a:solidFill>
                <a:latin typeface="Arial" panose="020B0604020202020204" pitchFamily="34" charset="0"/>
                <a:cs typeface="Arial" panose="020B0604020202020204" pitchFamily="34" charset="0"/>
              </a:rPr>
              <a:t/>
            </a:r>
            <a:br>
              <a:rPr lang="en-US" sz="2000" dirty="0" smtClean="0">
                <a:solidFill>
                  <a:srgbClr val="002060"/>
                </a:solidFill>
                <a:latin typeface="Arial" panose="020B0604020202020204" pitchFamily="34" charset="0"/>
                <a:cs typeface="Arial" panose="020B0604020202020204" pitchFamily="34" charset="0"/>
              </a:rPr>
            </a:br>
            <a:r>
              <a:rPr lang="en-US" sz="2000" dirty="0" smtClean="0">
                <a:solidFill>
                  <a:srgbClr val="002060"/>
                </a:solidFill>
                <a:latin typeface="Arial" panose="020B0604020202020204" pitchFamily="34" charset="0"/>
                <a:cs typeface="Arial" panose="020B0604020202020204" pitchFamily="34" charset="0"/>
              </a:rPr>
              <a:t>J </a:t>
            </a:r>
            <a:r>
              <a:rPr lang="en-US" sz="2000" dirty="0">
                <a:solidFill>
                  <a:srgbClr val="002060"/>
                </a:solidFill>
                <a:latin typeface="Arial" panose="020B0604020202020204" pitchFamily="34" charset="0"/>
                <a:cs typeface="Arial" panose="020B0604020202020204" pitchFamily="34" charset="0"/>
              </a:rPr>
              <a:t>(x</a:t>
            </a:r>
            <a:r>
              <a:rPr lang="en-US" sz="2000" baseline="-25000" dirty="0">
                <a:solidFill>
                  <a:srgbClr val="002060"/>
                </a:solidFill>
                <a:latin typeface="Arial" panose="020B0604020202020204" pitchFamily="34" charset="0"/>
                <a:cs typeface="Arial" panose="020B0604020202020204" pitchFamily="34" charset="0"/>
              </a:rPr>
              <a:t>i </a:t>
            </a:r>
            <a:r>
              <a:rPr lang="en-US" sz="2000" dirty="0">
                <a:solidFill>
                  <a:srgbClr val="002060"/>
                </a:solidFill>
                <a:latin typeface="Arial" panose="020B0604020202020204" pitchFamily="34" charset="0"/>
                <a:cs typeface="Arial" panose="020B0604020202020204" pitchFamily="34" charset="0"/>
              </a:rPr>
              <a:t>(t)) represents the value of the objective function at glowworm </a:t>
            </a:r>
            <a:r>
              <a:rPr lang="en-US" sz="2000" dirty="0" err="1">
                <a:solidFill>
                  <a:srgbClr val="002060"/>
                </a:solidFill>
                <a:latin typeface="Arial" panose="020B0604020202020204" pitchFamily="34" charset="0"/>
                <a:cs typeface="Arial" panose="020B0604020202020204" pitchFamily="34" charset="0"/>
              </a:rPr>
              <a:t>i</a:t>
            </a:r>
            <a:r>
              <a:rPr lang="en-US" sz="2000" dirty="0">
                <a:solidFill>
                  <a:srgbClr val="002060"/>
                </a:solidFill>
                <a:latin typeface="Arial" panose="020B0604020202020204" pitchFamily="34" charset="0"/>
                <a:cs typeface="Arial" panose="020B0604020202020204" pitchFamily="34" charset="0"/>
              </a:rPr>
              <a:t> ’s location at time t.</a:t>
            </a:r>
            <a:endParaRPr sz="2000" dirty="0">
              <a:solidFill>
                <a:srgbClr val="002060"/>
              </a:solidFill>
              <a:latin typeface="Arial" panose="020B0604020202020204" pitchFamily="34" charset="0"/>
              <a:cs typeface="Arial" panose="020B0604020202020204" pitchFamily="34" charset="0"/>
            </a:endParaRPr>
          </a:p>
          <a:p>
            <a:pPr marL="0" lvl="0" indent="0" rtl="0">
              <a:lnSpc>
                <a:spcPct val="115000"/>
              </a:lnSpc>
              <a:spcBef>
                <a:spcPts val="0"/>
              </a:spcBef>
              <a:spcAft>
                <a:spcPts val="0"/>
              </a:spcAft>
              <a:buClr>
                <a:schemeClr val="dk1"/>
              </a:buClr>
              <a:buSzPts val="1100"/>
              <a:buFont typeface="Arial"/>
              <a:buNone/>
            </a:pPr>
            <a:endParaRPr sz="2400" dirty="0">
              <a:solidFill>
                <a:srgbClr val="FFFFFF"/>
              </a:solidFill>
            </a:endParaRPr>
          </a:p>
          <a:p>
            <a:pPr marL="0" lvl="0" indent="0">
              <a:lnSpc>
                <a:spcPct val="115000"/>
              </a:lnSpc>
              <a:spcBef>
                <a:spcPts val="0"/>
              </a:spcBef>
              <a:spcAft>
                <a:spcPts val="0"/>
              </a:spcAft>
              <a:buNone/>
            </a:pPr>
            <a:endParaRPr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2"/>
              <p:cNvSpPr/>
              <p:nvPr/>
            </p:nvSpPr>
            <p:spPr>
              <a:xfrm>
                <a:off x="554182" y="586097"/>
                <a:ext cx="8285017" cy="5829866"/>
              </a:xfrm>
              <a:prstGeom prst="rect">
                <a:avLst/>
              </a:prstGeom>
            </p:spPr>
            <p:txBody>
              <a:bodyPr wrap="square">
                <a:spAutoFit/>
              </a:bodyPr>
              <a:lstStyle/>
              <a:p>
                <a:pPr lvl="0" algn="ctr">
                  <a:lnSpc>
                    <a:spcPct val="150000"/>
                  </a:lnSpc>
                </a:pPr>
                <a:r>
                  <a:rPr lang="en-US" sz="4000" b="1" u="sng" dirty="0" smtClean="0">
                    <a:solidFill>
                      <a:srgbClr val="FF0000"/>
                    </a:solidFill>
                  </a:rPr>
                  <a:t>Phase 2</a:t>
                </a:r>
              </a:p>
              <a:p>
                <a:pPr lvl="0">
                  <a:lnSpc>
                    <a:spcPct val="150000"/>
                  </a:lnSpc>
                </a:pPr>
                <a:r>
                  <a:rPr lang="en-US" sz="2800" dirty="0">
                    <a:solidFill>
                      <a:srgbClr val="FF0000"/>
                    </a:solidFill>
                    <a:latin typeface="Georgia"/>
                    <a:ea typeface="Georgia"/>
                    <a:cs typeface="Georgia"/>
                    <a:sym typeface="Georgia"/>
                  </a:rPr>
                  <a:t>Movement Phase </a:t>
                </a:r>
                <a:r>
                  <a:rPr lang="en-US" sz="2800" dirty="0" smtClean="0">
                    <a:solidFill>
                      <a:srgbClr val="FF0000"/>
                    </a:solidFill>
                    <a:latin typeface="Georgia"/>
                    <a:ea typeface="Georgia"/>
                    <a:cs typeface="Georgia"/>
                    <a:sym typeface="Georgia"/>
                  </a:rPr>
                  <a:t>A</a:t>
                </a:r>
              </a:p>
              <a:p>
                <a:pPr lvl="0">
                  <a:lnSpc>
                    <a:spcPct val="150000"/>
                  </a:lnSpc>
                </a:pPr>
                <a:r>
                  <a:rPr lang="en-US" dirty="0">
                    <a:solidFill>
                      <a:srgbClr val="002060"/>
                    </a:solidFill>
                    <a:latin typeface="Arial" panose="020B0604020202020204" pitchFamily="34" charset="0"/>
                    <a:cs typeface="Arial" panose="020B0604020202020204" pitchFamily="34" charset="0"/>
                  </a:rPr>
                  <a:t>The probability of movement for </a:t>
                </a:r>
                <a:r>
                  <a:rPr lang="en-US" dirty="0" err="1">
                    <a:solidFill>
                      <a:srgbClr val="002060"/>
                    </a:solidFill>
                    <a:latin typeface="Arial" panose="020B0604020202020204" pitchFamily="34" charset="0"/>
                    <a:cs typeface="Arial" panose="020B0604020202020204" pitchFamily="34" charset="0"/>
                  </a:rPr>
                  <a:t>i</a:t>
                </a:r>
                <a:r>
                  <a:rPr lang="en-US" dirty="0">
                    <a:solidFill>
                      <a:srgbClr val="002060"/>
                    </a:solidFill>
                    <a:latin typeface="Arial" panose="020B0604020202020204" pitchFamily="34" charset="0"/>
                    <a:cs typeface="Arial" panose="020B0604020202020204" pitchFamily="34" charset="0"/>
                  </a:rPr>
                  <a:t> to j:</a:t>
                </a:r>
              </a:p>
              <a:p>
                <a:pPr lvl="0">
                  <a:lnSpc>
                    <a:spcPct val="150000"/>
                  </a:lnSpc>
                </a:pPr>
                <a:endParaRPr lang="en-US" dirty="0">
                  <a:solidFill>
                    <a:srgbClr val="002060"/>
                  </a:solidFill>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sSub>
                        <m:sSubPr>
                          <m:ctrlPr>
                            <a:rPr lang="en-US" sz="2800" b="0" i="1" smtClean="0">
                              <a:solidFill>
                                <a:srgbClr val="002060"/>
                              </a:solidFill>
                              <a:latin typeface="Cambria Math" panose="02040503050406030204" pitchFamily="18" charset="0"/>
                            </a:rPr>
                          </m:ctrlPr>
                        </m:sSubPr>
                        <m:e>
                          <m:r>
                            <a:rPr lang="en-US" sz="2800" b="0" i="1" smtClean="0">
                              <a:solidFill>
                                <a:srgbClr val="002060"/>
                              </a:solidFill>
                              <a:latin typeface="Cambria Math" panose="02040503050406030204" pitchFamily="18" charset="0"/>
                            </a:rPr>
                            <m:t>𝑝</m:t>
                          </m:r>
                        </m:e>
                        <m:sub>
                          <m:r>
                            <a:rPr lang="en-US" sz="2800" b="0" i="1" smtClean="0">
                              <a:solidFill>
                                <a:srgbClr val="002060"/>
                              </a:solidFill>
                              <a:latin typeface="Cambria Math" panose="02040503050406030204" pitchFamily="18" charset="0"/>
                            </a:rPr>
                            <m:t>𝑗</m:t>
                          </m:r>
                        </m:sub>
                      </m:sSub>
                      <m:d>
                        <m:dPr>
                          <m:ctrlPr>
                            <a:rPr lang="en-US" sz="2800" b="0" i="1" smtClean="0">
                              <a:solidFill>
                                <a:srgbClr val="002060"/>
                              </a:solidFill>
                              <a:latin typeface="Cambria Math" panose="02040503050406030204" pitchFamily="18" charset="0"/>
                            </a:rPr>
                          </m:ctrlPr>
                        </m:dPr>
                        <m:e>
                          <m:r>
                            <a:rPr lang="en-US" sz="2800" b="0" i="1" smtClean="0">
                              <a:solidFill>
                                <a:srgbClr val="002060"/>
                              </a:solidFill>
                              <a:latin typeface="Cambria Math" panose="02040503050406030204" pitchFamily="18" charset="0"/>
                            </a:rPr>
                            <m:t>𝑡</m:t>
                          </m:r>
                        </m:e>
                      </m:d>
                      <m:r>
                        <a:rPr lang="en-US" sz="2800" b="0" i="1" smtClean="0">
                          <a:solidFill>
                            <a:srgbClr val="002060"/>
                          </a:solidFill>
                          <a:latin typeface="Cambria Math" panose="02040503050406030204" pitchFamily="18" charset="0"/>
                        </a:rPr>
                        <m:t>=</m:t>
                      </m:r>
                      <m:f>
                        <m:fPr>
                          <m:ctrlPr>
                            <a:rPr lang="en-US" sz="2800" b="0" i="1" smtClean="0">
                              <a:solidFill>
                                <a:srgbClr val="002060"/>
                              </a:solidFill>
                              <a:latin typeface="Cambria Math" panose="02040503050406030204" pitchFamily="18" charset="0"/>
                            </a:rPr>
                          </m:ctrlPr>
                        </m:fPr>
                        <m:num>
                          <m:sSub>
                            <m:sSubPr>
                              <m:ctrlPr>
                                <a:rPr lang="en-US" sz="2800" b="0" i="1" smtClean="0">
                                  <a:solidFill>
                                    <a:srgbClr val="002060"/>
                                  </a:solidFill>
                                  <a:latin typeface="Cambria Math" panose="02040503050406030204" pitchFamily="18" charset="0"/>
                                </a:rPr>
                              </m:ctrlPr>
                            </m:sSubPr>
                            <m:e>
                              <m:r>
                                <a:rPr lang="en-US" sz="2800" b="0" i="1" smtClean="0">
                                  <a:solidFill>
                                    <a:srgbClr val="002060"/>
                                  </a:solidFill>
                                  <a:latin typeface="Cambria Math" panose="02040503050406030204" pitchFamily="18" charset="0"/>
                                </a:rPr>
                                <m:t>𝑙</m:t>
                              </m:r>
                            </m:e>
                            <m:sub>
                              <m:r>
                                <a:rPr lang="en-US" sz="2800" b="0" i="1" smtClean="0">
                                  <a:solidFill>
                                    <a:srgbClr val="002060"/>
                                  </a:solidFill>
                                  <a:latin typeface="Cambria Math" panose="02040503050406030204" pitchFamily="18" charset="0"/>
                                </a:rPr>
                                <m:t>𝑗</m:t>
                              </m:r>
                            </m:sub>
                          </m:sSub>
                          <m:d>
                            <m:dPr>
                              <m:ctrlPr>
                                <a:rPr lang="en-US" sz="2800" b="0" i="1" smtClean="0">
                                  <a:solidFill>
                                    <a:srgbClr val="002060"/>
                                  </a:solidFill>
                                  <a:latin typeface="Cambria Math" panose="02040503050406030204" pitchFamily="18" charset="0"/>
                                </a:rPr>
                              </m:ctrlPr>
                            </m:dPr>
                            <m:e>
                              <m:r>
                                <a:rPr lang="en-US" sz="2800" b="0" i="1" smtClean="0">
                                  <a:solidFill>
                                    <a:srgbClr val="002060"/>
                                  </a:solidFill>
                                  <a:latin typeface="Cambria Math" panose="02040503050406030204" pitchFamily="18" charset="0"/>
                                </a:rPr>
                                <m:t>𝑡</m:t>
                              </m:r>
                            </m:e>
                          </m:d>
                          <m:r>
                            <a:rPr lang="en-US" sz="2800" b="0" i="1" smtClean="0">
                              <a:solidFill>
                                <a:srgbClr val="002060"/>
                              </a:solidFill>
                              <a:latin typeface="Cambria Math" panose="02040503050406030204" pitchFamily="18" charset="0"/>
                            </a:rPr>
                            <m:t>−</m:t>
                          </m:r>
                          <m:sSub>
                            <m:sSubPr>
                              <m:ctrlPr>
                                <a:rPr lang="en-US" sz="2800" b="0" i="1" smtClean="0">
                                  <a:solidFill>
                                    <a:srgbClr val="002060"/>
                                  </a:solidFill>
                                  <a:latin typeface="Cambria Math" panose="02040503050406030204" pitchFamily="18" charset="0"/>
                                </a:rPr>
                              </m:ctrlPr>
                            </m:sSubPr>
                            <m:e>
                              <m:r>
                                <a:rPr lang="en-US" sz="2800" b="0" i="1" smtClean="0">
                                  <a:solidFill>
                                    <a:srgbClr val="002060"/>
                                  </a:solidFill>
                                  <a:latin typeface="Cambria Math" panose="02040503050406030204" pitchFamily="18" charset="0"/>
                                </a:rPr>
                                <m:t>𝑙</m:t>
                              </m:r>
                            </m:e>
                            <m:sub>
                              <m:r>
                                <a:rPr lang="en-US" sz="2800" b="0" i="1" smtClean="0">
                                  <a:solidFill>
                                    <a:srgbClr val="002060"/>
                                  </a:solidFill>
                                  <a:latin typeface="Cambria Math" panose="02040503050406030204" pitchFamily="18" charset="0"/>
                                </a:rPr>
                                <m:t>𝑖</m:t>
                              </m:r>
                            </m:sub>
                          </m:sSub>
                          <m:r>
                            <a:rPr lang="en-US" sz="2800" b="0" i="1" smtClean="0">
                              <a:solidFill>
                                <a:srgbClr val="002060"/>
                              </a:solidFill>
                              <a:latin typeface="Cambria Math" panose="02040503050406030204" pitchFamily="18" charset="0"/>
                            </a:rPr>
                            <m:t>(</m:t>
                          </m:r>
                          <m:r>
                            <a:rPr lang="en-US" sz="2800" b="0" i="1" smtClean="0">
                              <a:solidFill>
                                <a:srgbClr val="002060"/>
                              </a:solidFill>
                              <a:latin typeface="Cambria Math" panose="02040503050406030204" pitchFamily="18" charset="0"/>
                            </a:rPr>
                            <m:t>𝑡</m:t>
                          </m:r>
                          <m:r>
                            <a:rPr lang="en-US" sz="2800" b="0" i="1" smtClean="0">
                              <a:solidFill>
                                <a:srgbClr val="002060"/>
                              </a:solidFill>
                              <a:latin typeface="Cambria Math" panose="02040503050406030204" pitchFamily="18" charset="0"/>
                            </a:rPr>
                            <m:t>)</m:t>
                          </m:r>
                        </m:num>
                        <m:den>
                          <m:nary>
                            <m:naryPr>
                              <m:chr m:val="∑"/>
                              <m:supHide m:val="on"/>
                              <m:ctrlPr>
                                <a:rPr lang="en-US" sz="2800" b="0" i="1" smtClean="0">
                                  <a:solidFill>
                                    <a:srgbClr val="002060"/>
                                  </a:solidFill>
                                  <a:latin typeface="Cambria Math" panose="02040503050406030204" pitchFamily="18" charset="0"/>
                                </a:rPr>
                              </m:ctrlPr>
                            </m:naryPr>
                            <m:sub>
                              <m:r>
                                <a:rPr lang="en-US" sz="2800" b="0" i="1" smtClean="0">
                                  <a:solidFill>
                                    <a:srgbClr val="002060"/>
                                  </a:solidFill>
                                  <a:latin typeface="Cambria Math" panose="02040503050406030204" pitchFamily="18" charset="0"/>
                                </a:rPr>
                                <m:t>𝑘</m:t>
                              </m:r>
                              <m:r>
                                <a:rPr lang="en-US" sz="2800" b="0" i="1" smtClean="0">
                                  <a:solidFill>
                                    <a:srgbClr val="002060"/>
                                  </a:solidFill>
                                  <a:latin typeface="Cambria Math" panose="02040503050406030204" pitchFamily="18" charset="0"/>
                                  <a:ea typeface="Cambria Math" panose="02040503050406030204" pitchFamily="18" charset="0"/>
                                </a:rPr>
                                <m:t>∈</m:t>
                              </m:r>
                              <m:sSub>
                                <m:sSubPr>
                                  <m:ctrlPr>
                                    <a:rPr lang="en-US" sz="2800" b="0" i="1" smtClean="0">
                                      <a:solidFill>
                                        <a:srgbClr val="002060"/>
                                      </a:solidFill>
                                      <a:latin typeface="Cambria Math" panose="02040503050406030204" pitchFamily="18" charset="0"/>
                                      <a:ea typeface="Cambria Math" panose="02040503050406030204" pitchFamily="18" charset="0"/>
                                    </a:rPr>
                                  </m:ctrlPr>
                                </m:sSubPr>
                                <m:e>
                                  <m:r>
                                    <a:rPr lang="en-US" sz="2800" b="0" i="1" smtClean="0">
                                      <a:solidFill>
                                        <a:srgbClr val="002060"/>
                                      </a:solidFill>
                                      <a:latin typeface="Cambria Math" panose="02040503050406030204" pitchFamily="18" charset="0"/>
                                      <a:ea typeface="Cambria Math" panose="02040503050406030204" pitchFamily="18" charset="0"/>
                                    </a:rPr>
                                    <m:t>𝑁</m:t>
                                  </m:r>
                                </m:e>
                                <m:sub>
                                  <m:r>
                                    <a:rPr lang="en-US" sz="2800" b="0" i="1" smtClean="0">
                                      <a:solidFill>
                                        <a:srgbClr val="002060"/>
                                      </a:solidFill>
                                      <a:latin typeface="Cambria Math" panose="02040503050406030204" pitchFamily="18" charset="0"/>
                                      <a:ea typeface="Cambria Math" panose="02040503050406030204" pitchFamily="18" charset="0"/>
                                    </a:rPr>
                                    <m:t>𝑖</m:t>
                                  </m:r>
                                </m:sub>
                              </m:sSub>
                              <m:d>
                                <m:dPr>
                                  <m:ctrlPr>
                                    <a:rPr lang="en-US" sz="2800" i="1">
                                      <a:solidFill>
                                        <a:srgbClr val="002060"/>
                                      </a:solidFill>
                                      <a:latin typeface="Cambria Math" panose="02040503050406030204" pitchFamily="18" charset="0"/>
                                    </a:rPr>
                                  </m:ctrlPr>
                                </m:dPr>
                                <m:e>
                                  <m:r>
                                    <a:rPr lang="en-US" sz="2800" i="1">
                                      <a:solidFill>
                                        <a:srgbClr val="002060"/>
                                      </a:solidFill>
                                      <a:latin typeface="Cambria Math" panose="02040503050406030204" pitchFamily="18" charset="0"/>
                                    </a:rPr>
                                    <m:t>𝑡</m:t>
                                  </m:r>
                                </m:e>
                              </m:d>
                            </m:sub>
                            <m:sup/>
                            <m:e>
                              <m:sSub>
                                <m:sSubPr>
                                  <m:ctrlPr>
                                    <a:rPr lang="en-US" sz="2800" i="1">
                                      <a:solidFill>
                                        <a:srgbClr val="002060"/>
                                      </a:solidFill>
                                      <a:latin typeface="Cambria Math" panose="02040503050406030204" pitchFamily="18" charset="0"/>
                                    </a:rPr>
                                  </m:ctrlPr>
                                </m:sSubPr>
                                <m:e>
                                  <m:r>
                                    <a:rPr lang="en-US" sz="2800" b="0" i="1" smtClean="0">
                                      <a:solidFill>
                                        <a:srgbClr val="002060"/>
                                      </a:solidFill>
                                      <a:latin typeface="Cambria Math" panose="02040503050406030204" pitchFamily="18" charset="0"/>
                                    </a:rPr>
                                    <m:t>𝑙</m:t>
                                  </m:r>
                                </m:e>
                                <m:sub>
                                  <m:r>
                                    <a:rPr lang="en-US" sz="2800" b="0" i="1" smtClean="0">
                                      <a:solidFill>
                                        <a:srgbClr val="002060"/>
                                      </a:solidFill>
                                      <a:latin typeface="Cambria Math" panose="02040503050406030204" pitchFamily="18" charset="0"/>
                                      <a:ea typeface="Cambria Math" panose="02040503050406030204" pitchFamily="18" charset="0"/>
                                    </a:rPr>
                                    <m:t>𝑘</m:t>
                                  </m:r>
                                </m:sub>
                              </m:sSub>
                              <m:d>
                                <m:dPr>
                                  <m:ctrlPr>
                                    <a:rPr lang="en-US" sz="2800" i="1">
                                      <a:solidFill>
                                        <a:srgbClr val="002060"/>
                                      </a:solidFill>
                                      <a:latin typeface="Cambria Math" panose="02040503050406030204" pitchFamily="18" charset="0"/>
                                    </a:rPr>
                                  </m:ctrlPr>
                                </m:dPr>
                                <m:e>
                                  <m:r>
                                    <a:rPr lang="en-US" sz="2800" i="1">
                                      <a:solidFill>
                                        <a:srgbClr val="002060"/>
                                      </a:solidFill>
                                      <a:latin typeface="Cambria Math" panose="02040503050406030204" pitchFamily="18" charset="0"/>
                                    </a:rPr>
                                    <m:t>𝑡</m:t>
                                  </m:r>
                                </m:e>
                              </m:d>
                              <m:r>
                                <a:rPr lang="en-US" sz="2800" b="0" i="1" smtClean="0">
                                  <a:solidFill>
                                    <a:srgbClr val="002060"/>
                                  </a:solidFill>
                                  <a:latin typeface="Cambria Math" panose="02040503050406030204" pitchFamily="18" charset="0"/>
                                </a:rPr>
                                <m:t>−</m:t>
                              </m:r>
                              <m:sSub>
                                <m:sSubPr>
                                  <m:ctrlPr>
                                    <a:rPr lang="en-US" sz="2800" b="0" i="1" smtClean="0">
                                      <a:solidFill>
                                        <a:srgbClr val="002060"/>
                                      </a:solidFill>
                                      <a:latin typeface="Cambria Math" panose="02040503050406030204" pitchFamily="18" charset="0"/>
                                    </a:rPr>
                                  </m:ctrlPr>
                                </m:sSubPr>
                                <m:e>
                                  <m:r>
                                    <a:rPr lang="en-US" sz="2800" b="0" i="1" smtClean="0">
                                      <a:solidFill>
                                        <a:srgbClr val="002060"/>
                                      </a:solidFill>
                                      <a:latin typeface="Cambria Math" panose="02040503050406030204" pitchFamily="18" charset="0"/>
                                    </a:rPr>
                                    <m:t>𝑙</m:t>
                                  </m:r>
                                </m:e>
                                <m:sub>
                                  <m:r>
                                    <a:rPr lang="en-US" sz="2800" b="0" i="1" smtClean="0">
                                      <a:solidFill>
                                        <a:srgbClr val="002060"/>
                                      </a:solidFill>
                                      <a:latin typeface="Cambria Math" panose="02040503050406030204" pitchFamily="18" charset="0"/>
                                    </a:rPr>
                                    <m:t>𝑖</m:t>
                                  </m:r>
                                </m:sub>
                              </m:sSub>
                              <m:r>
                                <a:rPr lang="en-US" sz="2800" b="0" i="1" smtClean="0">
                                  <a:solidFill>
                                    <a:srgbClr val="002060"/>
                                  </a:solidFill>
                                  <a:latin typeface="Cambria Math" panose="02040503050406030204" pitchFamily="18" charset="0"/>
                                </a:rPr>
                                <m:t>(</m:t>
                              </m:r>
                              <m:r>
                                <a:rPr lang="en-US" sz="2800" b="0" i="1" smtClean="0">
                                  <a:solidFill>
                                    <a:srgbClr val="002060"/>
                                  </a:solidFill>
                                  <a:latin typeface="Cambria Math" panose="02040503050406030204" pitchFamily="18" charset="0"/>
                                </a:rPr>
                                <m:t>𝑡</m:t>
                              </m:r>
                              <m:r>
                                <a:rPr lang="en-US" sz="2800" b="0" i="1" smtClean="0">
                                  <a:solidFill>
                                    <a:srgbClr val="002060"/>
                                  </a:solidFill>
                                  <a:latin typeface="Cambria Math" panose="02040503050406030204" pitchFamily="18" charset="0"/>
                                </a:rPr>
                                <m:t>)</m:t>
                              </m:r>
                            </m:e>
                          </m:nary>
                        </m:den>
                      </m:f>
                    </m:oMath>
                  </m:oMathPara>
                </a14:m>
                <a:endParaRPr lang="en-US" sz="2800" b="0" i="1" dirty="0" smtClean="0">
                  <a:solidFill>
                    <a:srgbClr val="002060"/>
                  </a:solidFill>
                  <a:latin typeface="Cambria Math" panose="02040503050406030204" pitchFamily="18" charset="0"/>
                </a:endParaRPr>
              </a:p>
              <a:p>
                <a:endParaRPr lang="en-US" b="0" i="1" dirty="0" smtClean="0">
                  <a:solidFill>
                    <a:srgbClr val="002060"/>
                  </a:solidFill>
                  <a:latin typeface="Cambria Math" panose="02040503050406030204" pitchFamily="18" charset="0"/>
                  <a:cs typeface="Arial" panose="020B0604020202020204" pitchFamily="34" charset="0"/>
                </a:endParaRPr>
              </a:p>
              <a:p>
                <a14:m>
                  <m:oMath xmlns:m="http://schemas.openxmlformats.org/officeDocument/2006/math">
                    <m:r>
                      <a:rPr lang="en-US" sz="2000" b="0" i="1" smtClean="0">
                        <a:solidFill>
                          <a:srgbClr val="002060"/>
                        </a:solidFill>
                        <a:latin typeface="Cambria Math" panose="02040503050406030204" pitchFamily="18" charset="0"/>
                        <a:cs typeface="Arial" panose="020B0604020202020204" pitchFamily="34" charset="0"/>
                      </a:rPr>
                      <m:t>𝑗</m:t>
                    </m:r>
                    <m:r>
                      <a:rPr lang="en-US" sz="2000" b="0" i="1" smtClean="0">
                        <a:solidFill>
                          <a:srgbClr val="002060"/>
                        </a:solidFill>
                        <a:latin typeface="Cambria Math" panose="02040503050406030204" pitchFamily="18" charset="0"/>
                        <a:cs typeface="Arial" panose="020B0604020202020204" pitchFamily="34" charset="0"/>
                      </a:rPr>
                      <m:t> ∈</m:t>
                    </m:r>
                    <m:sSub>
                      <m:sSubPr>
                        <m:ctrlPr>
                          <a:rPr lang="en-US" sz="2000" i="1">
                            <a:solidFill>
                              <a:srgbClr val="002060"/>
                            </a:solidFill>
                            <a:latin typeface="Cambria Math" panose="02040503050406030204" pitchFamily="18" charset="0"/>
                            <a:cs typeface="Arial" panose="020B0604020202020204" pitchFamily="34" charset="0"/>
                          </a:rPr>
                        </m:ctrlPr>
                      </m:sSubPr>
                      <m:e>
                        <m:r>
                          <a:rPr lang="en-US" sz="2000" i="1">
                            <a:solidFill>
                              <a:srgbClr val="002060"/>
                            </a:solidFill>
                            <a:latin typeface="Cambria Math" panose="02040503050406030204" pitchFamily="18" charset="0"/>
                            <a:cs typeface="Arial" panose="020B0604020202020204" pitchFamily="34" charset="0"/>
                          </a:rPr>
                          <m:t>𝑁</m:t>
                        </m:r>
                      </m:e>
                      <m:sub>
                        <m:r>
                          <a:rPr lang="en-US" sz="2000" i="1">
                            <a:solidFill>
                              <a:srgbClr val="002060"/>
                            </a:solidFill>
                            <a:latin typeface="Cambria Math" panose="02040503050406030204" pitchFamily="18" charset="0"/>
                            <a:cs typeface="Arial" panose="020B0604020202020204" pitchFamily="34" charset="0"/>
                          </a:rPr>
                          <m:t>𝑖</m:t>
                        </m:r>
                      </m:sub>
                    </m:sSub>
                    <m:d>
                      <m:dPr>
                        <m:ctrlPr>
                          <a:rPr lang="en-US" sz="2000" i="1">
                            <a:solidFill>
                              <a:srgbClr val="002060"/>
                            </a:solidFill>
                            <a:latin typeface="Cambria Math" panose="02040503050406030204" pitchFamily="18" charset="0"/>
                            <a:cs typeface="Arial" panose="020B0604020202020204" pitchFamily="34" charset="0"/>
                          </a:rPr>
                        </m:ctrlPr>
                      </m:dPr>
                      <m:e>
                        <m:r>
                          <a:rPr lang="en-US" sz="2000" i="1">
                            <a:solidFill>
                              <a:srgbClr val="002060"/>
                            </a:solidFill>
                            <a:latin typeface="Cambria Math" panose="02040503050406030204" pitchFamily="18" charset="0"/>
                            <a:cs typeface="Arial" panose="020B0604020202020204" pitchFamily="34" charset="0"/>
                          </a:rPr>
                          <m:t>𝑡</m:t>
                        </m:r>
                      </m:e>
                    </m:d>
                    <m:r>
                      <a:rPr lang="en-US" sz="2000" b="0" i="1" smtClean="0">
                        <a:solidFill>
                          <a:srgbClr val="002060"/>
                        </a:solidFill>
                        <a:latin typeface="Cambria Math" panose="02040503050406030204" pitchFamily="18" charset="0"/>
                        <a:cs typeface="Arial" panose="020B0604020202020204" pitchFamily="34" charset="0"/>
                      </a:rPr>
                      <m:t> ,  </m:t>
                    </m:r>
                    <m:sSub>
                      <m:sSubPr>
                        <m:ctrlPr>
                          <a:rPr lang="en-US" sz="2000" i="1" smtClean="0">
                            <a:solidFill>
                              <a:srgbClr val="002060"/>
                            </a:solidFill>
                            <a:latin typeface="Cambria Math" panose="02040503050406030204" pitchFamily="18" charset="0"/>
                            <a:cs typeface="Arial" panose="020B0604020202020204" pitchFamily="34" charset="0"/>
                          </a:rPr>
                        </m:ctrlPr>
                      </m:sSubPr>
                      <m:e>
                        <m:r>
                          <a:rPr lang="en-US" sz="2000" b="0" i="1" smtClean="0">
                            <a:solidFill>
                              <a:srgbClr val="002060"/>
                            </a:solidFill>
                            <a:latin typeface="Cambria Math" panose="02040503050406030204" pitchFamily="18" charset="0"/>
                            <a:cs typeface="Arial" panose="020B0604020202020204" pitchFamily="34" charset="0"/>
                          </a:rPr>
                          <m:t>𝑁</m:t>
                        </m:r>
                      </m:e>
                      <m:sub>
                        <m:r>
                          <a:rPr lang="en-US" sz="2000" b="0" i="1" smtClean="0">
                            <a:solidFill>
                              <a:srgbClr val="002060"/>
                            </a:solidFill>
                            <a:latin typeface="Cambria Math" panose="02040503050406030204" pitchFamily="18" charset="0"/>
                            <a:cs typeface="Arial" panose="020B0604020202020204" pitchFamily="34" charset="0"/>
                          </a:rPr>
                          <m:t>𝑖</m:t>
                        </m:r>
                      </m:sub>
                    </m:sSub>
                    <m:d>
                      <m:dPr>
                        <m:ctrlPr>
                          <a:rPr lang="en-US" sz="2000" b="0" i="1" smtClean="0">
                            <a:solidFill>
                              <a:srgbClr val="002060"/>
                            </a:solidFill>
                            <a:latin typeface="Cambria Math" panose="02040503050406030204" pitchFamily="18" charset="0"/>
                            <a:cs typeface="Arial" panose="020B0604020202020204" pitchFamily="34" charset="0"/>
                          </a:rPr>
                        </m:ctrlPr>
                      </m:dPr>
                      <m:e>
                        <m:r>
                          <a:rPr lang="en-US" sz="2000" b="0" i="1" smtClean="0">
                            <a:solidFill>
                              <a:srgbClr val="002060"/>
                            </a:solidFill>
                            <a:latin typeface="Cambria Math" panose="02040503050406030204" pitchFamily="18" charset="0"/>
                            <a:cs typeface="Arial" panose="020B0604020202020204" pitchFamily="34" charset="0"/>
                          </a:rPr>
                          <m:t>𝑡</m:t>
                        </m:r>
                      </m:e>
                    </m:d>
                    <m:r>
                      <a:rPr lang="en-US" sz="2000" b="0" i="1" smtClean="0">
                        <a:solidFill>
                          <a:srgbClr val="002060"/>
                        </a:solidFill>
                        <a:latin typeface="Cambria Math" panose="02040503050406030204" pitchFamily="18" charset="0"/>
                        <a:cs typeface="Arial" panose="020B0604020202020204" pitchFamily="34" charset="0"/>
                      </a:rPr>
                      <m:t>=</m:t>
                    </m:r>
                    <m:d>
                      <m:dPr>
                        <m:begChr m:val="{"/>
                        <m:endChr m:val="}"/>
                        <m:ctrlPr>
                          <a:rPr lang="en-US" sz="2000" b="0" i="1" smtClean="0">
                            <a:solidFill>
                              <a:srgbClr val="002060"/>
                            </a:solidFill>
                            <a:latin typeface="Cambria Math" panose="02040503050406030204" pitchFamily="18" charset="0"/>
                            <a:cs typeface="Arial" panose="020B0604020202020204" pitchFamily="34" charset="0"/>
                          </a:rPr>
                        </m:ctrlPr>
                      </m:dPr>
                      <m:e>
                        <m:r>
                          <a:rPr lang="en-US" sz="2000" b="0" i="1" smtClean="0">
                            <a:solidFill>
                              <a:srgbClr val="002060"/>
                            </a:solidFill>
                            <a:latin typeface="Cambria Math" panose="02040503050406030204" pitchFamily="18" charset="0"/>
                            <a:cs typeface="Arial" panose="020B0604020202020204" pitchFamily="34" charset="0"/>
                          </a:rPr>
                          <m:t> </m:t>
                        </m:r>
                        <m:r>
                          <a:rPr lang="en-US" sz="2000" b="0" i="1" smtClean="0">
                            <a:solidFill>
                              <a:srgbClr val="002060"/>
                            </a:solidFill>
                            <a:latin typeface="Cambria Math" panose="02040503050406030204" pitchFamily="18" charset="0"/>
                            <a:cs typeface="Arial" panose="020B0604020202020204" pitchFamily="34" charset="0"/>
                          </a:rPr>
                          <m:t>𝑗</m:t>
                        </m:r>
                        <m:r>
                          <a:rPr lang="en-US" sz="2000" b="0" i="1" smtClean="0">
                            <a:solidFill>
                              <a:srgbClr val="002060"/>
                            </a:solidFill>
                            <a:latin typeface="Cambria Math" panose="02040503050406030204" pitchFamily="18" charset="0"/>
                            <a:cs typeface="Arial" panose="020B0604020202020204" pitchFamily="34" charset="0"/>
                          </a:rPr>
                          <m:t> :</m:t>
                        </m:r>
                        <m:r>
                          <a:rPr lang="en-US" sz="2000" b="0" i="1" smtClean="0">
                            <a:solidFill>
                              <a:srgbClr val="002060"/>
                            </a:solidFill>
                            <a:latin typeface="Cambria Math" panose="02040503050406030204" pitchFamily="18" charset="0"/>
                            <a:cs typeface="Arial" panose="020B0604020202020204" pitchFamily="34" charset="0"/>
                          </a:rPr>
                          <m:t>𝑑</m:t>
                        </m:r>
                        <m:d>
                          <m:dPr>
                            <m:ctrlPr>
                              <a:rPr lang="en-US" sz="2000" b="0" i="1" smtClean="0">
                                <a:solidFill>
                                  <a:srgbClr val="002060"/>
                                </a:solidFill>
                                <a:latin typeface="Cambria Math" panose="02040503050406030204" pitchFamily="18" charset="0"/>
                                <a:cs typeface="Arial" panose="020B0604020202020204" pitchFamily="34" charset="0"/>
                              </a:rPr>
                            </m:ctrlPr>
                          </m:dPr>
                          <m:e>
                            <m:r>
                              <a:rPr lang="en-US" sz="2000" b="0" i="1" smtClean="0">
                                <a:solidFill>
                                  <a:srgbClr val="002060"/>
                                </a:solidFill>
                                <a:latin typeface="Cambria Math" panose="02040503050406030204" pitchFamily="18" charset="0"/>
                                <a:cs typeface="Arial" panose="020B0604020202020204" pitchFamily="34" charset="0"/>
                              </a:rPr>
                              <m:t>𝑖</m:t>
                            </m:r>
                            <m:r>
                              <a:rPr lang="en-US" sz="2000" b="0" i="1" smtClean="0">
                                <a:solidFill>
                                  <a:srgbClr val="002060"/>
                                </a:solidFill>
                                <a:latin typeface="Cambria Math" panose="02040503050406030204" pitchFamily="18" charset="0"/>
                                <a:cs typeface="Arial" panose="020B0604020202020204" pitchFamily="34" charset="0"/>
                              </a:rPr>
                              <m:t>,</m:t>
                            </m:r>
                            <m:r>
                              <a:rPr lang="en-US" sz="2000" b="0" i="1" smtClean="0">
                                <a:solidFill>
                                  <a:srgbClr val="002060"/>
                                </a:solidFill>
                                <a:latin typeface="Cambria Math" panose="02040503050406030204" pitchFamily="18" charset="0"/>
                                <a:cs typeface="Arial" panose="020B0604020202020204" pitchFamily="34" charset="0"/>
                              </a:rPr>
                              <m:t>𝑗</m:t>
                            </m:r>
                          </m:e>
                        </m:d>
                        <m:r>
                          <a:rPr lang="en-US" sz="2000" b="0" i="1" smtClean="0">
                            <a:solidFill>
                              <a:srgbClr val="002060"/>
                            </a:solidFill>
                            <a:latin typeface="Cambria Math" panose="02040503050406030204" pitchFamily="18" charset="0"/>
                            <a:cs typeface="Arial" panose="020B0604020202020204" pitchFamily="34" charset="0"/>
                          </a:rPr>
                          <m:t>&lt; </m:t>
                        </m:r>
                        <m:sSubSup>
                          <m:sSubSupPr>
                            <m:ctrlPr>
                              <a:rPr lang="en-US" sz="2000" b="0" i="1" smtClean="0">
                                <a:solidFill>
                                  <a:srgbClr val="002060"/>
                                </a:solidFill>
                                <a:latin typeface="Cambria Math" panose="02040503050406030204" pitchFamily="18" charset="0"/>
                                <a:cs typeface="Arial" panose="020B0604020202020204" pitchFamily="34" charset="0"/>
                              </a:rPr>
                            </m:ctrlPr>
                          </m:sSubSupPr>
                          <m:e>
                            <m:r>
                              <a:rPr lang="en-US" sz="2000" b="0" i="1" smtClean="0">
                                <a:solidFill>
                                  <a:srgbClr val="002060"/>
                                </a:solidFill>
                                <a:latin typeface="Cambria Math" panose="02040503050406030204" pitchFamily="18" charset="0"/>
                                <a:cs typeface="Arial" panose="020B0604020202020204" pitchFamily="34" charset="0"/>
                              </a:rPr>
                              <m:t>𝑟</m:t>
                            </m:r>
                          </m:e>
                          <m:sub>
                            <m:r>
                              <a:rPr lang="en-US" sz="2000" b="0" i="1" smtClean="0">
                                <a:solidFill>
                                  <a:srgbClr val="002060"/>
                                </a:solidFill>
                                <a:latin typeface="Cambria Math" panose="02040503050406030204" pitchFamily="18" charset="0"/>
                                <a:cs typeface="Arial" panose="020B0604020202020204" pitchFamily="34" charset="0"/>
                              </a:rPr>
                              <m:t>𝑑</m:t>
                            </m:r>
                            <m:r>
                              <a:rPr lang="en-US" sz="2000" b="0" i="1" smtClean="0">
                                <a:solidFill>
                                  <a:srgbClr val="002060"/>
                                </a:solidFill>
                                <a:latin typeface="Cambria Math" panose="02040503050406030204" pitchFamily="18" charset="0"/>
                                <a:cs typeface="Arial" panose="020B0604020202020204" pitchFamily="34" charset="0"/>
                              </a:rPr>
                              <m:t> </m:t>
                            </m:r>
                          </m:sub>
                          <m:sup>
                            <m:r>
                              <a:rPr lang="en-US" sz="2000" b="0" i="1" smtClean="0">
                                <a:solidFill>
                                  <a:srgbClr val="002060"/>
                                </a:solidFill>
                                <a:latin typeface="Cambria Math" panose="02040503050406030204" pitchFamily="18" charset="0"/>
                                <a:cs typeface="Arial" panose="020B0604020202020204" pitchFamily="34" charset="0"/>
                              </a:rPr>
                              <m:t>𝑖</m:t>
                            </m:r>
                          </m:sup>
                        </m:sSubSup>
                        <m:r>
                          <a:rPr lang="en-US" sz="2000" b="0" i="1" smtClean="0">
                            <a:solidFill>
                              <a:srgbClr val="002060"/>
                            </a:solidFill>
                            <a:latin typeface="Cambria Math" panose="02040503050406030204" pitchFamily="18" charset="0"/>
                            <a:cs typeface="Arial" panose="020B0604020202020204" pitchFamily="34" charset="0"/>
                          </a:rPr>
                          <m:t> </m:t>
                        </m:r>
                        <m:r>
                          <a:rPr lang="en-US" sz="2000" b="0" i="1" smtClean="0">
                            <a:solidFill>
                              <a:srgbClr val="002060"/>
                            </a:solidFill>
                            <a:latin typeface="Cambria Math" panose="02040503050406030204" pitchFamily="18" charset="0"/>
                            <a:cs typeface="Arial" panose="020B0604020202020204" pitchFamily="34" charset="0"/>
                          </a:rPr>
                          <m:t>;</m:t>
                        </m:r>
                        <m:sSub>
                          <m:sSubPr>
                            <m:ctrlPr>
                              <a:rPr lang="en-US" sz="2000" i="1">
                                <a:solidFill>
                                  <a:srgbClr val="002060"/>
                                </a:solidFill>
                                <a:latin typeface="Cambria Math" panose="02040503050406030204" pitchFamily="18" charset="0"/>
                              </a:rPr>
                            </m:ctrlPr>
                          </m:sSubPr>
                          <m:e>
                            <m:r>
                              <a:rPr lang="en-US" sz="2000" i="1">
                                <a:solidFill>
                                  <a:srgbClr val="002060"/>
                                </a:solidFill>
                                <a:latin typeface="Cambria Math" panose="02040503050406030204" pitchFamily="18" charset="0"/>
                              </a:rPr>
                              <m:t>𝑙</m:t>
                            </m:r>
                          </m:e>
                          <m:sub>
                            <m:r>
                              <a:rPr lang="en-US" sz="2000" i="1">
                                <a:solidFill>
                                  <a:srgbClr val="002060"/>
                                </a:solidFill>
                                <a:latin typeface="Cambria Math" panose="02040503050406030204" pitchFamily="18" charset="0"/>
                              </a:rPr>
                              <m:t>𝑗</m:t>
                            </m:r>
                          </m:sub>
                        </m:sSub>
                        <m:d>
                          <m:dPr>
                            <m:ctrlPr>
                              <a:rPr lang="en-US" sz="2000" i="1">
                                <a:solidFill>
                                  <a:srgbClr val="002060"/>
                                </a:solidFill>
                                <a:latin typeface="Cambria Math" panose="02040503050406030204" pitchFamily="18" charset="0"/>
                              </a:rPr>
                            </m:ctrlPr>
                          </m:dPr>
                          <m:e>
                            <m:r>
                              <a:rPr lang="en-US" sz="2000" i="1">
                                <a:solidFill>
                                  <a:srgbClr val="002060"/>
                                </a:solidFill>
                                <a:latin typeface="Cambria Math" panose="02040503050406030204" pitchFamily="18" charset="0"/>
                              </a:rPr>
                              <m:t>𝑡</m:t>
                            </m:r>
                          </m:e>
                        </m:d>
                        <m:r>
                          <a:rPr lang="en-US" sz="2000" b="0" i="1" smtClean="0">
                            <a:solidFill>
                              <a:srgbClr val="002060"/>
                            </a:solidFill>
                            <a:latin typeface="Cambria Math" panose="02040503050406030204" pitchFamily="18" charset="0"/>
                          </a:rPr>
                          <m:t>&lt; </m:t>
                        </m:r>
                        <m:sSub>
                          <m:sSubPr>
                            <m:ctrlPr>
                              <a:rPr lang="en-US" sz="2000" i="1">
                                <a:solidFill>
                                  <a:srgbClr val="002060"/>
                                </a:solidFill>
                                <a:latin typeface="Cambria Math" panose="02040503050406030204" pitchFamily="18" charset="0"/>
                              </a:rPr>
                            </m:ctrlPr>
                          </m:sSubPr>
                          <m:e>
                            <m:r>
                              <a:rPr lang="en-US" sz="2000" i="1">
                                <a:solidFill>
                                  <a:srgbClr val="002060"/>
                                </a:solidFill>
                                <a:latin typeface="Cambria Math" panose="02040503050406030204" pitchFamily="18" charset="0"/>
                              </a:rPr>
                              <m:t>𝑙</m:t>
                            </m:r>
                          </m:e>
                          <m:sub>
                            <m:r>
                              <a:rPr lang="en-US" sz="2000" i="1">
                                <a:solidFill>
                                  <a:srgbClr val="002060"/>
                                </a:solidFill>
                                <a:latin typeface="Cambria Math" panose="02040503050406030204" pitchFamily="18" charset="0"/>
                              </a:rPr>
                              <m:t>𝑖</m:t>
                            </m:r>
                          </m:sub>
                        </m:sSub>
                        <m:r>
                          <a:rPr lang="en-US" sz="2000" i="1">
                            <a:solidFill>
                              <a:srgbClr val="002060"/>
                            </a:solidFill>
                            <a:latin typeface="Cambria Math" panose="02040503050406030204" pitchFamily="18" charset="0"/>
                          </a:rPr>
                          <m:t>(</m:t>
                        </m:r>
                        <m:r>
                          <a:rPr lang="en-US" sz="2000" i="1">
                            <a:solidFill>
                              <a:srgbClr val="002060"/>
                            </a:solidFill>
                            <a:latin typeface="Cambria Math" panose="02040503050406030204" pitchFamily="18" charset="0"/>
                          </a:rPr>
                          <m:t>𝑡</m:t>
                        </m:r>
                        <m:r>
                          <a:rPr lang="en-US" sz="2000" i="1">
                            <a:solidFill>
                              <a:srgbClr val="002060"/>
                            </a:solidFill>
                            <a:latin typeface="Cambria Math" panose="02040503050406030204" pitchFamily="18" charset="0"/>
                          </a:rPr>
                          <m:t>)</m:t>
                        </m:r>
                      </m:e>
                    </m:d>
                  </m:oMath>
                </a14:m>
                <a:r>
                  <a:rPr lang="en-US" sz="2000" dirty="0" smtClean="0">
                    <a:solidFill>
                      <a:srgbClr val="002060"/>
                    </a:solidFill>
                    <a:latin typeface="Arial" panose="020B0604020202020204" pitchFamily="34" charset="0"/>
                    <a:cs typeface="Arial" panose="020B0604020202020204" pitchFamily="34" charset="0"/>
                  </a:rPr>
                  <a:t> </a:t>
                </a:r>
              </a:p>
              <a:p>
                <a:endParaRPr lang="en-US" sz="2000" dirty="0">
                  <a:solidFill>
                    <a:srgbClr val="002060"/>
                  </a:solidFill>
                  <a:latin typeface="Arial" panose="020B0604020202020204" pitchFamily="34" charset="0"/>
                  <a:cs typeface="Arial" panose="020B0604020202020204" pitchFamily="34" charset="0"/>
                </a:endParaRPr>
              </a:p>
              <a:p>
                <a:r>
                  <a:rPr lang="en-US" sz="2000" dirty="0" smtClean="0">
                    <a:solidFill>
                      <a:srgbClr val="002060"/>
                    </a:solidFill>
                    <a:latin typeface="Arial" panose="020B0604020202020204" pitchFamily="34" charset="0"/>
                    <a:cs typeface="Arial" panose="020B0604020202020204" pitchFamily="34" charset="0"/>
                  </a:rPr>
                  <a:t>is </a:t>
                </a:r>
                <a:r>
                  <a:rPr lang="en-US" sz="2000" dirty="0">
                    <a:solidFill>
                      <a:srgbClr val="002060"/>
                    </a:solidFill>
                    <a:latin typeface="Arial" panose="020B0604020202020204" pitchFamily="34" charset="0"/>
                    <a:cs typeface="Arial" panose="020B0604020202020204" pitchFamily="34" charset="0"/>
                  </a:rPr>
                  <a:t>the set </a:t>
                </a:r>
                <a:r>
                  <a:rPr lang="en-US" sz="2000" dirty="0" smtClean="0">
                    <a:solidFill>
                      <a:srgbClr val="002060"/>
                    </a:solidFill>
                    <a:latin typeface="Arial" panose="020B0604020202020204" pitchFamily="34" charset="0"/>
                    <a:cs typeface="Arial" panose="020B0604020202020204" pitchFamily="34" charset="0"/>
                  </a:rPr>
                  <a:t>of neighbors of glowworm </a:t>
                </a:r>
                <a:r>
                  <a:rPr lang="en-US" sz="2000" dirty="0" err="1">
                    <a:solidFill>
                      <a:srgbClr val="002060"/>
                    </a:solidFill>
                    <a:latin typeface="Arial" panose="020B0604020202020204" pitchFamily="34" charset="0"/>
                    <a:cs typeface="Arial" panose="020B0604020202020204" pitchFamily="34" charset="0"/>
                  </a:rPr>
                  <a:t>i</a:t>
                </a:r>
                <a:r>
                  <a:rPr lang="en-US" sz="2000" dirty="0">
                    <a:solidFill>
                      <a:srgbClr val="002060"/>
                    </a:solidFill>
                    <a:latin typeface="Arial" panose="020B0604020202020204" pitchFamily="34" charset="0"/>
                    <a:cs typeface="Arial" panose="020B0604020202020204" pitchFamily="34" charset="0"/>
                  </a:rPr>
                  <a:t> at time t, </a:t>
                </a:r>
                <a:r>
                  <a:rPr lang="en-US" sz="2000" dirty="0" smtClean="0">
                    <a:solidFill>
                      <a:srgbClr val="002060"/>
                    </a:solidFill>
                    <a:latin typeface="Arial" panose="020B0604020202020204" pitchFamily="34" charset="0"/>
                    <a:cs typeface="Arial" panose="020B0604020202020204" pitchFamily="34" charset="0"/>
                  </a:rPr>
                  <a:t>d(</a:t>
                </a:r>
                <a:r>
                  <a:rPr lang="en-US" sz="2000" dirty="0" err="1" smtClean="0">
                    <a:solidFill>
                      <a:srgbClr val="002060"/>
                    </a:solidFill>
                    <a:latin typeface="Arial" panose="020B0604020202020204" pitchFamily="34" charset="0"/>
                    <a:cs typeface="Arial" panose="020B0604020202020204" pitchFamily="34" charset="0"/>
                  </a:rPr>
                  <a:t>i</a:t>
                </a:r>
                <a:r>
                  <a:rPr lang="en-US" sz="2000" dirty="0" smtClean="0">
                    <a:solidFill>
                      <a:srgbClr val="002060"/>
                    </a:solidFill>
                    <a:latin typeface="Arial" panose="020B0604020202020204" pitchFamily="34" charset="0"/>
                    <a:cs typeface="Arial" panose="020B0604020202020204" pitchFamily="34" charset="0"/>
                  </a:rPr>
                  <a:t> , j) </a:t>
                </a:r>
                <a:r>
                  <a:rPr lang="en-US" sz="2000" dirty="0">
                    <a:solidFill>
                      <a:srgbClr val="002060"/>
                    </a:solidFill>
                    <a:latin typeface="Arial" panose="020B0604020202020204" pitchFamily="34" charset="0"/>
                    <a:cs typeface="Arial" panose="020B0604020202020204" pitchFamily="34" charset="0"/>
                  </a:rPr>
                  <a:t>represents the Euclidean distance between glowworms </a:t>
                </a:r>
                <a:r>
                  <a:rPr lang="en-US" sz="2000" dirty="0" err="1">
                    <a:solidFill>
                      <a:srgbClr val="002060"/>
                    </a:solidFill>
                    <a:latin typeface="Arial" panose="020B0604020202020204" pitchFamily="34" charset="0"/>
                    <a:cs typeface="Arial" panose="020B0604020202020204" pitchFamily="34" charset="0"/>
                  </a:rPr>
                  <a:t>i</a:t>
                </a:r>
                <a:r>
                  <a:rPr lang="en-US" sz="2000" dirty="0">
                    <a:solidFill>
                      <a:srgbClr val="002060"/>
                    </a:solidFill>
                    <a:latin typeface="Arial" panose="020B0604020202020204" pitchFamily="34" charset="0"/>
                    <a:cs typeface="Arial" panose="020B0604020202020204" pitchFamily="34" charset="0"/>
                  </a:rPr>
                  <a:t> and j at time t, </a:t>
                </a:r>
                <a14:m>
                  <m:oMath xmlns:m="http://schemas.openxmlformats.org/officeDocument/2006/math">
                    <m:sSubSup>
                      <m:sSubSupPr>
                        <m:ctrlPr>
                          <a:rPr lang="en-US" sz="2000" i="1">
                            <a:solidFill>
                              <a:srgbClr val="002060"/>
                            </a:solidFill>
                            <a:latin typeface="Cambria Math" panose="02040503050406030204" pitchFamily="18" charset="0"/>
                            <a:cs typeface="Arial" panose="020B0604020202020204" pitchFamily="34" charset="0"/>
                          </a:rPr>
                        </m:ctrlPr>
                      </m:sSubSupPr>
                      <m:e>
                        <m:r>
                          <a:rPr lang="en-US" sz="2000" i="1">
                            <a:solidFill>
                              <a:srgbClr val="002060"/>
                            </a:solidFill>
                            <a:latin typeface="Cambria Math" panose="02040503050406030204" pitchFamily="18" charset="0"/>
                            <a:cs typeface="Arial" panose="020B0604020202020204" pitchFamily="34" charset="0"/>
                          </a:rPr>
                          <m:t>𝑟</m:t>
                        </m:r>
                      </m:e>
                      <m:sub>
                        <m:r>
                          <a:rPr lang="en-US" sz="2000" i="1">
                            <a:solidFill>
                              <a:srgbClr val="002060"/>
                            </a:solidFill>
                            <a:latin typeface="Cambria Math" panose="02040503050406030204" pitchFamily="18" charset="0"/>
                            <a:cs typeface="Arial" panose="020B0604020202020204" pitchFamily="34" charset="0"/>
                          </a:rPr>
                          <m:t>𝑑</m:t>
                        </m:r>
                        <m:r>
                          <a:rPr lang="en-US" sz="2000" i="1">
                            <a:solidFill>
                              <a:srgbClr val="002060"/>
                            </a:solidFill>
                            <a:latin typeface="Cambria Math" panose="02040503050406030204" pitchFamily="18" charset="0"/>
                            <a:cs typeface="Arial" panose="020B0604020202020204" pitchFamily="34" charset="0"/>
                          </a:rPr>
                          <m:t> </m:t>
                        </m:r>
                      </m:sub>
                      <m:sup>
                        <m:r>
                          <a:rPr lang="en-US" sz="2000" i="1">
                            <a:solidFill>
                              <a:srgbClr val="002060"/>
                            </a:solidFill>
                            <a:latin typeface="Cambria Math" panose="02040503050406030204" pitchFamily="18" charset="0"/>
                            <a:cs typeface="Arial" panose="020B0604020202020204" pitchFamily="34" charset="0"/>
                          </a:rPr>
                          <m:t>𝑖</m:t>
                        </m:r>
                      </m:sup>
                    </m:sSubSup>
                  </m:oMath>
                </a14:m>
                <a:r>
                  <a:rPr lang="en-US" sz="2000" dirty="0" smtClean="0">
                    <a:solidFill>
                      <a:srgbClr val="002060"/>
                    </a:solidFill>
                    <a:latin typeface="Arial" panose="020B0604020202020204" pitchFamily="34" charset="0"/>
                    <a:cs typeface="Arial" panose="020B0604020202020204" pitchFamily="34" charset="0"/>
                  </a:rPr>
                  <a:t>(t) </a:t>
                </a:r>
                <a:r>
                  <a:rPr lang="en-US" sz="2000" dirty="0">
                    <a:solidFill>
                      <a:srgbClr val="002060"/>
                    </a:solidFill>
                    <a:latin typeface="Arial" panose="020B0604020202020204" pitchFamily="34" charset="0"/>
                    <a:cs typeface="Arial" panose="020B0604020202020204" pitchFamily="34" charset="0"/>
                  </a:rPr>
                  <a:t>represents the variable neighborhood range associated with glowworm </a:t>
                </a:r>
                <a:r>
                  <a:rPr lang="en-US" sz="2000" dirty="0" err="1">
                    <a:solidFill>
                      <a:srgbClr val="002060"/>
                    </a:solidFill>
                    <a:latin typeface="Arial" panose="020B0604020202020204" pitchFamily="34" charset="0"/>
                    <a:cs typeface="Arial" panose="020B0604020202020204" pitchFamily="34" charset="0"/>
                  </a:rPr>
                  <a:t>i</a:t>
                </a:r>
                <a:r>
                  <a:rPr lang="en-US" sz="2000" dirty="0">
                    <a:solidFill>
                      <a:srgbClr val="002060"/>
                    </a:solidFill>
                    <a:latin typeface="Arial" panose="020B0604020202020204" pitchFamily="34" charset="0"/>
                    <a:cs typeface="Arial" panose="020B0604020202020204" pitchFamily="34" charset="0"/>
                  </a:rPr>
                  <a:t> at time t.</a:t>
                </a:r>
                <a:endParaRPr lang="en-US" sz="2000" dirty="0">
                  <a:solidFill>
                    <a:srgbClr val="FFFFFF"/>
                  </a:solidFill>
                </a:endParaRPr>
              </a:p>
            </p:txBody>
          </p:sp>
        </mc:Choice>
        <mc:Fallback>
          <p:sp>
            <p:nvSpPr>
              <p:cNvPr id="3" name="Rectangle 2"/>
              <p:cNvSpPr>
                <a:spLocks noRot="1" noChangeAspect="1" noMove="1" noResize="1" noEditPoints="1" noAdjustHandles="1" noChangeArrowheads="1" noChangeShapeType="1" noTextEdit="1"/>
              </p:cNvSpPr>
              <p:nvPr/>
            </p:nvSpPr>
            <p:spPr>
              <a:xfrm>
                <a:off x="554182" y="586097"/>
                <a:ext cx="8285017" cy="5829866"/>
              </a:xfrm>
              <a:prstGeom prst="rect">
                <a:avLst/>
              </a:prstGeom>
              <a:blipFill>
                <a:blip r:embed="rId2"/>
                <a:stretch>
                  <a:fillRect l="-1545" r="-442"/>
                </a:stretch>
              </a:blipFill>
            </p:spPr>
            <p:txBody>
              <a:bodyPr/>
              <a:lstStyle/>
              <a:p>
                <a:r>
                  <a:rPr lang="en-US">
                    <a:noFill/>
                  </a:rPr>
                  <a:t> </a:t>
                </a:r>
              </a:p>
            </p:txBody>
          </p:sp>
        </mc:Fallback>
      </mc:AlternateContent>
    </p:spTree>
    <p:extLst>
      <p:ext uri="{BB962C8B-B14F-4D97-AF65-F5344CB8AC3E}">
        <p14:creationId xmlns:p14="http://schemas.microsoft.com/office/powerpoint/2010/main" val="1239172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TM03457510[[fn=Savon]]</Template>
  <TotalTime>658</TotalTime>
  <Words>523</Words>
  <Application>Microsoft Office PowerPoint</Application>
  <PresentationFormat>On-screen Show (4:3)</PresentationFormat>
  <Paragraphs>89</Paragraphs>
  <Slides>15</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Pacifico</vt:lpstr>
      <vt:lpstr>Century Gothic</vt:lpstr>
      <vt:lpstr>Georgia</vt:lpstr>
      <vt:lpstr>Calibri</vt:lpstr>
      <vt:lpstr>Arial</vt:lpstr>
      <vt:lpstr>Times New Roman</vt:lpstr>
      <vt:lpstr>Garamond</vt:lpstr>
      <vt:lpstr>Bahnschrift SemiLight</vt:lpstr>
      <vt:lpstr>Cambria Math</vt:lpstr>
      <vt:lpstr>Savon</vt:lpstr>
      <vt:lpstr>Optimization Algorithms :   Glowworm Swarm Algorithm  </vt:lpstr>
      <vt:lpstr>Glowworm Swarm Optimization  Algorithm </vt:lpstr>
      <vt:lpstr>INTRODUCTION</vt:lpstr>
      <vt:lpstr> </vt:lpstr>
      <vt:lpstr>PowerPoint Presentation</vt:lpstr>
      <vt:lpstr>GSO   Pseudocode</vt:lpstr>
      <vt:lpstr> </vt:lpstr>
      <vt:lpstr>Phase 1 Luciferin Update Phase The luciferin update rule is:  li(t + 1) = (1 − ρ)li (t) + γ J (xi (t + 1))  li  represent the luciferin level associated with glowworm i at time t,  l0 is ρ is the luciferin decay constant (0 &lt; ρ &lt; 1),   γ is the luciferin enhancement constant.  J (xi (t)) represents the value of the objective function at glowworm i ’s location at time t.  </vt:lpstr>
      <vt:lpstr>PowerPoint Presentation</vt:lpstr>
      <vt:lpstr>PowerPoint Presentation</vt:lpstr>
      <vt:lpstr>PowerPoint Presentation</vt:lpstr>
      <vt:lpstr>PowerPoint Presentation</vt:lpstr>
      <vt:lpstr>APPLICATIONS</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Algorithms :  Glowworm Swarm Algorithm and  River Dynamics Formation</dc:title>
  <dc:creator>ARISAT</dc:creator>
  <cp:lastModifiedBy>Arijeet Satapathy</cp:lastModifiedBy>
  <cp:revision>25</cp:revision>
  <dcterms:modified xsi:type="dcterms:W3CDTF">2018-04-02T07:11:55Z</dcterms:modified>
</cp:coreProperties>
</file>