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8" r:id="rId3"/>
    <p:sldId id="259" r:id="rId4"/>
    <p:sldId id="260" r:id="rId5"/>
    <p:sldId id="261" r:id="rId6"/>
    <p:sldId id="262" r:id="rId7"/>
    <p:sldId id="257"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EEBEBB-648E-4F89-A656-C73C7D62B878}">
          <p14:sldIdLst>
            <p14:sldId id="256"/>
          </p14:sldIdLst>
        </p14:section>
        <p14:section name="Qote" id="{C66BADD7-F7E4-4890-AF34-C719E55B13E8}">
          <p14:sldIdLst>
            <p14:sldId id="258"/>
            <p14:sldId id="259"/>
            <p14:sldId id="260"/>
          </p14:sldIdLst>
        </p14:section>
        <p14:section name="Untitled Section" id="{1A979546-C342-441D-9C0F-97746F1B59ED}">
          <p14:sldIdLst>
            <p14:sldId id="261"/>
            <p14:sldId id="262"/>
            <p14:sldId id="257"/>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varScale="1">
        <p:scale>
          <a:sx n="110" d="100"/>
          <a:sy n="110" d="100"/>
        </p:scale>
        <p:origin x="49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DF40B-174D-41E4-828B-D10EF7763F0B}"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1C4C1-E294-41AC-88F5-DA52AB1FAA60}" type="slidenum">
              <a:rPr lang="en-US" smtClean="0"/>
              <a:t>‹#›</a:t>
            </a:fld>
            <a:endParaRPr lang="en-US"/>
          </a:p>
        </p:txBody>
      </p:sp>
    </p:spTree>
    <p:extLst>
      <p:ext uri="{BB962C8B-B14F-4D97-AF65-F5344CB8AC3E}">
        <p14:creationId xmlns:p14="http://schemas.microsoft.com/office/powerpoint/2010/main" val="315331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81C4C1-E294-41AC-88F5-DA52AB1FAA60}" type="slidenum">
              <a:rPr lang="en-US" smtClean="0"/>
              <a:t>7</a:t>
            </a:fld>
            <a:endParaRPr lang="en-US"/>
          </a:p>
        </p:txBody>
      </p:sp>
    </p:spTree>
    <p:extLst>
      <p:ext uri="{BB962C8B-B14F-4D97-AF65-F5344CB8AC3E}">
        <p14:creationId xmlns:p14="http://schemas.microsoft.com/office/powerpoint/2010/main" val="54623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4/29/2024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4/29/2024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4/29/2024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4/29/2024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4/29/2024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4/29/2024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4/29/2024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4/29/2024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4/29/2024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4/29/2024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4/29/2024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4/29/2024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mustafaprize.org/en/p/Place-and-knowledge-in-Islam" TargetMode="External"/><Relationship Id="rId2" Type="http://schemas.openxmlformats.org/officeDocument/2006/relationships/hyperlink" Target="https://fa.wikipedia.org/wiki" TargetMode="External"/><Relationship Id="rId1" Type="http://schemas.openxmlformats.org/officeDocument/2006/relationships/slideLayout" Target="../slideLayouts/slideLayout6.xml"/><Relationship Id="rId6" Type="http://schemas.openxmlformats.org/officeDocument/2006/relationships/hyperlink" Target="https://fa.wikifeqh.ir/" TargetMode="External"/><Relationship Id="rId5" Type="http://schemas.openxmlformats.org/officeDocument/2006/relationships/hyperlink" Target="https://www.mehrnews.com/news/2977383" TargetMode="External"/><Relationship Id="rId4" Type="http://schemas.openxmlformats.org/officeDocument/2006/relationships/hyperlink" Target="https://ensani.ir/fa/article/9277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7DFB-67CB-CB54-E94F-EA898D2E5D22}"/>
              </a:ext>
            </a:extLst>
          </p:cNvPr>
          <p:cNvSpPr>
            <a:spLocks noGrp="1"/>
          </p:cNvSpPr>
          <p:nvPr>
            <p:ph type="ctrTitle"/>
          </p:nvPr>
        </p:nvSpPr>
        <p:spPr>
          <a:xfrm>
            <a:off x="8168639" y="1431471"/>
            <a:ext cx="3523041" cy="2447107"/>
          </a:xfrm>
        </p:spPr>
        <p:txBody>
          <a:bodyPr>
            <a:normAutofit/>
          </a:bodyPr>
          <a:lstStyle/>
          <a:p>
            <a:r>
              <a:rPr lang="fa-IR" sz="3200" dirty="0">
                <a:solidFill>
                  <a:srgbClr val="000000"/>
                </a:solidFill>
                <a:cs typeface="B Arash" panose="00000400000000000000" pitchFamily="2" charset="-78"/>
              </a:rPr>
              <a:t>تهیه کنندگان:</a:t>
            </a:r>
            <a:br>
              <a:rPr lang="fa-IR" sz="3200" dirty="0">
                <a:solidFill>
                  <a:srgbClr val="000000"/>
                </a:solidFill>
                <a:cs typeface="B Arash" panose="00000400000000000000" pitchFamily="2" charset="-78"/>
              </a:rPr>
            </a:br>
            <a:br>
              <a:rPr lang="fa-IR" sz="3200" dirty="0">
                <a:solidFill>
                  <a:srgbClr val="000000"/>
                </a:solidFill>
                <a:cs typeface="B Arash" panose="00000400000000000000" pitchFamily="2" charset="-78"/>
              </a:rPr>
            </a:br>
            <a:r>
              <a:rPr lang="fa-IR" sz="3200" dirty="0">
                <a:solidFill>
                  <a:srgbClr val="000000"/>
                </a:solidFill>
                <a:cs typeface="B Arash" panose="00000400000000000000" pitchFamily="2" charset="-78"/>
              </a:rPr>
              <a:t>کورش نجاتیان</a:t>
            </a:r>
            <a:br>
              <a:rPr lang="fa-IR" sz="3200" dirty="0">
                <a:solidFill>
                  <a:srgbClr val="000000"/>
                </a:solidFill>
                <a:cs typeface="B Arash" panose="00000400000000000000" pitchFamily="2" charset="-78"/>
              </a:rPr>
            </a:br>
            <a:r>
              <a:rPr lang="fa-IR" sz="3200" dirty="0">
                <a:solidFill>
                  <a:srgbClr val="000000"/>
                </a:solidFill>
                <a:cs typeface="B Arash" panose="00000400000000000000" pitchFamily="2" charset="-78"/>
              </a:rPr>
              <a:t>صالح یزدیانی</a:t>
            </a:r>
            <a:endParaRPr lang="en-US" sz="3200" dirty="0">
              <a:solidFill>
                <a:srgbClr val="000000"/>
              </a:solidFill>
              <a:cs typeface="B Arash" panose="00000400000000000000" pitchFamily="2" charset="-78"/>
            </a:endParaRPr>
          </a:p>
        </p:txBody>
      </p:sp>
      <p:sp>
        <p:nvSpPr>
          <p:cNvPr id="3" name="Subtitle 2">
            <a:extLst>
              <a:ext uri="{FF2B5EF4-FFF2-40B4-BE49-F238E27FC236}">
                <a16:creationId xmlns:a16="http://schemas.microsoft.com/office/drawing/2014/main" id="{7EE9AB5E-8525-1064-0C34-7D0B3DB35175}"/>
              </a:ext>
            </a:extLst>
          </p:cNvPr>
          <p:cNvSpPr>
            <a:spLocks noGrp="1"/>
          </p:cNvSpPr>
          <p:nvPr>
            <p:ph type="subTitle" idx="1"/>
          </p:nvPr>
        </p:nvSpPr>
        <p:spPr>
          <a:xfrm>
            <a:off x="1018903" y="2029097"/>
            <a:ext cx="6975567" cy="1251857"/>
          </a:xfrm>
        </p:spPr>
        <p:txBody>
          <a:bodyPr>
            <a:noAutofit/>
          </a:bodyPr>
          <a:lstStyle/>
          <a:p>
            <a:r>
              <a:rPr lang="fa-IR" sz="2800" dirty="0"/>
              <a:t>علم و اسلام، آیا این دو در تضادند؟ کلیسا و علم چطور؟</a:t>
            </a:r>
          </a:p>
          <a:p>
            <a:endParaRPr lang="fa-IR" sz="2800" dirty="0"/>
          </a:p>
          <a:p>
            <a:r>
              <a:rPr lang="fa-IR" sz="2800" dirty="0"/>
              <a:t>موضوع شماره </a:t>
            </a:r>
            <a:r>
              <a:rPr lang="fa-IR" sz="2800" dirty="0">
                <a:latin typeface="+mj-lt"/>
                <a:cs typeface="B Arash" panose="00000400000000000000" pitchFamily="2" charset="-78"/>
              </a:rPr>
              <a:t>10</a:t>
            </a:r>
          </a:p>
        </p:txBody>
      </p:sp>
    </p:spTree>
    <p:extLst>
      <p:ext uri="{BB962C8B-B14F-4D97-AF65-F5344CB8AC3E}">
        <p14:creationId xmlns:p14="http://schemas.microsoft.com/office/powerpoint/2010/main" val="195397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6C87-5AB5-CB97-0340-09E88308B230}"/>
              </a:ext>
            </a:extLst>
          </p:cNvPr>
          <p:cNvSpPr>
            <a:spLocks noGrp="1"/>
          </p:cNvSpPr>
          <p:nvPr>
            <p:ph type="title"/>
          </p:nvPr>
        </p:nvSpPr>
        <p:spPr>
          <a:xfrm>
            <a:off x="1915122" y="224582"/>
            <a:ext cx="8073609" cy="5496949"/>
          </a:xfrm>
        </p:spPr>
        <p:txBody>
          <a:bodyPr>
            <a:normAutofit/>
          </a:bodyPr>
          <a:lstStyle/>
          <a:p>
            <a:r>
              <a:rPr lang="fa-IR" sz="2400" b="0" i="0" dirty="0">
                <a:effectLst/>
                <a:latin typeface="Arial" panose="020B0604020202020204" pitchFamily="34" charset="0"/>
                <a:cs typeface="Arial" panose="020B0604020202020204" pitchFamily="34" charset="0"/>
              </a:rPr>
              <a:t>استفان بار، استاد فیزیک دانشگاه دلور:</a:t>
            </a:r>
            <a:br>
              <a:rPr lang="fa-IR" sz="2800" b="0" i="0" dirty="0">
                <a:effectLst/>
                <a:latin typeface="Arial" panose="020B0604020202020204" pitchFamily="34" charset="0"/>
                <a:cs typeface="Arial" panose="020B0604020202020204" pitchFamily="34" charset="0"/>
              </a:rPr>
            </a:br>
            <a:br>
              <a:rPr lang="fa-IR" sz="2800" b="0" i="0" dirty="0">
                <a:effectLst/>
                <a:latin typeface="Arial" panose="020B0604020202020204" pitchFamily="34" charset="0"/>
                <a:cs typeface="Arial" panose="020B0604020202020204" pitchFamily="34" charset="0"/>
              </a:rPr>
            </a:br>
            <a:r>
              <a:rPr lang="fa-IR" sz="2000" b="0" i="0" dirty="0">
                <a:effectLst/>
                <a:latin typeface="Arial" panose="020B0604020202020204" pitchFamily="34" charset="0"/>
                <a:cs typeface="Arial" panose="020B0604020202020204" pitchFamily="34" charset="0"/>
              </a:rPr>
              <a:t> بسیاری از خداناباوران با اعتماد به نفس اعلام می کنند که میان علم و دین تعارض و تناقض وجد دارد و بسیاری از دینداران نیز نگران هستند که چنین تعارضی وجود داشته باشد.</a:t>
            </a:r>
            <a:br>
              <a:rPr lang="fa-IR" sz="2000" b="0" i="0" dirty="0">
                <a:effectLst/>
                <a:latin typeface="Arial" panose="020B0604020202020204" pitchFamily="34" charset="0"/>
                <a:cs typeface="Arial" panose="020B0604020202020204" pitchFamily="34" charset="0"/>
              </a:rPr>
            </a:br>
            <a:br>
              <a:rPr lang="fa-IR" sz="2000" b="0" i="0" dirty="0">
                <a:effectLst/>
                <a:latin typeface="Arial" panose="020B0604020202020204" pitchFamily="34" charset="0"/>
                <a:cs typeface="Arial" panose="020B0604020202020204" pitchFamily="34" charset="0"/>
              </a:rPr>
            </a:br>
            <a:r>
              <a:rPr lang="fa-IR" sz="1600" b="0" i="0" dirty="0">
                <a:effectLst/>
                <a:latin typeface="Arial" panose="020B0604020202020204" pitchFamily="34" charset="0"/>
                <a:cs typeface="Arial" panose="020B0604020202020204" pitchFamily="34" charset="0"/>
              </a:rPr>
              <a:t>مطمئنا برخی از باورها در برخی از ادیان با علم در تعارض هستند. ولی چرا باوری وجود دارد که تمامی ادیان یا دین به خودی خود با علم در تعارض است؟ فکر می​کنم دو چیز را با هم قاطی می کنند. تعارضی بین دین و علم وجود ندارد، بلکه تعارضی طولانی مدت بین دین و فلسفه ای به نام ماده گرایی علمی وجود داشته است.</a:t>
            </a:r>
            <a:br>
              <a:rPr lang="fa-IR" sz="1600" b="0" i="0" dirty="0">
                <a:effectLst/>
                <a:latin typeface="Arial" panose="020B0604020202020204" pitchFamily="34" charset="0"/>
                <a:cs typeface="Arial" panose="020B0604020202020204" pitchFamily="34" charset="0"/>
              </a:rPr>
            </a:br>
            <a:br>
              <a:rPr lang="fa-IR" sz="1600" b="0" i="0" dirty="0">
                <a:effectLst/>
                <a:latin typeface="Arial" panose="020B0604020202020204" pitchFamily="34" charset="0"/>
                <a:cs typeface="Arial" panose="020B0604020202020204" pitchFamily="34" charset="0"/>
              </a:rPr>
            </a:br>
            <a:r>
              <a:rPr lang="fa-IR" sz="2000" b="0" i="0" dirty="0">
                <a:effectLst/>
                <a:latin typeface="Arial" panose="020B0604020202020204" pitchFamily="34" charset="0"/>
                <a:cs typeface="Arial" panose="020B0604020202020204" pitchFamily="34" charset="0"/>
              </a:rPr>
              <a:t>تعریف ماده گرایی علمی:</a:t>
            </a:r>
            <a:br>
              <a:rPr lang="fa-IR" sz="2000" b="0" i="0" dirty="0">
                <a:effectLst/>
                <a:latin typeface="Arial" panose="020B0604020202020204" pitchFamily="34" charset="0"/>
                <a:cs typeface="Arial" panose="020B0604020202020204" pitchFamily="34" charset="0"/>
              </a:rPr>
            </a:br>
            <a:br>
              <a:rPr lang="fa-IR" sz="2000" b="0" i="0" dirty="0">
                <a:effectLst/>
                <a:latin typeface="Arial" panose="020B0604020202020204" pitchFamily="34" charset="0"/>
                <a:cs typeface="Arial" panose="020B0604020202020204" pitchFamily="34" charset="0"/>
              </a:rPr>
            </a:br>
            <a:r>
              <a:rPr lang="fa-IR" sz="1800" b="0" i="0" dirty="0">
                <a:effectLst/>
                <a:latin typeface="Arial" panose="020B0604020202020204" pitchFamily="34" charset="0"/>
                <a:cs typeface="Arial" panose="020B0604020202020204" pitchFamily="34" charset="0"/>
              </a:rPr>
              <a:t>ماده گرایی علمی، فلسفه ای است که با علم رشد نموده، تحت تاثیر علم بوده و اغلب خود را در شنل علم پنهان میکند و جهان بینی بسیاری از دانشمندان و بسیاری افرادی است که ادعا می کنند سخنگوی علم هستند. اما ماده گرایی علمی علم نیست، فلسفه است. ایده اصلی ماده گرایی علمی این است که واقعیت چیزی جز ماده نیست، یعنی هر چه روی می دهد و هر چه را که وجود دارد میتوان با قوانین فیزیک و احتمالات فهمید. هرچند، برای برخی از ماده گرایان این رویکرد صرفا یک فلسفه نیست بلکه یک ایدئولوژی است که سرسختانه به آن باور دارند. آنها بر این باور هستند که علم ماموریت رهایی بخشی دارد و قرار است ذهن انسان را از بی خردی و خرافه نجات دهد و از نظر آنها دین در این دسته امور قرار می گیرد</a:t>
            </a:r>
            <a:r>
              <a:rPr lang="fa-IR" sz="1000" b="0" i="0" dirty="0">
                <a:effectLst/>
                <a:latin typeface="Arial" panose="020B0604020202020204" pitchFamily="34" charset="0"/>
                <a:cs typeface="Arial" panose="020B0604020202020204" pitchFamily="34" charset="0"/>
              </a:rPr>
              <a:t>.</a:t>
            </a:r>
            <a:br>
              <a:rPr lang="fa-IR" sz="1600" b="0" i="0" dirty="0">
                <a:effectLst/>
                <a:latin typeface="Vazir"/>
                <a:cs typeface="B Arash" panose="00000400000000000000" pitchFamily="2" charset="-78"/>
              </a:rPr>
            </a:br>
            <a:br>
              <a:rPr lang="fa-IR" sz="1600" dirty="0">
                <a:latin typeface="Vazir"/>
              </a:rPr>
            </a:br>
            <a:endParaRPr lang="en-US" sz="1600" dirty="0"/>
          </a:p>
        </p:txBody>
      </p:sp>
    </p:spTree>
    <p:extLst>
      <p:ext uri="{BB962C8B-B14F-4D97-AF65-F5344CB8AC3E}">
        <p14:creationId xmlns:p14="http://schemas.microsoft.com/office/powerpoint/2010/main" val="2901955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2E9B-E4C5-17E6-D01C-E692BA12FF0A}"/>
              </a:ext>
            </a:extLst>
          </p:cNvPr>
          <p:cNvSpPr>
            <a:spLocks noGrp="1"/>
          </p:cNvSpPr>
          <p:nvPr>
            <p:ph type="title"/>
          </p:nvPr>
        </p:nvSpPr>
        <p:spPr>
          <a:xfrm>
            <a:off x="1436914" y="226423"/>
            <a:ext cx="9133225" cy="6043747"/>
          </a:xfrm>
        </p:spPr>
        <p:txBody>
          <a:bodyPr>
            <a:noAutofit/>
          </a:bodyPr>
          <a:lstStyle/>
          <a:p>
            <a:r>
              <a:rPr lang="fa-IR" sz="1800" b="0" i="0" dirty="0">
                <a:effectLst/>
                <a:latin typeface="Arial" panose="020B0604020202020204" pitchFamily="34" charset="0"/>
                <a:cs typeface="Arial" panose="020B0604020202020204" pitchFamily="34" charset="0"/>
              </a:rPr>
              <a:t>ادعای تاریخی آنها این است که دینداران و نهادهای دینی در طول تاریخ سعی کرده اند علم را سرکوب کنند و مانع آن شوند. این ادعا خود را به شکل سمبلیک در محاکمه گالیله توسط کلیسا نشان می دهد. این نگرش با مخالفت بنیادگرایان مسیحی آمریکا رواج بیشتری می یابد. ادعای علمی آنها این است که کشفیات علمی از زمان کوپرنیک باورهای دینی در مورد جهان و جایگاه انسان در جهان را زیر سوال برده است. روایت آنها اینگونه است که تقریبا تمام کشفیات علمی ضربه ای به دین زده است: کوپرنیک نشان داد که ما در مرکز جهان نیستم؛ نیوتن نشان داد که جهان با قوانین و نیروهای کور اداره می شود؛ نجوم جدید نشان می دهد که ما در مقایسه با جهان چقدر کوچک و بی اهمیت هستیم؛ داروین نشان داد که تفاوتی اساسی بین ما و دیگر حیوان ها نیست، تنها تفاوت مرتبه ای وجود دارد. یافته های نوروبیولوژی و هوش مصنوعی قرار است نشان دهد آنچه روح انسان نامیده می شود چیزی جز فرآیندهای پیچیده مغز (یک کامپیوتر بیولوژیک) نیست.</a:t>
            </a:r>
            <a:br>
              <a:rPr lang="fa-IR" sz="1800" b="0" i="0" dirty="0">
                <a:effectLst/>
                <a:latin typeface="Arial" panose="020B0604020202020204" pitchFamily="34" charset="0"/>
                <a:cs typeface="Arial" panose="020B0604020202020204" pitchFamily="34" charset="0"/>
              </a:rPr>
            </a:br>
            <a:br>
              <a:rPr lang="fa-IR" sz="1800" b="0" i="0" dirty="0">
                <a:effectLst/>
                <a:latin typeface="Arial" panose="020B0604020202020204" pitchFamily="34" charset="0"/>
                <a:cs typeface="Arial" panose="020B0604020202020204" pitchFamily="34" charset="0"/>
              </a:rPr>
            </a:br>
            <a:br>
              <a:rPr lang="fa-IR" sz="1800" b="0" i="0" dirty="0">
                <a:effectLst/>
                <a:latin typeface="Arial" panose="020B0604020202020204" pitchFamily="34" charset="0"/>
                <a:cs typeface="Arial" panose="020B0604020202020204" pitchFamily="34" charset="0"/>
              </a:rPr>
            </a:br>
            <a:br>
              <a:rPr lang="fa-IR" sz="1800" b="0" i="0" dirty="0">
                <a:effectLst/>
                <a:latin typeface="Arial" panose="020B0604020202020204" pitchFamily="34" charset="0"/>
                <a:cs typeface="Arial" panose="020B0604020202020204" pitchFamily="34" charset="0"/>
              </a:rPr>
            </a:br>
            <a:r>
              <a:rPr lang="fa-IR" sz="1800" b="0" i="0" dirty="0">
                <a:effectLst/>
                <a:latin typeface="Arial" panose="020B0604020202020204" pitchFamily="34" charset="0"/>
                <a:cs typeface="Arial" panose="020B0604020202020204" pitchFamily="34" charset="0"/>
              </a:rPr>
              <a:t>نزاع کلیسا و دانشمندان:</a:t>
            </a:r>
            <a:br>
              <a:rPr lang="fa-IR" sz="1800" b="0" i="0" dirty="0">
                <a:effectLst/>
                <a:latin typeface="Arial" panose="020B0604020202020204" pitchFamily="34" charset="0"/>
                <a:cs typeface="Arial" panose="020B0604020202020204" pitchFamily="34" charset="0"/>
              </a:rPr>
            </a:br>
            <a:br>
              <a:rPr lang="fa-IR" sz="1800" b="0" i="0" dirty="0">
                <a:effectLst/>
                <a:latin typeface="Arial" panose="020B0604020202020204" pitchFamily="34" charset="0"/>
                <a:cs typeface="Arial" panose="020B0604020202020204" pitchFamily="34" charset="0"/>
              </a:rPr>
            </a:br>
            <a:r>
              <a:rPr lang="fa-IR" sz="1800" b="0" i="0" dirty="0">
                <a:effectLst/>
                <a:latin typeface="vazir"/>
              </a:rPr>
              <a:t>با ظهور دین اسلام (قرن هفتم میلادی) رشد علمی در جهان آغاز شد و علوم مسلمانان از طریق نهضت ترجمه به اروپا انتقال یافت. کپرنیک( ۱۴۳۷-۱۵۴۳ م ) و کپلر( ۱۵۷۱-۱۶۳۰ م ) مسئله سکون خورشید و حرکت زمین را طرح کردند. گالیله (۱۵۴۶-۱۶۴۲م ) کار ایشان را پیگیری نمود. تحریک درباریان سبب نزاع وی با کلیسا یا مهم‌ترین نزاع علم و دین در غرب شد.</a:t>
            </a:r>
            <a:br>
              <a:rPr lang="fa-IR" sz="1800" b="0" i="0" dirty="0">
                <a:effectLst/>
                <a:latin typeface="vazir"/>
              </a:rPr>
            </a:br>
            <a:br>
              <a:rPr lang="fa-IR" sz="1800" b="0" i="0" dirty="0">
                <a:effectLst/>
                <a:latin typeface="vazir"/>
              </a:rPr>
            </a:br>
            <a:r>
              <a:rPr lang="fa-IR" sz="1800" b="0" i="0" dirty="0">
                <a:effectLst/>
                <a:latin typeface="vazir"/>
              </a:rPr>
              <a:t> عدم آشنایی کشیشان با پیشرفت‌های علوم تجربی، نشناختن اهداف اصیل دین و تعصب باطل برخی از کشیشان دون‌پایه، انحصاری کردن فهم کتاب مقدس، دینی پنداشتن دستگاه فلسفی ارسطویی، پذیرش نظریات علمی به عنوان بخشی از دین و قطعی پنداشتن آنها و اظهار نظرهای مداوم متکلمان در نظریات جدید علمی سبب تشدید این اختلافات شد.</a:t>
            </a:r>
            <a:br>
              <a:rPr lang="fa-IR" sz="1800" b="0" i="0" dirty="0">
                <a:effectLst/>
                <a:latin typeface="vazir"/>
              </a:rPr>
            </a:br>
            <a:r>
              <a:rPr lang="fa-IR" sz="1800" b="0" i="0" dirty="0">
                <a:effectLst/>
                <a:latin typeface="vazir"/>
              </a:rPr>
              <a:t> در نتیجه در سال۱۶۱۶ م شورای کلیسا دیدگاهی را که مدعی چرخش زمین به دور خورشید بود خلاف تعالیم کتاب مقدس دانسته و محکوم کرد. کتاب کوپرنیک در فهرست کتابهای ممنوعه قرارگرفت و گالیله در خانه خود بازداشت شد</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48804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95C7-D7A1-CCAB-A99C-7EECA09EB5D5}"/>
              </a:ext>
            </a:extLst>
          </p:cNvPr>
          <p:cNvSpPr>
            <a:spLocks noGrp="1"/>
          </p:cNvSpPr>
          <p:nvPr>
            <p:ph type="title"/>
          </p:nvPr>
        </p:nvSpPr>
        <p:spPr>
          <a:xfrm>
            <a:off x="2473886" y="241998"/>
            <a:ext cx="7958331" cy="6150093"/>
          </a:xfrm>
        </p:spPr>
        <p:txBody>
          <a:bodyPr>
            <a:normAutofit/>
          </a:bodyPr>
          <a:lstStyle/>
          <a:p>
            <a:r>
              <a:rPr lang="fa-IR" sz="2000" b="1" i="0" dirty="0">
                <a:effectLst/>
                <a:latin typeface="Söhne"/>
              </a:rPr>
              <a:t>مفهوم زمین مرکزی</a:t>
            </a:r>
            <a:r>
              <a:rPr lang="fa-IR" sz="2000" b="0" i="0" dirty="0">
                <a:effectLst/>
                <a:latin typeface="Söhne"/>
              </a:rPr>
              <a:t>: مفهوم زمین مرکزی در قرون وسطی ممکن است با دیدگاه علمی در تضاد باشد، اما در دیدگاه اسلامی امروزی، بسیاری از علما به این نکته پی برده‌اند که تعبیر مجددی از مفهوم مرکزیت زمین ممکن است وجود داشته باشد که با دیدگاه‌های علمی همخوانی داشته باشد.</a:t>
            </a:r>
            <a:br>
              <a:rPr lang="fa-IR" sz="2000" b="0" i="0" dirty="0">
                <a:effectLst/>
                <a:latin typeface="Söhne"/>
              </a:rPr>
            </a:br>
            <a:br>
              <a:rPr lang="fa-IR" sz="2000" b="0" i="0" dirty="0">
                <a:effectLst/>
                <a:latin typeface="Söhne"/>
              </a:rPr>
            </a:br>
            <a:r>
              <a:rPr lang="fa-IR" sz="2000" b="1" i="0" dirty="0">
                <a:effectLst/>
                <a:latin typeface="Söhne"/>
              </a:rPr>
              <a:t>نظریه‌های علمی در مورد ایجاد جهان</a:t>
            </a:r>
            <a:r>
              <a:rPr lang="fa-IR" sz="2000" b="0" i="0" dirty="0">
                <a:effectLst/>
                <a:latin typeface="Söhne"/>
              </a:rPr>
              <a:t>: علم مدرن نظریه‌هایی مبتنی بر دلایل و شواهد ارائه می‌دهد که ممکن است با برخی اعتقادات دینی در مورد ایجاد جهان تضاد داشته باشد. با این حال، می‌توان این دو را با توجه به دیدگاه‌های متفاوت بررسی کرد و سعی در یافتن نقاط تلفیقی داشت.</a:t>
            </a:r>
            <a:br>
              <a:rPr lang="fa-IR" sz="2000" b="0" i="0" dirty="0">
                <a:effectLst/>
                <a:latin typeface="Söhne"/>
              </a:rPr>
            </a:br>
            <a:br>
              <a:rPr lang="fa-IR" sz="2000" b="0" i="0" dirty="0">
                <a:effectLst/>
                <a:latin typeface="Söhne"/>
              </a:rPr>
            </a:br>
            <a:r>
              <a:rPr lang="fa-IR" sz="2000" b="1" i="0" dirty="0">
                <a:effectLst/>
                <a:latin typeface="Söhne"/>
              </a:rPr>
              <a:t>مسائل اخلاقی و علمی</a:t>
            </a:r>
            <a:r>
              <a:rPr lang="fa-IR" sz="2000" b="0" i="0" dirty="0">
                <a:effectLst/>
                <a:latin typeface="Söhne"/>
              </a:rPr>
              <a:t>: برخی از مسائل اخلاقی که توسط علم مورد بررسی قرار می‌گیرند ممکن است با برخی اصول دینی تضاد داشته باشند، اما با توجه به اینکه دین اسلام همچنان مفهوم اخلاق و ارزش‌های زندگی را ترویج می‌کند، می‌توان تلاش کرد تا نقاط همسانی بین دیدگاه‌های علمی و دینی در مورد اخلاق و ارزش‌ها را پیدا کرد.</a:t>
            </a:r>
            <a:br>
              <a:rPr lang="fa-IR" sz="2000" b="0" i="0" dirty="0">
                <a:effectLst/>
                <a:latin typeface="Söhne"/>
              </a:rPr>
            </a:br>
            <a:r>
              <a:rPr lang="fa-IR" sz="2000" b="0" i="0" dirty="0">
                <a:effectLst/>
                <a:latin typeface="Söhne"/>
              </a:rPr>
              <a:t>با توجه به موارد فوق، می‌توان دید که اسلام و علم می‌توانند با یکدیگر همخوانی داشته باشند، ولی نیاز به تفسیر دوباره و به روزرسانی تفاهمات دینی و علمی دارند تا این هماهنگی به وجود آید.</a:t>
            </a:r>
            <a:br>
              <a:rPr lang="fa-IR" sz="2000" b="0" i="0" dirty="0">
                <a:effectLst/>
                <a:latin typeface="Söhne"/>
              </a:rPr>
            </a:br>
            <a:br>
              <a:rPr lang="fa-IR" sz="1050" b="0" i="0" dirty="0">
                <a:solidFill>
                  <a:srgbClr val="ECECEC"/>
                </a:solidFill>
                <a:effectLst/>
                <a:highlight>
                  <a:srgbClr val="212121"/>
                </a:highlight>
                <a:latin typeface="Söhne"/>
              </a:rPr>
            </a:br>
            <a:br>
              <a:rPr lang="fa-IR" sz="1050" b="0" i="0" dirty="0">
                <a:solidFill>
                  <a:srgbClr val="ECECEC"/>
                </a:solidFill>
                <a:effectLst/>
                <a:highlight>
                  <a:srgbClr val="212121"/>
                </a:highlight>
                <a:latin typeface="Söhne"/>
              </a:rPr>
            </a:br>
            <a:endParaRPr lang="en-US" sz="1800" dirty="0"/>
          </a:p>
        </p:txBody>
      </p:sp>
    </p:spTree>
    <p:extLst>
      <p:ext uri="{BB962C8B-B14F-4D97-AF65-F5344CB8AC3E}">
        <p14:creationId xmlns:p14="http://schemas.microsoft.com/office/powerpoint/2010/main" val="397034325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77794-B2B7-8BC6-5765-4F44E7F2E149}"/>
              </a:ext>
            </a:extLst>
          </p:cNvPr>
          <p:cNvSpPr>
            <a:spLocks noGrp="1"/>
          </p:cNvSpPr>
          <p:nvPr>
            <p:ph type="title"/>
          </p:nvPr>
        </p:nvSpPr>
        <p:spPr>
          <a:xfrm>
            <a:off x="2116834" y="120079"/>
            <a:ext cx="7958331" cy="1077229"/>
          </a:xfrm>
        </p:spPr>
        <p:txBody>
          <a:bodyPr>
            <a:noAutofit/>
          </a:bodyPr>
          <a:lstStyle/>
          <a:p>
            <a:r>
              <a:rPr lang="fa-IR" sz="1600" b="0" i="0" dirty="0">
                <a:effectLst/>
                <a:latin typeface="IRANSans"/>
              </a:rPr>
              <a:t>آموزه‏های قرآنی و سنت معصومان‏علیهم السلام، سهم به سزایی در شکوفایی علم و دانش داشته‏اند، پیامبر صلی الله علیه و آله و سلم، در دعوت خویش به پیروی کورکورانه و جهل تکیه ننمود بلکه تعالیم وی لبریز از جهل ستیزی و دعوت به تفکر، علم آموزی، تعقل و تلاش فکری است.</a:t>
            </a:r>
            <a:br>
              <a:rPr lang="fa-IR" sz="1600" b="0" i="0" dirty="0">
                <a:effectLst/>
                <a:latin typeface="IRANSans"/>
              </a:rPr>
            </a:br>
            <a:br>
              <a:rPr lang="fa-IR" sz="1600" dirty="0"/>
            </a:br>
            <a:r>
              <a:rPr lang="fa-IR" sz="1600" b="0" i="0" dirty="0">
                <a:effectLst/>
                <a:latin typeface="IRANSans"/>
              </a:rPr>
              <a:t>خداوند متعال در جای جای قرآن کریم به دانش و فراگیری آن ترغیب نموده است چنان که در نخستین آیات نازل شده، شناخت و دانش محور اصلی آنهاست.</a:t>
            </a:r>
            <a:br>
              <a:rPr lang="fa-IR" sz="1600" b="0" i="0" dirty="0">
                <a:effectLst/>
                <a:latin typeface="IRANSans"/>
              </a:rPr>
            </a:br>
            <a:br>
              <a:rPr lang="fa-IR" sz="1600" dirty="0"/>
            </a:br>
            <a:r>
              <a:rPr lang="fa-IR" sz="1600" b="0" i="0" dirty="0">
                <a:effectLst/>
                <a:latin typeface="IRANSans"/>
              </a:rPr>
              <a:t>«اقرأ بِاسْمِ رَبِّکَ الَّذِی خَلَق* خَلَقَ الاِنْسانَ مِنْ عَلَق* اقْرَأْ وَربّکَ الاگکْرَم* الَّذی عَلَّمَ بِالْقَلَم* عَلَّمَ الاِنْسانَ ما لَمْ یَعْلَم».</a:t>
            </a:r>
            <a:br>
              <a:rPr lang="fa-IR" sz="1600" dirty="0"/>
            </a:br>
            <a:r>
              <a:rPr lang="fa-IR" sz="1600" b="0" i="0" dirty="0">
                <a:effectLst/>
                <a:latin typeface="IRANSans"/>
              </a:rPr>
              <a:t>از این گذشته اسلام از آن روی که خواهان ایمان مبتنی بر شناخت است محور بیش‏تر آیات عصر دعوت درباره اعتقادات است و اساس اعتقادات مبتنی بر دانایی و شناخت است چنان که خداوند متعال می‏فرماید:</a:t>
            </a:r>
            <a:br>
              <a:rPr lang="fa-IR" sz="1600" dirty="0"/>
            </a:br>
            <a:r>
              <a:rPr lang="fa-IR" sz="1600" b="0" i="0" dirty="0">
                <a:effectLst/>
                <a:latin typeface="IRANSans"/>
              </a:rPr>
              <a:t>«اگمّن هُوَ قانِت آناءَ اللَّیْل ساجِداً وَقائِماً یحذر الاعلیها السلام‏خرَة وَیَرجُوا رَحْمَة رَبِّه قُلْ هَلْ یَسْتَوی الَّذِینَ یَعْلَمُونَ وَالَّذِینَ لا یَعْلَمُون اِنّما یَتَذکّر اُولوا الاگلباب».</a:t>
            </a:r>
            <a:br>
              <a:rPr lang="fa-IR" sz="1600" b="0" i="0" dirty="0">
                <a:effectLst/>
                <a:latin typeface="IRANSans"/>
              </a:rPr>
            </a:br>
            <a:br>
              <a:rPr lang="fa-IR" sz="1600" dirty="0"/>
            </a:br>
            <a:r>
              <a:rPr lang="fa-IR" sz="1600" b="0" i="0" dirty="0">
                <a:effectLst/>
                <a:latin typeface="IRANSans"/>
              </a:rPr>
              <a:t>دیگر آن که روی سخن خداوند همواره با آنان است که از دانایی بهره‏ای دارند، از این روی موءمنان باید بدانند که در کسب دانایی چه مسئولیتی سنگینی را بر دوش دارند چنان که خداوند متعال در این باره می‏گوید: «وَتِلْکَ الاگمْثال نَضْرِبُها لِلنّاسِ وَما یَعْقِلُها اِلاّ العامِلُونَ».</a:t>
            </a:r>
            <a:br>
              <a:rPr lang="fa-IR" sz="1600" dirty="0"/>
            </a:br>
            <a:r>
              <a:rPr lang="fa-IR" sz="1600" b="0" i="0" dirty="0">
                <a:effectLst/>
                <a:latin typeface="IRANSans"/>
              </a:rPr>
              <a:t>مرحوم علاّمه طباطبایی در این باره می‏نویسد: تجلیل و تمجیدی که قرآن کریم از علم و دانش نموده نظیر آن در هیچ کتاب آسمانی دیگر یافت نمی‏شود و در این باره همین بس که قرآن، زمان توحش اعراب را که عهد پیش از اسلام بوده، زمان جاهلیت نام نهاده است قرآن مجید در</a:t>
            </a:r>
            <a:br>
              <a:rPr lang="fa-IR" sz="1600" dirty="0"/>
            </a:br>
            <a:r>
              <a:rPr lang="fa-IR" sz="1600" b="0" i="0" dirty="0">
                <a:effectLst/>
                <a:latin typeface="IRANSans"/>
              </a:rPr>
              <a:t>_______________________________</a:t>
            </a:r>
            <a:br>
              <a:rPr lang="fa-IR" sz="1600" dirty="0"/>
            </a:br>
            <a:r>
              <a:rPr lang="fa-IR" sz="1600" b="0" i="0" dirty="0">
                <a:effectLst/>
                <a:latin typeface="IRANSans"/>
              </a:rPr>
              <a:t>3. سوره علق، 1 تا5:«بخوان به نام پروردگارت که (جهان را) آفریده(همان کس که) انسان را از خون بسته‏ای خلق کرده، بخوان که پروردگارت (از همه) بزرگوارتر است. همان کسی که به وسیله قلم تعلیم نمود و به انسان آنچه را نمی‏دانست یاد داد.</a:t>
            </a:r>
            <a:br>
              <a:rPr lang="fa-IR" sz="1600" dirty="0"/>
            </a:br>
            <a:r>
              <a:rPr lang="fa-IR" sz="1600" b="0" i="0" dirty="0">
                <a:effectLst/>
                <a:latin typeface="IRANSans"/>
              </a:rPr>
              <a:t>4. زمر/9:(«آیا چنین کسی با ارزش است) یا کسی که در ساعات شب به عبادت مشغول است و در حال سجده و قیام، از عذاب آخرت می‏ترسد و به رحمت پروردگارش امیدوار است؟ بگو آیا کسانی که می‏دانند با کسانی که نمی‏دانند یکسانند؟ تنها خردمندان متذکر می‏شوند».</a:t>
            </a:r>
            <a:br>
              <a:rPr lang="fa-IR" sz="1600" dirty="0"/>
            </a:br>
            <a:r>
              <a:rPr lang="fa-IR" sz="1600" b="0" i="0" dirty="0">
                <a:effectLst/>
                <a:latin typeface="IRANSans"/>
              </a:rPr>
              <a:t>5. عنکبوت/43:« این‏ها مثال‏هایی است که ما برای مردم می‏زنیم و جز دانایان آن را درک نمی‏کنند».</a:t>
            </a:r>
            <a:br>
              <a:rPr lang="fa-IR" sz="1600" dirty="0"/>
            </a:br>
            <a:r>
              <a:rPr lang="fa-IR" sz="1600" b="0" i="0" dirty="0">
                <a:effectLst/>
                <a:latin typeface="IRANSans"/>
              </a:rPr>
              <a:t>_______________________________</a:t>
            </a:r>
            <a:br>
              <a:rPr lang="fa-IR" sz="1600" dirty="0"/>
            </a:br>
            <a:r>
              <a:rPr lang="fa-IR" sz="1600" b="0" i="0" dirty="0">
                <a:effectLst/>
                <a:latin typeface="IRANSans"/>
              </a:rPr>
              <a:t>صدها آیه به طرق مختلف نام علم و دانش را به میان آورده و در بیشتر آنها در مقام بزرگداشت آن می‏باشد</a:t>
            </a:r>
            <a:endParaRPr lang="en-US" sz="1600" dirty="0"/>
          </a:p>
        </p:txBody>
      </p:sp>
    </p:spTree>
    <p:extLst>
      <p:ext uri="{BB962C8B-B14F-4D97-AF65-F5344CB8AC3E}">
        <p14:creationId xmlns:p14="http://schemas.microsoft.com/office/powerpoint/2010/main" val="41946427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087B-36EC-B7D7-0A52-631347D24AF4}"/>
              </a:ext>
            </a:extLst>
          </p:cNvPr>
          <p:cNvSpPr>
            <a:spLocks noGrp="1"/>
          </p:cNvSpPr>
          <p:nvPr>
            <p:ph type="title"/>
          </p:nvPr>
        </p:nvSpPr>
        <p:spPr>
          <a:xfrm>
            <a:off x="2489888" y="346501"/>
            <a:ext cx="7958331" cy="1077229"/>
          </a:xfrm>
        </p:spPr>
        <p:txBody>
          <a:bodyPr>
            <a:noAutofit/>
          </a:bodyPr>
          <a:lstStyle/>
          <a:p>
            <a:pPr rtl="1"/>
            <a:r>
              <a:rPr lang="fa-IR" sz="2400" b="0" i="0" dirty="0">
                <a:effectLst/>
                <a:latin typeface="WeblySleek_UI_Normal"/>
              </a:rPr>
              <a:t>نگاهی به آموزه های اسلام:</a:t>
            </a:r>
            <a:br>
              <a:rPr lang="fa-IR" sz="1800" b="0" i="0" dirty="0">
                <a:effectLst/>
                <a:latin typeface="WeblySleek_UI_Normal"/>
              </a:rPr>
            </a:br>
            <a:br>
              <a:rPr lang="fa-IR" sz="1800" b="0" i="0" dirty="0">
                <a:effectLst/>
                <a:latin typeface="WeblySleek_UI_Normal"/>
              </a:rPr>
            </a:br>
            <a:r>
              <a:rPr lang="fa-IR" sz="1800" b="0" i="0" dirty="0">
                <a:effectLst/>
                <a:latin typeface="WeblySleek_UI_Normal"/>
              </a:rPr>
              <a:t>نگاهی به آموزه‌های اسلام نشان‌دهنده توجه بسیار زیاد این دین به علم و دانش‌آموزی است. در قرآن و کلام</a:t>
            </a:r>
            <a:br>
              <a:rPr lang="fa-IR" sz="1800" b="0" i="0" dirty="0">
                <a:effectLst/>
                <a:latin typeface="WeblySleek_UI_Normal"/>
              </a:rPr>
            </a:br>
            <a:r>
              <a:rPr lang="fa-IR" sz="1800" b="0" i="0" dirty="0">
                <a:effectLst/>
                <a:latin typeface="WeblySleek_UI_Normal"/>
              </a:rPr>
              <a:t> پیامبر اسلام  و سایر بزرگان دین توصیه‌های بسیاری به آموختن دانش وجود دارد و می‌توان گفت سفارش به دانش‌آموزی یکی از مهم‌ترین آموزه‌های دین اسلام است. به‌عنوان‌مثال در آیه‌های چهار و پنج سوره علق خداوند در نقش بزرگ‌ترین معلم آنچه انسان نمی‌داند را با قلم به او می‌آموزد. «اَلَّذی عَلَّمَ بِالْقَلَمِ (۴) عَلَّمَ الْاِنْسَانَ مَا لَمْ یعْلَمْ (۵)». همین‌طور در اهمیت قلم که ابزار علم و دانش است همین بس که خداوند در قران به آن قسم یاد می‌کند «ن وَالْقَلَمِ وَمَا یسْطُرُون».</a:t>
            </a:r>
            <a:br>
              <a:rPr lang="fa-IR" sz="1800" b="0" i="0" dirty="0">
                <a:effectLst/>
                <a:latin typeface="WeblySleek_UI_Normal"/>
              </a:rPr>
            </a:br>
            <a:br>
              <a:rPr lang="fa-IR" sz="1800" b="0" i="0" dirty="0">
                <a:effectLst/>
                <a:latin typeface="WeblySleek_UI_Normal"/>
              </a:rPr>
            </a:br>
            <a:r>
              <a:rPr lang="fa-IR" sz="1800" b="0" i="0" dirty="0">
                <a:effectLst/>
                <a:latin typeface="WeblySleek_UI_Normal"/>
              </a:rPr>
              <a:t>در احادیث و سخنان پیامبر اسلام محمد مصطفی توصیه‌های بسیاری به آموختن علم و دانش وجود دارد. ایشان نه‌تنها مسلمانان را مکرر به دانش‌آموزی سفارش کرده‌اند، بلکه آن را بر همگان واجب دانسته‌اند: «طَلَبُ الْعِلْمِ فَرِیضَةٌ عَلَی کلِّ مُسْلِمٍ وَ مُسْلِمَة». حدیث مشهور: «اُطلُبوا العِلمَ ولَو بِالصِّینِ» هم نشان می‌دهد اسلام برای آموختن علم چنان اهمیتی قائل است که اگر برای آموختنش طی مسافتی بعید نیز لازم باشد، باید برای کسب آن تلاش کرد. این توجه و سفارش فراوان به علم‌آموزی یکی دیگر از عواملی بود که باعث رشد علمی خیره‌کننده تمدن اسلامی در سده‌های آغازین شکل‌گیری‌اش شد. این دوران درخشان که از سال‌های ابتدایی قرن دو هجری (میانه‌های قرن هشت میلادی) آغاز شد و تا پنج قرن بعد ادامه یافت؛ به دوران طلایی اسلام مشهور است.</a:t>
            </a:r>
            <a:br>
              <a:rPr lang="fa-IR" sz="1800" b="0" i="0" dirty="0">
                <a:effectLst/>
                <a:latin typeface="WeblySleek_UI_Normal"/>
              </a:rPr>
            </a:br>
            <a:br>
              <a:rPr lang="fa-IR" sz="1800" b="0" i="0" dirty="0">
                <a:effectLst/>
                <a:latin typeface="WeblySleek_UI_Normal"/>
              </a:rPr>
            </a:br>
            <a:r>
              <a:rPr lang="fa-IR" sz="1800" b="0" i="0" dirty="0">
                <a:effectLst/>
                <a:latin typeface="WeblySleek_UI_Normal"/>
              </a:rPr>
              <a:t>در دوران طلایی، مسلمانان در علوم مختلف پیشرفت‌های بسیاری داشتند. حمایت دولتی، ساخت دانشگاه و رصدخانه و ترجمه آثار و کتب علمی از زبان‌های دیگر مانند یونانی، سریانی و پهلوی، ازجمله مهم‌ترین دلایل پیشرفت علمی مسلمانان در این دوران به شمار می‌آیند.</a:t>
            </a:r>
            <a:br>
              <a:rPr lang="fa-IR" sz="1800" b="0" i="0" dirty="0">
                <a:solidFill>
                  <a:srgbClr val="212529"/>
                </a:solidFill>
                <a:effectLst/>
                <a:highlight>
                  <a:srgbClr val="FFFFFF"/>
                </a:highlight>
                <a:latin typeface="WeblySleek_UI_Normal"/>
              </a:rPr>
            </a:br>
            <a:endParaRPr lang="en-US" sz="1800" dirty="0"/>
          </a:p>
        </p:txBody>
      </p:sp>
    </p:spTree>
    <p:extLst>
      <p:ext uri="{BB962C8B-B14F-4D97-AF65-F5344CB8AC3E}">
        <p14:creationId xmlns:p14="http://schemas.microsoft.com/office/powerpoint/2010/main" val="15073635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B72FD-F23F-2C9E-6383-DF79CB175DC9}"/>
              </a:ext>
            </a:extLst>
          </p:cNvPr>
          <p:cNvSpPr>
            <a:spLocks noGrp="1"/>
          </p:cNvSpPr>
          <p:nvPr>
            <p:ph idx="4294967295"/>
          </p:nvPr>
        </p:nvSpPr>
        <p:spPr>
          <a:xfrm>
            <a:off x="2018349" y="1133566"/>
            <a:ext cx="7796212" cy="5384800"/>
          </a:xfrm>
        </p:spPr>
        <p:txBody>
          <a:bodyPr>
            <a:normAutofit/>
          </a:bodyPr>
          <a:lstStyle/>
          <a:p>
            <a:pPr lvl="1" algn="r"/>
            <a:r>
              <a:rPr lang="fa-IR" sz="2000" b="0" i="0" dirty="0">
                <a:solidFill>
                  <a:srgbClr val="ECECEC"/>
                </a:solidFill>
                <a:effectLst/>
                <a:latin typeface="Arial" panose="020B0604020202020204" pitchFamily="34" charset="0"/>
                <a:cs typeface="Arial" panose="020B0604020202020204" pitchFamily="34" charset="0"/>
              </a:rPr>
              <a:t>علم و اسلام، هر دو به عنوان دو سیستم ایدئولوژیکی و دینی، ابزارهایی برای تفسیر دنیای اطراف ما هستند. در ابتدا، ممکن است به نظر برسد که این دو مفهوم قابل انطباق با یکدیگر نیستند. اما اگر به عمق موضوع بپردازیم، متوجه می‌شویم که این دو مفهوم می‌توانند با یکدیگر هماهنگ باشند و حتی تکمیل کننده یکدیگر باشند.</a:t>
            </a:r>
          </a:p>
          <a:p>
            <a:pPr algn="r"/>
            <a:r>
              <a:rPr lang="fa-IR" b="0" i="0" dirty="0">
                <a:solidFill>
                  <a:srgbClr val="ECECEC"/>
                </a:solidFill>
                <a:effectLst/>
                <a:latin typeface="Arial" panose="020B0604020202020204" pitchFamily="34" charset="0"/>
                <a:cs typeface="Arial" panose="020B0604020202020204" pitchFamily="34" charset="0"/>
              </a:rPr>
              <a:t>در اسلام، دانش و علم به عنوان یک نعمت الهی توصیف می‌شود. از زمان اولین آیه‌ای که به پیامبر اسلام، محمد صلی الله علیه و آله و سلم، نازل شد ، دعوت به دانش و آگاهی بود. این نوع دیدگاه اسلامی به علم، اجازه می‌دهد تا علم دینی و علم عقلی و تجربی با یکدیگر تلفیق شوند. در واقع، بسیاری از علمای اسلامی تاریخی مانند ابن سینا، ابوعلی سینا، و ابونصر فارابی به‌عنوان بزرگترین دانشمندان تاریخ شناخته می‌شوند که به طور گسترده در زمینه‌هایی از جمله پزشکی، فلسفه، علوم طبیعی، و ریاضیات فعالیت داشتند.</a:t>
            </a:r>
          </a:p>
          <a:p>
            <a:pPr algn="r"/>
            <a:r>
              <a:rPr lang="fa-IR" sz="2000" b="0" i="0" dirty="0">
                <a:effectLst/>
                <a:latin typeface="Söhne"/>
              </a:rPr>
              <a:t>به طور کلی  میتوان نتیجه گرفت که اسلام و علم میتوتنند باهم همخوانی داشته باشند، ولی نیاز به تفسیر دوباره و بروزرسانی تفاهمات دینی و علمی دارند تا این هماهنگی به وجود آید.</a:t>
            </a:r>
            <a:endParaRPr lang="fa-IR" b="0" i="0" dirty="0">
              <a:solidFill>
                <a:srgbClr val="ECECEC"/>
              </a:solidFill>
              <a:effectLst/>
              <a:latin typeface="Arial" panose="020B0604020202020204" pitchFamily="34" charset="0"/>
              <a:cs typeface="Arial" panose="020B0604020202020204" pitchFamily="34" charset="0"/>
            </a:endParaRPr>
          </a:p>
          <a:p>
            <a:endParaRPr lang="en-US" dirty="0"/>
          </a:p>
        </p:txBody>
      </p:sp>
      <p:sp>
        <p:nvSpPr>
          <p:cNvPr id="6" name="Title 4">
            <a:extLst>
              <a:ext uri="{FF2B5EF4-FFF2-40B4-BE49-F238E27FC236}">
                <a16:creationId xmlns:a16="http://schemas.microsoft.com/office/drawing/2014/main" id="{19D461A4-0276-63B3-BC1D-4B0FDE0D2684}"/>
              </a:ext>
            </a:extLst>
          </p:cNvPr>
          <p:cNvSpPr txBox="1">
            <a:spLocks/>
          </p:cNvSpPr>
          <p:nvPr/>
        </p:nvSpPr>
        <p:spPr>
          <a:xfrm>
            <a:off x="2787256" y="269441"/>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endParaRPr lang="en-US" dirty="0"/>
          </a:p>
        </p:txBody>
      </p:sp>
    </p:spTree>
    <p:extLst>
      <p:ext uri="{BB962C8B-B14F-4D97-AF65-F5344CB8AC3E}">
        <p14:creationId xmlns:p14="http://schemas.microsoft.com/office/powerpoint/2010/main" val="21141614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002F-755F-6D49-C4D1-359D0B049B40}"/>
              </a:ext>
            </a:extLst>
          </p:cNvPr>
          <p:cNvSpPr>
            <a:spLocks noGrp="1"/>
          </p:cNvSpPr>
          <p:nvPr>
            <p:ph type="title"/>
          </p:nvPr>
        </p:nvSpPr>
        <p:spPr>
          <a:xfrm>
            <a:off x="1703559" y="535709"/>
            <a:ext cx="8784882" cy="4525817"/>
          </a:xfrm>
        </p:spPr>
        <p:txBody>
          <a:bodyPr>
            <a:normAutofit/>
          </a:bodyPr>
          <a:lstStyle/>
          <a:p>
            <a:pPr algn="ctr"/>
            <a:r>
              <a:rPr lang="fa-IR" dirty="0"/>
              <a:t>سپاس از همراهی شما</a:t>
            </a:r>
            <a:br>
              <a:rPr lang="fa-IR" dirty="0"/>
            </a:br>
            <a:br>
              <a:rPr lang="fa-IR" sz="2000" dirty="0"/>
            </a:br>
            <a:r>
              <a:rPr lang="en-US" sz="2000" dirty="0">
                <a:hlinkClick r:id="rId2"/>
              </a:rPr>
              <a:t>https://fa.wikipedia.org/wiki</a:t>
            </a:r>
            <a:br>
              <a:rPr lang="fa-IR" sz="2000" dirty="0"/>
            </a:br>
            <a:br>
              <a:rPr lang="fa-IR" sz="2000" dirty="0"/>
            </a:br>
            <a:r>
              <a:rPr lang="en-US" sz="2000" dirty="0">
                <a:hlinkClick r:id="rId3"/>
              </a:rPr>
              <a:t>https://mustafaprize.org/en/p/Place-and-knowledge-in-Islam</a:t>
            </a:r>
            <a:br>
              <a:rPr lang="fa-IR" sz="2000" dirty="0"/>
            </a:br>
            <a:br>
              <a:rPr lang="fa-IR" sz="2000" dirty="0"/>
            </a:br>
            <a:r>
              <a:rPr lang="en-US" sz="2000" dirty="0">
                <a:hlinkClick r:id="rId4"/>
              </a:rPr>
              <a:t>https://ensani.ir/fa/article/92773</a:t>
            </a:r>
            <a:br>
              <a:rPr lang="fa-IR" sz="2000" dirty="0"/>
            </a:br>
            <a:br>
              <a:rPr lang="fa-IR" sz="2000" dirty="0"/>
            </a:br>
            <a:r>
              <a:rPr lang="en-US" sz="2000" dirty="0">
                <a:hlinkClick r:id="rId5"/>
              </a:rPr>
              <a:t>https://www.mehrnews.com/news/2977383</a:t>
            </a:r>
            <a:br>
              <a:rPr lang="fa-IR" sz="2000" dirty="0"/>
            </a:br>
            <a:br>
              <a:rPr lang="fa-IR" sz="2000" dirty="0"/>
            </a:br>
            <a:r>
              <a:rPr lang="en-US" sz="2000" dirty="0">
                <a:hlinkClick r:id="rId6"/>
              </a:rPr>
              <a:t>https://fa.wikifeqh.ir</a:t>
            </a:r>
            <a:br>
              <a:rPr lang="fa-IR" sz="2000"/>
            </a:br>
            <a:br>
              <a:rPr lang="fa-IR" sz="2000" dirty="0"/>
            </a:br>
            <a:r>
              <a:rPr lang="en-US" sz="2000" dirty="0"/>
              <a:t>https://www.etemadnewspaper.ir/fa/main/detail/196168</a:t>
            </a:r>
          </a:p>
        </p:txBody>
      </p:sp>
    </p:spTree>
    <p:extLst>
      <p:ext uri="{BB962C8B-B14F-4D97-AF65-F5344CB8AC3E}">
        <p14:creationId xmlns:p14="http://schemas.microsoft.com/office/powerpoint/2010/main" val="28971205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211</TotalTime>
  <Words>2012</Words>
  <Application>Microsoft Office PowerPoint</Application>
  <PresentationFormat>Widescreen</PresentationFormat>
  <Paragraphs>14</Paragraphs>
  <Slides>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Arial</vt:lpstr>
      <vt:lpstr>B Arash</vt:lpstr>
      <vt:lpstr>Calibri</vt:lpstr>
      <vt:lpstr>IRANSans</vt:lpstr>
      <vt:lpstr>MS Shell Dlg 2</vt:lpstr>
      <vt:lpstr>Söhne</vt:lpstr>
      <vt:lpstr>Vazir</vt:lpstr>
      <vt:lpstr>Vazir</vt:lpstr>
      <vt:lpstr>WeblySleek_UI_Normal</vt:lpstr>
      <vt:lpstr>Wingdings</vt:lpstr>
      <vt:lpstr>Wingdings 3</vt:lpstr>
      <vt:lpstr>Madison</vt:lpstr>
      <vt:lpstr>تهیه کنندگان:  کورش نجاتیان صالح یزدیانی</vt:lpstr>
      <vt:lpstr>استفان بار، استاد فیزیک دانشگاه دلور:   بسیاری از خداناباوران با اعتماد به نفس اعلام می کنند که میان علم و دین تعارض و تناقض وجد دارد و بسیاری از دینداران نیز نگران هستند که چنین تعارضی وجود داشته باشد.  مطمئنا برخی از باورها در برخی از ادیان با علم در تعارض هستند. ولی چرا باوری وجود دارد که تمامی ادیان یا دین به خودی خود با علم در تعارض است؟ فکر می​کنم دو چیز را با هم قاطی می کنند. تعارضی بین دین و علم وجود ندارد، بلکه تعارضی طولانی مدت بین دین و فلسفه ای به نام ماده گرایی علمی وجود داشته است.  تعریف ماده گرایی علمی:  ماده گرایی علمی، فلسفه ای است که با علم رشد نموده، تحت تاثیر علم بوده و اغلب خود را در شنل علم پنهان میکند و جهان بینی بسیاری از دانشمندان و بسیاری افرادی است که ادعا می کنند سخنگوی علم هستند. اما ماده گرایی علمی علم نیست، فلسفه است. ایده اصلی ماده گرایی علمی این است که واقعیت چیزی جز ماده نیست، یعنی هر چه روی می دهد و هر چه را که وجود دارد میتوان با قوانین فیزیک و احتمالات فهمید. هرچند، برای برخی از ماده گرایان این رویکرد صرفا یک فلسفه نیست بلکه یک ایدئولوژی است که سرسختانه به آن باور دارند. آنها بر این باور هستند که علم ماموریت رهایی بخشی دارد و قرار است ذهن انسان را از بی خردی و خرافه نجات دهد و از نظر آنها دین در این دسته امور قرار می گیرد.  </vt:lpstr>
      <vt:lpstr>ادعای تاریخی آنها این است که دینداران و نهادهای دینی در طول تاریخ سعی کرده اند علم را سرکوب کنند و مانع آن شوند. این ادعا خود را به شکل سمبلیک در محاکمه گالیله توسط کلیسا نشان می دهد. این نگرش با مخالفت بنیادگرایان مسیحی آمریکا رواج بیشتری می یابد. ادعای علمی آنها این است که کشفیات علمی از زمان کوپرنیک باورهای دینی در مورد جهان و جایگاه انسان در جهان را زیر سوال برده است. روایت آنها اینگونه است که تقریبا تمام کشفیات علمی ضربه ای به دین زده است: کوپرنیک نشان داد که ما در مرکز جهان نیستم؛ نیوتن نشان داد که جهان با قوانین و نیروهای کور اداره می شود؛ نجوم جدید نشان می دهد که ما در مقایسه با جهان چقدر کوچک و بی اهمیت هستیم؛ داروین نشان داد که تفاوتی اساسی بین ما و دیگر حیوان ها نیست، تنها تفاوت مرتبه ای وجود دارد. یافته های نوروبیولوژی و هوش مصنوعی قرار است نشان دهد آنچه روح انسان نامیده می شود چیزی جز فرآیندهای پیچیده مغز (یک کامپیوتر بیولوژیک) نیست.    نزاع کلیسا و دانشمندان:  با ظهور دین اسلام (قرن هفتم میلادی) رشد علمی در جهان آغاز شد و علوم مسلمانان از طریق نهضت ترجمه به اروپا انتقال یافت. کپرنیک( ۱۴۳۷-۱۵۴۳ م ) و کپلر( ۱۵۷۱-۱۶۳۰ م ) مسئله سکون خورشید و حرکت زمین را طرح کردند. گالیله (۱۵۴۶-۱۶۴۲م ) کار ایشان را پیگیری نمود. تحریک درباریان سبب نزاع وی با کلیسا یا مهم‌ترین نزاع علم و دین در غرب شد.   عدم آشنایی کشیشان با پیشرفت‌های علوم تجربی، نشناختن اهداف اصیل دین و تعصب باطل برخی از کشیشان دون‌پایه، انحصاری کردن فهم کتاب مقدس، دینی پنداشتن دستگاه فلسفی ارسطویی، پذیرش نظریات علمی به عنوان بخشی از دین و قطعی پنداشتن آنها و اظهار نظرهای مداوم متکلمان در نظریات جدید علمی سبب تشدید این اختلافات شد.  در نتیجه در سال۱۶۱۶ م شورای کلیسا دیدگاهی را که مدعی چرخش زمین به دور خورشید بود خلاف تعالیم کتاب مقدس دانسته و محکوم کرد. کتاب کوپرنیک در فهرست کتابهای ممنوعه قرارگرفت و گالیله در خانه خود بازداشت شد</vt:lpstr>
      <vt:lpstr>مفهوم زمین مرکزی: مفهوم زمین مرکزی در قرون وسطی ممکن است با دیدگاه علمی در تضاد باشد، اما در دیدگاه اسلامی امروزی، بسیاری از علما به این نکته پی برده‌اند که تعبیر مجددی از مفهوم مرکزیت زمین ممکن است وجود داشته باشد که با دیدگاه‌های علمی همخوانی داشته باشد.  نظریه‌های علمی در مورد ایجاد جهان: علم مدرن نظریه‌هایی مبتنی بر دلایل و شواهد ارائه می‌دهد که ممکن است با برخی اعتقادات دینی در مورد ایجاد جهان تضاد داشته باشد. با این حال، می‌توان این دو را با توجه به دیدگاه‌های متفاوت بررسی کرد و سعی در یافتن نقاط تلفیقی داشت.  مسائل اخلاقی و علمی: برخی از مسائل اخلاقی که توسط علم مورد بررسی قرار می‌گیرند ممکن است با برخی اصول دینی تضاد داشته باشند، اما با توجه به اینکه دین اسلام همچنان مفهوم اخلاق و ارزش‌های زندگی را ترویج می‌کند، می‌توان تلاش کرد تا نقاط همسانی بین دیدگاه‌های علمی و دینی در مورد اخلاق و ارزش‌ها را پیدا کرد. با توجه به موارد فوق، می‌توان دید که اسلام و علم می‌توانند با یکدیگر همخوانی داشته باشند، ولی نیاز به تفسیر دوباره و به روزرسانی تفاهمات دینی و علمی دارند تا این هماهنگی به وجود آید.   </vt:lpstr>
      <vt:lpstr>آموزه‏های قرآنی و سنت معصومان‏علیهم السلام، سهم به سزایی در شکوفایی علم و دانش داشته‏اند، پیامبر صلی الله علیه و آله و سلم، در دعوت خویش به پیروی کورکورانه و جهل تکیه ننمود بلکه تعالیم وی لبریز از جهل ستیزی و دعوت به تفکر، علم آموزی، تعقل و تلاش فکری است.  خداوند متعال در جای جای قرآن کریم به دانش و فراگیری آن ترغیب نموده است چنان که در نخستین آیات نازل شده، شناخت و دانش محور اصلی آنهاست.  «اقرأ بِاسْمِ رَبِّکَ الَّذِی خَلَق* خَلَقَ الاِنْسانَ مِنْ عَلَق* اقْرَأْ وَربّکَ الاگکْرَم* الَّذی عَلَّمَ بِالْقَلَم* عَلَّمَ الاِنْسانَ ما لَمْ یَعْلَم». از این گذشته اسلام از آن روی که خواهان ایمان مبتنی بر شناخت است محور بیش‏تر آیات عصر دعوت درباره اعتقادات است و اساس اعتقادات مبتنی بر دانایی و شناخت است چنان که خداوند متعال می‏فرماید: «اگمّن هُوَ قانِت آناءَ اللَّیْل ساجِداً وَقائِماً یحذر الاعلیها السلام‏خرَة وَیَرجُوا رَحْمَة رَبِّه قُلْ هَلْ یَسْتَوی الَّذِینَ یَعْلَمُونَ وَالَّذِینَ لا یَعْلَمُون اِنّما یَتَذکّر اُولوا الاگلباب».  دیگر آن که روی سخن خداوند همواره با آنان است که از دانایی بهره‏ای دارند، از این روی موءمنان باید بدانند که در کسب دانایی چه مسئولیتی سنگینی را بر دوش دارند چنان که خداوند متعال در این باره می‏گوید: «وَتِلْکَ الاگمْثال نَضْرِبُها لِلنّاسِ وَما یَعْقِلُها اِلاّ العامِلُونَ». مرحوم علاّمه طباطبایی در این باره می‏نویسد: تجلیل و تمجیدی که قرآن کریم از علم و دانش نموده نظیر آن در هیچ کتاب آسمانی دیگر یافت نمی‏شود و در این باره همین بس که قرآن، زمان توحش اعراب را که عهد پیش از اسلام بوده، زمان جاهلیت نام نهاده است قرآن مجید در _______________________________ 3. سوره علق، 1 تا5:«بخوان به نام پروردگارت که (جهان را) آفریده(همان کس که) انسان را از خون بسته‏ای خلق کرده، بخوان که پروردگارت (از همه) بزرگوارتر است. همان کسی که به وسیله قلم تعلیم نمود و به انسان آنچه را نمی‏دانست یاد داد. 4. زمر/9:(«آیا چنین کسی با ارزش است) یا کسی که در ساعات شب به عبادت مشغول است و در حال سجده و قیام، از عذاب آخرت می‏ترسد و به رحمت پروردگارش امیدوار است؟ بگو آیا کسانی که می‏دانند با کسانی که نمی‏دانند یکسانند؟ تنها خردمندان متذکر می‏شوند». 5. عنکبوت/43:« این‏ها مثال‏هایی است که ما برای مردم می‏زنیم و جز دانایان آن را درک نمی‏کنند». _______________________________ صدها آیه به طرق مختلف نام علم و دانش را به میان آورده و در بیشتر آنها در مقام بزرگداشت آن می‏باشد</vt:lpstr>
      <vt:lpstr>نگاهی به آموزه های اسلام:  نگاهی به آموزه‌های اسلام نشان‌دهنده توجه بسیار زیاد این دین به علم و دانش‌آموزی است. در قرآن و کلام  پیامبر اسلام  و سایر بزرگان دین توصیه‌های بسیاری به آموختن دانش وجود دارد و می‌توان گفت سفارش به دانش‌آموزی یکی از مهم‌ترین آموزه‌های دین اسلام است. به‌عنوان‌مثال در آیه‌های چهار و پنج سوره علق خداوند در نقش بزرگ‌ترین معلم آنچه انسان نمی‌داند را با قلم به او می‌آموزد. «اَلَّذی عَلَّمَ بِالْقَلَمِ (۴) عَلَّمَ الْاِنْسَانَ مَا لَمْ یعْلَمْ (۵)». همین‌طور در اهمیت قلم که ابزار علم و دانش است همین بس که خداوند در قران به آن قسم یاد می‌کند «ن وَالْقَلَمِ وَمَا یسْطُرُون».  در احادیث و سخنان پیامبر اسلام محمد مصطفی توصیه‌های بسیاری به آموختن علم و دانش وجود دارد. ایشان نه‌تنها مسلمانان را مکرر به دانش‌آموزی سفارش کرده‌اند، بلکه آن را بر همگان واجب دانسته‌اند: «طَلَبُ الْعِلْمِ فَرِیضَةٌ عَلَی کلِّ مُسْلِمٍ وَ مُسْلِمَة». حدیث مشهور: «اُطلُبوا العِلمَ ولَو بِالصِّینِ» هم نشان می‌دهد اسلام برای آموختن علم چنان اهمیتی قائل است که اگر برای آموختنش طی مسافتی بعید نیز لازم باشد، باید برای کسب آن تلاش کرد. این توجه و سفارش فراوان به علم‌آموزی یکی دیگر از عواملی بود که باعث رشد علمی خیره‌کننده تمدن اسلامی در سده‌های آغازین شکل‌گیری‌اش شد. این دوران درخشان که از سال‌های ابتدایی قرن دو هجری (میانه‌های قرن هشت میلادی) آغاز شد و تا پنج قرن بعد ادامه یافت؛ به دوران طلایی اسلام مشهور است.  در دوران طلایی، مسلمانان در علوم مختلف پیشرفت‌های بسیاری داشتند. حمایت دولتی، ساخت دانشگاه و رصدخانه و ترجمه آثار و کتب علمی از زبان‌های دیگر مانند یونانی، سریانی و پهلوی، ازجمله مهم‌ترین دلایل پیشرفت علمی مسلمانان در این دوران به شمار می‌آیند. </vt:lpstr>
      <vt:lpstr>PowerPoint Presentation</vt:lpstr>
      <vt:lpstr>سپاس از همراهی شما  https://fa.wikipedia.org/wiki  https://mustafaprize.org/en/p/Place-and-knowledge-in-Islam  https://ensani.ir/fa/article/92773  https://www.mehrnews.com/news/2977383  https://fa.wikifeqh.ir  https://www.etemadnewspaper.ir/fa/main/detail/196168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تهیه کنندگان:  کورش نجاتیان صالح یزدیانی</dc:title>
  <dc:creator>KOUROSH Nejatian</dc:creator>
  <cp:lastModifiedBy>KOUROSH Nejatian</cp:lastModifiedBy>
  <cp:revision>4</cp:revision>
  <dcterms:created xsi:type="dcterms:W3CDTF">2024-04-27T16:45:54Z</dcterms:created>
  <dcterms:modified xsi:type="dcterms:W3CDTF">2024-04-29T10:28:49Z</dcterms:modified>
</cp:coreProperties>
</file>