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0943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PITTALA KOUSALYA SUPRAJA</a:t>
            </a:r>
            <a:endParaRPr lang="en-US" spc="-105" dirty="0">
              <a:solidFill>
                <a:srgbClr val="E7E6E6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24</a:t>
            </a:r>
            <a:r>
              <a:rPr lang="en-IN" spc="-10" baseline="3000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th</a:t>
            </a:r>
            <a:r>
              <a:rPr lang="en-IN" spc="-1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80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83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  <a:endParaRPr dirty="0"/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  <a:endParaRPr spc="5" dirty="0"/>
          </a:p>
          <a:p>
            <a:pPr marL="5581015" marR="22225" indent="-228600">
              <a:lnSpc>
                <a:spcPct val="930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  <a:endParaRPr spc="10" dirty="0"/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  <a:endParaRPr spc="45" dirty="0"/>
          </a:p>
          <a:p>
            <a:pPr marL="5581015" marR="152400" indent="-228600">
              <a:lnSpc>
                <a:spcPct val="1030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https://github.com/Kousalya-06/Data-Science-and-Machine-Learning-Capstone-Project/blob/main/EDA%20with%20Data%20Visualization.ipynb</a:t>
            </a:r>
            <a:endParaRPr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10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trend.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088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https://github.com/Kousalya-06/Data-Science-and-Machine-Learning-Capstone-Project/blob/main/Extracting%20and%20Visualizing%20Stock%20Data.ipynb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11</a:t>
            </a:r>
            <a:endParaRPr sz="1550" dirty="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41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mission.</a:t>
            </a:r>
            <a:endParaRPr sz="1700" dirty="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(CRS)</a:t>
            </a:r>
            <a:endParaRPr sz="1700" dirty="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v1.1</a:t>
            </a:r>
            <a:endParaRPr sz="1700" dirty="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endParaRPr sz="1700" dirty="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names.</a:t>
            </a:r>
            <a:endParaRPr sz="170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100330" indent="-229235">
              <a:lnSpc>
                <a:spcPct val="102000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https://github.com/Kousalya-06/Data-Science-and-Machine-Learning-Capstone-Project/blob/main/EDA%20with%20SQL.ipynb</a:t>
            </a:r>
            <a:endParaRPr sz="2150" dirty="0">
              <a:solidFill>
                <a:schemeClr val="tx2">
                  <a:lumMod val="60000"/>
                  <a:lumOff val="40000"/>
                </a:schemeClr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map.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204470" indent="-229235">
              <a:lnSpc>
                <a:spcPct val="1020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instance: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cities.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582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50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version.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367030" indent="-229235">
              <a:lnSpc>
                <a:spcPct val="1050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lang="en-IN"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https://github.com/Kousalya-06/Data-Science-and-Machine-Learning-Capstone-Project/blob/main/Interactive%20Visual%20Analytics%20with%20Folium.ipynb</a:t>
            </a:r>
            <a:endParaRPr sz="2150" dirty="0">
              <a:solidFill>
                <a:schemeClr val="tx2">
                  <a:lumMod val="60000"/>
                  <a:lumOff val="40000"/>
                </a:schemeClr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00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testing.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GridSearchCV.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443865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tuning.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https://github.com/Kousalya-06/Data-Science-and-Machine-Learning-Capstone-Project/blob/main/Machine%20Learning%20Prediction.ipynb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screenshots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18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30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Introduction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Methodology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Results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Conclusion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Appendix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-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0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60" dirty="0">
                <a:latin typeface="Microsoft Sans Serif" panose="020B0604020202020204"/>
                <a:cs typeface="Microsoft Sans Serif" panose="020B0604020202020204"/>
              </a:rPr>
              <a:t>SSO,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 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success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Fr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w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observe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rate </a:t>
            </a:r>
            <a:r>
              <a:rPr sz="2150" spc="-5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since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kept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increasing</a:t>
            </a:r>
            <a:r>
              <a:rPr sz="2150" spc="3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70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4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word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D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40" dirty="0">
                <a:latin typeface="Arial" panose="020B0604020202020204"/>
                <a:cs typeface="Arial" panose="020B0604020202020204"/>
              </a:rPr>
              <a:t>S</a:t>
            </a:r>
            <a:r>
              <a:rPr sz="2150" b="1" spc="-190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229" dirty="0">
                <a:latin typeface="Arial" panose="020B0604020202020204"/>
                <a:cs typeface="Arial" panose="020B0604020202020204"/>
              </a:rPr>
              <a:t>I</a:t>
            </a:r>
            <a:r>
              <a:rPr sz="2150" b="1" spc="-210" dirty="0">
                <a:latin typeface="Arial" panose="020B0604020202020204"/>
                <a:cs typeface="Arial" panose="020B0604020202020204"/>
              </a:rPr>
              <a:t>NC</a:t>
            </a:r>
            <a:r>
              <a:rPr sz="215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15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2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5" dirty="0">
                <a:latin typeface="Microsoft Sans Serif" panose="020B0604020202020204"/>
                <a:cs typeface="Microsoft Sans Serif" panose="020B0604020202020204"/>
              </a:rPr>
              <a:t>que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15" dirty="0"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data.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`CCA`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below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2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000" spc="-2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calculated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average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1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y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2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9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1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0" dirty="0">
                <a:latin typeface="Microsoft Sans Serif" panose="020B0604020202020204"/>
                <a:cs typeface="Microsoft Sans Serif" panose="020B0604020202020204"/>
              </a:rPr>
              <a:t>2928.4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000"/>
              </a:lnSpc>
              <a:spcBef>
                <a:spcPts val="360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800" spc="-10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rv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2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25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8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800" spc="-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latin typeface="Microsoft Sans Serif" panose="020B0604020202020204"/>
                <a:cs typeface="Microsoft Sans Serif" panose="020B0604020202020204"/>
              </a:rPr>
              <a:t>first </a:t>
            </a:r>
            <a:r>
              <a:rPr sz="1800" spc="-80" dirty="0"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1800" spc="-5" dirty="0">
                <a:latin typeface="Microsoft Sans Serif" panose="020B0604020202020204"/>
                <a:cs typeface="Microsoft Sans Serif" panose="020B0604020202020204"/>
              </a:rPr>
              <a:t>outcome </a:t>
            </a:r>
            <a:r>
              <a:rPr sz="1800" spc="5" dirty="0"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-4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ground </a:t>
            </a:r>
            <a:r>
              <a:rPr sz="1800" spc="20" dirty="0">
                <a:latin typeface="Microsoft Sans Serif" panose="020B0604020202020204"/>
                <a:cs typeface="Microsoft Sans Serif" panose="020B0604020202020204"/>
              </a:rPr>
              <a:t>pad </a:t>
            </a:r>
            <a:r>
              <a:rPr sz="1800" spc="-70" dirty="0">
                <a:latin typeface="Microsoft Sans Serif" panose="020B0604020202020204"/>
                <a:cs typeface="Microsoft Sans Serif" panose="020B0604020202020204"/>
              </a:rPr>
              <a:t>was </a:t>
            </a:r>
            <a:r>
              <a:rPr sz="1800" spc="-10" dirty="0">
                <a:latin typeface="Microsoft Sans Serif" panose="020B0604020202020204"/>
                <a:cs typeface="Microsoft Sans Serif" panose="020B0604020202020204"/>
              </a:rPr>
              <a:t>22</a:t>
            </a:r>
            <a:r>
              <a:rPr sz="1800" spc="-15" baseline="21000" dirty="0">
                <a:latin typeface="Microsoft Sans Serif" panose="020B0604020202020204"/>
                <a:cs typeface="Microsoft Sans Serif" panose="020B0604020202020204"/>
              </a:rPr>
              <a:t>nd</a:t>
            </a:r>
            <a:r>
              <a:rPr sz="1800" spc="-7" baseline="210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latin typeface="Microsoft Sans Serif" panose="020B0604020202020204"/>
                <a:cs typeface="Microsoft Sans Serif" panose="020B0604020202020204"/>
              </a:rPr>
              <a:t>December </a:t>
            </a:r>
            <a:r>
              <a:rPr sz="18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latin typeface="Microsoft Sans Serif" panose="020B0604020202020204"/>
                <a:cs typeface="Microsoft Sans Serif" panose="020B0604020202020204"/>
              </a:rPr>
              <a:t>2015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  <a:endParaRPr spc="17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boo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000" spc="-10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drone 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4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D 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er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ne 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sf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8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pa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oad 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grea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4000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bu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han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6000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QL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0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4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ard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‘%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’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3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14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5" dirty="0"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ure.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7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bo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ha</a:t>
            </a:r>
            <a:r>
              <a:rPr sz="1700" spc="-10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3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0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8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dirty="0">
                <a:latin typeface="Microsoft Sans Serif" panose="020B0604020202020204"/>
                <a:cs typeface="Microsoft Sans Serif" panose="020B0604020202020204"/>
              </a:rPr>
              <a:t>m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100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4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4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ubq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6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-22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95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17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-260" dirty="0">
                <a:latin typeface="Arial" panose="020B0604020202020204"/>
                <a:cs typeface="Arial" panose="020B0604020202020204"/>
              </a:rPr>
              <a:t>W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H</a:t>
            </a:r>
            <a:r>
              <a:rPr sz="1700" b="1" spc="-240" dirty="0">
                <a:latin typeface="Arial" panose="020B0604020202020204"/>
                <a:cs typeface="Arial" panose="020B0604020202020204"/>
              </a:rPr>
              <a:t>E</a:t>
            </a:r>
            <a:r>
              <a:rPr sz="1700" b="1" spc="-185" dirty="0">
                <a:latin typeface="Arial" panose="020B0604020202020204"/>
                <a:cs typeface="Arial" panose="020B0604020202020204"/>
              </a:rPr>
              <a:t>R</a:t>
            </a:r>
            <a:r>
              <a:rPr sz="1700" b="1" spc="135" dirty="0">
                <a:latin typeface="Arial" panose="020B0604020202020204"/>
                <a:cs typeface="Arial" panose="020B0604020202020204"/>
              </a:rPr>
              <a:t>E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700" spc="-1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700" spc="-4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700" spc="-5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700" spc="-5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700" spc="3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spc="-3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700" spc="2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1700" spc="11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700"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1700" b="1" spc="40" dirty="0">
                <a:latin typeface="Arial" panose="020B0604020202020204"/>
                <a:cs typeface="Arial" panose="020B0604020202020204"/>
              </a:rPr>
              <a:t>A</a:t>
            </a:r>
            <a:r>
              <a:rPr sz="17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1700" b="1" spc="25" dirty="0">
                <a:latin typeface="Arial" panose="020B0604020202020204"/>
                <a:cs typeface="Arial" panose="020B0604020202020204"/>
              </a:rPr>
              <a:t>(</a:t>
            </a:r>
            <a:r>
              <a:rPr sz="1700" b="1" spc="5" dirty="0">
                <a:latin typeface="Arial" panose="020B0604020202020204"/>
                <a:cs typeface="Arial" panose="020B0604020202020204"/>
              </a:rPr>
              <a:t>)  </a:t>
            </a:r>
            <a:r>
              <a:rPr sz="1700" spc="15" dirty="0">
                <a:latin typeface="Microsoft Sans Serif" panose="020B0604020202020204"/>
                <a:cs typeface="Microsoft Sans Serif" panose="020B0604020202020204"/>
              </a:rPr>
              <a:t>function.</a:t>
            </a:r>
            <a:endParaRPr sz="17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31</a:t>
            </a:r>
            <a:endParaRPr sz="9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32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2015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  <a:endParaRPr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ct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2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UN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ro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da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and  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315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spc="-29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il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er 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ng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ou</a:t>
            </a:r>
            <a:r>
              <a:rPr sz="2000" spc="-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90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EE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N  </a:t>
            </a:r>
            <a:r>
              <a:rPr sz="2000" spc="85" dirty="0">
                <a:latin typeface="Microsoft Sans Serif" panose="020B0604020202020204"/>
                <a:cs typeface="Microsoft Sans Serif" panose="020B0604020202020204"/>
              </a:rPr>
              <a:t>2010-06-04</a:t>
            </a:r>
            <a:r>
              <a:rPr sz="20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0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2010-03-20.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000" spc="-2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ap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8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70" dirty="0"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2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group </a:t>
            </a:r>
            <a:r>
              <a:rPr sz="2000" spc="2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landing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outcomes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 and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RD</a:t>
            </a:r>
            <a:r>
              <a:rPr sz="2000" b="1" spc="-2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12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160" dirty="0">
                <a:latin typeface="Arial" panose="020B0604020202020204"/>
                <a:cs typeface="Arial" panose="020B0604020202020204"/>
              </a:rPr>
              <a:t>Y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au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000" spc="-6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  order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3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he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grou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ped</a:t>
            </a:r>
            <a:r>
              <a:rPr sz="2000" spc="-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ng  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000" spc="40" dirty="0">
                <a:latin typeface="Microsoft Sans Serif" panose="020B0604020202020204"/>
                <a:cs typeface="Microsoft Sans Serif" panose="020B0604020202020204"/>
              </a:rPr>
              <a:t>tc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000" spc="-15" dirty="0"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00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000" spc="-2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10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000" spc="-30" dirty="0"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2000" spc="-8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000" spc="-65" dirty="0"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000" spc="-55" dirty="0"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0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000" spc="5" dirty="0">
                <a:latin typeface="Microsoft Sans Serif" panose="020B0604020202020204"/>
                <a:cs typeface="Microsoft Sans Serif" panose="020B0604020202020204"/>
              </a:rPr>
              <a:t>order.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  <a:t>33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39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answers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successfully?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program.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4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215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highest</a:t>
            </a:r>
            <a:r>
              <a:rPr sz="215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latin typeface="Microsoft Sans Serif" panose="020B0604020202020204"/>
                <a:cs typeface="Microsoft Sans Serif" panose="020B0604020202020204"/>
              </a:rPr>
              <a:t>accuracy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 panose="020F0502020204030204"/>
                <a:cs typeface="Calibri" panose="020F0502020204030204"/>
              </a:rPr>
              <a:t>43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000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that: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9235">
              <a:lnSpc>
                <a:spcPct val="102000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site.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20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started</a:t>
            </a:r>
            <a:r>
              <a:rPr sz="2150" spc="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latin typeface="Microsoft Sans Serif" panose="020B0604020202020204"/>
                <a:cs typeface="Microsoft Sans Serif" panose="020B0604020202020204"/>
              </a:rPr>
              <a:t>increase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75" dirty="0">
                <a:latin typeface="Microsoft Sans Serif" panose="020B0604020202020204"/>
                <a:cs typeface="Microsoft Sans Serif" panose="020B0604020202020204"/>
              </a:rPr>
              <a:t>2013</a:t>
            </a:r>
            <a:r>
              <a:rPr sz="2150" spc="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5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2150" spc="5" dirty="0">
                <a:latin typeface="Microsoft Sans Serif" panose="020B0604020202020204"/>
                <a:cs typeface="Microsoft Sans Serif" panose="020B0604020202020204"/>
              </a:rPr>
              <a:t>2020.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ES-L1,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04" dirty="0">
                <a:latin typeface="Microsoft Sans Serif" panose="020B0604020202020204"/>
                <a:cs typeface="Microsoft Sans Serif" panose="020B0604020202020204"/>
              </a:rPr>
              <a:t>GEO,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15" dirty="0">
                <a:latin typeface="Microsoft Sans Serif" panose="020B0604020202020204"/>
                <a:cs typeface="Microsoft Sans Serif" panose="020B0604020202020204"/>
              </a:rPr>
              <a:t>HEO,</a:t>
            </a:r>
            <a:r>
              <a:rPr sz="215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220" dirty="0">
                <a:latin typeface="Microsoft Sans Serif" panose="020B0604020202020204"/>
                <a:cs typeface="Microsoft Sans Serif" panose="020B0604020202020204"/>
              </a:rPr>
              <a:t>SSO,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latin typeface="Microsoft Sans Serif" panose="020B0604020202020204"/>
                <a:cs typeface="Microsoft Sans Serif" panose="020B0604020202020204"/>
              </a:rPr>
              <a:t>VLEO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14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215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latin typeface="Microsoft Sans Serif" panose="020B0604020202020204"/>
                <a:cs typeface="Microsoft Sans Serif" panose="020B0604020202020204"/>
              </a:rPr>
              <a:t>rate.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sites.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task.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5</a:t>
            </a:r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: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Wikipedia.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features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SQL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Dash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 panose="020B0604020202020204"/>
                <a:cs typeface="Microsoft Sans Serif" panose="020B0604020202020204"/>
              </a:rPr>
              <a:t>models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methods</a:t>
            </a:r>
            <a:endParaRPr sz="2150">
              <a:latin typeface="Microsoft Sans Serif" panose="020B0604020202020204"/>
              <a:cs typeface="Microsoft Sans Serif" panose="020B0604020202020204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73660" lvl="1" indent="-229235">
              <a:lnSpc>
                <a:spcPct val="101000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.json_normalize().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26035" lvl="1" indent="-229235">
              <a:lnSpc>
                <a:spcPct val="1050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necessary.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4610" lvl="1" indent="-229235">
              <a:lnSpc>
                <a:spcPct val="101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  <a:p>
            <a:pPr marL="699135" marR="5080" lvl="1" indent="-229235">
              <a:lnSpc>
                <a:spcPct val="1020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analysis.</a:t>
            </a:r>
            <a:endParaRPr sz="18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9192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formatting.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5080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https://github.com/Kousalya-06/Data-Science-and-Machine-Learning-Capstone-Project/blob/main/Data%20Wrangling.ipynb</a:t>
            </a:r>
            <a:r>
              <a:rPr lang="en-IN" sz="215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endParaRPr lang="en-IN" sz="2150" spc="45" dirty="0">
              <a:solidFill>
                <a:schemeClr val="tx2">
                  <a:lumMod val="60000"/>
                  <a:lumOff val="40000"/>
                </a:schemeClr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42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2000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BeautifulSoup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dataframe.</a:t>
            </a:r>
            <a:endParaRPr sz="2150" dirty="0">
              <a:latin typeface="Microsoft Sans Serif" panose="020B0604020202020204"/>
              <a:cs typeface="Microsoft Sans Serif" panose="020B0604020202020204"/>
            </a:endParaRPr>
          </a:p>
          <a:p>
            <a:pPr marL="241300" marR="9525" indent="-228600">
              <a:lnSpc>
                <a:spcPct val="1030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  <a:t>https://github.com/Kousalya-06/Data-Science-and-Machine-Learning-Capstone-Project/blob/main/Data%20Collection%20with%20Web%20Scraping.ipynb.</a:t>
            </a:r>
            <a:endParaRPr lang="en-IN" sz="2150" spc="10" dirty="0">
              <a:solidFill>
                <a:srgbClr val="1C7BDB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 panose="020B0604020202020204"/>
                <a:cs typeface="Microsoft Sans Serif" panose="020B0604020202020204"/>
              </a:rPr>
            </a:fld>
            <a:endParaRPr sz="155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10009</Words>
  <Application>WPS Presentation</Application>
  <PresentationFormat>Widescreen</PresentationFormat>
  <Paragraphs>301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</vt:lpstr>
      <vt:lpstr>SimSun</vt:lpstr>
      <vt:lpstr>Wingdings</vt:lpstr>
      <vt:lpstr>Microsoft Sans Serif</vt:lpstr>
      <vt:lpstr>Arial MT</vt:lpstr>
      <vt:lpstr>Microsoft YaHei</vt:lpstr>
      <vt:lpstr>Arial Unicode MS</vt:lpstr>
      <vt:lpstr>Calibri</vt:lpstr>
      <vt:lpstr>Calibri</vt:lpstr>
      <vt:lpstr>Arial</vt:lpstr>
      <vt:lpstr>Office Theme</vt:lpstr>
      <vt:lpstr>PowerPoint 演示文稿</vt:lpstr>
      <vt:lpstr>Outline</vt:lpstr>
      <vt:lpstr>Executive Summary</vt:lpstr>
      <vt:lpstr>Introduction</vt:lpstr>
      <vt:lpstr>PowerPoint 演示文稿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演示文稿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演示文稿</vt:lpstr>
      <vt:lpstr>All launch sites global map markers</vt:lpstr>
      <vt:lpstr>Markers showing launch sites with color labels</vt:lpstr>
      <vt:lpstr>Launch Site distance to landmarks</vt:lpstr>
      <vt:lpstr>PowerPoint 演示文稿</vt:lpstr>
      <vt:lpstr>Pie chart showing the success percentage achieved by each launch site</vt:lpstr>
      <vt:lpstr>Pie chart showing the Launch site with the highest launch success ratio</vt:lpstr>
      <vt:lpstr>payload selected in the range slider</vt:lpstr>
      <vt:lpstr>PowerPoint 演示文稿</vt:lpstr>
      <vt:lpstr>Classification  Accuracy</vt:lpstr>
      <vt:lpstr>Confusion Matrix</vt:lpstr>
      <vt:lpstr>Conclusions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kousalya supraja pittala</cp:lastModifiedBy>
  <cp:revision>7</cp:revision>
  <dcterms:created xsi:type="dcterms:W3CDTF">2024-03-20T08:56:00Z</dcterms:created>
  <dcterms:modified xsi:type="dcterms:W3CDTF">2024-03-24T05:53:15Z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2024-03-20T05:30:00Z</vt:filetime>
  </property>
  <property fmtid="{D5CDD505-2E9C-101B-9397-08002B2CF9AE}" pid="3" name="LastSaved">
    <vt:filetime>2024-03-20T05:30:00Z</vt:filetime>
  </property>
  <property fmtid="{D5CDD505-2E9C-101B-9397-08002B2CF9AE}" pid="4" name="ICV">
    <vt:lpwstr>CC67F9617BFA4C0EB9C67FE9A2482323_12</vt:lpwstr>
  </property>
  <property fmtid="{D5CDD505-2E9C-101B-9397-08002B2CF9AE}" pid="5" name="KSOProductBuildVer">
    <vt:lpwstr>1033-12.2.0.13489</vt:lpwstr>
  </property>
</Properties>
</file>