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8" r:id="rId2"/>
    <p:sldId id="329" r:id="rId3"/>
    <p:sldId id="348" r:id="rId4"/>
    <p:sldId id="334" r:id="rId5"/>
    <p:sldId id="336" r:id="rId6"/>
    <p:sldId id="351" r:id="rId7"/>
    <p:sldId id="343" r:id="rId8"/>
    <p:sldId id="338" r:id="rId9"/>
    <p:sldId id="335" r:id="rId10"/>
    <p:sldId id="349" r:id="rId11"/>
    <p:sldId id="339" r:id="rId12"/>
    <p:sldId id="352" r:id="rId13"/>
    <p:sldId id="340" r:id="rId14"/>
    <p:sldId id="341" r:id="rId15"/>
    <p:sldId id="330" r:id="rId16"/>
    <p:sldId id="353" r:id="rId17"/>
    <p:sldId id="3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varScale="1">
        <p:scale>
          <a:sx n="78" d="100"/>
          <a:sy n="78" d="100"/>
        </p:scale>
        <p:origin x="8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6/17/2023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2</a:t>
            </a:fld>
            <a:endParaRPr lang="en-US"/>
          </a:p>
        </p:txBody>
      </p:sp>
    </p:spTree>
    <p:extLst>
      <p:ext uri="{BB962C8B-B14F-4D97-AF65-F5344CB8AC3E}">
        <p14:creationId xmlns:p14="http://schemas.microsoft.com/office/powerpoint/2010/main" val="411213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3</a:t>
            </a:fld>
            <a:endParaRPr lang="en-US"/>
          </a:p>
        </p:txBody>
      </p:sp>
    </p:spTree>
    <p:extLst>
      <p:ext uri="{BB962C8B-B14F-4D97-AF65-F5344CB8AC3E}">
        <p14:creationId xmlns:p14="http://schemas.microsoft.com/office/powerpoint/2010/main" val="3047223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t>11</a:t>
            </a:fld>
            <a:endParaRPr lang="en-US"/>
          </a:p>
        </p:txBody>
      </p:sp>
    </p:spTree>
    <p:extLst>
      <p:ext uri="{BB962C8B-B14F-4D97-AF65-F5344CB8AC3E}">
        <p14:creationId xmlns:p14="http://schemas.microsoft.com/office/powerpoint/2010/main" val="1645151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508E379B-1418-4A45-8006-96ED95B7816A}"/>
              </a:ext>
            </a:extLst>
          </p:cNvPr>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6/17/2023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11" name="MSIPCMContentMarking" descr="{&quot;HashCode&quot;:-830095728,&quot;Placement&quot;:&quot;Footer&quot;,&quot;Top&quot;:522.0343,&quot;Left&quot;:426.8108,&quot;SlideWidth&quot;:960,&quot;SlideHeight&quot;:540}">
            <a:extLst>
              <a:ext uri="{FF2B5EF4-FFF2-40B4-BE49-F238E27FC236}">
                <a16:creationId xmlns:a16="http://schemas.microsoft.com/office/drawing/2014/main" id="{7EE3508F-86D8-4510-B071-389976CD3F0B}"/>
              </a:ext>
            </a:extLst>
          </p:cNvPr>
          <p:cNvSpPr txBox="1"/>
          <p:nvPr userDrawn="1"/>
        </p:nvSpPr>
        <p:spPr>
          <a:xfrm>
            <a:off x="5420497" y="6629836"/>
            <a:ext cx="1351005" cy="228163"/>
          </a:xfrm>
          <a:prstGeom prst="rect">
            <a:avLst/>
          </a:prstGeom>
          <a:noFill/>
        </p:spPr>
        <p:txBody>
          <a:bodyPr vert="horz" wrap="square" lIns="0" tIns="0" rIns="0" bIns="0" rtlCol="0" anchor="ctr" anchorCtr="1">
            <a:spAutoFit/>
          </a:bodyPr>
          <a:lstStyle/>
          <a:p>
            <a:pPr algn="ctr">
              <a:spcBef>
                <a:spcPts val="0"/>
              </a:spcBef>
              <a:spcAft>
                <a:spcPts val="0"/>
              </a:spcAft>
            </a:pPr>
            <a:r>
              <a:rPr lang="en-US" sz="800">
                <a:solidFill>
                  <a:srgbClr val="000000"/>
                </a:solidFill>
                <a:latin typeface="Calibri" panose="020F0502020204030204" pitchFamily="34" charset="0"/>
              </a:rPr>
              <a:t>Classification: Confidential</a:t>
            </a:r>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ulrikthygepedersen/airbnb-listings?select=Listings.csv"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ulrikthygepedersen/airbnb-listings?select=Listing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2057400" y="1619608"/>
            <a:ext cx="8077200" cy="707886"/>
          </a:xfrm>
          <a:prstGeom prst="rect">
            <a:avLst/>
          </a:prstGeom>
          <a:noFill/>
        </p:spPr>
        <p:txBody>
          <a:bodyPr wrap="square" rtlCol="0">
            <a:spAutoFit/>
          </a:bodyPr>
          <a:lstStyle/>
          <a:p>
            <a:pPr algn="ctr"/>
            <a:r>
              <a:rPr lang="en-US" sz="4000" b="1" dirty="0">
                <a:latin typeface="Söhne"/>
              </a:rPr>
              <a:t>AirBnb Instant Bookability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2076713" y="3077594"/>
            <a:ext cx="8030570" cy="523220"/>
          </a:xfrm>
          <a:prstGeom prst="rect">
            <a:avLst/>
          </a:prstGeom>
          <a:noFill/>
        </p:spPr>
        <p:txBody>
          <a:bodyPr wrap="square" rtlCol="0">
            <a:spAutoFit/>
          </a:bodyPr>
          <a:lstStyle/>
          <a:p>
            <a:pPr algn="ctr"/>
            <a:r>
              <a:rPr lang="en-US" sz="2800" dirty="0"/>
              <a:t>Team Details</a:t>
            </a:r>
          </a:p>
        </p:txBody>
      </p:sp>
      <p:sp>
        <p:nvSpPr>
          <p:cNvPr id="9" name="TextBox 8">
            <a:extLst>
              <a:ext uri="{FF2B5EF4-FFF2-40B4-BE49-F238E27FC236}">
                <a16:creationId xmlns:a16="http://schemas.microsoft.com/office/drawing/2014/main" id="{47AA6CF3-BEF9-4406-80C9-F64C05B14656}"/>
              </a:ext>
            </a:extLst>
          </p:cNvPr>
          <p:cNvSpPr txBox="1"/>
          <p:nvPr/>
        </p:nvSpPr>
        <p:spPr>
          <a:xfrm>
            <a:off x="743483" y="4601497"/>
            <a:ext cx="4407315" cy="707886"/>
          </a:xfrm>
          <a:prstGeom prst="rect">
            <a:avLst/>
          </a:prstGeom>
          <a:noFill/>
        </p:spPr>
        <p:txBody>
          <a:bodyPr wrap="square" rtlCol="0">
            <a:spAutoFit/>
          </a:bodyPr>
          <a:lstStyle/>
          <a:p>
            <a:r>
              <a:rPr lang="en-US" sz="2000" b="1" dirty="0">
                <a:latin typeface="Trebuchet MS (Body)"/>
                <a:ea typeface="DengXian" panose="02010600030101010101" pitchFamily="2" charset="-122"/>
              </a:rPr>
              <a:t>Batch : PGPDSE - CHN Jan 2023</a:t>
            </a:r>
            <a:endParaRPr lang="en-US" sz="2000" b="1" dirty="0">
              <a:latin typeface="Trebuchet MS (Body)"/>
            </a:endParaRPr>
          </a:p>
          <a:p>
            <a:endParaRPr lang="en-US" sz="2000" dirty="0"/>
          </a:p>
        </p:txBody>
      </p:sp>
      <p:sp>
        <p:nvSpPr>
          <p:cNvPr id="10" name="TextBox 9">
            <a:extLst>
              <a:ext uri="{FF2B5EF4-FFF2-40B4-BE49-F238E27FC236}">
                <a16:creationId xmlns:a16="http://schemas.microsoft.com/office/drawing/2014/main" id="{7DB11E7A-BCC8-45ED-A8ED-B7B610E026D2}"/>
              </a:ext>
            </a:extLst>
          </p:cNvPr>
          <p:cNvSpPr txBox="1"/>
          <p:nvPr/>
        </p:nvSpPr>
        <p:spPr>
          <a:xfrm>
            <a:off x="687172" y="5252185"/>
            <a:ext cx="4634528" cy="400110"/>
          </a:xfrm>
          <a:prstGeom prst="rect">
            <a:avLst/>
          </a:prstGeom>
          <a:noFill/>
        </p:spPr>
        <p:txBody>
          <a:bodyPr wrap="square" rtlCol="0">
            <a:spAutoFit/>
          </a:bodyPr>
          <a:lstStyle/>
          <a:p>
            <a:r>
              <a:rPr lang="en-US" sz="2000" b="1" dirty="0">
                <a:latin typeface="Trebuchet MS (Body)"/>
              </a:rPr>
              <a:t>Mentor : Ms. Vibha Santhanam</a:t>
            </a:r>
            <a:endParaRPr lang="en-US" sz="2000" b="1" dirty="0">
              <a:effectLst/>
              <a:latin typeface="Trebuchet MS (Body)"/>
              <a:ea typeface="DengXian" panose="02010600030101010101" pitchFamily="2" charset="-122"/>
            </a:endParaRPr>
          </a:p>
        </p:txBody>
      </p:sp>
      <p:sp>
        <p:nvSpPr>
          <p:cNvPr id="12" name="TextBox 11">
            <a:extLst>
              <a:ext uri="{FF2B5EF4-FFF2-40B4-BE49-F238E27FC236}">
                <a16:creationId xmlns:a16="http://schemas.microsoft.com/office/drawing/2014/main" id="{47B66BCB-19E5-4709-85CC-6A203F7FC007}"/>
              </a:ext>
            </a:extLst>
          </p:cNvPr>
          <p:cNvSpPr txBox="1"/>
          <p:nvPr/>
        </p:nvSpPr>
        <p:spPr>
          <a:xfrm>
            <a:off x="7315200" y="5109328"/>
            <a:ext cx="2139885" cy="400110"/>
          </a:xfrm>
          <a:prstGeom prst="rect">
            <a:avLst/>
          </a:prstGeom>
          <a:noFill/>
        </p:spPr>
        <p:txBody>
          <a:bodyPr wrap="square" rtlCol="0">
            <a:spAutoFit/>
          </a:bodyPr>
          <a:lstStyle/>
          <a:p>
            <a:r>
              <a:rPr lang="en-US" sz="2000" b="1" dirty="0"/>
              <a:t>Presented by - </a:t>
            </a:r>
          </a:p>
        </p:txBody>
      </p:sp>
      <p:sp>
        <p:nvSpPr>
          <p:cNvPr id="13" name="Subtitle 2">
            <a:extLst>
              <a:ext uri="{FF2B5EF4-FFF2-40B4-BE49-F238E27FC236}">
                <a16:creationId xmlns:a16="http://schemas.microsoft.com/office/drawing/2014/main" id="{AD379E95-E20C-4D37-9E70-7DEBE9D9C58C}"/>
              </a:ext>
            </a:extLst>
          </p:cNvPr>
          <p:cNvSpPr>
            <a:spLocks noGrp="1"/>
          </p:cNvSpPr>
          <p:nvPr>
            <p:ph type="subTitle" idx="1"/>
          </p:nvPr>
        </p:nvSpPr>
        <p:spPr>
          <a:xfrm>
            <a:off x="9351391" y="4261347"/>
            <a:ext cx="2602766" cy="2336888"/>
          </a:xfrm>
        </p:spPr>
        <p:txBody>
          <a:bodyPr>
            <a:normAutofit fontScale="85000" lnSpcReduction="20000"/>
          </a:bodyPr>
          <a:lstStyle/>
          <a:p>
            <a:pPr algn="ctr"/>
            <a:r>
              <a:rPr lang="en-IN" b="1" u="sng" dirty="0">
                <a:solidFill>
                  <a:schemeClr val="tx1"/>
                </a:solidFill>
              </a:rPr>
              <a:t>GROUP 6</a:t>
            </a:r>
          </a:p>
          <a:p>
            <a:pPr algn="ctr"/>
            <a:r>
              <a:rPr lang="en-IN" sz="1900" dirty="0">
                <a:solidFill>
                  <a:schemeClr val="tx1"/>
                </a:solidFill>
                <a:latin typeface="Times New Roman" panose="02020603050405020304" pitchFamily="18" charset="0"/>
                <a:cs typeface="Times New Roman" panose="02020603050405020304" pitchFamily="18" charset="0"/>
              </a:rPr>
              <a:t>Kousalya R</a:t>
            </a:r>
          </a:p>
          <a:p>
            <a:pPr lvl="0">
              <a:lnSpc>
                <a:spcPct val="110000"/>
              </a:lnSpc>
              <a:spcAft>
                <a:spcPts val="800"/>
              </a:spcAft>
              <a:buSzPts val="1000"/>
            </a:pPr>
            <a:r>
              <a:rPr lang="en-US" sz="1800" dirty="0">
                <a:solidFill>
                  <a:srgbClr val="353744"/>
                </a:solidFill>
                <a:effectLst/>
                <a:latin typeface="Times New Roman" panose="02020603050405020304" pitchFamily="18" charset="0"/>
                <a:ea typeface="Times New Roman" panose="02020603050405020304" pitchFamily="18" charset="0"/>
              </a:rPr>
              <a:t>Mohammed Abrar</a:t>
            </a:r>
          </a:p>
          <a:p>
            <a:pPr lvl="0">
              <a:lnSpc>
                <a:spcPct val="110000"/>
              </a:lnSpc>
              <a:spcAft>
                <a:spcPts val="800"/>
              </a:spcAft>
              <a:buSzPts val="1000"/>
            </a:pPr>
            <a:r>
              <a:rPr lang="en-US" sz="1800" dirty="0">
                <a:solidFill>
                  <a:srgbClr val="353744"/>
                </a:solidFill>
                <a:effectLst/>
                <a:latin typeface="Times New Roman" panose="02020603050405020304" pitchFamily="18" charset="0"/>
                <a:ea typeface="Times New Roman" panose="02020603050405020304" pitchFamily="18" charset="0"/>
              </a:rPr>
              <a:t>Ananthasayanan</a:t>
            </a:r>
          </a:p>
          <a:p>
            <a:pPr lvl="0">
              <a:lnSpc>
                <a:spcPct val="110000"/>
              </a:lnSpc>
              <a:spcAft>
                <a:spcPts val="800"/>
              </a:spcAft>
              <a:buSzPts val="1000"/>
            </a:pPr>
            <a:r>
              <a:rPr lang="en-US" sz="1800" dirty="0">
                <a:solidFill>
                  <a:srgbClr val="353744"/>
                </a:solidFill>
                <a:effectLst/>
                <a:latin typeface="Times New Roman" panose="02020603050405020304" pitchFamily="18" charset="0"/>
                <a:ea typeface="Times New Roman" panose="02020603050405020304" pitchFamily="18" charset="0"/>
              </a:rPr>
              <a:t>Sadheesh Kumar</a:t>
            </a:r>
          </a:p>
          <a:p>
            <a:pPr lvl="0">
              <a:lnSpc>
                <a:spcPct val="110000"/>
              </a:lnSpc>
              <a:spcAft>
                <a:spcPts val="800"/>
              </a:spcAft>
              <a:buSzPts val="1000"/>
            </a:pPr>
            <a:r>
              <a:rPr lang="en-US" sz="1800" dirty="0">
                <a:solidFill>
                  <a:srgbClr val="353744"/>
                </a:solidFill>
                <a:effectLst/>
                <a:latin typeface="Times New Roman" panose="02020603050405020304" pitchFamily="18" charset="0"/>
                <a:ea typeface="Times New Roman" panose="02020603050405020304" pitchFamily="18" charset="0"/>
              </a:rPr>
              <a:t> Hrishikesh K</a:t>
            </a:r>
          </a:p>
          <a:p>
            <a:pPr lvl="0">
              <a:lnSpc>
                <a:spcPct val="110000"/>
              </a:lnSpc>
              <a:spcAft>
                <a:spcPts val="800"/>
              </a:spcAft>
              <a:buSzPts val="1000"/>
            </a:pPr>
            <a:r>
              <a:rPr lang="en-US" sz="1800" dirty="0">
                <a:solidFill>
                  <a:srgbClr val="353744"/>
                </a:solidFill>
                <a:effectLst/>
                <a:latin typeface="Times New Roman" panose="02020603050405020304" pitchFamily="18" charset="0"/>
                <a:ea typeface="Times New Roman" panose="02020603050405020304" pitchFamily="18" charset="0"/>
              </a:rPr>
              <a:t>Faheem Anwar</a:t>
            </a:r>
            <a:endParaRPr lang="en-IN" dirty="0">
              <a:solidFill>
                <a:schemeClr val="tx1"/>
              </a:solidFill>
            </a:endParaRP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A312-9BA3-9AE3-F843-D38ED3A3563A}"/>
              </a:ext>
            </a:extLst>
          </p:cNvPr>
          <p:cNvSpPr>
            <a:spLocks noGrp="1"/>
          </p:cNvSpPr>
          <p:nvPr>
            <p:ph type="title"/>
          </p:nvPr>
        </p:nvSpPr>
        <p:spPr>
          <a:xfrm>
            <a:off x="609600" y="261938"/>
            <a:ext cx="10591800" cy="804862"/>
          </a:xfrm>
        </p:spPr>
        <p:txBody>
          <a:bodyPr>
            <a:normAutofit/>
          </a:bodyPr>
          <a:lstStyle/>
          <a:p>
            <a:r>
              <a:rPr lang="en-IN" sz="2800" b="1" dirty="0">
                <a:latin typeface="Times New Roman" panose="02020603050405020304" pitchFamily="18" charset="0"/>
                <a:cs typeface="Times New Roman" panose="02020603050405020304" pitchFamily="18" charset="0"/>
              </a:rPr>
              <a:t>ENCODING</a:t>
            </a:r>
          </a:p>
        </p:txBody>
      </p:sp>
      <p:sp>
        <p:nvSpPr>
          <p:cNvPr id="3" name="Content Placeholder 2">
            <a:extLst>
              <a:ext uri="{FF2B5EF4-FFF2-40B4-BE49-F238E27FC236}">
                <a16:creationId xmlns:a16="http://schemas.microsoft.com/office/drawing/2014/main" id="{D105F15F-5177-9ED3-4DB7-85AEA20AFFD1}"/>
              </a:ext>
            </a:extLst>
          </p:cNvPr>
          <p:cNvSpPr>
            <a:spLocks noGrp="1"/>
          </p:cNvSpPr>
          <p:nvPr>
            <p:ph idx="1"/>
          </p:nvPr>
        </p:nvSpPr>
        <p:spPr>
          <a:xfrm>
            <a:off x="609600" y="1219201"/>
            <a:ext cx="10972800" cy="4906964"/>
          </a:xfrm>
        </p:spPr>
        <p:txBody>
          <a:bodyPr/>
          <a:lstStyle/>
          <a:p>
            <a:pPr marL="0" indent="0">
              <a:buNone/>
            </a:pPr>
            <a:r>
              <a:rPr lang="en-IN" sz="2000" b="1" dirty="0"/>
              <a:t>Ordinal Encoding:</a:t>
            </a:r>
          </a:p>
          <a:p>
            <a:r>
              <a:rPr lang="en-IN" sz="2000" dirty="0"/>
              <a:t>Host response time</a:t>
            </a:r>
          </a:p>
          <a:p>
            <a:r>
              <a:rPr lang="en-IN" sz="2000" dirty="0"/>
              <a:t>Instant bookable</a:t>
            </a:r>
          </a:p>
          <a:p>
            <a:r>
              <a:rPr lang="en-IN" sz="2000" dirty="0"/>
              <a:t>Host is </a:t>
            </a:r>
            <a:r>
              <a:rPr lang="en-IN" sz="2000" dirty="0" err="1"/>
              <a:t>superhost</a:t>
            </a:r>
            <a:endParaRPr lang="en-IN" sz="2000" dirty="0"/>
          </a:p>
          <a:p>
            <a:r>
              <a:rPr lang="en-IN" sz="2000" dirty="0"/>
              <a:t>Host has profile pic</a:t>
            </a:r>
          </a:p>
          <a:p>
            <a:r>
              <a:rPr lang="en-IN" sz="2000" dirty="0"/>
              <a:t>Host identity verified</a:t>
            </a:r>
          </a:p>
          <a:p>
            <a:pPr marL="0" indent="0">
              <a:buNone/>
            </a:pPr>
            <a:endParaRPr lang="en-IN" sz="2000" dirty="0"/>
          </a:p>
          <a:p>
            <a:pPr marL="0" indent="0">
              <a:buNone/>
            </a:pPr>
            <a:r>
              <a:rPr lang="en-IN" sz="2000" b="1" dirty="0"/>
              <a:t>WOE Encoding:</a:t>
            </a:r>
          </a:p>
          <a:p>
            <a:r>
              <a:rPr lang="en-IN" sz="2000" dirty="0"/>
              <a:t>Regions</a:t>
            </a:r>
          </a:p>
          <a:p>
            <a:r>
              <a:rPr lang="en-IN" sz="2000" dirty="0"/>
              <a:t>Neighbourhood</a:t>
            </a:r>
          </a:p>
          <a:p>
            <a:r>
              <a:rPr lang="en-IN" sz="2000" dirty="0"/>
              <a:t>City</a:t>
            </a:r>
          </a:p>
          <a:p>
            <a:r>
              <a:rPr lang="en-IN" sz="2000" dirty="0"/>
              <a:t>Room type</a:t>
            </a:r>
          </a:p>
          <a:p>
            <a:pPr marL="0" indent="0">
              <a:buNone/>
            </a:pPr>
            <a:endParaRPr lang="en-IN" dirty="0"/>
          </a:p>
        </p:txBody>
      </p:sp>
      <p:sp>
        <p:nvSpPr>
          <p:cNvPr id="4" name="Rectangle 3">
            <a:extLst>
              <a:ext uri="{FF2B5EF4-FFF2-40B4-BE49-F238E27FC236}">
                <a16:creationId xmlns:a16="http://schemas.microsoft.com/office/drawing/2014/main" id="{0621DB2C-A754-F969-12DF-4B1176A7F71A}"/>
              </a:ext>
            </a:extLst>
          </p:cNvPr>
          <p:cNvSpPr/>
          <p:nvPr/>
        </p:nvSpPr>
        <p:spPr>
          <a:xfrm>
            <a:off x="4279490" y="1981200"/>
            <a:ext cx="6705600" cy="922335"/>
          </a:xfrm>
          <a:prstGeom prst="rect">
            <a:avLst/>
          </a:prstGeom>
          <a:ln>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l"/>
            <a:r>
              <a:rPr lang="en-US" b="0" i="0" dirty="0">
                <a:solidFill>
                  <a:srgbClr val="374151"/>
                </a:solidFill>
                <a:effectLst/>
                <a:latin typeface="Söhne"/>
              </a:rPr>
              <a:t>Ordinal encoding: Representing categorical variables with ordered numerical labels based on their relative importance or order.</a:t>
            </a:r>
          </a:p>
          <a:p>
            <a:pPr algn="ctr"/>
            <a:endParaRPr lang="en-IN" dirty="0"/>
          </a:p>
        </p:txBody>
      </p:sp>
      <p:sp>
        <p:nvSpPr>
          <p:cNvPr id="5" name="Rectangle 4">
            <a:extLst>
              <a:ext uri="{FF2B5EF4-FFF2-40B4-BE49-F238E27FC236}">
                <a16:creationId xmlns:a16="http://schemas.microsoft.com/office/drawing/2014/main" id="{40B17AAC-1DD3-205C-37FA-98A0495E74BC}"/>
              </a:ext>
            </a:extLst>
          </p:cNvPr>
          <p:cNvSpPr/>
          <p:nvPr/>
        </p:nvSpPr>
        <p:spPr>
          <a:xfrm>
            <a:off x="4279490" y="4267200"/>
            <a:ext cx="6705600" cy="990600"/>
          </a:xfrm>
          <a:prstGeom prst="rect">
            <a:avLst/>
          </a:prstGeom>
          <a:ln>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solidFill>
                  <a:srgbClr val="374151"/>
                </a:solidFill>
                <a:latin typeface="Söhne"/>
              </a:rPr>
              <a:t>WOE</a:t>
            </a:r>
            <a:r>
              <a:rPr lang="en-US" b="0" i="0" dirty="0">
                <a:solidFill>
                  <a:srgbClr val="374151"/>
                </a:solidFill>
                <a:effectLst/>
                <a:latin typeface="Söhne"/>
              </a:rPr>
              <a:t> encoding:  Statistical technique used to represent the strength of a feature's relationship to a target variable.</a:t>
            </a:r>
            <a:endParaRPr lang="en-IN" dirty="0"/>
          </a:p>
        </p:txBody>
      </p:sp>
    </p:spTree>
    <p:extLst>
      <p:ext uri="{BB962C8B-B14F-4D97-AF65-F5344CB8AC3E}">
        <p14:creationId xmlns:p14="http://schemas.microsoft.com/office/powerpoint/2010/main" val="259651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956905" y="1066799"/>
            <a:ext cx="139096" cy="167640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2199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EXPLORATORY DATA ANALYSIS</a:t>
            </a:r>
          </a:p>
        </p:txBody>
      </p:sp>
      <p:sp>
        <p:nvSpPr>
          <p:cNvPr id="6" name="TextBox 5">
            <a:extLst>
              <a:ext uri="{FF2B5EF4-FFF2-40B4-BE49-F238E27FC236}">
                <a16:creationId xmlns:a16="http://schemas.microsoft.com/office/drawing/2014/main" id="{137B057E-0FAE-4B17-8C91-9CED67B3A1DD}"/>
              </a:ext>
            </a:extLst>
          </p:cNvPr>
          <p:cNvSpPr txBox="1"/>
          <p:nvPr/>
        </p:nvSpPr>
        <p:spPr>
          <a:xfrm>
            <a:off x="685800" y="1211452"/>
            <a:ext cx="5029201" cy="1169551"/>
          </a:xfrm>
          <a:prstGeom prst="rect">
            <a:avLst/>
          </a:prstGeom>
          <a:noFill/>
        </p:spPr>
        <p:txBody>
          <a:bodyPr wrap="square" rtlCol="0">
            <a:spAutoFit/>
          </a:bodyPr>
          <a:lstStyle/>
          <a:p>
            <a:r>
              <a:rPr lang="en-US" sz="1400" b="1" u="sng" dirty="0">
                <a:effectLst/>
                <a:cs typeface="Proxima Nova"/>
              </a:rPr>
              <a:t>Outlier Treatment:</a:t>
            </a:r>
          </a:p>
          <a:p>
            <a:pPr marL="285750" indent="-285750">
              <a:buFont typeface="Arial" panose="020B0604020202020204" pitchFamily="34" charset="0"/>
              <a:buChar char="•"/>
            </a:pPr>
            <a:r>
              <a:rPr lang="en-US" sz="1400" dirty="0">
                <a:effectLst/>
                <a:cs typeface="Proxima Nova"/>
              </a:rPr>
              <a:t>Power Transfor</a:t>
            </a:r>
            <a:r>
              <a:rPr lang="en-US" sz="1400" dirty="0">
                <a:cs typeface="Proxima Nova"/>
              </a:rPr>
              <a:t>m for features </a:t>
            </a:r>
          </a:p>
          <a:p>
            <a:r>
              <a:rPr lang="en-US" sz="1400" dirty="0">
                <a:cs typeface="Proxima Nova"/>
              </a:rPr>
              <a:t>which showed better skewness after transformation.</a:t>
            </a:r>
          </a:p>
          <a:p>
            <a:pPr marL="285750" indent="-285750">
              <a:buFont typeface="Arial" panose="020B0604020202020204" pitchFamily="34" charset="0"/>
              <a:buChar char="•"/>
            </a:pPr>
            <a:r>
              <a:rPr lang="en-US" sz="1400" dirty="0">
                <a:cs typeface="Proxima Nova"/>
              </a:rPr>
              <a:t> Power Transformation has been done to treat the outliers. </a:t>
            </a:r>
          </a:p>
          <a:p>
            <a:r>
              <a:rPr lang="en-US" sz="1400" dirty="0">
                <a:cs typeface="Proxima Nova"/>
              </a:rPr>
              <a:t>If IQR treatment is done we will lose the data.</a:t>
            </a:r>
          </a:p>
        </p:txBody>
      </p:sp>
      <p:sp>
        <p:nvSpPr>
          <p:cNvPr id="12" name="TextBox 11">
            <a:extLst>
              <a:ext uri="{FF2B5EF4-FFF2-40B4-BE49-F238E27FC236}">
                <a16:creationId xmlns:a16="http://schemas.microsoft.com/office/drawing/2014/main" id="{28A5A774-10C3-43E6-A37E-D962795FA58B}"/>
              </a:ext>
            </a:extLst>
          </p:cNvPr>
          <p:cNvSpPr txBox="1"/>
          <p:nvPr/>
        </p:nvSpPr>
        <p:spPr>
          <a:xfrm>
            <a:off x="6513870" y="976060"/>
            <a:ext cx="5029201" cy="2375009"/>
          </a:xfrm>
          <a:prstGeom prst="rect">
            <a:avLst/>
          </a:prstGeom>
          <a:noFill/>
        </p:spPr>
        <p:txBody>
          <a:bodyPr wrap="square" rtlCol="0">
            <a:spAutoFit/>
          </a:bodyPr>
          <a:lstStyle/>
          <a:p>
            <a:r>
              <a:rPr lang="en-US" sz="1400" b="1" u="sng" dirty="0">
                <a:effectLst/>
                <a:cs typeface="Proxima Nova"/>
              </a:rPr>
              <a:t>Train and Test Split</a:t>
            </a:r>
          </a:p>
          <a:p>
            <a:r>
              <a:rPr lang="en-US" sz="1400" dirty="0">
                <a:cs typeface="Proxima Nova"/>
              </a:rPr>
              <a:t>	Train Set – 70% , Test Set – 30%</a:t>
            </a:r>
          </a:p>
          <a:p>
            <a:pPr marL="1143000" marR="0" lvl="2" indent="-228600" algn="just">
              <a:spcBef>
                <a:spcPts val="1000"/>
              </a:spcBef>
              <a:spcAft>
                <a:spcPts val="0"/>
              </a:spcAft>
              <a:buFont typeface="Wingdings" panose="05000000000000000000" pitchFamily="2" charset="2"/>
              <a:buChar char=""/>
            </a:pPr>
            <a:r>
              <a:rPr lang="en-US" sz="1400" dirty="0">
                <a:solidFill>
                  <a:srgbClr val="353744"/>
                </a:solidFill>
                <a:effectLst/>
                <a:ea typeface="Arial" panose="020B0604020202020204" pitchFamily="34" charset="0"/>
                <a:cs typeface="Proxima Nova"/>
              </a:rPr>
              <a:t>Train Set :</a:t>
            </a:r>
            <a:endParaRPr lang="en-US" sz="1400" dirty="0">
              <a:solidFill>
                <a:srgbClr val="353744"/>
              </a:solidFill>
              <a:effectLst/>
              <a:cs typeface="Proxima Nova"/>
            </a:endParaRPr>
          </a:p>
          <a:p>
            <a:pPr marL="1600200" marR="0" lvl="3" indent="-228600" algn="just">
              <a:spcBef>
                <a:spcPts val="0"/>
              </a:spcBef>
              <a:spcAft>
                <a:spcPts val="0"/>
              </a:spcAft>
              <a:buFont typeface="Symbol" panose="05050102010706020507" pitchFamily="18" charset="2"/>
              <a:buChar char=""/>
            </a:pPr>
            <a:r>
              <a:rPr lang="en-US" sz="1400" dirty="0" err="1">
                <a:solidFill>
                  <a:srgbClr val="353744"/>
                </a:solidFill>
                <a:effectLst/>
                <a:ea typeface="Arial" panose="020B0604020202020204" pitchFamily="34" charset="0"/>
                <a:cs typeface="Proxima Nova"/>
              </a:rPr>
              <a:t>X_train</a:t>
            </a:r>
            <a:r>
              <a:rPr lang="en-US" sz="1400" dirty="0">
                <a:solidFill>
                  <a:srgbClr val="353744"/>
                </a:solidFill>
                <a:effectLst/>
                <a:ea typeface="Arial" panose="020B0604020202020204" pitchFamily="34" charset="0"/>
                <a:cs typeface="Proxima Nova"/>
              </a:rPr>
              <a:t> = (180394, </a:t>
            </a:r>
            <a:r>
              <a:rPr lang="en-US" sz="1400" dirty="0">
                <a:solidFill>
                  <a:srgbClr val="353744"/>
                </a:solidFill>
                <a:ea typeface="Arial" panose="020B0604020202020204" pitchFamily="34" charset="0"/>
                <a:cs typeface="Proxima Nova"/>
              </a:rPr>
              <a:t>17</a:t>
            </a:r>
            <a:r>
              <a:rPr lang="en-US" sz="1400" dirty="0">
                <a:solidFill>
                  <a:srgbClr val="353744"/>
                </a:solidFill>
                <a:effectLst/>
                <a:ea typeface="Arial" panose="020B0604020202020204" pitchFamily="34" charset="0"/>
                <a:cs typeface="Proxima Nova"/>
              </a:rPr>
              <a:t>), </a:t>
            </a:r>
            <a:r>
              <a:rPr lang="en-US" sz="1400" dirty="0" err="1">
                <a:solidFill>
                  <a:srgbClr val="353744"/>
                </a:solidFill>
                <a:effectLst/>
                <a:ea typeface="Arial" panose="020B0604020202020204" pitchFamily="34" charset="0"/>
                <a:cs typeface="Proxima Nova"/>
              </a:rPr>
              <a:t>Y_train</a:t>
            </a:r>
            <a:r>
              <a:rPr lang="en-US" sz="1400" dirty="0">
                <a:solidFill>
                  <a:srgbClr val="353744"/>
                </a:solidFill>
                <a:effectLst/>
                <a:ea typeface="Arial" panose="020B0604020202020204" pitchFamily="34" charset="0"/>
                <a:cs typeface="Proxima Nova"/>
              </a:rPr>
              <a:t> = (180394,)</a:t>
            </a:r>
            <a:endParaRPr lang="en-US" sz="1400" dirty="0">
              <a:solidFill>
                <a:srgbClr val="353744"/>
              </a:solidFill>
              <a:effectLst/>
              <a:cs typeface="Proxima Nova"/>
            </a:endParaRPr>
          </a:p>
          <a:p>
            <a:pPr marL="1143000" marR="0" lvl="2" indent="-228600" algn="just">
              <a:spcBef>
                <a:spcPts val="0"/>
              </a:spcBef>
              <a:spcAft>
                <a:spcPts val="0"/>
              </a:spcAft>
              <a:buFont typeface="Wingdings" panose="05000000000000000000" pitchFamily="2" charset="2"/>
              <a:buChar char=""/>
            </a:pPr>
            <a:r>
              <a:rPr lang="en-US" sz="1400" dirty="0">
                <a:solidFill>
                  <a:srgbClr val="353744"/>
                </a:solidFill>
                <a:effectLst/>
                <a:ea typeface="Arial" panose="020B0604020202020204" pitchFamily="34" charset="0"/>
                <a:cs typeface="Proxima Nova"/>
              </a:rPr>
              <a:t>Test Set :</a:t>
            </a:r>
            <a:endParaRPr lang="en-US" sz="1400" dirty="0">
              <a:solidFill>
                <a:srgbClr val="353744"/>
              </a:solidFill>
              <a:effectLst/>
              <a:cs typeface="Proxima Nova"/>
            </a:endParaRPr>
          </a:p>
          <a:p>
            <a:pPr marL="1600200" marR="0" lvl="3" indent="-228600" algn="just">
              <a:spcBef>
                <a:spcPts val="0"/>
              </a:spcBef>
              <a:spcAft>
                <a:spcPts val="0"/>
              </a:spcAft>
              <a:buFont typeface="Symbol" panose="05050102010706020507" pitchFamily="18" charset="2"/>
              <a:buChar char=""/>
            </a:pPr>
            <a:r>
              <a:rPr lang="en-US" sz="1400" dirty="0" err="1">
                <a:solidFill>
                  <a:srgbClr val="353744"/>
                </a:solidFill>
                <a:effectLst/>
                <a:ea typeface="Arial" panose="020B0604020202020204" pitchFamily="34" charset="0"/>
                <a:cs typeface="Proxima Nova"/>
              </a:rPr>
              <a:t>X_test</a:t>
            </a:r>
            <a:r>
              <a:rPr lang="en-US" sz="1400" dirty="0">
                <a:solidFill>
                  <a:srgbClr val="353744"/>
                </a:solidFill>
                <a:effectLst/>
                <a:ea typeface="Arial" panose="020B0604020202020204" pitchFamily="34" charset="0"/>
                <a:cs typeface="Proxima Nova"/>
              </a:rPr>
              <a:t> =</a:t>
            </a:r>
            <a:r>
              <a:rPr lang="en-US" sz="1400" dirty="0">
                <a:solidFill>
                  <a:srgbClr val="353744"/>
                </a:solidFill>
                <a:effectLst/>
                <a:cs typeface="Proxima Nova"/>
              </a:rPr>
              <a:t> </a:t>
            </a:r>
            <a:r>
              <a:rPr lang="en-US" sz="1400" dirty="0">
                <a:solidFill>
                  <a:srgbClr val="353744"/>
                </a:solidFill>
                <a:effectLst/>
                <a:ea typeface="Arial" panose="020B0604020202020204" pitchFamily="34" charset="0"/>
                <a:cs typeface="Proxima Nova"/>
              </a:rPr>
              <a:t>(83865, </a:t>
            </a:r>
            <a:r>
              <a:rPr lang="en-US" sz="1400" dirty="0">
                <a:solidFill>
                  <a:srgbClr val="353744"/>
                </a:solidFill>
                <a:ea typeface="Arial" panose="020B0604020202020204" pitchFamily="34" charset="0"/>
                <a:cs typeface="Proxima Nova"/>
              </a:rPr>
              <a:t>17</a:t>
            </a:r>
            <a:r>
              <a:rPr lang="en-US" sz="1400" dirty="0">
                <a:solidFill>
                  <a:srgbClr val="353744"/>
                </a:solidFill>
                <a:effectLst/>
                <a:ea typeface="Arial" panose="020B0604020202020204" pitchFamily="34" charset="0"/>
                <a:cs typeface="Proxima Nova"/>
              </a:rPr>
              <a:t>), </a:t>
            </a:r>
            <a:r>
              <a:rPr lang="en-US" sz="1400" dirty="0" err="1">
                <a:solidFill>
                  <a:srgbClr val="353744"/>
                </a:solidFill>
                <a:effectLst/>
                <a:ea typeface="Arial" panose="020B0604020202020204" pitchFamily="34" charset="0"/>
                <a:cs typeface="Proxima Nova"/>
              </a:rPr>
              <a:t>Y_test</a:t>
            </a:r>
            <a:r>
              <a:rPr lang="en-US" sz="1400" dirty="0">
                <a:solidFill>
                  <a:srgbClr val="353744"/>
                </a:solidFill>
                <a:effectLst/>
                <a:ea typeface="Arial" panose="020B0604020202020204" pitchFamily="34" charset="0"/>
                <a:cs typeface="Proxima Nova"/>
              </a:rPr>
              <a:t> = (45099,)</a:t>
            </a:r>
          </a:p>
          <a:p>
            <a:r>
              <a:rPr lang="en-US" sz="1400" dirty="0">
                <a:solidFill>
                  <a:srgbClr val="353744"/>
                </a:solidFill>
                <a:effectLst/>
                <a:cs typeface="Proxima Nova"/>
              </a:rPr>
              <a:t>As </a:t>
            </a:r>
            <a:r>
              <a:rPr lang="en-US" sz="1400" dirty="0">
                <a:solidFill>
                  <a:srgbClr val="353744"/>
                </a:solidFill>
                <a:cs typeface="Proxima Nova"/>
              </a:rPr>
              <a:t>there is class imbalance </a:t>
            </a:r>
            <a:r>
              <a:rPr lang="en-US" sz="1400" b="1" dirty="0">
                <a:solidFill>
                  <a:srgbClr val="353744"/>
                </a:solidFill>
                <a:cs typeface="Proxima Nova"/>
              </a:rPr>
              <a:t>SMOTE</a:t>
            </a:r>
            <a:r>
              <a:rPr lang="en-US" sz="1400" dirty="0">
                <a:solidFill>
                  <a:srgbClr val="353744"/>
                </a:solidFill>
                <a:cs typeface="Proxima Nova"/>
              </a:rPr>
              <a:t> has been done.</a:t>
            </a:r>
          </a:p>
          <a:p>
            <a:endParaRPr lang="en-US" sz="1400" b="1" u="sng" dirty="0">
              <a:effectLst/>
              <a:cs typeface="Proxima Nova"/>
            </a:endParaRPr>
          </a:p>
          <a:p>
            <a:r>
              <a:rPr lang="en-US" sz="1400" b="1" u="sng" dirty="0">
                <a:effectLst/>
                <a:cs typeface="Proxima Nova"/>
              </a:rPr>
              <a:t>Scaling:  </a:t>
            </a:r>
            <a:r>
              <a:rPr lang="en-US" sz="1400" dirty="0">
                <a:cs typeface="Proxima Nova"/>
              </a:rPr>
              <a:t>Using Standard Scalar Function</a:t>
            </a:r>
            <a:endParaRPr lang="en-US" sz="1400" dirty="0">
              <a:effectLst/>
              <a:cs typeface="Proxima Nova"/>
            </a:endParaRPr>
          </a:p>
          <a:p>
            <a:endParaRPr lang="en-US" sz="1400" dirty="0">
              <a:effectLst/>
              <a:cs typeface="Proxima Nova"/>
            </a:endParaRPr>
          </a:p>
        </p:txBody>
      </p:sp>
      <p:sp>
        <p:nvSpPr>
          <p:cNvPr id="13" name="Rectangle 4">
            <a:extLst>
              <a:ext uri="{FF2B5EF4-FFF2-40B4-BE49-F238E27FC236}">
                <a16:creationId xmlns:a16="http://schemas.microsoft.com/office/drawing/2014/main" id="{D88D7FF5-4D47-4429-6E19-F3A6E773713E}"/>
              </a:ext>
            </a:extLst>
          </p:cNvPr>
          <p:cNvSpPr>
            <a:spLocks noChangeArrowheads="1"/>
          </p:cNvSpPr>
          <p:nvPr/>
        </p:nvSpPr>
        <p:spPr bwMode="auto">
          <a:xfrm>
            <a:off x="457200" y="6242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259EA0C0-0D0F-B097-EDD3-AB0DA4445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40" y="3293276"/>
            <a:ext cx="3632587" cy="2211252"/>
          </a:xfrm>
          <a:prstGeom prst="rect">
            <a:avLst/>
          </a:prstGeom>
        </p:spPr>
      </p:pic>
      <p:pic>
        <p:nvPicPr>
          <p:cNvPr id="23" name="Picture 22">
            <a:extLst>
              <a:ext uri="{FF2B5EF4-FFF2-40B4-BE49-F238E27FC236}">
                <a16:creationId xmlns:a16="http://schemas.microsoft.com/office/drawing/2014/main" id="{F72EFFC2-AB28-3758-F73A-07AA92E12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484" y="3261852"/>
            <a:ext cx="4668986" cy="2321866"/>
          </a:xfrm>
          <a:prstGeom prst="rect">
            <a:avLst/>
          </a:prstGeom>
        </p:spPr>
      </p:pic>
      <p:sp>
        <p:nvSpPr>
          <p:cNvPr id="24" name="Rectangle 23">
            <a:extLst>
              <a:ext uri="{FF2B5EF4-FFF2-40B4-BE49-F238E27FC236}">
                <a16:creationId xmlns:a16="http://schemas.microsoft.com/office/drawing/2014/main" id="{50603DD7-1B37-137F-17CE-FE59617E2C78}"/>
              </a:ext>
            </a:extLst>
          </p:cNvPr>
          <p:cNvSpPr/>
          <p:nvPr/>
        </p:nvSpPr>
        <p:spPr>
          <a:xfrm>
            <a:off x="4799370" y="5646548"/>
            <a:ext cx="3429000" cy="3451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After Treatment</a:t>
            </a:r>
          </a:p>
        </p:txBody>
      </p:sp>
      <p:sp>
        <p:nvSpPr>
          <p:cNvPr id="25" name="Rectangle 24">
            <a:extLst>
              <a:ext uri="{FF2B5EF4-FFF2-40B4-BE49-F238E27FC236}">
                <a16:creationId xmlns:a16="http://schemas.microsoft.com/office/drawing/2014/main" id="{A24F36B7-081C-62CA-8F2C-76DAF83C1428}"/>
              </a:ext>
            </a:extLst>
          </p:cNvPr>
          <p:cNvSpPr/>
          <p:nvPr/>
        </p:nvSpPr>
        <p:spPr>
          <a:xfrm>
            <a:off x="1117837" y="5598466"/>
            <a:ext cx="3174490" cy="4975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Before outlier Treatment</a:t>
            </a:r>
          </a:p>
        </p:txBody>
      </p:sp>
      <p:pic>
        <p:nvPicPr>
          <p:cNvPr id="3" name="Picture 2">
            <a:extLst>
              <a:ext uri="{FF2B5EF4-FFF2-40B4-BE49-F238E27FC236}">
                <a16:creationId xmlns:a16="http://schemas.microsoft.com/office/drawing/2014/main" id="{383F3DD1-53EC-856F-1501-ACE81392B409}"/>
              </a:ext>
            </a:extLst>
          </p:cNvPr>
          <p:cNvPicPr>
            <a:picLocks noChangeAspect="1"/>
          </p:cNvPicPr>
          <p:nvPr/>
        </p:nvPicPr>
        <p:blipFill>
          <a:blip r:embed="rId5"/>
          <a:stretch>
            <a:fillRect/>
          </a:stretch>
        </p:blipFill>
        <p:spPr>
          <a:xfrm>
            <a:off x="9220200" y="3267068"/>
            <a:ext cx="2417906" cy="2211252"/>
          </a:xfrm>
          <a:prstGeom prst="rect">
            <a:avLst/>
          </a:prstGeom>
          <a:ln w="12700">
            <a:solidFill>
              <a:schemeClr val="bg1">
                <a:lumMod val="75000"/>
              </a:schemeClr>
            </a:solidFill>
          </a:ln>
        </p:spPr>
      </p:pic>
      <p:sp>
        <p:nvSpPr>
          <p:cNvPr id="4" name="Rectangle 3">
            <a:extLst>
              <a:ext uri="{FF2B5EF4-FFF2-40B4-BE49-F238E27FC236}">
                <a16:creationId xmlns:a16="http://schemas.microsoft.com/office/drawing/2014/main" id="{7EF61FC1-D65B-2A22-D1A1-FFC5471557F7}"/>
              </a:ext>
            </a:extLst>
          </p:cNvPr>
          <p:cNvSpPr/>
          <p:nvPr/>
        </p:nvSpPr>
        <p:spPr>
          <a:xfrm>
            <a:off x="9220200" y="5630421"/>
            <a:ext cx="2417906" cy="407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Imbalance</a:t>
            </a:r>
          </a:p>
        </p:txBody>
      </p:sp>
    </p:spTree>
    <p:extLst>
      <p:ext uri="{BB962C8B-B14F-4D97-AF65-F5344CB8AC3E}">
        <p14:creationId xmlns:p14="http://schemas.microsoft.com/office/powerpoint/2010/main" val="41270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8EC3-C749-3F3B-A987-E0FF23B0026C}"/>
              </a:ext>
            </a:extLst>
          </p:cNvPr>
          <p:cNvSpPr>
            <a:spLocks noGrp="1"/>
          </p:cNvSpPr>
          <p:nvPr>
            <p:ph type="title"/>
          </p:nvPr>
        </p:nvSpPr>
        <p:spPr>
          <a:xfrm>
            <a:off x="609600" y="261938"/>
            <a:ext cx="10972800" cy="347662"/>
          </a:xfrm>
        </p:spPr>
        <p:txBody>
          <a:bodyPr>
            <a:normAutofit fontScale="90000"/>
          </a:bodyPr>
          <a:lstStyle/>
          <a:p>
            <a:r>
              <a:rPr lang="en-IN" dirty="0"/>
              <a:t>NLP Techniques for Amenities</a:t>
            </a:r>
          </a:p>
        </p:txBody>
      </p:sp>
      <p:sp>
        <p:nvSpPr>
          <p:cNvPr id="3" name="Content Placeholder 2">
            <a:extLst>
              <a:ext uri="{FF2B5EF4-FFF2-40B4-BE49-F238E27FC236}">
                <a16:creationId xmlns:a16="http://schemas.microsoft.com/office/drawing/2014/main" id="{B273E8AD-74EA-0688-5C53-4EB7ED11F47E}"/>
              </a:ext>
            </a:extLst>
          </p:cNvPr>
          <p:cNvSpPr>
            <a:spLocks noGrp="1"/>
          </p:cNvSpPr>
          <p:nvPr>
            <p:ph idx="1"/>
          </p:nvPr>
        </p:nvSpPr>
        <p:spPr>
          <a:xfrm>
            <a:off x="609600" y="685801"/>
            <a:ext cx="10972800" cy="5440364"/>
          </a:xfrm>
        </p:spPr>
        <p:txBody>
          <a:bodyPr>
            <a:normAutofit/>
          </a:bodyPr>
          <a:lstStyle/>
          <a:p>
            <a:r>
              <a:rPr lang="en-US" sz="1800" b="1" i="0" dirty="0">
                <a:solidFill>
                  <a:srgbClr val="202124"/>
                </a:solidFill>
                <a:effectLst/>
                <a:latin typeface="Roboto" panose="02000000000000000000" pitchFamily="2" charset="0"/>
              </a:rPr>
              <a:t>Word Cloud </a:t>
            </a:r>
            <a:r>
              <a:rPr lang="en-US" sz="1800" b="0" i="0" dirty="0">
                <a:solidFill>
                  <a:srgbClr val="202124"/>
                </a:solidFill>
                <a:effectLst/>
                <a:latin typeface="Roboto" panose="02000000000000000000" pitchFamily="2" charset="0"/>
              </a:rPr>
              <a:t>for visual representation of significant amenities to be considered for instant bookability.</a:t>
            </a:r>
          </a:p>
          <a:p>
            <a:r>
              <a:rPr lang="en-US" sz="1800" b="1" i="0" dirty="0">
                <a:solidFill>
                  <a:srgbClr val="202124"/>
                </a:solidFill>
                <a:effectLst/>
                <a:latin typeface="Roboto" panose="02000000000000000000" pitchFamily="2" charset="0"/>
              </a:rPr>
              <a:t>TF-IDF</a:t>
            </a:r>
            <a:r>
              <a:rPr lang="en-US" sz="1800" b="0" i="0" dirty="0">
                <a:solidFill>
                  <a:srgbClr val="202124"/>
                </a:solidFill>
                <a:effectLst/>
                <a:latin typeface="Roboto" panose="02000000000000000000" pitchFamily="2" charset="0"/>
              </a:rPr>
              <a:t> (Term Frequency-Inverse Document Frequency) is a numerical statistic used in natural language processing and information retrieval to measure the importance of a term within a document or a corpus.</a:t>
            </a:r>
          </a:p>
          <a:p>
            <a:pPr marL="0" indent="0">
              <a:buNone/>
            </a:pPr>
            <a:endParaRPr lang="en-US" sz="1800" b="0" i="0" dirty="0">
              <a:solidFill>
                <a:srgbClr val="202124"/>
              </a:solidFill>
              <a:effectLst/>
              <a:latin typeface="Roboto" panose="02000000000000000000" pitchFamily="2" charset="0"/>
            </a:endParaRPr>
          </a:p>
          <a:p>
            <a:pPr marL="0" indent="0">
              <a:buNone/>
            </a:pPr>
            <a:endParaRPr lang="en-US" sz="1800" b="0" i="0" dirty="0">
              <a:solidFill>
                <a:srgbClr val="202124"/>
              </a:solidFill>
              <a:effectLst/>
              <a:latin typeface="Roboto" panose="02000000000000000000" pitchFamily="2" charset="0"/>
            </a:endParaRPr>
          </a:p>
          <a:p>
            <a:pPr marL="0" indent="0">
              <a:buNone/>
            </a:pPr>
            <a:endParaRPr lang="en-IN" sz="1800" dirty="0"/>
          </a:p>
        </p:txBody>
      </p:sp>
      <p:pic>
        <p:nvPicPr>
          <p:cNvPr id="5" name="Picture 4">
            <a:extLst>
              <a:ext uri="{FF2B5EF4-FFF2-40B4-BE49-F238E27FC236}">
                <a16:creationId xmlns:a16="http://schemas.microsoft.com/office/drawing/2014/main" id="{0272103B-2B55-D277-1071-2F76A6E6EB0A}"/>
              </a:ext>
            </a:extLst>
          </p:cNvPr>
          <p:cNvPicPr>
            <a:picLocks noChangeAspect="1"/>
          </p:cNvPicPr>
          <p:nvPr/>
        </p:nvPicPr>
        <p:blipFill>
          <a:blip r:embed="rId2"/>
          <a:stretch>
            <a:fillRect/>
          </a:stretch>
        </p:blipFill>
        <p:spPr>
          <a:xfrm>
            <a:off x="3466872" y="1752600"/>
            <a:ext cx="5258256" cy="4572000"/>
          </a:xfrm>
          <a:prstGeom prst="rect">
            <a:avLst/>
          </a:prstGeom>
        </p:spPr>
      </p:pic>
    </p:spTree>
    <p:extLst>
      <p:ext uri="{BB962C8B-B14F-4D97-AF65-F5344CB8AC3E}">
        <p14:creationId xmlns:p14="http://schemas.microsoft.com/office/powerpoint/2010/main" val="46259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677469" y="601629"/>
            <a:ext cx="206087" cy="160817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677469" y="2388151"/>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1609211" y="305219"/>
            <a:ext cx="3352800" cy="307777"/>
          </a:xfrm>
          <a:prstGeom prst="rect">
            <a:avLst/>
          </a:prstGeom>
          <a:noFill/>
        </p:spPr>
        <p:txBody>
          <a:bodyPr wrap="square" rtlCol="0">
            <a:spAutoFit/>
          </a:bodyPr>
          <a:lstStyle/>
          <a:p>
            <a:r>
              <a:rPr lang="en-US" sz="1400" b="1" dirty="0">
                <a:effectLst/>
                <a:cs typeface="Proxima Nova"/>
              </a:rPr>
              <a:t>Logistic Regression – Full Model:</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3285611" y="-141084"/>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Basic Model</a:t>
            </a:r>
          </a:p>
        </p:txBody>
      </p:sp>
      <p:sp>
        <p:nvSpPr>
          <p:cNvPr id="13" name="TextBox 12">
            <a:extLst>
              <a:ext uri="{FF2B5EF4-FFF2-40B4-BE49-F238E27FC236}">
                <a16:creationId xmlns:a16="http://schemas.microsoft.com/office/drawing/2014/main" id="{E300B71F-2F45-4A45-B2B1-F60F507CBAB1}"/>
              </a:ext>
            </a:extLst>
          </p:cNvPr>
          <p:cNvSpPr txBox="1"/>
          <p:nvPr/>
        </p:nvSpPr>
        <p:spPr>
          <a:xfrm>
            <a:off x="7848600" y="633400"/>
            <a:ext cx="3352800" cy="307777"/>
          </a:xfrm>
          <a:prstGeom prst="rect">
            <a:avLst/>
          </a:prstGeom>
          <a:noFill/>
        </p:spPr>
        <p:txBody>
          <a:bodyPr wrap="square" rtlCol="0">
            <a:spAutoFit/>
          </a:bodyPr>
          <a:lstStyle/>
          <a:p>
            <a:r>
              <a:rPr lang="en-US" sz="1400" b="1" dirty="0">
                <a:effectLst/>
                <a:cs typeface="Proxima Nova"/>
              </a:rPr>
              <a:t>Model Summary</a:t>
            </a:r>
          </a:p>
        </p:txBody>
      </p:sp>
      <p:pic>
        <p:nvPicPr>
          <p:cNvPr id="6" name="Picture 5">
            <a:extLst>
              <a:ext uri="{FF2B5EF4-FFF2-40B4-BE49-F238E27FC236}">
                <a16:creationId xmlns:a16="http://schemas.microsoft.com/office/drawing/2014/main" id="{84BB3370-C25D-3334-F5BB-348D627E86EF}"/>
              </a:ext>
            </a:extLst>
          </p:cNvPr>
          <p:cNvPicPr>
            <a:picLocks noChangeAspect="1"/>
          </p:cNvPicPr>
          <p:nvPr/>
        </p:nvPicPr>
        <p:blipFill>
          <a:blip r:embed="rId2"/>
          <a:stretch>
            <a:fillRect/>
          </a:stretch>
        </p:blipFill>
        <p:spPr>
          <a:xfrm>
            <a:off x="6193078" y="1010448"/>
            <a:ext cx="3091122" cy="5498977"/>
          </a:xfrm>
          <a:prstGeom prst="rect">
            <a:avLst/>
          </a:prstGeom>
        </p:spPr>
      </p:pic>
      <p:pic>
        <p:nvPicPr>
          <p:cNvPr id="12" name="Picture 11">
            <a:extLst>
              <a:ext uri="{FF2B5EF4-FFF2-40B4-BE49-F238E27FC236}">
                <a16:creationId xmlns:a16="http://schemas.microsoft.com/office/drawing/2014/main" id="{1079CCF0-CFE3-9C5F-842B-EEDCE56FD2A1}"/>
              </a:ext>
            </a:extLst>
          </p:cNvPr>
          <p:cNvPicPr>
            <a:picLocks noChangeAspect="1"/>
          </p:cNvPicPr>
          <p:nvPr/>
        </p:nvPicPr>
        <p:blipFill>
          <a:blip r:embed="rId3"/>
          <a:stretch>
            <a:fillRect/>
          </a:stretch>
        </p:blipFill>
        <p:spPr>
          <a:xfrm>
            <a:off x="9443884" y="1981200"/>
            <a:ext cx="2519516" cy="3581400"/>
          </a:xfrm>
          <a:prstGeom prst="rect">
            <a:avLst/>
          </a:prstGeom>
        </p:spPr>
      </p:pic>
      <p:pic>
        <p:nvPicPr>
          <p:cNvPr id="15" name="Picture 14">
            <a:extLst>
              <a:ext uri="{FF2B5EF4-FFF2-40B4-BE49-F238E27FC236}">
                <a16:creationId xmlns:a16="http://schemas.microsoft.com/office/drawing/2014/main" id="{C3A9C828-3A7F-B2AD-897B-4087418A5303}"/>
              </a:ext>
            </a:extLst>
          </p:cNvPr>
          <p:cNvPicPr>
            <a:picLocks noChangeAspect="1"/>
          </p:cNvPicPr>
          <p:nvPr/>
        </p:nvPicPr>
        <p:blipFill>
          <a:blip r:embed="rId4"/>
          <a:stretch>
            <a:fillRect/>
          </a:stretch>
        </p:blipFill>
        <p:spPr>
          <a:xfrm>
            <a:off x="1881178" y="4823983"/>
            <a:ext cx="2547191" cy="1957818"/>
          </a:xfrm>
          <a:prstGeom prst="rect">
            <a:avLst/>
          </a:prstGeom>
        </p:spPr>
      </p:pic>
      <p:pic>
        <p:nvPicPr>
          <p:cNvPr id="17" name="Picture 16">
            <a:extLst>
              <a:ext uri="{FF2B5EF4-FFF2-40B4-BE49-F238E27FC236}">
                <a16:creationId xmlns:a16="http://schemas.microsoft.com/office/drawing/2014/main" id="{C565A3C3-138D-EAEB-79B8-68FC069E97C5}"/>
              </a:ext>
            </a:extLst>
          </p:cNvPr>
          <p:cNvPicPr>
            <a:picLocks noChangeAspect="1"/>
          </p:cNvPicPr>
          <p:nvPr/>
        </p:nvPicPr>
        <p:blipFill>
          <a:blip r:embed="rId5"/>
          <a:stretch>
            <a:fillRect/>
          </a:stretch>
        </p:blipFill>
        <p:spPr>
          <a:xfrm>
            <a:off x="852773" y="2502061"/>
            <a:ext cx="4405846" cy="2242673"/>
          </a:xfrm>
          <a:prstGeom prst="rect">
            <a:avLst/>
          </a:prstGeom>
        </p:spPr>
      </p:pic>
      <p:pic>
        <p:nvPicPr>
          <p:cNvPr id="21" name="Picture 20">
            <a:extLst>
              <a:ext uri="{FF2B5EF4-FFF2-40B4-BE49-F238E27FC236}">
                <a16:creationId xmlns:a16="http://schemas.microsoft.com/office/drawing/2014/main" id="{2FAA2C04-4614-D06E-1D4F-E1F14394C260}"/>
              </a:ext>
            </a:extLst>
          </p:cNvPr>
          <p:cNvPicPr>
            <a:picLocks noChangeAspect="1"/>
          </p:cNvPicPr>
          <p:nvPr/>
        </p:nvPicPr>
        <p:blipFill>
          <a:blip r:embed="rId6"/>
          <a:stretch>
            <a:fillRect/>
          </a:stretch>
        </p:blipFill>
        <p:spPr>
          <a:xfrm>
            <a:off x="1406803" y="589795"/>
            <a:ext cx="3352800" cy="1833018"/>
          </a:xfrm>
          <a:prstGeom prst="rect">
            <a:avLst/>
          </a:prstGeom>
        </p:spPr>
      </p:pic>
    </p:spTree>
    <p:extLst>
      <p:ext uri="{BB962C8B-B14F-4D97-AF65-F5344CB8AC3E}">
        <p14:creationId xmlns:p14="http://schemas.microsoft.com/office/powerpoint/2010/main" val="273819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916905" y="76200"/>
            <a:ext cx="206087" cy="220954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916904" y="2362200"/>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6477000" y="8282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effectLst/>
                <a:ea typeface="DengXian" panose="02010600030101010101" pitchFamily="2" charset="-122"/>
              </a:rPr>
              <a:t>CATBOOST</a:t>
            </a:r>
            <a:endParaRPr lang="en-US" sz="2000" b="1" dirty="0"/>
          </a:p>
        </p:txBody>
      </p:sp>
      <p:sp>
        <p:nvSpPr>
          <p:cNvPr id="6" name="Title 1">
            <a:extLst>
              <a:ext uri="{FF2B5EF4-FFF2-40B4-BE49-F238E27FC236}">
                <a16:creationId xmlns:a16="http://schemas.microsoft.com/office/drawing/2014/main" id="{7001DB8E-14B9-49E5-A97C-482D39CD207B}"/>
              </a:ext>
            </a:extLst>
          </p:cNvPr>
          <p:cNvSpPr txBox="1">
            <a:spLocks/>
          </p:cNvSpPr>
          <p:nvPr/>
        </p:nvSpPr>
        <p:spPr>
          <a:xfrm>
            <a:off x="457200" y="76200"/>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t>RANDOM FOREST</a:t>
            </a:r>
          </a:p>
        </p:txBody>
      </p:sp>
      <p:pic>
        <p:nvPicPr>
          <p:cNvPr id="4" name="Picture 3">
            <a:extLst>
              <a:ext uri="{FF2B5EF4-FFF2-40B4-BE49-F238E27FC236}">
                <a16:creationId xmlns:a16="http://schemas.microsoft.com/office/drawing/2014/main" id="{EC51CCFC-2EB3-640F-2937-7BD4CC6A7B1B}"/>
              </a:ext>
            </a:extLst>
          </p:cNvPr>
          <p:cNvPicPr>
            <a:picLocks noChangeAspect="1"/>
          </p:cNvPicPr>
          <p:nvPr/>
        </p:nvPicPr>
        <p:blipFill>
          <a:blip r:embed="rId2"/>
          <a:stretch>
            <a:fillRect/>
          </a:stretch>
        </p:blipFill>
        <p:spPr>
          <a:xfrm>
            <a:off x="1178086" y="3428333"/>
            <a:ext cx="4285801" cy="3199872"/>
          </a:xfrm>
          <a:prstGeom prst="rect">
            <a:avLst/>
          </a:prstGeom>
        </p:spPr>
      </p:pic>
      <p:pic>
        <p:nvPicPr>
          <p:cNvPr id="10" name="Picture 9">
            <a:extLst>
              <a:ext uri="{FF2B5EF4-FFF2-40B4-BE49-F238E27FC236}">
                <a16:creationId xmlns:a16="http://schemas.microsoft.com/office/drawing/2014/main" id="{5E1CF385-6B1B-9BEC-ECA9-C78DD2B78015}"/>
              </a:ext>
            </a:extLst>
          </p:cNvPr>
          <p:cNvPicPr>
            <a:picLocks noChangeAspect="1"/>
          </p:cNvPicPr>
          <p:nvPr/>
        </p:nvPicPr>
        <p:blipFill>
          <a:blip r:embed="rId3"/>
          <a:stretch>
            <a:fillRect/>
          </a:stretch>
        </p:blipFill>
        <p:spPr>
          <a:xfrm>
            <a:off x="1308262" y="593949"/>
            <a:ext cx="3838907" cy="2834384"/>
          </a:xfrm>
          <a:prstGeom prst="rect">
            <a:avLst/>
          </a:prstGeom>
        </p:spPr>
      </p:pic>
      <p:pic>
        <p:nvPicPr>
          <p:cNvPr id="13" name="Picture 12">
            <a:extLst>
              <a:ext uri="{FF2B5EF4-FFF2-40B4-BE49-F238E27FC236}">
                <a16:creationId xmlns:a16="http://schemas.microsoft.com/office/drawing/2014/main" id="{4543C0F3-7A22-5AC6-C2C3-2BB86406BBAD}"/>
              </a:ext>
            </a:extLst>
          </p:cNvPr>
          <p:cNvPicPr>
            <a:picLocks noChangeAspect="1"/>
          </p:cNvPicPr>
          <p:nvPr/>
        </p:nvPicPr>
        <p:blipFill>
          <a:blip r:embed="rId4"/>
          <a:stretch>
            <a:fillRect/>
          </a:stretch>
        </p:blipFill>
        <p:spPr>
          <a:xfrm>
            <a:off x="7020250" y="593949"/>
            <a:ext cx="3838907" cy="2921286"/>
          </a:xfrm>
          <a:prstGeom prst="rect">
            <a:avLst/>
          </a:prstGeom>
        </p:spPr>
      </p:pic>
      <p:pic>
        <p:nvPicPr>
          <p:cNvPr id="15" name="Picture 14">
            <a:extLst>
              <a:ext uri="{FF2B5EF4-FFF2-40B4-BE49-F238E27FC236}">
                <a16:creationId xmlns:a16="http://schemas.microsoft.com/office/drawing/2014/main" id="{6669D08E-8FFB-2607-D61E-0A5AEDD2F708}"/>
              </a:ext>
            </a:extLst>
          </p:cNvPr>
          <p:cNvPicPr>
            <a:picLocks noChangeAspect="1"/>
          </p:cNvPicPr>
          <p:nvPr/>
        </p:nvPicPr>
        <p:blipFill>
          <a:blip r:embed="rId5"/>
          <a:stretch>
            <a:fillRect/>
          </a:stretch>
        </p:blipFill>
        <p:spPr>
          <a:xfrm>
            <a:off x="7111196" y="3515235"/>
            <a:ext cx="3927498" cy="3003381"/>
          </a:xfrm>
          <a:prstGeom prst="rect">
            <a:avLst/>
          </a:prstGeom>
        </p:spPr>
      </p:pic>
    </p:spTree>
    <p:extLst>
      <p:ext uri="{BB962C8B-B14F-4D97-AF65-F5344CB8AC3E}">
        <p14:creationId xmlns:p14="http://schemas.microsoft.com/office/powerpoint/2010/main" val="95917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541270" y="634959"/>
            <a:ext cx="7109460" cy="707886"/>
          </a:xfrm>
          <a:prstGeom prst="rect">
            <a:avLst/>
          </a:prstGeom>
          <a:noFill/>
        </p:spPr>
        <p:txBody>
          <a:bodyPr wrap="square" rtlCol="0">
            <a:spAutoFit/>
          </a:bodyPr>
          <a:lstStyle/>
          <a:p>
            <a:pPr algn="ctr"/>
            <a:r>
              <a:rPr lang="en-US" sz="2000" b="1" dirty="0">
                <a:ea typeface="굴림" panose="020B0600000101010101" pitchFamily="34" charset="-127"/>
              </a:rPr>
              <a:t>Comparison of Performance Metrics for various models Different Models</a:t>
            </a:r>
            <a:endParaRPr lang="en-US" sz="2000" b="1" dirty="0"/>
          </a:p>
        </p:txBody>
      </p:sp>
      <p:pic>
        <p:nvPicPr>
          <p:cNvPr id="2" name="Picture 1">
            <a:extLst>
              <a:ext uri="{FF2B5EF4-FFF2-40B4-BE49-F238E27FC236}">
                <a16:creationId xmlns:a16="http://schemas.microsoft.com/office/drawing/2014/main" id="{4C39AC8B-7E6F-387D-F372-4EE50ECC6AAB}"/>
              </a:ext>
            </a:extLst>
          </p:cNvPr>
          <p:cNvPicPr>
            <a:picLocks noChangeAspect="1"/>
          </p:cNvPicPr>
          <p:nvPr/>
        </p:nvPicPr>
        <p:blipFill>
          <a:blip r:embed="rId2"/>
          <a:stretch>
            <a:fillRect/>
          </a:stretch>
        </p:blipFill>
        <p:spPr>
          <a:xfrm>
            <a:off x="1250553" y="1524000"/>
            <a:ext cx="10103247" cy="4267200"/>
          </a:xfrm>
          <a:prstGeom prst="rect">
            <a:avLst/>
          </a:prstGeom>
          <a:ln w="12700">
            <a:solidFill>
              <a:schemeClr val="tx1"/>
            </a:solidFill>
          </a:ln>
        </p:spPr>
      </p:pic>
      <p:sp>
        <p:nvSpPr>
          <p:cNvPr id="3" name="Rectangle 2">
            <a:extLst>
              <a:ext uri="{FF2B5EF4-FFF2-40B4-BE49-F238E27FC236}">
                <a16:creationId xmlns:a16="http://schemas.microsoft.com/office/drawing/2014/main" id="{274B7DE5-094A-3A70-6F21-7800111EF9DE}"/>
              </a:ext>
            </a:extLst>
          </p:cNvPr>
          <p:cNvSpPr/>
          <p:nvPr/>
        </p:nvSpPr>
        <p:spPr>
          <a:xfrm>
            <a:off x="1295400" y="3733800"/>
            <a:ext cx="9982200" cy="304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5253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DE2A-A288-A513-E7C1-3C496B1E6D18}"/>
              </a:ext>
            </a:extLst>
          </p:cNvPr>
          <p:cNvSpPr>
            <a:spLocks noGrp="1"/>
          </p:cNvSpPr>
          <p:nvPr>
            <p:ph type="title"/>
          </p:nvPr>
        </p:nvSpPr>
        <p:spPr/>
        <p:txBody>
          <a:bodyPr/>
          <a:lstStyle/>
          <a:p>
            <a:r>
              <a:rPr lang="en-IN" dirty="0"/>
              <a:t>LIMITATIONS AND RISKS</a:t>
            </a:r>
          </a:p>
        </p:txBody>
      </p:sp>
      <p:sp>
        <p:nvSpPr>
          <p:cNvPr id="3" name="Content Placeholder 2">
            <a:extLst>
              <a:ext uri="{FF2B5EF4-FFF2-40B4-BE49-F238E27FC236}">
                <a16:creationId xmlns:a16="http://schemas.microsoft.com/office/drawing/2014/main" id="{D5D522F4-23B7-953F-5DBF-F0FADE184B1E}"/>
              </a:ext>
            </a:extLst>
          </p:cNvPr>
          <p:cNvSpPr>
            <a:spLocks noGrp="1"/>
          </p:cNvSpPr>
          <p:nvPr>
            <p:ph idx="1"/>
          </p:nvPr>
        </p:nvSpPr>
        <p:spPr/>
        <p:txBody>
          <a:bodyPr>
            <a:normAutofit fontScale="85000" lnSpcReduction="20000"/>
          </a:bodyPr>
          <a:lstStyle/>
          <a:p>
            <a:pPr marL="0" indent="0">
              <a:buNone/>
            </a:pPr>
            <a:r>
              <a:rPr lang="en-US" b="1" dirty="0"/>
              <a:t>Changing Data Patterns</a:t>
            </a:r>
            <a:r>
              <a:rPr lang="en-US" dirty="0"/>
              <a:t>: </a:t>
            </a:r>
          </a:p>
          <a:p>
            <a:r>
              <a:rPr lang="en-US" sz="2600" dirty="0"/>
              <a:t>If the underlying patterns in the data change over time, your model may become less accurate or even obsolete. It's crucial to regularly monitor and update your model to adapt to evolving data patterns and ensure its continued effectiveness.</a:t>
            </a:r>
          </a:p>
          <a:p>
            <a:pPr marL="0" indent="0">
              <a:buNone/>
            </a:pPr>
            <a:endParaRPr lang="en-US" sz="2600" dirty="0"/>
          </a:p>
          <a:p>
            <a:pPr marL="0" indent="0">
              <a:buNone/>
            </a:pPr>
            <a:r>
              <a:rPr lang="en-US" b="1" dirty="0"/>
              <a:t>Concept Drift</a:t>
            </a:r>
            <a:r>
              <a:rPr lang="en-US" dirty="0"/>
              <a:t>: </a:t>
            </a:r>
          </a:p>
          <a:p>
            <a:r>
              <a:rPr lang="en-US" sz="2600" dirty="0"/>
              <a:t>Concept drift refers to the phenomenon where the statistical properties of the target variable or the relationships between features and the target variable change over time. If concept drift occurs, your model's performance may deteriorate. Ongoing monitoring and regular model retraining using up-to-date data can help mitigate the impact of concept drift.</a:t>
            </a:r>
          </a:p>
          <a:p>
            <a:pPr marL="0" indent="0">
              <a:buNone/>
            </a:pPr>
            <a:endParaRPr lang="en-US" sz="2600" dirty="0"/>
          </a:p>
          <a:p>
            <a:pPr marL="0" indent="0">
              <a:buNone/>
            </a:pPr>
            <a:r>
              <a:rPr lang="en-US" sz="2600" dirty="0"/>
              <a:t>To overcome these risks regular model monitoring, updating, and maintaining open lines of communication with stakeholders and users can help us to proactively identify and mitigate these risks. </a:t>
            </a:r>
            <a:endParaRPr lang="en-IN" sz="2600" dirty="0"/>
          </a:p>
        </p:txBody>
      </p:sp>
    </p:spTree>
    <p:extLst>
      <p:ext uri="{BB962C8B-B14F-4D97-AF65-F5344CB8AC3E}">
        <p14:creationId xmlns:p14="http://schemas.microsoft.com/office/powerpoint/2010/main" val="333999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667F-3D06-7233-1C70-70611F61BDD4}"/>
              </a:ext>
            </a:extLst>
          </p:cNvPr>
          <p:cNvSpPr>
            <a:spLocks noGrp="1"/>
          </p:cNvSpPr>
          <p:nvPr>
            <p:ph type="title"/>
          </p:nvPr>
        </p:nvSpPr>
        <p:spPr>
          <a:xfrm>
            <a:off x="914400" y="2857500"/>
            <a:ext cx="10972800" cy="1143000"/>
          </a:xfrm>
        </p:spPr>
        <p:txBody>
          <a:bodyPr/>
          <a:lstStyle/>
          <a:p>
            <a:r>
              <a:rPr lang="en-IN" dirty="0"/>
              <a:t>Thank You !</a:t>
            </a:r>
          </a:p>
        </p:txBody>
      </p:sp>
    </p:spTree>
    <p:extLst>
      <p:ext uri="{BB962C8B-B14F-4D97-AF65-F5344CB8AC3E}">
        <p14:creationId xmlns:p14="http://schemas.microsoft.com/office/powerpoint/2010/main" val="397323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740229" y="996160"/>
            <a:ext cx="11049000" cy="509984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Wingdings" panose="05000000000000000000" pitchFamily="2" charset="2"/>
              <a:buChar char="Ø"/>
            </a:pPr>
            <a:r>
              <a:rPr lang="en-US" sz="1800" dirty="0">
                <a:solidFill>
                  <a:schemeClr val="tx1"/>
                </a:solidFill>
                <a:latin typeface="+mj-lt"/>
                <a:cs typeface="Calibri" panose="020F0502020204030204" pitchFamily="34" charset="0"/>
              </a:rPr>
              <a:t> </a:t>
            </a:r>
            <a:r>
              <a:rPr lang="en-US" sz="1800" dirty="0">
                <a:solidFill>
                  <a:srgbClr val="374151"/>
                </a:solidFill>
                <a:latin typeface="Söhne"/>
              </a:rPr>
              <a:t>The business problem statement aims to develop a classification model that determines the instant bookability of properties on an online booking platform. The focus is on accurately classifying properties, assisting hosts in availability management, and maximizing their booking potential.</a:t>
            </a:r>
          </a:p>
          <a:p>
            <a:pPr marL="285750" indent="-285750" algn="l">
              <a:buFont typeface="Wingdings" panose="05000000000000000000" pitchFamily="2" charset="2"/>
              <a:buChar char="Ø"/>
            </a:pPr>
            <a:endParaRPr lang="en-US" sz="1800" dirty="0">
              <a:solidFill>
                <a:srgbClr val="374151"/>
              </a:solidFill>
              <a:latin typeface="Söhne"/>
            </a:endParaRPr>
          </a:p>
          <a:p>
            <a:pPr marL="285750" indent="-285750" algn="l">
              <a:buFont typeface="Wingdings" panose="05000000000000000000" pitchFamily="2" charset="2"/>
              <a:buChar char="Ø"/>
            </a:pPr>
            <a:r>
              <a:rPr lang="en-US" sz="1800" dirty="0">
                <a:solidFill>
                  <a:srgbClr val="374151"/>
                </a:solidFill>
                <a:latin typeface="Söhne"/>
              </a:rPr>
              <a:t>By addressing the problem, the objective is to enable hosts to effectively manage their property's availability and maximize bookings by accurately classifying them as instantly bookable or not. This classification model will provide valuable insights for hosts to optimize their property listings.</a:t>
            </a:r>
          </a:p>
          <a:p>
            <a:pPr marL="285750" indent="-285750" algn="l">
              <a:buFont typeface="Wingdings" panose="05000000000000000000" pitchFamily="2" charset="2"/>
              <a:buChar char="Ø"/>
            </a:pPr>
            <a:endParaRPr lang="en-US" sz="1800" dirty="0">
              <a:solidFill>
                <a:srgbClr val="374151"/>
              </a:solidFill>
              <a:latin typeface="Söhne"/>
            </a:endParaRPr>
          </a:p>
          <a:p>
            <a:pPr marL="285750" indent="-285750" algn="l">
              <a:buFont typeface="Wingdings" panose="05000000000000000000" pitchFamily="2" charset="2"/>
              <a:buChar char="Ø"/>
            </a:pPr>
            <a:r>
              <a:rPr lang="en-US" sz="1800" dirty="0">
                <a:solidFill>
                  <a:srgbClr val="374151"/>
                </a:solidFill>
                <a:latin typeface="Söhne"/>
              </a:rPr>
              <a:t>The problem understanding sheds light on the challenges hosts face in optimizing their bookings and comprehending the eligibility criteria. This understanding underscores the complexity of the criteria and the need for a solution that simplifies the process for hosts.</a:t>
            </a:r>
          </a:p>
          <a:p>
            <a:pPr marL="285750" indent="-285750" algn="l">
              <a:buFont typeface="Wingdings" panose="05000000000000000000" pitchFamily="2" charset="2"/>
              <a:buChar char="Ø"/>
            </a:pPr>
            <a:endParaRPr lang="en-US" sz="1800" dirty="0">
              <a:solidFill>
                <a:srgbClr val="374151"/>
              </a:solidFill>
              <a:latin typeface="Söhne"/>
            </a:endParaRPr>
          </a:p>
          <a:p>
            <a:pPr marL="285750" indent="-285750" algn="l">
              <a:buFont typeface="Wingdings" panose="05000000000000000000" pitchFamily="2" charset="2"/>
              <a:buChar char="Ø"/>
            </a:pPr>
            <a:r>
              <a:rPr lang="en-US" sz="1800" dirty="0">
                <a:solidFill>
                  <a:srgbClr val="374151"/>
                </a:solidFill>
                <a:latin typeface="Söhne"/>
              </a:rPr>
              <a:t>The proposed solution brings benefits to hosts by providing valuable insights and recommendations for improvement. Hosts can make informed decisions on enhancing their eligibility status, ultimately enhancing the user experience for guests and increasing booking opportunities.</a:t>
            </a:r>
          </a:p>
          <a:p>
            <a:pPr marL="285750" indent="-285750" algn="l">
              <a:buFont typeface="Wingdings" panose="05000000000000000000" pitchFamily="2" charset="2"/>
              <a:buChar char="Ø"/>
            </a:pPr>
            <a:endParaRPr lang="en-US" sz="1800" dirty="0">
              <a:solidFill>
                <a:srgbClr val="374151"/>
              </a:solidFill>
              <a:latin typeface="Söhne"/>
            </a:endParaRPr>
          </a:p>
          <a:p>
            <a:pPr marL="285750" indent="-285750" algn="l">
              <a:buFont typeface="Wingdings" panose="05000000000000000000" pitchFamily="2" charset="2"/>
              <a:buChar char="Ø"/>
            </a:pPr>
            <a:r>
              <a:rPr lang="en-US" sz="1800" dirty="0">
                <a:solidFill>
                  <a:srgbClr val="374151"/>
                </a:solidFill>
                <a:latin typeface="Söhne"/>
              </a:rPr>
              <a:t>Airbnb's business objective revolves around connecting hosts and guests, improving the user experience, generating revenue, and fostering community and cultural exchange. The aim is to grow and innovate in the travel industry while promoting a sense of belonging and interaction among its users.</a:t>
            </a:r>
          </a:p>
          <a:p>
            <a:pPr marL="285750" indent="-285750" algn="l">
              <a:buFont typeface="Wingdings" panose="05000000000000000000" pitchFamily="2" charset="2"/>
              <a:buChar char="Ø"/>
            </a:pPr>
            <a:endParaRPr lang="en-IN" sz="1800" dirty="0">
              <a:solidFill>
                <a:schemeClr val="tx1"/>
              </a:solidFill>
              <a:latin typeface="+mj-lt"/>
              <a:cs typeface="Calibri" panose="020F0502020204030204" pitchFamily="34" charset="0"/>
            </a:endParaRPr>
          </a:p>
        </p:txBody>
      </p:sp>
      <p:sp>
        <p:nvSpPr>
          <p:cNvPr id="31" name="TextBox 30"/>
          <p:cNvSpPr txBox="1"/>
          <p:nvPr/>
        </p:nvSpPr>
        <p:spPr>
          <a:xfrm>
            <a:off x="228600" y="304800"/>
            <a:ext cx="9372599" cy="584775"/>
          </a:xfrm>
          <a:prstGeom prst="rect">
            <a:avLst/>
          </a:prstGeom>
          <a:noFill/>
        </p:spPr>
        <p:txBody>
          <a:bodyPr wrap="square" rtlCol="0">
            <a:spAutoFit/>
          </a:bodyPr>
          <a:lstStyle/>
          <a:p>
            <a:pPr algn="ctr"/>
            <a:r>
              <a:rPr lang="en-US" sz="3200" b="1" dirty="0">
                <a:latin typeface="+mj-lt"/>
                <a:ea typeface="굴림" panose="020B0600000101010101" pitchFamily="34" charset="-127"/>
              </a:rPr>
              <a:t>Problem Statement and business understanding</a:t>
            </a:r>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1599CE-65F3-D7E4-3CBC-56A876999F6D}"/>
              </a:ext>
            </a:extLst>
          </p:cNvPr>
          <p:cNvSpPr>
            <a:spLocks noGrp="1"/>
          </p:cNvSpPr>
          <p:nvPr>
            <p:ph type="ctrTitle"/>
          </p:nvPr>
        </p:nvSpPr>
        <p:spPr>
          <a:xfrm>
            <a:off x="914400" y="152401"/>
            <a:ext cx="2514600" cy="667434"/>
          </a:xfrm>
        </p:spPr>
        <p:txBody>
          <a:bodyPr>
            <a:normAutofit fontScale="90000"/>
          </a:bodyPr>
          <a:lstStyle/>
          <a:p>
            <a:pPr algn="l"/>
            <a:r>
              <a:rPr lang="en-US" sz="4400" b="1" dirty="0">
                <a:latin typeface="+mj-lt"/>
                <a:ea typeface="굴림" panose="020B0600000101010101" pitchFamily="34" charset="-127"/>
              </a:rPr>
              <a:t>Approach</a:t>
            </a:r>
            <a:endParaRPr lang="en-IN" dirty="0"/>
          </a:p>
        </p:txBody>
      </p:sp>
      <p:sp>
        <p:nvSpPr>
          <p:cNvPr id="6" name="Subtitle 5">
            <a:extLst>
              <a:ext uri="{FF2B5EF4-FFF2-40B4-BE49-F238E27FC236}">
                <a16:creationId xmlns:a16="http://schemas.microsoft.com/office/drawing/2014/main" id="{B5308C52-61DB-CADC-DA82-DB960DE5B402}"/>
              </a:ext>
            </a:extLst>
          </p:cNvPr>
          <p:cNvSpPr>
            <a:spLocks noGrp="1"/>
          </p:cNvSpPr>
          <p:nvPr>
            <p:ph type="subTitle" idx="1"/>
          </p:nvPr>
        </p:nvSpPr>
        <p:spPr>
          <a:xfrm>
            <a:off x="914400" y="990601"/>
            <a:ext cx="10820400" cy="5257800"/>
          </a:xfrm>
        </p:spPr>
        <p:txBody>
          <a:bodyPr>
            <a:normAutofit/>
          </a:bodyPr>
          <a:lstStyle/>
          <a:p>
            <a:pPr marL="285750" indent="-285750" algn="l">
              <a:buFont typeface="Wingdings" panose="05000000000000000000" pitchFamily="2" charset="2"/>
              <a:buChar char="Ø"/>
            </a:pPr>
            <a:r>
              <a:rPr lang="en-US" sz="1600" b="1" i="0" dirty="0">
                <a:solidFill>
                  <a:srgbClr val="374151"/>
                </a:solidFill>
                <a:effectLst/>
                <a:latin typeface="Söhne"/>
              </a:rPr>
              <a:t>Understanding the data:</a:t>
            </a:r>
            <a:r>
              <a:rPr lang="en-US" sz="1600" b="0" i="0" dirty="0">
                <a:solidFill>
                  <a:srgbClr val="374151"/>
                </a:solidFill>
                <a:effectLst/>
                <a:latin typeface="Söhne"/>
              </a:rPr>
              <a:t> Gaining insights into the characteristics, structure, and quality of the available data.</a:t>
            </a:r>
          </a:p>
          <a:p>
            <a:pPr marL="285750" indent="-285750" algn="l">
              <a:buFont typeface="Wingdings" panose="05000000000000000000" pitchFamily="2" charset="2"/>
              <a:buChar char="Ø"/>
            </a:pPr>
            <a:endParaRPr lang="en-US" sz="1600" b="0" i="0" dirty="0">
              <a:solidFill>
                <a:srgbClr val="374151"/>
              </a:solidFill>
              <a:effectLst/>
              <a:latin typeface="Söhne"/>
            </a:endParaRPr>
          </a:p>
          <a:p>
            <a:pPr marL="285750" indent="-285750" algn="l">
              <a:buFont typeface="Wingdings" panose="05000000000000000000" pitchFamily="2" charset="2"/>
              <a:buChar char="Ø"/>
            </a:pPr>
            <a:r>
              <a:rPr lang="en-US" sz="1600" b="1" i="0" dirty="0">
                <a:solidFill>
                  <a:srgbClr val="374151"/>
                </a:solidFill>
                <a:effectLst/>
                <a:latin typeface="Söhne"/>
              </a:rPr>
              <a:t>Data cleaning: </a:t>
            </a:r>
            <a:r>
              <a:rPr lang="en-US" sz="1600" b="0" i="0" dirty="0">
                <a:solidFill>
                  <a:srgbClr val="374151"/>
                </a:solidFill>
                <a:effectLst/>
                <a:latin typeface="Söhne"/>
              </a:rPr>
              <a:t>Identifying and rectifying errors, inconsistencies, and missing values in the dataset.</a:t>
            </a:r>
          </a:p>
          <a:p>
            <a:pPr marL="285750" indent="-285750" algn="l">
              <a:buFont typeface="Wingdings" panose="05000000000000000000" pitchFamily="2" charset="2"/>
              <a:buChar char="Ø"/>
            </a:pPr>
            <a:endParaRPr lang="en-US" sz="1600" b="0" i="0" dirty="0">
              <a:solidFill>
                <a:srgbClr val="374151"/>
              </a:solidFill>
              <a:effectLst/>
              <a:latin typeface="Söhne"/>
            </a:endParaRPr>
          </a:p>
          <a:p>
            <a:pPr marL="285750" indent="-285750" algn="l">
              <a:buFont typeface="Wingdings" panose="05000000000000000000" pitchFamily="2" charset="2"/>
              <a:buChar char="Ø"/>
            </a:pPr>
            <a:r>
              <a:rPr lang="en-US" sz="1600" b="1" i="0" dirty="0">
                <a:solidFill>
                  <a:srgbClr val="374151"/>
                </a:solidFill>
                <a:effectLst/>
                <a:latin typeface="Söhne"/>
              </a:rPr>
              <a:t>Data </a:t>
            </a:r>
            <a:r>
              <a:rPr lang="en-US" sz="1700" b="1" i="0" dirty="0">
                <a:solidFill>
                  <a:srgbClr val="374151"/>
                </a:solidFill>
                <a:effectLst/>
                <a:latin typeface="Söhne"/>
              </a:rPr>
              <a:t>transformation</a:t>
            </a:r>
            <a:r>
              <a:rPr lang="en-US" sz="1600" b="1" i="0" dirty="0">
                <a:solidFill>
                  <a:srgbClr val="374151"/>
                </a:solidFill>
                <a:effectLst/>
                <a:latin typeface="Söhne"/>
              </a:rPr>
              <a:t>: </a:t>
            </a:r>
            <a:r>
              <a:rPr lang="en-US" sz="1600" b="0" i="0" dirty="0">
                <a:solidFill>
                  <a:srgbClr val="374151"/>
                </a:solidFill>
                <a:effectLst/>
                <a:latin typeface="Söhne"/>
              </a:rPr>
              <a:t>Converting or manipulating the data to ensure compatibility and usefulness for analysis.</a:t>
            </a:r>
          </a:p>
          <a:p>
            <a:pPr marL="285750" indent="-285750" algn="l">
              <a:buFont typeface="Wingdings" panose="05000000000000000000" pitchFamily="2" charset="2"/>
              <a:buChar char="Ø"/>
            </a:pPr>
            <a:endParaRPr lang="en-US" sz="1600" b="0" i="0" dirty="0">
              <a:solidFill>
                <a:srgbClr val="374151"/>
              </a:solidFill>
              <a:effectLst/>
              <a:latin typeface="Söhne"/>
            </a:endParaRPr>
          </a:p>
          <a:p>
            <a:pPr marL="285750" indent="-285750" algn="l">
              <a:buFont typeface="Wingdings" panose="05000000000000000000" pitchFamily="2" charset="2"/>
              <a:buChar char="Ø"/>
            </a:pPr>
            <a:r>
              <a:rPr lang="en-US" sz="1600" b="1" i="0" dirty="0">
                <a:solidFill>
                  <a:srgbClr val="374151"/>
                </a:solidFill>
                <a:effectLst/>
                <a:latin typeface="Söhne"/>
              </a:rPr>
              <a:t>Data preparation-EDA (Exploratory Data Analysis):</a:t>
            </a:r>
            <a:r>
              <a:rPr lang="en-US" sz="1600" b="0" i="0" dirty="0">
                <a:solidFill>
                  <a:srgbClr val="374151"/>
                </a:solidFill>
                <a:effectLst/>
                <a:latin typeface="Söhne"/>
              </a:rPr>
              <a:t> Exploring and visualizing the data to uncover patterns, relationships, and anomalies.</a:t>
            </a:r>
          </a:p>
          <a:p>
            <a:pPr marL="285750" indent="-285750" algn="l">
              <a:buFont typeface="Wingdings" panose="05000000000000000000" pitchFamily="2" charset="2"/>
              <a:buChar char="Ø"/>
            </a:pPr>
            <a:endParaRPr lang="en-US" sz="1600" b="0" i="0" dirty="0">
              <a:solidFill>
                <a:srgbClr val="374151"/>
              </a:solidFill>
              <a:effectLst/>
              <a:latin typeface="Söhne"/>
            </a:endParaRPr>
          </a:p>
          <a:p>
            <a:pPr marL="285750" indent="-285750" algn="l">
              <a:buFont typeface="Wingdings" panose="05000000000000000000" pitchFamily="2" charset="2"/>
              <a:buChar char="Ø"/>
            </a:pPr>
            <a:r>
              <a:rPr lang="en-US" sz="1600" b="1" i="0" dirty="0">
                <a:solidFill>
                  <a:srgbClr val="374151"/>
                </a:solidFill>
                <a:effectLst/>
                <a:latin typeface="Söhne"/>
              </a:rPr>
              <a:t>Feature Engineering:</a:t>
            </a:r>
            <a:r>
              <a:rPr lang="en-US" sz="1600" b="0" i="0" dirty="0">
                <a:solidFill>
                  <a:srgbClr val="374151"/>
                </a:solidFill>
                <a:effectLst/>
                <a:latin typeface="Söhne"/>
              </a:rPr>
              <a:t> Creating new features or modifying existing ones to enhance the predictive power of the model.</a:t>
            </a:r>
          </a:p>
          <a:p>
            <a:pPr marL="285750" indent="-285750" algn="l">
              <a:buFont typeface="Wingdings" panose="05000000000000000000" pitchFamily="2" charset="2"/>
              <a:buChar char="Ø"/>
            </a:pPr>
            <a:endParaRPr lang="en-US" sz="1600" b="0" i="0" dirty="0">
              <a:solidFill>
                <a:srgbClr val="374151"/>
              </a:solidFill>
              <a:effectLst/>
              <a:latin typeface="Söhne"/>
            </a:endParaRPr>
          </a:p>
          <a:p>
            <a:pPr marL="285750" indent="-285750" algn="l">
              <a:buFont typeface="Wingdings" panose="05000000000000000000" pitchFamily="2" charset="2"/>
              <a:buChar char="Ø"/>
            </a:pPr>
            <a:r>
              <a:rPr lang="en-US" sz="1600" b="1" i="0" dirty="0">
                <a:solidFill>
                  <a:srgbClr val="374151"/>
                </a:solidFill>
                <a:effectLst/>
                <a:latin typeface="Söhne"/>
              </a:rPr>
              <a:t>Model building-Regression/Classification/Clustering: </a:t>
            </a:r>
            <a:r>
              <a:rPr lang="en-US" sz="1600" b="0" i="0" dirty="0">
                <a:solidFill>
                  <a:srgbClr val="374151"/>
                </a:solidFill>
                <a:effectLst/>
                <a:latin typeface="Söhne"/>
              </a:rPr>
              <a:t>Constructing a regression, classification, or clustering model based on the project's specific objectives and requirements.</a:t>
            </a:r>
          </a:p>
          <a:p>
            <a:pPr marL="285750" indent="-285750" algn="l">
              <a:buFont typeface="Wingdings" panose="05000000000000000000" pitchFamily="2" charset="2"/>
              <a:buChar char="Ø"/>
            </a:pPr>
            <a:endParaRPr lang="en-US" sz="1600" b="0" i="0" dirty="0">
              <a:solidFill>
                <a:srgbClr val="374151"/>
              </a:solidFill>
              <a:effectLst/>
              <a:latin typeface="Söhne"/>
            </a:endParaRPr>
          </a:p>
          <a:p>
            <a:pPr marL="285750" indent="-285750" algn="l">
              <a:buFont typeface="Wingdings" panose="05000000000000000000" pitchFamily="2" charset="2"/>
              <a:buChar char="Ø"/>
            </a:pPr>
            <a:r>
              <a:rPr lang="en-US" sz="1600" b="1" i="0" dirty="0">
                <a:solidFill>
                  <a:srgbClr val="374151"/>
                </a:solidFill>
                <a:effectLst/>
                <a:latin typeface="Söhne"/>
              </a:rPr>
              <a:t>Model evaluation: </a:t>
            </a:r>
            <a:r>
              <a:rPr lang="en-US" sz="1600" b="0" i="0" dirty="0">
                <a:solidFill>
                  <a:srgbClr val="374151"/>
                </a:solidFill>
                <a:effectLst/>
                <a:latin typeface="Söhne"/>
              </a:rPr>
              <a:t>Assessing the performance and accuracy of the built model using appropriate metrics and techniques.</a:t>
            </a:r>
          </a:p>
          <a:p>
            <a:pPr marL="285750" indent="-285750" algn="l">
              <a:buFont typeface="Wingdings" panose="05000000000000000000" pitchFamily="2" charset="2"/>
              <a:buChar char="Ø"/>
            </a:pP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Link : </a:t>
            </a:r>
            <a:r>
              <a:rPr kumimoji="0" lang="en-US" altLang="en-US" sz="1600" b="0" i="0" u="none" strike="noStrike" cap="none" normalizeH="0" baseline="0" dirty="0" err="1">
                <a:ln>
                  <a:noFill/>
                </a:ln>
                <a:solidFill>
                  <a:srgbClr val="1155CC"/>
                </a:solidFill>
                <a:effectLst/>
                <a:latin typeface="Arial" panose="020B0604020202020204" pitchFamily="34" charset="0"/>
                <a:cs typeface="Arial" panose="020B0604020202020204" pitchFamily="34" charset="0"/>
                <a:hlinkClick r:id="rId3"/>
              </a:rPr>
              <a:t>Airbnb_dataset</a:t>
            </a:r>
            <a:r>
              <a:rPr kumimoji="0" lang="en-US" altLang="en-US" sz="1600" b="0" i="0" u="none" strike="noStrike" cap="none" normalizeH="0" baseline="0" dirty="0">
                <a:ln>
                  <a:noFill/>
                </a:ln>
                <a:solidFill>
                  <a:schemeClr val="tx1"/>
                </a:solidFill>
                <a:effectLst/>
              </a:rPr>
              <a:t> </a:t>
            </a:r>
            <a:endParaRPr lang="en-US" sz="1600" b="0" i="0" dirty="0">
              <a:solidFill>
                <a:srgbClr val="374151"/>
              </a:solidFill>
              <a:effectLst/>
              <a:latin typeface="Söhne"/>
            </a:endParaRPr>
          </a:p>
          <a:p>
            <a:endParaRPr lang="en-IN" sz="1600" dirty="0"/>
          </a:p>
        </p:txBody>
      </p:sp>
    </p:spTree>
    <p:extLst>
      <p:ext uri="{BB962C8B-B14F-4D97-AF65-F5344CB8AC3E}">
        <p14:creationId xmlns:p14="http://schemas.microsoft.com/office/powerpoint/2010/main" val="150337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913D-432C-4FE1-B232-5C79C7B67513}"/>
              </a:ext>
            </a:extLst>
          </p:cNvPr>
          <p:cNvSpPr>
            <a:spLocks noGrp="1"/>
          </p:cNvSpPr>
          <p:nvPr>
            <p:ph type="title"/>
          </p:nvPr>
        </p:nvSpPr>
        <p:spPr>
          <a:xfrm>
            <a:off x="6447182" y="302797"/>
            <a:ext cx="3352800" cy="754064"/>
          </a:xfrm>
        </p:spPr>
        <p:txBody>
          <a:bodyPr>
            <a:normAutofit/>
          </a:bodyPr>
          <a:lstStyle/>
          <a:p>
            <a:r>
              <a:rPr lang="en-US" sz="2800" b="1" dirty="0"/>
              <a:t>Data Pre-Processing</a:t>
            </a:r>
          </a:p>
        </p:txBody>
      </p:sp>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87045"/>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2200"/>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762000" y="302797"/>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Data Info</a:t>
            </a:r>
          </a:p>
        </p:txBody>
      </p:sp>
      <p:sp>
        <p:nvSpPr>
          <p:cNvPr id="12" name="TextBox 11">
            <a:extLst>
              <a:ext uri="{FF2B5EF4-FFF2-40B4-BE49-F238E27FC236}">
                <a16:creationId xmlns:a16="http://schemas.microsoft.com/office/drawing/2014/main" id="{330B6469-82B6-4641-A7D5-5E4F4D53FAA1}"/>
              </a:ext>
            </a:extLst>
          </p:cNvPr>
          <p:cNvSpPr txBox="1"/>
          <p:nvPr/>
        </p:nvSpPr>
        <p:spPr>
          <a:xfrm>
            <a:off x="6629400" y="1482299"/>
            <a:ext cx="441959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‘District’ column has 86% of null values  </a:t>
            </a:r>
          </a:p>
          <a:p>
            <a:pPr marL="285750" indent="-285750">
              <a:buFont typeface="Arial" panose="020B0604020202020204" pitchFamily="34" charset="0"/>
              <a:buChar char="•"/>
            </a:pPr>
            <a:r>
              <a:rPr lang="en-US" dirty="0"/>
              <a:t>‘Name’ It is insignificant</a:t>
            </a:r>
          </a:p>
          <a:p>
            <a:pPr marL="285750" indent="-285750">
              <a:buFont typeface="Arial" panose="020B0604020202020204" pitchFamily="34" charset="0"/>
              <a:buChar char="•"/>
            </a:pPr>
            <a:r>
              <a:rPr lang="en-US" dirty="0"/>
              <a:t>‘</a:t>
            </a:r>
            <a:r>
              <a:rPr lang="en-US" dirty="0" err="1"/>
              <a:t>Host_location</a:t>
            </a:r>
            <a:r>
              <a:rPr lang="en-US" dirty="0"/>
              <a:t>’ - In order to reduce redundancy</a:t>
            </a:r>
          </a:p>
          <a:p>
            <a:pPr marL="285750" indent="-285750">
              <a:buFont typeface="Arial" panose="020B0604020202020204" pitchFamily="34" charset="0"/>
              <a:buChar char="•"/>
            </a:pPr>
            <a:r>
              <a:rPr lang="en-US" dirty="0"/>
              <a:t>‘</a:t>
            </a:r>
            <a:r>
              <a:rPr lang="en-US" dirty="0" err="1"/>
              <a:t>listing_id</a:t>
            </a:r>
            <a:r>
              <a:rPr lang="en-US" dirty="0"/>
              <a:t>’ - Unique Identifier</a:t>
            </a:r>
          </a:p>
          <a:p>
            <a:pPr marL="285750" indent="-285750">
              <a:buFont typeface="Arial" panose="020B0604020202020204" pitchFamily="34" charset="0"/>
              <a:buChar char="•"/>
            </a:pPr>
            <a:r>
              <a:rPr lang="en-US" dirty="0"/>
              <a:t>‘</a:t>
            </a:r>
            <a:r>
              <a:rPr lang="en-US" dirty="0" err="1"/>
              <a:t>host_id</a:t>
            </a:r>
            <a:r>
              <a:rPr lang="en-US" dirty="0"/>
              <a:t>’ – Unique Identifier</a:t>
            </a:r>
          </a:p>
        </p:txBody>
      </p:sp>
      <p:sp>
        <p:nvSpPr>
          <p:cNvPr id="16" name="TextBox 15">
            <a:extLst>
              <a:ext uri="{FF2B5EF4-FFF2-40B4-BE49-F238E27FC236}">
                <a16:creationId xmlns:a16="http://schemas.microsoft.com/office/drawing/2014/main" id="{612BB160-BADF-4181-915C-8C14124DF86C}"/>
              </a:ext>
            </a:extLst>
          </p:cNvPr>
          <p:cNvSpPr txBox="1"/>
          <p:nvPr/>
        </p:nvSpPr>
        <p:spPr>
          <a:xfrm>
            <a:off x="7848601" y="1140516"/>
            <a:ext cx="2362201" cy="369332"/>
          </a:xfrm>
          <a:prstGeom prst="rect">
            <a:avLst/>
          </a:prstGeom>
          <a:noFill/>
        </p:spPr>
        <p:txBody>
          <a:bodyPr wrap="square" rtlCol="0">
            <a:spAutoFit/>
          </a:bodyPr>
          <a:lstStyle/>
          <a:p>
            <a:pPr algn="ctr"/>
            <a:r>
              <a:rPr lang="en-US" b="1" dirty="0"/>
              <a:t>Dropped columns</a:t>
            </a:r>
          </a:p>
        </p:txBody>
      </p:sp>
      <p:sp>
        <p:nvSpPr>
          <p:cNvPr id="6" name="Rectangle 4">
            <a:extLst>
              <a:ext uri="{FF2B5EF4-FFF2-40B4-BE49-F238E27FC236}">
                <a16:creationId xmlns:a16="http://schemas.microsoft.com/office/drawing/2014/main" id="{C9D6984C-C2E2-4021-DB7D-59D1D8A48294}"/>
              </a:ext>
            </a:extLst>
          </p:cNvPr>
          <p:cNvSpPr>
            <a:spLocks noChangeArrowheads="1"/>
          </p:cNvSpPr>
          <p:nvPr/>
        </p:nvSpPr>
        <p:spPr bwMode="auto">
          <a:xfrm>
            <a:off x="599391" y="1905000"/>
            <a:ext cx="221761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1155CC"/>
                </a:solidFill>
                <a:effectLst/>
                <a:latin typeface="Arial" panose="020B0604020202020204" pitchFamily="34" charset="0"/>
                <a:cs typeface="Arial" panose="020B0604020202020204" pitchFamily="34" charset="0"/>
                <a:hlinkClick r:id="rId2"/>
              </a:rPr>
              <a:t>Airbnb_dataset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9D452F3A-C6AB-57F7-A3E8-37778C2A8DE4}"/>
              </a:ext>
            </a:extLst>
          </p:cNvPr>
          <p:cNvSpPr/>
          <p:nvPr/>
        </p:nvSpPr>
        <p:spPr>
          <a:xfrm>
            <a:off x="599392" y="2294436"/>
            <a:ext cx="2372408" cy="16416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Shape:</a:t>
            </a:r>
            <a:r>
              <a:rPr lang="en-US" dirty="0"/>
              <a:t> </a:t>
            </a:r>
            <a:r>
              <a:rPr lang="en-US" sz="1600" dirty="0"/>
              <a:t>(279712, 33)</a:t>
            </a:r>
          </a:p>
          <a:p>
            <a:endParaRPr lang="en-US"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E88874CC-270F-5242-CE5F-CDDE2F8AE87E}"/>
              </a:ext>
            </a:extLst>
          </p:cNvPr>
          <p:cNvSpPr/>
          <p:nvPr/>
        </p:nvSpPr>
        <p:spPr>
          <a:xfrm>
            <a:off x="7041417" y="3142312"/>
            <a:ext cx="4038600" cy="5733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Null Value </a:t>
            </a:r>
            <a:r>
              <a:rPr lang="en-IN" b="1" dirty="0">
                <a:ln w="0"/>
                <a:solidFill>
                  <a:schemeClr val="tx1"/>
                </a:solidFill>
              </a:rPr>
              <a:t>Imputation</a:t>
            </a:r>
          </a:p>
        </p:txBody>
      </p:sp>
      <p:sp>
        <p:nvSpPr>
          <p:cNvPr id="32" name="Rectangle 31">
            <a:extLst>
              <a:ext uri="{FF2B5EF4-FFF2-40B4-BE49-F238E27FC236}">
                <a16:creationId xmlns:a16="http://schemas.microsoft.com/office/drawing/2014/main" id="{1BB586C0-EF6B-696E-CEFD-1EA4C55FEE77}"/>
              </a:ext>
            </a:extLst>
          </p:cNvPr>
          <p:cNvSpPr/>
          <p:nvPr/>
        </p:nvSpPr>
        <p:spPr>
          <a:xfrm>
            <a:off x="6310434" y="4038599"/>
            <a:ext cx="5500566" cy="22860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dirty="0">
                <a:ln w="0"/>
                <a:solidFill>
                  <a:schemeClr val="tx1"/>
                </a:solidFill>
              </a:rPr>
              <a:t>‘Host Response time’ filled with ‘Unknown’</a:t>
            </a:r>
          </a:p>
          <a:p>
            <a:pPr marL="285750" indent="-285750">
              <a:buFont typeface="Arial" panose="020B0604020202020204" pitchFamily="34" charset="0"/>
              <a:buChar char="•"/>
            </a:pPr>
            <a:r>
              <a:rPr lang="en-IN" dirty="0">
                <a:ln w="0"/>
                <a:solidFill>
                  <a:schemeClr val="tx1"/>
                </a:solidFill>
              </a:rPr>
              <a:t>‘</a:t>
            </a:r>
            <a:r>
              <a:rPr lang="en-IN" dirty="0" err="1">
                <a:ln w="0"/>
                <a:solidFill>
                  <a:schemeClr val="tx1"/>
                </a:solidFill>
              </a:rPr>
              <a:t>Acceptance_rate</a:t>
            </a:r>
            <a:r>
              <a:rPr lang="en-IN" dirty="0">
                <a:ln w="0"/>
                <a:solidFill>
                  <a:schemeClr val="tx1"/>
                </a:solidFill>
              </a:rPr>
              <a:t>’ and ‘</a:t>
            </a:r>
            <a:r>
              <a:rPr lang="en-IN" dirty="0" err="1">
                <a:ln w="0"/>
                <a:solidFill>
                  <a:schemeClr val="tx1"/>
                </a:solidFill>
              </a:rPr>
              <a:t>Response_rate’imputed</a:t>
            </a:r>
            <a:r>
              <a:rPr lang="en-IN" dirty="0">
                <a:ln w="0"/>
                <a:solidFill>
                  <a:schemeClr val="tx1"/>
                </a:solidFill>
              </a:rPr>
              <a:t> with ‘0’</a:t>
            </a:r>
          </a:p>
          <a:p>
            <a:pPr marL="285750" indent="-285750">
              <a:buFont typeface="Arial" panose="020B0604020202020204" pitchFamily="34" charset="0"/>
              <a:buChar char="•"/>
            </a:pPr>
            <a:r>
              <a:rPr lang="en-IN" dirty="0">
                <a:ln w="0"/>
                <a:solidFill>
                  <a:schemeClr val="tx1"/>
                </a:solidFill>
              </a:rPr>
              <a:t>‘</a:t>
            </a:r>
            <a:r>
              <a:rPr lang="en-IN" dirty="0" err="1">
                <a:ln w="0"/>
                <a:solidFill>
                  <a:schemeClr val="tx1"/>
                </a:solidFill>
              </a:rPr>
              <a:t>Host_has_profile_pic</a:t>
            </a:r>
            <a:r>
              <a:rPr lang="en-IN" dirty="0">
                <a:ln w="0"/>
                <a:solidFill>
                  <a:schemeClr val="tx1"/>
                </a:solidFill>
              </a:rPr>
              <a:t>’, ‘</a:t>
            </a:r>
            <a:r>
              <a:rPr lang="en-IN" dirty="0" err="1">
                <a:ln w="0"/>
                <a:solidFill>
                  <a:schemeClr val="tx1"/>
                </a:solidFill>
              </a:rPr>
              <a:t>host_is_superhost</a:t>
            </a:r>
            <a:r>
              <a:rPr lang="en-IN" dirty="0">
                <a:ln w="0"/>
                <a:solidFill>
                  <a:schemeClr val="tx1"/>
                </a:solidFill>
              </a:rPr>
              <a:t>’, ’</a:t>
            </a:r>
            <a:r>
              <a:rPr lang="en-IN" dirty="0" err="1">
                <a:ln w="0"/>
                <a:solidFill>
                  <a:schemeClr val="tx1"/>
                </a:solidFill>
              </a:rPr>
              <a:t>host_identity_verified</a:t>
            </a:r>
            <a:r>
              <a:rPr lang="en-IN" dirty="0">
                <a:ln w="0"/>
                <a:solidFill>
                  <a:schemeClr val="tx1"/>
                </a:solidFill>
              </a:rPr>
              <a:t>’ imputed as ‘F’.</a:t>
            </a:r>
          </a:p>
          <a:p>
            <a:pPr marL="285750" indent="-285750">
              <a:buFont typeface="Arial" panose="020B0604020202020204" pitchFamily="34" charset="0"/>
              <a:buChar char="•"/>
            </a:pPr>
            <a:r>
              <a:rPr lang="en-IN" dirty="0">
                <a:ln w="0"/>
                <a:solidFill>
                  <a:schemeClr val="tx1"/>
                </a:solidFill>
              </a:rPr>
              <a:t>‘bedrooms’ imputed with median of ‘</a:t>
            </a:r>
            <a:r>
              <a:rPr lang="en-IN" dirty="0" err="1">
                <a:ln w="0"/>
                <a:solidFill>
                  <a:schemeClr val="tx1"/>
                </a:solidFill>
              </a:rPr>
              <a:t>roomtype</a:t>
            </a:r>
            <a:r>
              <a:rPr lang="en-IN" dirty="0">
                <a:ln w="0"/>
                <a:solidFill>
                  <a:schemeClr val="tx1"/>
                </a:solidFill>
              </a:rPr>
              <a:t>’</a:t>
            </a:r>
          </a:p>
          <a:p>
            <a:pPr marL="285750" indent="-285750">
              <a:buFont typeface="Arial" panose="020B0604020202020204" pitchFamily="34" charset="0"/>
              <a:buChar char="•"/>
            </a:pPr>
            <a:r>
              <a:rPr lang="en-IN" dirty="0">
                <a:ln w="0"/>
                <a:solidFill>
                  <a:schemeClr val="tx1"/>
                </a:solidFill>
              </a:rPr>
              <a:t>‘</a:t>
            </a:r>
            <a:r>
              <a:rPr lang="en-IN" dirty="0" err="1">
                <a:ln w="0"/>
                <a:solidFill>
                  <a:schemeClr val="tx1"/>
                </a:solidFill>
              </a:rPr>
              <a:t>Review_score_rating</a:t>
            </a:r>
            <a:r>
              <a:rPr lang="en-IN" dirty="0">
                <a:ln w="0"/>
                <a:solidFill>
                  <a:schemeClr val="tx1"/>
                </a:solidFill>
              </a:rPr>
              <a:t>’ Based on </a:t>
            </a:r>
            <a:r>
              <a:rPr lang="en-IN" dirty="0" err="1">
                <a:ln w="0"/>
                <a:solidFill>
                  <a:schemeClr val="tx1"/>
                </a:solidFill>
              </a:rPr>
              <a:t>hostid</a:t>
            </a:r>
            <a:r>
              <a:rPr lang="en-IN" dirty="0">
                <a:ln w="0"/>
                <a:solidFill>
                  <a:schemeClr val="tx1"/>
                </a:solidFill>
              </a:rPr>
              <a:t>. The corresponding median of the review scores is imputed.</a:t>
            </a:r>
            <a:endParaRPr lang="en-IN" dirty="0">
              <a:ln w="0"/>
              <a:solidFill>
                <a:schemeClr val="tx1"/>
              </a:solidFill>
              <a:effectLst>
                <a:outerShdw blurRad="38100" dist="19050" dir="2700000" algn="tl" rotWithShape="0">
                  <a:schemeClr val="dk1">
                    <a:alpha val="40000"/>
                  </a:schemeClr>
                </a:outerShdw>
              </a:effectLst>
            </a:endParaRPr>
          </a:p>
          <a:p>
            <a:endParaRPr lang="en-IN" dirty="0">
              <a:ln w="0"/>
              <a:solidFill>
                <a:schemeClr val="tx1"/>
              </a:solidFill>
              <a:effectLst>
                <a:outerShdw blurRad="38100" dist="19050" dir="2700000" algn="tl" rotWithShape="0">
                  <a:schemeClr val="dk1">
                    <a:alpha val="40000"/>
                  </a:schemeClr>
                </a:outerShdw>
              </a:effectLst>
            </a:endParaRPr>
          </a:p>
        </p:txBody>
      </p:sp>
      <p:sp>
        <p:nvSpPr>
          <p:cNvPr id="4" name="Content Placeholder 3">
            <a:extLst>
              <a:ext uri="{FF2B5EF4-FFF2-40B4-BE49-F238E27FC236}">
                <a16:creationId xmlns:a16="http://schemas.microsoft.com/office/drawing/2014/main" id="{1C82DAA0-0920-A78D-EC07-55D066B6251F}"/>
              </a:ext>
            </a:extLst>
          </p:cNvPr>
          <p:cNvSpPr>
            <a:spLocks noGrp="1"/>
          </p:cNvSpPr>
          <p:nvPr>
            <p:ph idx="1"/>
          </p:nvPr>
        </p:nvSpPr>
        <p:spPr/>
        <p:txBody>
          <a:bodyPr/>
          <a:lstStyle/>
          <a:p>
            <a:r>
              <a:rPr lang="en-IN" dirty="0"/>
              <a:t>                       </a:t>
            </a:r>
          </a:p>
        </p:txBody>
      </p:sp>
      <p:pic>
        <p:nvPicPr>
          <p:cNvPr id="14" name="Picture 13">
            <a:extLst>
              <a:ext uri="{FF2B5EF4-FFF2-40B4-BE49-F238E27FC236}">
                <a16:creationId xmlns:a16="http://schemas.microsoft.com/office/drawing/2014/main" id="{ED0880AB-32C2-8E42-42E1-3F93C4E34623}"/>
              </a:ext>
            </a:extLst>
          </p:cNvPr>
          <p:cNvPicPr>
            <a:picLocks noChangeAspect="1"/>
          </p:cNvPicPr>
          <p:nvPr/>
        </p:nvPicPr>
        <p:blipFill>
          <a:blip r:embed="rId3"/>
          <a:stretch>
            <a:fillRect/>
          </a:stretch>
        </p:blipFill>
        <p:spPr>
          <a:xfrm>
            <a:off x="2836674" y="843105"/>
            <a:ext cx="2655227" cy="5745164"/>
          </a:xfrm>
          <a:prstGeom prst="rect">
            <a:avLst/>
          </a:prstGeom>
          <a:ln w="12700">
            <a:solidFill>
              <a:schemeClr val="tx1"/>
            </a:solidFill>
          </a:ln>
        </p:spPr>
      </p:pic>
    </p:spTree>
    <p:extLst>
      <p:ext uri="{BB962C8B-B14F-4D97-AF65-F5344CB8AC3E}">
        <p14:creationId xmlns:p14="http://schemas.microsoft.com/office/powerpoint/2010/main" val="404731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3DCE52-2493-4603-B417-8FA7E78C61CD}"/>
              </a:ext>
            </a:extLst>
          </p:cNvPr>
          <p:cNvSpPr txBox="1">
            <a:spLocks/>
          </p:cNvSpPr>
          <p:nvPr/>
        </p:nvSpPr>
        <p:spPr>
          <a:xfrm>
            <a:off x="6400800" y="133130"/>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b="1" dirty="0"/>
          </a:p>
        </p:txBody>
      </p:sp>
      <p:sp>
        <p:nvSpPr>
          <p:cNvPr id="19" name="Title 1">
            <a:extLst>
              <a:ext uri="{FF2B5EF4-FFF2-40B4-BE49-F238E27FC236}">
                <a16:creationId xmlns:a16="http://schemas.microsoft.com/office/drawing/2014/main" id="{92B1C19F-EC20-4FF3-9837-58EB8B4FBE89}"/>
              </a:ext>
            </a:extLst>
          </p:cNvPr>
          <p:cNvSpPr txBox="1">
            <a:spLocks/>
          </p:cNvSpPr>
          <p:nvPr/>
        </p:nvSpPr>
        <p:spPr>
          <a:xfrm>
            <a:off x="561745" y="153009"/>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Univariate Analysis</a:t>
            </a:r>
          </a:p>
        </p:txBody>
      </p:sp>
      <p:pic>
        <p:nvPicPr>
          <p:cNvPr id="4" name="Picture 3">
            <a:extLst>
              <a:ext uri="{FF2B5EF4-FFF2-40B4-BE49-F238E27FC236}">
                <a16:creationId xmlns:a16="http://schemas.microsoft.com/office/drawing/2014/main" id="{68400914-A7D8-DADF-AF93-F29BCAF6C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55239"/>
            <a:ext cx="5715000" cy="2902304"/>
          </a:xfrm>
          <a:prstGeom prst="rect">
            <a:avLst/>
          </a:prstGeom>
        </p:spPr>
      </p:pic>
      <p:pic>
        <p:nvPicPr>
          <p:cNvPr id="12" name="Picture 11">
            <a:extLst>
              <a:ext uri="{FF2B5EF4-FFF2-40B4-BE49-F238E27FC236}">
                <a16:creationId xmlns:a16="http://schemas.microsoft.com/office/drawing/2014/main" id="{1EF0B3C9-16B6-B2E1-2C4C-329B63FB4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855238"/>
            <a:ext cx="3927810" cy="2902305"/>
          </a:xfrm>
          <a:prstGeom prst="rect">
            <a:avLst/>
          </a:prstGeom>
          <a:ln>
            <a:solidFill>
              <a:schemeClr val="tx1"/>
            </a:solidFill>
          </a:ln>
        </p:spPr>
      </p:pic>
      <p:pic>
        <p:nvPicPr>
          <p:cNvPr id="16" name="Picture 15">
            <a:extLst>
              <a:ext uri="{FF2B5EF4-FFF2-40B4-BE49-F238E27FC236}">
                <a16:creationId xmlns:a16="http://schemas.microsoft.com/office/drawing/2014/main" id="{A08F69B7-CCA5-16E7-07D8-A040A1B8D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791" y="3962400"/>
            <a:ext cx="5528010" cy="2818791"/>
          </a:xfrm>
          <a:prstGeom prst="rect">
            <a:avLst/>
          </a:prstGeom>
        </p:spPr>
      </p:pic>
      <p:sp>
        <p:nvSpPr>
          <p:cNvPr id="20" name="Rectangle 19">
            <a:extLst>
              <a:ext uri="{FF2B5EF4-FFF2-40B4-BE49-F238E27FC236}">
                <a16:creationId xmlns:a16="http://schemas.microsoft.com/office/drawing/2014/main" id="{523D472B-BFF8-3076-F289-7A71C0D3D2F5}"/>
              </a:ext>
            </a:extLst>
          </p:cNvPr>
          <p:cNvSpPr/>
          <p:nvPr/>
        </p:nvSpPr>
        <p:spPr>
          <a:xfrm>
            <a:off x="6858000" y="3957484"/>
            <a:ext cx="4953000" cy="2590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lphaUcParenBoth"/>
            </a:pPr>
            <a:r>
              <a:rPr lang="en-IN" dirty="0"/>
              <a:t>– Total number of listings in a city</a:t>
            </a:r>
          </a:p>
          <a:p>
            <a:pPr marL="342900" indent="-342900">
              <a:buAutoNum type="alphaUcParenBoth"/>
            </a:pPr>
            <a:r>
              <a:rPr lang="en-IN" dirty="0"/>
              <a:t>-  Proportion of Target variable (Instant Bookability)</a:t>
            </a:r>
          </a:p>
          <a:p>
            <a:pPr marL="342900" indent="-342900">
              <a:buAutoNum type="alphaUcParenBoth"/>
            </a:pPr>
            <a:r>
              <a:rPr lang="en-IN" dirty="0"/>
              <a:t>- Distribution of Review Score Rating</a:t>
            </a:r>
          </a:p>
        </p:txBody>
      </p:sp>
      <p:sp>
        <p:nvSpPr>
          <p:cNvPr id="3" name="TextBox 2">
            <a:extLst>
              <a:ext uri="{FF2B5EF4-FFF2-40B4-BE49-F238E27FC236}">
                <a16:creationId xmlns:a16="http://schemas.microsoft.com/office/drawing/2014/main" id="{1F59FE6B-9FFA-1D4D-12BB-95F4449F78E1}"/>
              </a:ext>
            </a:extLst>
          </p:cNvPr>
          <p:cNvSpPr txBox="1"/>
          <p:nvPr/>
        </p:nvSpPr>
        <p:spPr>
          <a:xfrm>
            <a:off x="1371600" y="994021"/>
            <a:ext cx="762000" cy="369332"/>
          </a:xfrm>
          <a:prstGeom prst="rect">
            <a:avLst/>
          </a:prstGeom>
          <a:noFill/>
        </p:spPr>
        <p:txBody>
          <a:bodyPr wrap="square" rtlCol="0">
            <a:spAutoFit/>
          </a:bodyPr>
          <a:lstStyle/>
          <a:p>
            <a:r>
              <a:rPr lang="en-IN" b="1" dirty="0"/>
              <a:t>a.</a:t>
            </a:r>
          </a:p>
        </p:txBody>
      </p:sp>
      <p:sp>
        <p:nvSpPr>
          <p:cNvPr id="6" name="TextBox 5">
            <a:extLst>
              <a:ext uri="{FF2B5EF4-FFF2-40B4-BE49-F238E27FC236}">
                <a16:creationId xmlns:a16="http://schemas.microsoft.com/office/drawing/2014/main" id="{6F559032-D934-0128-0D9F-C7A06B0B5A36}"/>
              </a:ext>
            </a:extLst>
          </p:cNvPr>
          <p:cNvSpPr txBox="1"/>
          <p:nvPr/>
        </p:nvSpPr>
        <p:spPr>
          <a:xfrm>
            <a:off x="7467600" y="1180125"/>
            <a:ext cx="762000" cy="369332"/>
          </a:xfrm>
          <a:prstGeom prst="rect">
            <a:avLst/>
          </a:prstGeom>
          <a:noFill/>
        </p:spPr>
        <p:txBody>
          <a:bodyPr wrap="square" rtlCol="0">
            <a:spAutoFit/>
          </a:bodyPr>
          <a:lstStyle/>
          <a:p>
            <a:r>
              <a:rPr lang="en-IN" b="1" dirty="0"/>
              <a:t>b.</a:t>
            </a:r>
          </a:p>
        </p:txBody>
      </p:sp>
      <p:sp>
        <p:nvSpPr>
          <p:cNvPr id="7" name="TextBox 6">
            <a:extLst>
              <a:ext uri="{FF2B5EF4-FFF2-40B4-BE49-F238E27FC236}">
                <a16:creationId xmlns:a16="http://schemas.microsoft.com/office/drawing/2014/main" id="{9A5B4723-05EA-731B-3A6F-EDAA851289C5}"/>
              </a:ext>
            </a:extLst>
          </p:cNvPr>
          <p:cNvSpPr txBox="1"/>
          <p:nvPr/>
        </p:nvSpPr>
        <p:spPr>
          <a:xfrm>
            <a:off x="1524000" y="4086223"/>
            <a:ext cx="762000" cy="369332"/>
          </a:xfrm>
          <a:prstGeom prst="rect">
            <a:avLst/>
          </a:prstGeom>
          <a:noFill/>
        </p:spPr>
        <p:txBody>
          <a:bodyPr wrap="square" rtlCol="0">
            <a:spAutoFit/>
          </a:bodyPr>
          <a:lstStyle/>
          <a:p>
            <a:r>
              <a:rPr lang="en-IN" b="1" dirty="0"/>
              <a:t>c.</a:t>
            </a:r>
          </a:p>
        </p:txBody>
      </p:sp>
    </p:spTree>
    <p:extLst>
      <p:ext uri="{BB962C8B-B14F-4D97-AF65-F5344CB8AC3E}">
        <p14:creationId xmlns:p14="http://schemas.microsoft.com/office/powerpoint/2010/main" val="347205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3DCE52-2493-4603-B417-8FA7E78C61CD}"/>
              </a:ext>
            </a:extLst>
          </p:cNvPr>
          <p:cNvSpPr txBox="1">
            <a:spLocks/>
          </p:cNvSpPr>
          <p:nvPr/>
        </p:nvSpPr>
        <p:spPr>
          <a:xfrm>
            <a:off x="6400800" y="133130"/>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b="1" dirty="0"/>
          </a:p>
        </p:txBody>
      </p:sp>
      <p:sp>
        <p:nvSpPr>
          <p:cNvPr id="19" name="Title 1">
            <a:extLst>
              <a:ext uri="{FF2B5EF4-FFF2-40B4-BE49-F238E27FC236}">
                <a16:creationId xmlns:a16="http://schemas.microsoft.com/office/drawing/2014/main" id="{92B1C19F-EC20-4FF3-9837-58EB8B4FBE89}"/>
              </a:ext>
            </a:extLst>
          </p:cNvPr>
          <p:cNvSpPr txBox="1">
            <a:spLocks/>
          </p:cNvSpPr>
          <p:nvPr/>
        </p:nvSpPr>
        <p:spPr>
          <a:xfrm>
            <a:off x="561745" y="153009"/>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Bivariate Analysis</a:t>
            </a:r>
          </a:p>
        </p:txBody>
      </p:sp>
      <p:sp>
        <p:nvSpPr>
          <p:cNvPr id="20" name="Rectangle 19">
            <a:extLst>
              <a:ext uri="{FF2B5EF4-FFF2-40B4-BE49-F238E27FC236}">
                <a16:creationId xmlns:a16="http://schemas.microsoft.com/office/drawing/2014/main" id="{523D472B-BFF8-3076-F289-7A71C0D3D2F5}"/>
              </a:ext>
            </a:extLst>
          </p:cNvPr>
          <p:cNvSpPr/>
          <p:nvPr/>
        </p:nvSpPr>
        <p:spPr>
          <a:xfrm>
            <a:off x="6858000" y="3957484"/>
            <a:ext cx="4953000" cy="2590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lphaUcParenBoth"/>
            </a:pPr>
            <a:r>
              <a:rPr lang="en-IN" dirty="0"/>
              <a:t>–  Mean price of city Vs City names</a:t>
            </a:r>
          </a:p>
          <a:p>
            <a:pPr marL="342900" indent="-342900">
              <a:buAutoNum type="alphaUcParenBoth"/>
            </a:pPr>
            <a:r>
              <a:rPr lang="en-IN" dirty="0"/>
              <a:t>- Scatterplot of Price and Ratings</a:t>
            </a:r>
          </a:p>
          <a:p>
            <a:pPr marL="342900" indent="-342900">
              <a:buAutoNum type="alphaUcParenBoth"/>
            </a:pPr>
            <a:r>
              <a:rPr lang="en-IN" dirty="0"/>
              <a:t>- Mean Review Score Rating Vs City</a:t>
            </a:r>
          </a:p>
        </p:txBody>
      </p:sp>
      <p:pic>
        <p:nvPicPr>
          <p:cNvPr id="3" name="Picture 2">
            <a:extLst>
              <a:ext uri="{FF2B5EF4-FFF2-40B4-BE49-F238E27FC236}">
                <a16:creationId xmlns:a16="http://schemas.microsoft.com/office/drawing/2014/main" id="{722F90BE-3689-043E-DCF6-0B0E27D69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29" y="680884"/>
            <a:ext cx="6193971" cy="2748116"/>
          </a:xfrm>
          <a:prstGeom prst="rect">
            <a:avLst/>
          </a:prstGeom>
        </p:spPr>
      </p:pic>
      <p:pic>
        <p:nvPicPr>
          <p:cNvPr id="6" name="Picture 5">
            <a:extLst>
              <a:ext uri="{FF2B5EF4-FFF2-40B4-BE49-F238E27FC236}">
                <a16:creationId xmlns:a16="http://schemas.microsoft.com/office/drawing/2014/main" id="{8ACE3542-B49D-2C0E-BB07-A2B0146F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680884"/>
            <a:ext cx="4953000" cy="2824316"/>
          </a:xfrm>
          <a:prstGeom prst="rect">
            <a:avLst/>
          </a:prstGeom>
        </p:spPr>
      </p:pic>
      <p:pic>
        <p:nvPicPr>
          <p:cNvPr id="8" name="Picture 7">
            <a:extLst>
              <a:ext uri="{FF2B5EF4-FFF2-40B4-BE49-F238E27FC236}">
                <a16:creationId xmlns:a16="http://schemas.microsoft.com/office/drawing/2014/main" id="{30057B4F-ED66-D128-97A8-F7B9A72A94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3560650"/>
            <a:ext cx="6057900" cy="2987634"/>
          </a:xfrm>
          <a:prstGeom prst="rect">
            <a:avLst/>
          </a:prstGeom>
        </p:spPr>
      </p:pic>
    </p:spTree>
    <p:extLst>
      <p:ext uri="{BB962C8B-B14F-4D97-AF65-F5344CB8AC3E}">
        <p14:creationId xmlns:p14="http://schemas.microsoft.com/office/powerpoint/2010/main" val="4067955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E07C-B2CE-45CB-9FA1-67917DDD084B}"/>
              </a:ext>
            </a:extLst>
          </p:cNvPr>
          <p:cNvSpPr>
            <a:spLocks noGrp="1"/>
          </p:cNvSpPr>
          <p:nvPr>
            <p:ph type="title"/>
          </p:nvPr>
        </p:nvSpPr>
        <p:spPr>
          <a:xfrm>
            <a:off x="609600" y="261938"/>
            <a:ext cx="10972800" cy="1143000"/>
          </a:xfrm>
        </p:spPr>
        <p:txBody>
          <a:bodyPr anchor="ctr">
            <a:normAutofit/>
          </a:bodyPr>
          <a:lstStyle/>
          <a:p>
            <a:r>
              <a:rPr lang="en-IN" b="1" dirty="0"/>
              <a:t>Multivariate Analysis</a:t>
            </a:r>
          </a:p>
        </p:txBody>
      </p:sp>
      <p:sp>
        <p:nvSpPr>
          <p:cNvPr id="4" name="Slide Number Placeholder 3" hidden="1">
            <a:extLst>
              <a:ext uri="{FF2B5EF4-FFF2-40B4-BE49-F238E27FC236}">
                <a16:creationId xmlns:a16="http://schemas.microsoft.com/office/drawing/2014/main" id="{1F1B2006-5D2B-4628-AAE0-23A67BF396E4}"/>
              </a:ext>
            </a:extLst>
          </p:cNvPr>
          <p:cNvSpPr>
            <a:spLocks noGrp="1"/>
          </p:cNvSpPr>
          <p:nvPr>
            <p:ph type="sldNum" sz="quarter" idx="12"/>
          </p:nvPr>
        </p:nvSpPr>
        <p:spPr/>
        <p:txBody>
          <a:bodyPr/>
          <a:lstStyle/>
          <a:p>
            <a:pPr>
              <a:spcAft>
                <a:spcPts val="600"/>
              </a:spcAft>
            </a:pPr>
            <a:fld id="{258DF75C-1349-4428-A080-E4DEDA9691AA}" type="slidenum">
              <a:rPr lang="en-US" smtClean="0"/>
              <a:pPr>
                <a:spcAft>
                  <a:spcPts val="600"/>
                </a:spcAft>
              </a:pPr>
              <a:t>7</a:t>
            </a:fld>
            <a:endParaRPr lang="en-US"/>
          </a:p>
        </p:txBody>
      </p:sp>
      <p:pic>
        <p:nvPicPr>
          <p:cNvPr id="5" name="Picture 4">
            <a:extLst>
              <a:ext uri="{FF2B5EF4-FFF2-40B4-BE49-F238E27FC236}">
                <a16:creationId xmlns:a16="http://schemas.microsoft.com/office/drawing/2014/main" id="{E418925E-3446-65B9-C89A-80DD30B2B758}"/>
              </a:ext>
            </a:extLst>
          </p:cNvPr>
          <p:cNvPicPr>
            <a:picLocks noChangeAspect="1"/>
          </p:cNvPicPr>
          <p:nvPr/>
        </p:nvPicPr>
        <p:blipFill>
          <a:blip r:embed="rId2"/>
          <a:stretch>
            <a:fillRect/>
          </a:stretch>
        </p:blipFill>
        <p:spPr>
          <a:xfrm>
            <a:off x="914400" y="1219200"/>
            <a:ext cx="10363199" cy="5435453"/>
          </a:xfrm>
          <a:prstGeom prst="rect">
            <a:avLst/>
          </a:prstGeom>
        </p:spPr>
      </p:pic>
    </p:spTree>
    <p:extLst>
      <p:ext uri="{BB962C8B-B14F-4D97-AF65-F5344CB8AC3E}">
        <p14:creationId xmlns:p14="http://schemas.microsoft.com/office/powerpoint/2010/main" val="37379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FD0191-A9AF-4901-85D8-B212CF2C55E3}"/>
              </a:ext>
            </a:extLst>
          </p:cNvPr>
          <p:cNvSpPr txBox="1"/>
          <p:nvPr/>
        </p:nvSpPr>
        <p:spPr>
          <a:xfrm>
            <a:off x="609600" y="1209634"/>
            <a:ext cx="4114800" cy="523220"/>
          </a:xfrm>
          <a:prstGeom prst="rect">
            <a:avLst/>
          </a:prstGeom>
          <a:noFill/>
        </p:spPr>
        <p:txBody>
          <a:bodyPr wrap="square" rtlCol="0">
            <a:spAutoFit/>
          </a:bodyPr>
          <a:lstStyle/>
          <a:p>
            <a:r>
              <a:rPr lang="en-US" sz="1400" b="1" dirty="0">
                <a:effectLst/>
                <a:cs typeface="Proxima Nova"/>
              </a:rPr>
              <a:t>Dependency Test : Numerical data Vs Categorical Variable:</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3653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Statistical Tests</a:t>
            </a:r>
          </a:p>
        </p:txBody>
      </p:sp>
      <p:sp>
        <p:nvSpPr>
          <p:cNvPr id="2" name="TextBox 1">
            <a:extLst>
              <a:ext uri="{FF2B5EF4-FFF2-40B4-BE49-F238E27FC236}">
                <a16:creationId xmlns:a16="http://schemas.microsoft.com/office/drawing/2014/main" id="{C16CC38F-0D78-4C9A-9634-3F1AF64565DD}"/>
              </a:ext>
            </a:extLst>
          </p:cNvPr>
          <p:cNvSpPr txBox="1"/>
          <p:nvPr/>
        </p:nvSpPr>
        <p:spPr>
          <a:xfrm>
            <a:off x="671056" y="1734420"/>
            <a:ext cx="1855468" cy="2462213"/>
          </a:xfrm>
          <a:prstGeom prst="rect">
            <a:avLst/>
          </a:prstGeom>
          <a:noFill/>
        </p:spPr>
        <p:txBody>
          <a:bodyPr wrap="square" rtlCol="0">
            <a:spAutoFit/>
          </a:bodyPr>
          <a:lstStyle/>
          <a:p>
            <a:r>
              <a:rPr lang="en-US" sz="1400" b="1" dirty="0">
                <a:effectLst/>
                <a:ea typeface="DengXian" panose="02010600030101010101" pitchFamily="2" charset="-122"/>
              </a:rPr>
              <a:t>F - </a:t>
            </a:r>
            <a:r>
              <a:rPr lang="en-US" sz="1400" b="1" dirty="0" err="1">
                <a:effectLst/>
                <a:ea typeface="DengXian" panose="02010600030101010101" pitchFamily="2" charset="-122"/>
              </a:rPr>
              <a:t>Oneway</a:t>
            </a:r>
            <a:r>
              <a:rPr lang="en-US" sz="1400" b="1" dirty="0">
                <a:effectLst/>
                <a:ea typeface="DengXian" panose="02010600030101010101" pitchFamily="2" charset="-122"/>
              </a:rPr>
              <a:t> test</a:t>
            </a:r>
          </a:p>
          <a:p>
            <a:endParaRPr lang="en-US" sz="1400" b="1" dirty="0">
              <a:solidFill>
                <a:srgbClr val="353744"/>
              </a:solidFill>
              <a:effectLst/>
              <a:cs typeface="Proxima Nova"/>
            </a:endParaRPr>
          </a:p>
          <a:p>
            <a:endParaRPr lang="en-US" sz="1400" b="1" dirty="0">
              <a:solidFill>
                <a:srgbClr val="353744"/>
              </a:solidFill>
              <a:cs typeface="Proxima Nova"/>
            </a:endParaRPr>
          </a:p>
          <a:p>
            <a:endParaRPr lang="en-US" sz="1400" b="1" dirty="0">
              <a:solidFill>
                <a:srgbClr val="353744"/>
              </a:solidFill>
              <a:effectLst/>
              <a:cs typeface="Proxima Nova"/>
            </a:endParaRPr>
          </a:p>
          <a:p>
            <a:endParaRPr lang="en-US" sz="1400" b="1" dirty="0">
              <a:solidFill>
                <a:srgbClr val="353744"/>
              </a:solidFill>
              <a:effectLst/>
              <a:cs typeface="Proxima Nova"/>
            </a:endParaRPr>
          </a:p>
          <a:p>
            <a:r>
              <a:rPr lang="en-US" sz="1400" b="1" dirty="0">
                <a:solidFill>
                  <a:srgbClr val="353744"/>
                </a:solidFill>
                <a:effectLst/>
                <a:cs typeface="Proxima Nova"/>
              </a:rPr>
              <a:t>Hypothesis:</a:t>
            </a:r>
          </a:p>
          <a:p>
            <a:r>
              <a:rPr lang="en-US" sz="1400" b="1" dirty="0">
                <a:solidFill>
                  <a:srgbClr val="353744"/>
                </a:solidFill>
                <a:effectLst/>
                <a:cs typeface="Proxima Nova"/>
              </a:rPr>
              <a:t>H0: </a:t>
            </a:r>
            <a:r>
              <a:rPr lang="en-US" sz="1400" dirty="0">
                <a:solidFill>
                  <a:srgbClr val="353744"/>
                </a:solidFill>
                <a:effectLst/>
                <a:cs typeface="Proxima Nova"/>
              </a:rPr>
              <a:t>The Two Features are independent</a:t>
            </a:r>
            <a:endParaRPr lang="en-US" sz="1400" dirty="0">
              <a:solidFill>
                <a:srgbClr val="353744"/>
              </a:solidFill>
              <a:cs typeface="Proxima Nova"/>
            </a:endParaRPr>
          </a:p>
          <a:p>
            <a:r>
              <a:rPr lang="en-US" sz="1400" b="1" dirty="0">
                <a:solidFill>
                  <a:srgbClr val="353744"/>
                </a:solidFill>
                <a:effectLst/>
                <a:cs typeface="Proxima Nova"/>
              </a:rPr>
              <a:t>H1: </a:t>
            </a:r>
            <a:r>
              <a:rPr lang="en-US" sz="1400" dirty="0">
                <a:solidFill>
                  <a:srgbClr val="353744"/>
                </a:solidFill>
                <a:effectLst/>
                <a:cs typeface="Proxima Nova"/>
              </a:rPr>
              <a:t>The Two Features are dependent</a:t>
            </a:r>
          </a:p>
          <a:p>
            <a:r>
              <a:rPr lang="en-US" sz="1400" dirty="0">
                <a:effectLst/>
                <a:ea typeface="DengXian" panose="02010600030101010101" pitchFamily="2" charset="-122"/>
              </a:rPr>
              <a:t> </a:t>
            </a:r>
            <a:endParaRPr lang="en-US" sz="1400" dirty="0"/>
          </a:p>
        </p:txBody>
      </p:sp>
      <p:sp>
        <p:nvSpPr>
          <p:cNvPr id="3" name="TextBox 2">
            <a:extLst>
              <a:ext uri="{FF2B5EF4-FFF2-40B4-BE49-F238E27FC236}">
                <a16:creationId xmlns:a16="http://schemas.microsoft.com/office/drawing/2014/main" id="{A525FD4E-BD23-41AB-940F-22F0A812C4B7}"/>
              </a:ext>
            </a:extLst>
          </p:cNvPr>
          <p:cNvSpPr txBox="1"/>
          <p:nvPr/>
        </p:nvSpPr>
        <p:spPr>
          <a:xfrm>
            <a:off x="561426" y="5845497"/>
            <a:ext cx="5029200" cy="523220"/>
          </a:xfrm>
          <a:prstGeom prst="rect">
            <a:avLst/>
          </a:prstGeom>
          <a:noFill/>
        </p:spPr>
        <p:txBody>
          <a:bodyPr wrap="square" rtlCol="0">
            <a:spAutoFit/>
          </a:bodyPr>
          <a:lstStyle/>
          <a:p>
            <a:r>
              <a:rPr lang="en-US" sz="1400" dirty="0"/>
              <a:t>Since the p-value is less than 0.05, we reject the null hypothesis and claim that these features are related to the target Variable</a:t>
            </a:r>
          </a:p>
        </p:txBody>
      </p:sp>
      <p:sp>
        <p:nvSpPr>
          <p:cNvPr id="9" name="TextBox 8">
            <a:extLst>
              <a:ext uri="{FF2B5EF4-FFF2-40B4-BE49-F238E27FC236}">
                <a16:creationId xmlns:a16="http://schemas.microsoft.com/office/drawing/2014/main" id="{2998BD28-BE56-4EC8-8911-A031FF254F08}"/>
              </a:ext>
            </a:extLst>
          </p:cNvPr>
          <p:cNvSpPr txBox="1"/>
          <p:nvPr/>
        </p:nvSpPr>
        <p:spPr>
          <a:xfrm>
            <a:off x="6297740" y="1209634"/>
            <a:ext cx="4675060" cy="307777"/>
          </a:xfrm>
          <a:prstGeom prst="rect">
            <a:avLst/>
          </a:prstGeom>
          <a:noFill/>
        </p:spPr>
        <p:txBody>
          <a:bodyPr wrap="square" rtlCol="0">
            <a:spAutoFit/>
          </a:bodyPr>
          <a:lstStyle/>
          <a:p>
            <a:r>
              <a:rPr lang="en-US" sz="1400" b="1" dirty="0">
                <a:effectLst/>
                <a:cs typeface="Proxima Nova"/>
              </a:rPr>
              <a:t>Dependency Test : </a:t>
            </a:r>
            <a:r>
              <a:rPr lang="en-US" sz="1400" b="1" dirty="0">
                <a:cs typeface="Proxima Nova"/>
              </a:rPr>
              <a:t>C</a:t>
            </a:r>
            <a:r>
              <a:rPr lang="en-US" sz="1400" b="1" dirty="0">
                <a:effectLst/>
                <a:cs typeface="Proxima Nova"/>
              </a:rPr>
              <a:t>ategorical data Vs Categorical Variable:</a:t>
            </a:r>
          </a:p>
        </p:txBody>
      </p:sp>
      <p:sp>
        <p:nvSpPr>
          <p:cNvPr id="12" name="TextBox 11">
            <a:extLst>
              <a:ext uri="{FF2B5EF4-FFF2-40B4-BE49-F238E27FC236}">
                <a16:creationId xmlns:a16="http://schemas.microsoft.com/office/drawing/2014/main" id="{91347B24-E85F-4ACD-95DF-8D6E84D1E591}"/>
              </a:ext>
            </a:extLst>
          </p:cNvPr>
          <p:cNvSpPr txBox="1"/>
          <p:nvPr/>
        </p:nvSpPr>
        <p:spPr>
          <a:xfrm>
            <a:off x="8991600" y="1750985"/>
            <a:ext cx="1855468" cy="2677656"/>
          </a:xfrm>
          <a:prstGeom prst="rect">
            <a:avLst/>
          </a:prstGeom>
          <a:noFill/>
        </p:spPr>
        <p:txBody>
          <a:bodyPr wrap="square" rtlCol="0">
            <a:spAutoFit/>
          </a:bodyPr>
          <a:lstStyle/>
          <a:p>
            <a:r>
              <a:rPr lang="en-US" sz="1400" b="1" dirty="0">
                <a:effectLst/>
                <a:ea typeface="DengXian" panose="02010600030101010101" pitchFamily="2" charset="-122"/>
              </a:rPr>
              <a:t>Chi Square </a:t>
            </a:r>
            <a:r>
              <a:rPr lang="en-US" sz="1400" b="1" dirty="0">
                <a:ea typeface="DengXian" panose="02010600030101010101" pitchFamily="2" charset="-122"/>
              </a:rPr>
              <a:t>Contingency </a:t>
            </a:r>
            <a:r>
              <a:rPr lang="en-US" sz="1400" b="1" dirty="0">
                <a:effectLst/>
                <a:ea typeface="DengXian" panose="02010600030101010101" pitchFamily="2" charset="-122"/>
              </a:rPr>
              <a:t>test </a:t>
            </a:r>
            <a:endParaRPr lang="en-US" sz="1400" b="1" dirty="0">
              <a:solidFill>
                <a:srgbClr val="353744"/>
              </a:solidFill>
              <a:effectLst/>
              <a:cs typeface="Proxima Nova"/>
            </a:endParaRPr>
          </a:p>
          <a:p>
            <a:endParaRPr lang="en-US" sz="1400" b="1" dirty="0">
              <a:solidFill>
                <a:srgbClr val="353744"/>
              </a:solidFill>
              <a:cs typeface="Proxima Nova"/>
            </a:endParaRPr>
          </a:p>
          <a:p>
            <a:endParaRPr lang="en-US" sz="1400" b="1" dirty="0">
              <a:solidFill>
                <a:srgbClr val="353744"/>
              </a:solidFill>
              <a:effectLst/>
              <a:cs typeface="Proxima Nova"/>
            </a:endParaRPr>
          </a:p>
          <a:p>
            <a:endParaRPr lang="en-US" sz="1400" b="1" dirty="0">
              <a:solidFill>
                <a:srgbClr val="353744"/>
              </a:solidFill>
              <a:effectLst/>
              <a:cs typeface="Proxima Nova"/>
            </a:endParaRPr>
          </a:p>
          <a:p>
            <a:endParaRPr lang="en-US" sz="1400" b="1" dirty="0">
              <a:solidFill>
                <a:srgbClr val="353744"/>
              </a:solidFill>
              <a:effectLst/>
              <a:cs typeface="Proxima Nova"/>
            </a:endParaRPr>
          </a:p>
          <a:p>
            <a:r>
              <a:rPr lang="en-US" sz="1400" b="1" dirty="0">
                <a:solidFill>
                  <a:srgbClr val="353744"/>
                </a:solidFill>
                <a:effectLst/>
                <a:cs typeface="Proxima Nova"/>
              </a:rPr>
              <a:t>Hypothesis:</a:t>
            </a:r>
          </a:p>
          <a:p>
            <a:r>
              <a:rPr lang="en-US" sz="1400" b="1" dirty="0">
                <a:solidFill>
                  <a:srgbClr val="353744"/>
                </a:solidFill>
                <a:effectLst/>
                <a:cs typeface="Proxima Nova"/>
              </a:rPr>
              <a:t>H0: </a:t>
            </a:r>
            <a:r>
              <a:rPr lang="en-US" sz="1400" dirty="0">
                <a:solidFill>
                  <a:srgbClr val="353744"/>
                </a:solidFill>
                <a:effectLst/>
                <a:cs typeface="Proxima Nova"/>
              </a:rPr>
              <a:t>The Two Features are independent</a:t>
            </a:r>
            <a:endParaRPr lang="en-US" sz="1400" dirty="0">
              <a:solidFill>
                <a:srgbClr val="353744"/>
              </a:solidFill>
              <a:cs typeface="Proxima Nova"/>
            </a:endParaRPr>
          </a:p>
          <a:p>
            <a:r>
              <a:rPr lang="en-US" sz="1400" b="1" dirty="0">
                <a:solidFill>
                  <a:srgbClr val="353744"/>
                </a:solidFill>
                <a:effectLst/>
                <a:cs typeface="Proxima Nova"/>
              </a:rPr>
              <a:t>H1: </a:t>
            </a:r>
            <a:r>
              <a:rPr lang="en-US" sz="1400" dirty="0">
                <a:solidFill>
                  <a:srgbClr val="353744"/>
                </a:solidFill>
                <a:effectLst/>
                <a:cs typeface="Proxima Nova"/>
              </a:rPr>
              <a:t>The Two Features are dependent</a:t>
            </a:r>
          </a:p>
          <a:p>
            <a:r>
              <a:rPr lang="en-US" sz="1400" dirty="0">
                <a:effectLst/>
                <a:ea typeface="DengXian" panose="02010600030101010101" pitchFamily="2" charset="-122"/>
              </a:rPr>
              <a:t> </a:t>
            </a:r>
            <a:endParaRPr lang="en-US" sz="1400" dirty="0"/>
          </a:p>
        </p:txBody>
      </p:sp>
      <p:pic>
        <p:nvPicPr>
          <p:cNvPr id="14" name="Picture 13">
            <a:extLst>
              <a:ext uri="{FF2B5EF4-FFF2-40B4-BE49-F238E27FC236}">
                <a16:creationId xmlns:a16="http://schemas.microsoft.com/office/drawing/2014/main" id="{590AF8CB-0C75-32E8-6DF2-A91199596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326" y="1553853"/>
            <a:ext cx="4038600" cy="4291643"/>
          </a:xfrm>
          <a:prstGeom prst="rect">
            <a:avLst/>
          </a:prstGeom>
        </p:spPr>
      </p:pic>
    </p:spTree>
    <p:extLst>
      <p:ext uri="{BB962C8B-B14F-4D97-AF65-F5344CB8AC3E}">
        <p14:creationId xmlns:p14="http://schemas.microsoft.com/office/powerpoint/2010/main" val="152521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Diagonal Corner Rectangle 4">
            <a:extLst>
              <a:ext uri="{FF2B5EF4-FFF2-40B4-BE49-F238E27FC236}">
                <a16:creationId xmlns:a16="http://schemas.microsoft.com/office/drawing/2014/main" id="{3512DDC2-C125-40D8-95DD-F904053E57C7}"/>
              </a:ext>
            </a:extLst>
          </p:cNvPr>
          <p:cNvSpPr/>
          <p:nvPr/>
        </p:nvSpPr>
        <p:spPr>
          <a:xfrm>
            <a:off x="6172200" y="1140516"/>
            <a:ext cx="152402" cy="57174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642418" y="928257"/>
            <a:ext cx="3352800" cy="307777"/>
          </a:xfrm>
          <a:prstGeom prst="rect">
            <a:avLst/>
          </a:prstGeom>
          <a:noFill/>
        </p:spPr>
        <p:txBody>
          <a:bodyPr wrap="square" rtlCol="0">
            <a:spAutoFit/>
          </a:bodyPr>
          <a:lstStyle/>
          <a:p>
            <a:r>
              <a:rPr lang="en-US" sz="1400" dirty="0">
                <a:effectLst/>
                <a:cs typeface="Proxima Nova"/>
              </a:rPr>
              <a:t>* </a:t>
            </a:r>
            <a:r>
              <a:rPr lang="en-US" sz="1400" u="sng" dirty="0">
                <a:effectLst/>
                <a:cs typeface="Proxima Nova"/>
              </a:rPr>
              <a:t>New Column </a:t>
            </a:r>
            <a:r>
              <a:rPr lang="en-US" sz="1400" b="1" dirty="0">
                <a:effectLst/>
                <a:cs typeface="Proxima Nova"/>
              </a:rPr>
              <a:t>“Region”</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4191000" y="167567"/>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Feature Engineering</a:t>
            </a:r>
          </a:p>
        </p:txBody>
      </p:sp>
      <p:sp>
        <p:nvSpPr>
          <p:cNvPr id="16" name="TextBox 15">
            <a:extLst>
              <a:ext uri="{FF2B5EF4-FFF2-40B4-BE49-F238E27FC236}">
                <a16:creationId xmlns:a16="http://schemas.microsoft.com/office/drawing/2014/main" id="{612BB160-BADF-4181-915C-8C14124DF86C}"/>
              </a:ext>
            </a:extLst>
          </p:cNvPr>
          <p:cNvSpPr txBox="1"/>
          <p:nvPr/>
        </p:nvSpPr>
        <p:spPr>
          <a:xfrm>
            <a:off x="6324602" y="1140516"/>
            <a:ext cx="5653321" cy="4889352"/>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highlight>
                  <a:srgbClr val="FFFFFF"/>
                </a:highlight>
                <a:latin typeface="Times New Roman" panose="02020603050405020304" pitchFamily="18" charset="0"/>
                <a:ea typeface="Helvetica Neue"/>
                <a:cs typeface="Times New Roman" panose="02020603050405020304" pitchFamily="18" charset="0"/>
              </a:rPr>
              <a:t>We can infer few information on adding a new column named ‘</a:t>
            </a:r>
            <a:r>
              <a:rPr lang="en-US" sz="1800" b="1" dirty="0">
                <a:effectLst/>
                <a:highlight>
                  <a:srgbClr val="FFFFFF"/>
                </a:highlight>
                <a:latin typeface="Times New Roman" panose="02020603050405020304" pitchFamily="18" charset="0"/>
                <a:ea typeface="Helvetica Neue"/>
                <a:cs typeface="Times New Roman" panose="02020603050405020304" pitchFamily="18" charset="0"/>
              </a:rPr>
              <a:t>Region’ </a:t>
            </a:r>
            <a:r>
              <a:rPr lang="en-US" sz="1800" dirty="0">
                <a:effectLst/>
                <a:highlight>
                  <a:srgbClr val="FFFFFF"/>
                </a:highlight>
                <a:latin typeface="Times New Roman" panose="02020603050405020304" pitchFamily="18" charset="0"/>
                <a:ea typeface="Helvetica Neue"/>
                <a:cs typeface="Times New Roman" panose="02020603050405020304" pitchFamily="18" charset="0"/>
              </a:rPr>
              <a:t>based on the latitude and longitude. On moving forward we decide to keep city variable and Region.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Arial" panose="020B0604020202020204" pitchFamily="34" charset="0"/>
              <a:buChar char="•"/>
            </a:pPr>
            <a:r>
              <a:rPr lang="en-US" sz="1800" dirty="0">
                <a:effectLst/>
                <a:highlight>
                  <a:srgbClr val="FFFFFF"/>
                </a:highlight>
                <a:latin typeface="Times New Roman" panose="02020603050405020304" pitchFamily="18" charset="0"/>
                <a:ea typeface="Helvetica Neue"/>
                <a:cs typeface="Times New Roman" panose="02020603050405020304" pitchFamily="18" charset="0"/>
              </a:rPr>
              <a:t>     The Region variable is created by clustering the latitudes and longitudes of each and every city and they are categorized if that is in the Northern, Southern, Eastern or Western part of the city.</a:t>
            </a:r>
          </a:p>
          <a:p>
            <a:pPr marL="285750" indent="-285750" algn="just">
              <a:lnSpc>
                <a:spcPct val="115000"/>
              </a:lnSpc>
              <a:spcAft>
                <a:spcPts val="800"/>
              </a:spcAft>
              <a:buFont typeface="Arial" panose="020B0604020202020204" pitchFamily="34" charset="0"/>
              <a:buChar char="•"/>
            </a:pPr>
            <a:r>
              <a:rPr lang="en-US" sz="1800" dirty="0">
                <a:solidFill>
                  <a:srgbClr val="353744"/>
                </a:solidFill>
                <a:effectLst/>
                <a:latin typeface="Times New Roman" panose="02020603050405020304" pitchFamily="18" charset="0"/>
                <a:ea typeface="Times New Roman" panose="02020603050405020304" pitchFamily="18" charset="0"/>
                <a:cs typeface="Times New Roman" panose="02020603050405020304" pitchFamily="18" charset="0"/>
              </a:rPr>
              <a:t> From the above scatterplot we infer that, the latitudes and longitudes of the city  Paris is plotted.</a:t>
            </a:r>
          </a:p>
          <a:p>
            <a:pPr marL="285750" indent="-285750" algn="just">
              <a:lnSpc>
                <a:spcPct val="115000"/>
              </a:lnSpc>
              <a:spcAft>
                <a:spcPts val="800"/>
              </a:spcAft>
              <a:buFont typeface="Arial" panose="020B0604020202020204" pitchFamily="34" charset="0"/>
              <a:buChar char="•"/>
            </a:pPr>
            <a:r>
              <a:rPr lang="en-US" sz="1800" dirty="0">
                <a:solidFill>
                  <a:srgbClr val="353744"/>
                </a:solidFill>
                <a:effectLst/>
                <a:latin typeface="Times New Roman" panose="02020603050405020304" pitchFamily="18" charset="0"/>
                <a:ea typeface="Times New Roman" panose="02020603050405020304" pitchFamily="18" charset="0"/>
                <a:cs typeface="Times New Roman" panose="02020603050405020304" pitchFamily="18" charset="0"/>
              </a:rPr>
              <a:t> And they are divided into 4 clusters. Based on the latitude and longitude it is classified as ‘North’, ‘</a:t>
            </a:r>
            <a:r>
              <a:rPr lang="en-US" sz="1800" dirty="0" err="1">
                <a:solidFill>
                  <a:srgbClr val="353744"/>
                </a:solidFill>
                <a:effectLst/>
                <a:latin typeface="Times New Roman" panose="02020603050405020304" pitchFamily="18" charset="0"/>
                <a:ea typeface="Times New Roman" panose="02020603050405020304" pitchFamily="18" charset="0"/>
                <a:cs typeface="Times New Roman" panose="02020603050405020304" pitchFamily="18" charset="0"/>
              </a:rPr>
              <a:t>South’,’West</a:t>
            </a:r>
            <a:r>
              <a:rPr lang="en-US" sz="1800" dirty="0">
                <a:solidFill>
                  <a:srgbClr val="353744"/>
                </a:solidFill>
                <a:effectLst/>
                <a:latin typeface="Times New Roman" panose="02020603050405020304" pitchFamily="18" charset="0"/>
                <a:ea typeface="Times New Roman" panose="02020603050405020304" pitchFamily="18" charset="0"/>
                <a:cs typeface="Times New Roman" panose="02020603050405020304" pitchFamily="18" charset="0"/>
              </a:rPr>
              <a:t>’ or ‘East’. With the help of latitude and longitude a new column ‘Region’ is inferred by feature engineering.</a:t>
            </a:r>
            <a:endParaRPr lang="en-US" sz="1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B76CD13-8894-5726-BC6E-7A42C2EE8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18" y="1514011"/>
            <a:ext cx="5433682" cy="2981789"/>
          </a:xfrm>
          <a:prstGeom prst="rect">
            <a:avLst/>
          </a:prstGeom>
        </p:spPr>
      </p:pic>
    </p:spTree>
    <p:extLst>
      <p:ext uri="{BB962C8B-B14F-4D97-AF65-F5344CB8AC3E}">
        <p14:creationId xmlns:p14="http://schemas.microsoft.com/office/powerpoint/2010/main" val="10927480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349</TotalTime>
  <Words>1236</Words>
  <Application>Microsoft Office PowerPoint</Application>
  <PresentationFormat>Widescreen</PresentationFormat>
  <Paragraphs>151</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Roboto</vt:lpstr>
      <vt:lpstr>Söhne</vt:lpstr>
      <vt:lpstr>Symbol</vt:lpstr>
      <vt:lpstr>Times New Roman</vt:lpstr>
      <vt:lpstr>Trebuchet MS (Body)</vt:lpstr>
      <vt:lpstr>Wingdings</vt:lpstr>
      <vt:lpstr>Office Theme</vt:lpstr>
      <vt:lpstr>PowerPoint Presentation</vt:lpstr>
      <vt:lpstr>PowerPoint Presentation</vt:lpstr>
      <vt:lpstr>Approach</vt:lpstr>
      <vt:lpstr>Data Pre-Processing</vt:lpstr>
      <vt:lpstr>PowerPoint Presentation</vt:lpstr>
      <vt:lpstr>PowerPoint Presentation</vt:lpstr>
      <vt:lpstr>Multivariate Analysis</vt:lpstr>
      <vt:lpstr>PowerPoint Presentation</vt:lpstr>
      <vt:lpstr>PowerPoint Presentation</vt:lpstr>
      <vt:lpstr>ENCODING</vt:lpstr>
      <vt:lpstr>PowerPoint Presentation</vt:lpstr>
      <vt:lpstr>NLP Techniques for Amenities</vt:lpstr>
      <vt:lpstr>PowerPoint Presentation</vt:lpstr>
      <vt:lpstr>PowerPoint Presentation</vt:lpstr>
      <vt:lpstr>PowerPoint Presentation</vt:lpstr>
      <vt:lpstr>LIMITATIONS AND RISKS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Kousalya Ramadoss</cp:lastModifiedBy>
  <cp:revision>359</cp:revision>
  <dcterms:created xsi:type="dcterms:W3CDTF">2017-03-30T12:09:41Z</dcterms:created>
  <dcterms:modified xsi:type="dcterms:W3CDTF">2023-06-17T06:04:04Z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5c15001-c8e1-4e59-97bd-905e2080daab_Enabled">
    <vt:lpwstr>true</vt:lpwstr>
  </property>
  <property fmtid="{D5CDD505-2E9C-101B-9397-08002B2CF9AE}" pid="3" name="MSIP_Label_35c15001-c8e1-4e59-97bd-905e2080daab_SetDate">
    <vt:lpwstr>2022-02-10T13:23:17Z</vt:lpwstr>
  </property>
  <property fmtid="{D5CDD505-2E9C-101B-9397-08002B2CF9AE}" pid="4" name="MSIP_Label_35c15001-c8e1-4e59-97bd-905e2080daab_Method">
    <vt:lpwstr>Standard</vt:lpwstr>
  </property>
  <property fmtid="{D5CDD505-2E9C-101B-9397-08002B2CF9AE}" pid="5" name="MSIP_Label_35c15001-c8e1-4e59-97bd-905e2080daab_Name">
    <vt:lpwstr>Confidential</vt:lpwstr>
  </property>
  <property fmtid="{D5CDD505-2E9C-101B-9397-08002B2CF9AE}" pid="6" name="MSIP_Label_35c15001-c8e1-4e59-97bd-905e2080daab_SiteId">
    <vt:lpwstr>c0701940-7b3f-4116-a59f-159078bc3c63</vt:lpwstr>
  </property>
  <property fmtid="{D5CDD505-2E9C-101B-9397-08002B2CF9AE}" pid="7" name="MSIP_Label_35c15001-c8e1-4e59-97bd-905e2080daab_ActionId">
    <vt:lpwstr>76a63306-cb72-4dcd-9427-c5d729b5bb63</vt:lpwstr>
  </property>
  <property fmtid="{D5CDD505-2E9C-101B-9397-08002B2CF9AE}" pid="8" name="MSIP_Label_35c15001-c8e1-4e59-97bd-905e2080daab_ContentBits">
    <vt:lpwstr>2</vt:lpwstr>
  </property>
</Properties>
</file>