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verpass"/>
      <p:regular r:id="rId18"/>
      <p:bold r:id="rId19"/>
      <p:italic r:id="rId20"/>
      <p:boldItalic r:id="rId21"/>
    </p:embeddedFont>
    <p:embeddedFont>
      <p:font typeface="Overpass Light"/>
      <p:regular r:id="rId22"/>
      <p:bold r:id="rId23"/>
      <p:italic r:id="rId24"/>
      <p:boldItalic r:id="rId25"/>
    </p:embeddedFont>
    <p:embeddedFont>
      <p:font typeface="Overpas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-italic.fntdata"/><Relationship Id="rId22" Type="http://schemas.openxmlformats.org/officeDocument/2006/relationships/font" Target="fonts/OverpassLight-regular.fntdata"/><Relationship Id="rId21" Type="http://schemas.openxmlformats.org/officeDocument/2006/relationships/font" Target="fonts/Overpass-boldItalic.fntdata"/><Relationship Id="rId24" Type="http://schemas.openxmlformats.org/officeDocument/2006/relationships/font" Target="fonts/OverpassLight-italic.fntdata"/><Relationship Id="rId23" Type="http://schemas.openxmlformats.org/officeDocument/2006/relationships/font" Target="fonts/Overpas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verpassSemiBold-regular.fntdata"/><Relationship Id="rId25" Type="http://schemas.openxmlformats.org/officeDocument/2006/relationships/font" Target="fonts/OverpassLight-boldItalic.fntdata"/><Relationship Id="rId28" Type="http://schemas.openxmlformats.org/officeDocument/2006/relationships/font" Target="fonts/OverpassSemiBold-italic.fntdata"/><Relationship Id="rId27" Type="http://schemas.openxmlformats.org/officeDocument/2006/relationships/font" Target="fonts/Overpas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verpas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verpass-bold.fntdata"/><Relationship Id="rId18" Type="http://schemas.openxmlformats.org/officeDocument/2006/relationships/font" Target="fonts/Overpas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321a932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321a932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21a932c1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321a932c1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321a932c1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321a932c1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321a932c1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321a932c1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321a932c1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321a932c1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321a932c1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321a932c1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21a932c1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321a932c1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21a932c1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321a932c1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321a932c1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321a932c1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21a932c1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321a932c1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321a932c1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321a932c1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821825" y="2171700"/>
            <a:ext cx="5943600" cy="6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821825" y="3048000"/>
            <a:ext cx="5029200" cy="2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subTitle"/>
          </p:nvPr>
        </p:nvSpPr>
        <p:spPr>
          <a:xfrm>
            <a:off x="1821825" y="3505200"/>
            <a:ext cx="4572000" cy="12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200"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200"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200"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200"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200"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200"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200"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200"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314450" y="709500"/>
            <a:ext cx="6515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58" name="Google Shape;58;p1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7551023" y="202377"/>
            <a:ext cx="1214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CONFIDENTIAL </a:t>
            </a:r>
            <a:r>
              <a:rPr b="0" i="0" lang="en" sz="500" u="none" cap="none" strike="noStrike">
                <a:solidFill>
                  <a:srgbClr val="666666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Designator</a:t>
            </a:r>
            <a:endParaRPr b="0" i="0" sz="500" u="none" cap="none" strike="noStrike">
              <a:solidFill>
                <a:srgbClr val="666666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2" type="subTitle"/>
          </p:nvPr>
        </p:nvSpPr>
        <p:spPr>
          <a:xfrm>
            <a:off x="663788" y="4627163"/>
            <a:ext cx="6887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Kousalya21/Hit-Level-Dat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078800" y="1182175"/>
            <a:ext cx="6986400" cy="13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HIT LEVEL DATA - Adobe Case Study (Data Engineer Role)</a:t>
            </a:r>
            <a:endParaRPr sz="3100"/>
          </a:p>
        </p:txBody>
      </p:sp>
      <p:sp>
        <p:nvSpPr>
          <p:cNvPr id="68" name="Google Shape;68;p15"/>
          <p:cNvSpPr txBox="1"/>
          <p:nvPr>
            <p:ph idx="2" type="subTitle"/>
          </p:nvPr>
        </p:nvSpPr>
        <p:spPr>
          <a:xfrm>
            <a:off x="1180875" y="2662450"/>
            <a:ext cx="51714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- Kousalya Lakshmanan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311700" y="165925"/>
            <a:ext cx="8520600" cy="3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Adobe Case Study - Data Engineer Role</a:t>
            </a:r>
            <a:endParaRPr b="1" sz="1200"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311700" y="50895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Log Output</a:t>
            </a:r>
            <a:endParaRPr sz="3000">
              <a:solidFill>
                <a:schemeClr val="dk1"/>
              </a:solidFill>
            </a:endParaRPr>
          </a:p>
          <a:p>
            <a:pPr indent="342900" lvl="0" marL="3429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50" y="1125150"/>
            <a:ext cx="6636375" cy="37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311700" y="165925"/>
            <a:ext cx="8520600" cy="3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Adobe Case Study - Data Engineer Role</a:t>
            </a:r>
            <a:endParaRPr b="1" sz="1200"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311700" y="50895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GitHub Link</a:t>
            </a:r>
            <a:endParaRPr sz="3000">
              <a:solidFill>
                <a:schemeClr val="dk1"/>
              </a:solidFill>
            </a:endParaRPr>
          </a:p>
          <a:p>
            <a:pPr indent="342900" lvl="0" marL="3429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https://github.com/Kousalya21/Hit-Level-Data</a:t>
            </a: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175250" y="1782250"/>
            <a:ext cx="6986400" cy="13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Thank You!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165925"/>
            <a:ext cx="8520600" cy="3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Adobe Case Study - Data Engineer Role</a:t>
            </a:r>
            <a:endParaRPr b="1" sz="1200"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50895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Project Goal</a:t>
            </a:r>
            <a:endParaRPr sz="30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b="1" lang="en" sz="1500">
                <a:solidFill>
                  <a:schemeClr val="dk1"/>
                </a:solidFill>
              </a:rPr>
              <a:t>Dataset: </a:t>
            </a:r>
            <a:r>
              <a:rPr lang="en" sz="1500">
                <a:solidFill>
                  <a:schemeClr val="dk1"/>
                </a:solidFill>
              </a:rPr>
              <a:t>Tab separated file which contains the “hit level data”. Single hit from a visitor on the client’s side generates a record. Based on the client’s implementation, several variables can be set and sent to Adobe Analytics for deeper analysis.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b="1" lang="en" sz="1500">
                <a:solidFill>
                  <a:schemeClr val="dk1"/>
                </a:solidFill>
              </a:rPr>
              <a:t>Business Use Case:  </a:t>
            </a:r>
            <a:r>
              <a:rPr lang="en" sz="1500">
                <a:solidFill>
                  <a:schemeClr val="dk1"/>
                </a:solidFill>
              </a:rPr>
              <a:t>To analyze the hit level data and to write a Python application that is capable of reading this data file and portray the revenue the client is getting from external Search Engines &amp; which keywords perform the best based on the revenue, in AWS.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b="1" lang="en" sz="1500">
                <a:solidFill>
                  <a:schemeClr val="dk1"/>
                </a:solidFill>
              </a:rPr>
              <a:t>Business Outcome: </a:t>
            </a:r>
            <a:r>
              <a:rPr lang="en" sz="1500">
                <a:solidFill>
                  <a:schemeClr val="dk1"/>
                </a:solidFill>
              </a:rPr>
              <a:t>A TAB file which contains the Search Engine Domain, Search Keyword &amp; Revenue data generated in a </a:t>
            </a:r>
            <a:r>
              <a:rPr b="1" lang="en" sz="1500">
                <a:solidFill>
                  <a:schemeClr val="dk1"/>
                </a:solidFill>
              </a:rPr>
              <a:t>S3 </a:t>
            </a:r>
            <a:r>
              <a:rPr lang="en" sz="1500">
                <a:solidFill>
                  <a:schemeClr val="dk1"/>
                </a:solidFill>
              </a:rPr>
              <a:t>bucket whenever the </a:t>
            </a:r>
            <a:r>
              <a:rPr b="1" lang="en" sz="1500">
                <a:solidFill>
                  <a:schemeClr val="dk1"/>
                </a:solidFill>
              </a:rPr>
              <a:t>AWS Lambda </a:t>
            </a:r>
            <a:r>
              <a:rPr lang="en" sz="1500">
                <a:solidFill>
                  <a:schemeClr val="dk1"/>
                </a:solidFill>
              </a:rPr>
              <a:t>function is invoked.</a:t>
            </a:r>
            <a:endParaRPr sz="1200">
              <a:solidFill>
                <a:schemeClr val="dk1"/>
              </a:solidFill>
            </a:endParaRPr>
          </a:p>
          <a:p>
            <a:pPr indent="342900" lvl="0" marL="3429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165925"/>
            <a:ext cx="8520600" cy="3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Adobe Case Study - Data Engineer Role</a:t>
            </a:r>
            <a:endParaRPr b="1" sz="1200"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50895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Flow Chart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1089825"/>
            <a:ext cx="8226474" cy="35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0" y="165925"/>
            <a:ext cx="8520600" cy="3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Adobe Case Study - Data Engineer Role</a:t>
            </a:r>
            <a:endParaRPr b="1" sz="1200"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225975" y="43925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Tech Stack</a:t>
            </a:r>
            <a:endParaRPr sz="30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Python 3.9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Aws Lambda, S3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342900" lvl="0" marL="3429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0" y="165925"/>
            <a:ext cx="8520600" cy="3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Adobe Case Study - Data Engineer Role</a:t>
            </a:r>
            <a:endParaRPr b="1" sz="1200"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50895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Development Requirements</a:t>
            </a:r>
            <a:endParaRPr sz="295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Create a Python application that needs to be deployed and executed within AWS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Python application needs to contain at least one class.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Python application needs to accept a single argument, which is the file that needs to be processed.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342900" lvl="0" marL="3429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311700" y="165925"/>
            <a:ext cx="8520600" cy="3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Adobe Case Study - Data Engineer Role</a:t>
            </a:r>
            <a:endParaRPr b="1" sz="1200"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311700" y="50895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Execution Process</a:t>
            </a:r>
            <a:endParaRPr sz="30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Zipping all the files from the local repository to AWS S3 Bucket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Deploying the scripts in AWS Lambda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Testing the use cases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Finally, A TAB file is been generated within the same S3 Bucket which contains Search Engine Domain, Search Keyword &amp; Revenue column data.</a:t>
            </a:r>
            <a:endParaRPr sz="1500">
              <a:solidFill>
                <a:schemeClr val="dk1"/>
              </a:solidFill>
            </a:endParaRPr>
          </a:p>
          <a:p>
            <a:pPr indent="342900" lvl="0" marL="3429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311700" y="165925"/>
            <a:ext cx="8520600" cy="3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Adobe Case Study - Data Engineer Role</a:t>
            </a:r>
            <a:endParaRPr b="1" sz="1200"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311700" y="50895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Log Output</a:t>
            </a:r>
            <a:endParaRPr sz="3000">
              <a:solidFill>
                <a:schemeClr val="dk1"/>
              </a:solidFill>
            </a:endParaRPr>
          </a:p>
          <a:p>
            <a:pPr indent="342900" lvl="0" marL="3429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087675"/>
            <a:ext cx="7940274" cy="36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ctrTitle"/>
          </p:nvPr>
        </p:nvSpPr>
        <p:spPr>
          <a:xfrm>
            <a:off x="311700" y="165925"/>
            <a:ext cx="8520600" cy="3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Adobe Case Study - Data Engineer Role</a:t>
            </a:r>
            <a:endParaRPr b="1" sz="1200"/>
          </a:p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311700" y="50895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Log Output</a:t>
            </a:r>
            <a:endParaRPr sz="3000">
              <a:solidFill>
                <a:schemeClr val="dk1"/>
              </a:solidFill>
            </a:endParaRPr>
          </a:p>
          <a:p>
            <a:pPr indent="342900" lvl="0" marL="3429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173225"/>
            <a:ext cx="7682751" cy="353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311700" y="165925"/>
            <a:ext cx="8520600" cy="3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Adobe Case Study - Data Engineer Role</a:t>
            </a:r>
            <a:endParaRPr b="1" sz="1200"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311700" y="50895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Log Output</a:t>
            </a:r>
            <a:endParaRPr sz="3000">
              <a:solidFill>
                <a:schemeClr val="dk1"/>
              </a:solidFill>
            </a:endParaRPr>
          </a:p>
          <a:p>
            <a:pPr indent="342900" lvl="0" marL="3429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525" y="1066125"/>
            <a:ext cx="7922427" cy="38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