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0" name="曲线"/>
          <p:cNvSpPr>
            <a:spLocks/>
          </p:cNvSpPr>
          <p:nvPr/>
        </p:nvSpPr>
        <p:spPr>
          <a:xfrm rot="0">
            <a:off x="5318308" y="0"/>
            <a:ext cx="6873692" cy="6858000"/>
          </a:xfrm>
          <a:custGeom>
            <a:gdLst>
              <a:gd name="T1" fmla="*/ 0 w 21600"/>
              <a:gd name="T2" fmla="*/ 0 h 21600"/>
              <a:gd name="T3" fmla="*/ 21600 w 21600"/>
              <a:gd name="T4" fmla="*/ 21600 h 21600"/>
            </a:gdLst>
            <a:rect l="T1" t="T2" r="T3" b="T4"/>
            <a:pathLst>
              <a:path w="21600" h="21600">
                <a:moveTo>
                  <a:pt x="18887" y="0"/>
                </a:moveTo>
                <a:lnTo>
                  <a:pt x="21600" y="0"/>
                </a:lnTo>
                <a:lnTo>
                  <a:pt x="21600" y="21600"/>
                </a:lnTo>
                <a:lnTo>
                  <a:pt x="0" y="21600"/>
                </a:lnTo>
                <a:lnTo>
                  <a:pt x="18887" y="0"/>
                </a:lnTo>
                <a:cubicBezTo>
                  <a:pt x="18887" y="0"/>
                  <a:pt x="18887" y="0"/>
                  <a:pt x="18887" y="0"/>
                </a:cubicBezTo>
                <a:lnTo>
                  <a:pt x="18887" y="0"/>
                </a:lnTo>
                <a:close/>
              </a:path>
            </a:pathLst>
          </a:custGeom>
          <a:solidFill>
            <a:schemeClr val="bg2"/>
          </a:solidFill>
          <a:ln w="12700" cmpd="sng" cap="flat">
            <a:noFill/>
            <a:prstDash val="solid"/>
            <a:miter/>
          </a:ln>
        </p:spPr>
      </p:sp>
      <p:sp>
        <p:nvSpPr>
          <p:cNvPr id="11" name="文本框"/>
          <p:cNvSpPr>
            <a:spLocks noGrp="1"/>
          </p:cNvSpPr>
          <p:nvPr>
            <p:ph type="ctrTitle"/>
          </p:nvPr>
        </p:nvSpPr>
        <p:spPr>
          <a:xfrm rot="0">
            <a:off x="1143000" y="1181098"/>
            <a:ext cx="8986580" cy="28324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1200" cap="all" spc="300" baseline="0">
                <a:solidFill>
                  <a:schemeClr val="tx1"/>
                </a:solidFill>
                <a:latin typeface="Walbaum Display" pitchFamily="0" charset="0"/>
                <a:ea typeface="宋体" pitchFamily="0" charset="0"/>
                <a:cs typeface="Lucida Sans"/>
              </a:rPr>
              <a:t>Click to edit Master title style</a:t>
            </a:r>
            <a:endParaRPr lang="zh-CN" altLang="en-US" sz="4800" b="0" i="0" u="none" strike="noStrike" kern="1200" cap="all" spc="300" baseline="0">
              <a:solidFill>
                <a:schemeClr val="tx1"/>
              </a:solidFill>
              <a:latin typeface="Walbaum Display" pitchFamily="0" charset="0"/>
              <a:ea typeface="宋体" pitchFamily="0" charset="0"/>
              <a:cs typeface="Lucida Sans"/>
            </a:endParaRPr>
          </a:p>
        </p:txBody>
      </p:sp>
      <p:sp>
        <p:nvSpPr>
          <p:cNvPr id="12" name="文本框"/>
          <p:cNvSpPr>
            <a:spLocks noGrp="1"/>
          </p:cNvSpPr>
          <p:nvPr>
            <p:ph type="subTitle" idx="1"/>
          </p:nvPr>
        </p:nvSpPr>
        <p:spPr>
          <a:xfrm rot="0">
            <a:off x="1143000" y="5463522"/>
            <a:ext cx="8986580" cy="650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Walbaum Display" pitchFamily="0" charset="0"/>
                <a:ea typeface="宋体" pitchFamily="0" charset="0"/>
                <a:cs typeface="Lucida Sans"/>
              </a:rPr>
              <a:t>Click to edit Master subtitle style</a:t>
            </a:r>
            <a:endParaRPr lang="zh-CN" altLang="en-US" sz="1800" b="0" i="0" u="none" strike="noStrike" kern="1200" cap="none" spc="0" baseline="0">
              <a:solidFill>
                <a:schemeClr val="tx1"/>
              </a:solidFill>
              <a:latin typeface="Walbaum Display" pitchFamily="0" charset="0"/>
              <a:ea typeface="宋体" pitchFamily="0" charset="0"/>
              <a:cs typeface="Lucida Sans"/>
            </a:endParaRPr>
          </a:p>
        </p:txBody>
      </p:sp>
      <p:sp>
        <p:nvSpPr>
          <p:cNvPr id="13" name="文本框"/>
          <p:cNvSpPr>
            <a:spLocks noGrp="1"/>
          </p:cNvSpPr>
          <p:nvPr>
            <p:ph type="dt" idx="10"/>
          </p:nvPr>
        </p:nvSpPr>
        <p:spPr>
          <a:xfrm rot="0">
            <a:off x="7388157" y="6356349"/>
            <a:ext cx="3093394"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chemeClr val="tx1"/>
              </a:solidFill>
              <a:latin typeface="Walbaum Display" pitchFamily="0" charset="0"/>
              <a:ea typeface="宋体" pitchFamily="0" charset="0"/>
              <a:cs typeface="Walbaum Display" pitchFamily="0" charset="0"/>
            </a:endParaRPr>
          </a:p>
        </p:txBody>
      </p:sp>
      <p:sp>
        <p:nvSpPr>
          <p:cNvPr id="14" name="文本框"/>
          <p:cNvSpPr>
            <a:spLocks noGrp="1"/>
          </p:cNvSpPr>
          <p:nvPr>
            <p:ph type="ftr"/>
          </p:nvPr>
        </p:nvSpPr>
        <p:spPr>
          <a:xfrm rot="0">
            <a:off x="1143000" y="6356349"/>
            <a:ext cx="3959157"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chemeClr val="tx1"/>
              </a:solidFill>
              <a:latin typeface="Walbaum Display" pitchFamily="0" charset="0"/>
              <a:ea typeface="宋体" pitchFamily="0" charset="0"/>
              <a:cs typeface="Walbaum Display" pitchFamily="0" charset="0"/>
            </a:endParaRPr>
          </a:p>
        </p:txBody>
      </p:sp>
      <p:sp>
        <p:nvSpPr>
          <p:cNvPr id="15" name="文本框"/>
          <p:cNvSpPr>
            <a:spLocks noGrp="1"/>
          </p:cNvSpPr>
          <p:nvPr>
            <p:ph type="sldNum"/>
          </p:nvPr>
        </p:nvSpPr>
        <p:spPr>
          <a:xfrm rot="0">
            <a:off x="10423187" y="6356349"/>
            <a:ext cx="625812"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50" b="0" i="0" u="none" strike="noStrike" kern="1200" cap="none" spc="0" baseline="0">
                <a:solidFill>
                  <a:schemeClr val="tx1"/>
                </a:solidFill>
                <a:latin typeface="Walbaum Display" pitchFamily="0" charset="0"/>
                <a:ea typeface="宋体" pitchFamily="0" charset="0"/>
                <a:cs typeface="Walbaum Display" pitchFamily="0" charset="0"/>
              </a:rPr>
              <a:t>&lt;#&gt;</a:t>
            </a:fld>
            <a:endParaRPr lang="zh-CN" altLang="en-US" sz="1050" b="0" i="0" u="none" strike="noStrike" kern="1200" cap="none" spc="0" baseline="0">
              <a:solidFill>
                <a:schemeClr val="tx1"/>
              </a:solidFill>
              <a:latin typeface="Walbaum Display" pitchFamily="0" charset="0"/>
              <a:ea typeface="宋体" pitchFamily="0" charset="0"/>
              <a:cs typeface="Walbaum Display" pitchFamily="0" charset="0"/>
            </a:endParaRPr>
          </a:p>
        </p:txBody>
      </p:sp>
      <p:sp>
        <p:nvSpPr>
          <p:cNvPr id="16" name="直线"/>
          <p:cNvSpPr>
            <a:spLocks/>
          </p:cNvSpPr>
          <p:nvPr/>
        </p:nvSpPr>
        <p:spPr>
          <a:xfrm rot="0">
            <a:off x="1188357" y="5151666"/>
            <a:ext cx="9822543" cy="0"/>
          </a:xfrm>
          <a:prstGeom prst="line"/>
          <a:noFill/>
          <a:ln w="12700" cmpd="sng" cap="flat">
            <a:solidFill>
              <a:srgbClr val="FFFFFF"/>
            </a:solidFill>
            <a:prstDash val="solid"/>
            <a:round/>
          </a:ln>
        </p:spPr>
      </p:sp>
    </p:spTree>
    <p:extLst>
      <p:ext uri="{BB962C8B-B14F-4D97-AF65-F5344CB8AC3E}">
        <p14:creationId xmlns:p14="http://schemas.microsoft.com/office/powerpoint/2010/main" val="19333670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96586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71905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9" name="曲线"/>
          <p:cNvSpPr>
            <a:spLocks xmlns:a="http://schemas.openxmlformats.org/drawingml/2006/main"/>
          </p:cNvSpPr>
          <p:nvPr/>
        </p:nvSpPr>
        <p:spPr>
          <a:xfrm xmlns:a="http://schemas.openxmlformats.org/drawingml/2006/main" rot="0">
            <a:off x="9749268" y="4070878"/>
            <a:ext cx="2442733" cy="2787123"/>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21600" y="21600"/>
                </a:lnTo>
                <a:lnTo>
                  <a:pt x="0" y="21600"/>
                </a:lnTo>
                <a:close/>
              </a:path>
            </a:pathLst>
          </a:custGeom>
          <a:solidFill xmlns:a="http://schemas.openxmlformats.org/drawingml/2006/main">
            <a:schemeClr val="bg2"/>
          </a:solidFill>
          <a:ln xmlns:a="http://schemas.openxmlformats.org/drawingml/2006/main" w="12700" cmpd="sng" cap="flat">
            <a:noFill/>
            <a:prstDash val="solid"/>
            <a:miter/>
          </a:ln>
        </p:spPr>
      </p:sp>
      <p:sp>
        <p:nvSpPr>
          <p:cNvPr id="28" name="曲线"/>
          <p:cNvSpPr>
            <a:spLocks xmlns:a="http://schemas.openxmlformats.org/drawingml/2006/main"/>
          </p:cNvSpPr>
          <p:nvPr/>
        </p:nvSpPr>
        <p:spPr>
          <a:xfrm xmlns:a="http://schemas.openxmlformats.org/drawingml/2006/main" rot="10800000">
            <a:off x="0" y="0"/>
            <a:ext cx="2442733" cy="2787123"/>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21600" y="21600"/>
                </a:lnTo>
                <a:lnTo>
                  <a:pt x="0" y="21600"/>
                </a:lnTo>
                <a:close/>
              </a:path>
            </a:pathLst>
          </a:custGeom>
          <a:solidFill xmlns:a="http://schemas.openxmlformats.org/drawingml/2006/main">
            <a:schemeClr val="bg2"/>
          </a:solidFill>
          <a:ln xmlns:a="http://schemas.openxmlformats.org/drawingml/2006/main" w="12700" cmpd="sng" cap="flat">
            <a:noFill/>
            <a:prstDash val="solid"/>
            <a:miter/>
          </a:ln>
        </p:spPr>
      </p:sp>
      <p:sp>
        <p:nvSpPr>
          <p:cNvPr id="27" name="直线"/>
          <p:cNvSpPr>
            <a:spLocks xmlns:a="http://schemas.openxmlformats.org/drawingml/2006/main"/>
          </p:cNvSpPr>
          <p:nvPr/>
        </p:nvSpPr>
        <p:spPr>
          <a:xfrm xmlns:a="http://schemas.openxmlformats.org/drawingml/2006/main" rot="0">
            <a:off x="1233837" y="6172200"/>
            <a:ext cx="9760638" cy="0"/>
          </a:xfrm>
          <a:prstGeom xmlns:a="http://schemas.openxmlformats.org/drawingml/2006/main" prst="line"/>
          <a:noFill xmlns:a="http://schemas.openxmlformats.org/drawingml/2006/main"/>
          <a:ln xmlns:a="http://schemas.openxmlformats.org/drawingml/2006/main" w="12700" cmpd="sng" cap="flat">
            <a:solidFill>
              <a:srgbClr val="FFFFFF"/>
            </a:solidFill>
            <a:prstDash val="solid"/>
            <a:round/>
          </a:ln>
        </p:spPr>
      </p:sp>
      <p:sp>
        <p:nvSpPr>
          <p:cNvPr id="22" name="文本框"/>
          <p:cNvSpPr>
            <a:spLocks xmlns:a="http://schemas.openxmlformats.org/drawingml/2006/main" noGrp="1"/>
          </p:cNvSpPr>
          <p:nvPr>
            <p:ph type="title"/>
          </p:nvPr>
        </p:nvSpPr>
        <p:spPr>
          <a:xfrm xmlns:a="http://schemas.openxmlformats.org/drawingml/2006/main" rot="0">
            <a:off x="1143000" y="872934"/>
            <a:ext cx="9905999" cy="13608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3" name="文本框"/>
          <p:cNvSpPr>
            <a:spLocks xmlns:a="http://schemas.openxmlformats.org/drawingml/2006/main" noGrp="1"/>
          </p:cNvSpPr>
          <p:nvPr>
            <p:ph type="body" idx="1"/>
          </p:nvPr>
        </p:nvSpPr>
        <p:spPr>
          <a:xfrm xmlns:a="http://schemas.openxmlformats.org/drawingml/2006/main" rot="0">
            <a:off x="1143000" y="2332026"/>
            <a:ext cx="9905999" cy="356711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4" name="文本框"/>
          <p:cNvSpPr>
            <a:spLocks xmlns:a="http://schemas.openxmlformats.org/drawingml/2006/main" noGrp="1"/>
          </p:cNvSpPr>
          <p:nvPr>
            <p:ph type="dt" idx="10"/>
          </p:nvPr>
        </p:nvSpPr>
        <p:spPr>
          <a:xfrm xmlns:a="http://schemas.openxmlformats.org/drawingml/2006/main" rot="0">
            <a:off x="7388157" y="6356349"/>
            <a:ext cx="3093394"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chemeClr val="tx1"/>
              </a:solidFill>
              <a:latin typeface="Walbaum Display" pitchFamily="0" charset="0"/>
              <a:ea typeface="宋体" pitchFamily="0" charset="0"/>
              <a:cs typeface="Walbaum Display" pitchFamily="0" charset="0"/>
            </a:endParaRPr>
          </a:p>
        </p:txBody>
      </p:sp>
      <p:sp>
        <p:nvSpPr>
          <p:cNvPr id="25" name="文本框"/>
          <p:cNvSpPr>
            <a:spLocks xmlns:a="http://schemas.openxmlformats.org/drawingml/2006/main" noGrp="1"/>
          </p:cNvSpPr>
          <p:nvPr>
            <p:ph type="ftr"/>
          </p:nvPr>
        </p:nvSpPr>
        <p:spPr>
          <a:xfrm xmlns:a="http://schemas.openxmlformats.org/drawingml/2006/main" rot="0">
            <a:off x="1143000" y="6356349"/>
            <a:ext cx="395915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chemeClr val="tx1"/>
              </a:solidFill>
              <a:latin typeface="Walbaum Display" pitchFamily="0" charset="0"/>
              <a:ea typeface="宋体" pitchFamily="0" charset="0"/>
              <a:cs typeface="Walbaum Display" pitchFamily="0" charset="0"/>
            </a:endParaRPr>
          </a:p>
        </p:txBody>
      </p:sp>
      <p:sp>
        <p:nvSpPr>
          <p:cNvPr id="26" name="文本框"/>
          <p:cNvSpPr>
            <a:spLocks xmlns:a="http://schemas.openxmlformats.org/drawingml/2006/main" noGrp="1"/>
          </p:cNvSpPr>
          <p:nvPr>
            <p:ph type="sldNum"/>
          </p:nvPr>
        </p:nvSpPr>
        <p:spPr>
          <a:xfrm xmlns:a="http://schemas.openxmlformats.org/drawingml/2006/main" rot="0">
            <a:off x="10423187" y="6356349"/>
            <a:ext cx="6258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1200" cap="none" spc="0" baseline="0">
                <a:solidFill>
                  <a:schemeClr val="tx1"/>
                </a:solidFill>
                <a:latin typeface="Walbaum Display" pitchFamily="0" charset="0"/>
                <a:ea typeface="宋体" pitchFamily="0" charset="0"/>
                <a:cs typeface="Walbaum Display" pitchFamily="0" charset="0"/>
              </a:rPr>
              <a:t>&lt;#&gt;</a:t>
            </a:fld>
            <a:endParaRPr lang="zh-CN" altLang="en-US" sz="1050">
              <a:solidFill>
                <a:schemeClr val="tx1"/>
              </a:solidFill>
              <a:latin typeface="Walbaum Display" pitchFamily="0" charset="0"/>
              <a:ea typeface="宋体" pitchFamily="0" charset="0"/>
              <a:cs typeface="Walbaum Display" pitchFamily="0" charset="0"/>
            </a:endParaRPr>
          </a:p>
        </p:txBody>
      </p:sp>
    </p:spTree>
    <p:extLst>
      <p:ext uri="{BB962C8B-B14F-4D97-AF65-F5344CB8AC3E}">
        <p14:creationId xmlns:p14="http://schemas.microsoft.com/office/powerpoint/2010/main" val="11516394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7155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053183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14212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81224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9820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76519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51401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78667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749268" y="4070878"/>
            <a:ext cx="2442733" cy="2787123"/>
          </a:xfrm>
          <a:custGeom>
            <a:gdLst>
              <a:gd name="T1" fmla="*/ 0 w 21600"/>
              <a:gd name="T2" fmla="*/ 0 h 21600"/>
              <a:gd name="T3" fmla="*/ 21600 w 21600"/>
              <a:gd name="T4" fmla="*/ 21600 h 21600"/>
            </a:gdLst>
            <a:rect l="T1" t="T2" r="T3" b="T4"/>
            <a:pathLst>
              <a:path w="21600" h="21600">
                <a:moveTo>
                  <a:pt x="21600" y="0"/>
                </a:moveTo>
                <a:lnTo>
                  <a:pt x="21600" y="21600"/>
                </a:lnTo>
                <a:lnTo>
                  <a:pt x="0" y="21600"/>
                </a:lnTo>
                <a:close/>
              </a:path>
            </a:pathLst>
          </a:custGeom>
          <a:solidFill>
            <a:schemeClr val="bg2"/>
          </a:solidFill>
          <a:ln w="12700" cmpd="sng" cap="flat">
            <a:noFill/>
            <a:prstDash val="solid"/>
            <a:miter/>
          </a:ln>
        </p:spPr>
      </p:sp>
      <p:sp>
        <p:nvSpPr>
          <p:cNvPr id="3" name="曲线"/>
          <p:cNvSpPr>
            <a:spLocks/>
          </p:cNvSpPr>
          <p:nvPr/>
        </p:nvSpPr>
        <p:spPr>
          <a:xfrm rot="10800000">
            <a:off x="0" y="0"/>
            <a:ext cx="2442733" cy="2787123"/>
          </a:xfrm>
          <a:custGeom>
            <a:gdLst>
              <a:gd name="T1" fmla="*/ 0 w 21600"/>
              <a:gd name="T2" fmla="*/ 0 h 21600"/>
              <a:gd name="T3" fmla="*/ 21600 w 21600"/>
              <a:gd name="T4" fmla="*/ 21600 h 21600"/>
            </a:gdLst>
            <a:rect l="T1" t="T2" r="T3" b="T4"/>
            <a:pathLst>
              <a:path w="21600" h="21600">
                <a:moveTo>
                  <a:pt x="21600" y="0"/>
                </a:moveTo>
                <a:lnTo>
                  <a:pt x="21600" y="21600"/>
                </a:lnTo>
                <a:lnTo>
                  <a:pt x="0" y="21600"/>
                </a:lnTo>
                <a:close/>
              </a:path>
            </a:pathLst>
          </a:custGeom>
          <a:solidFill>
            <a:schemeClr val="bg2"/>
          </a:solidFill>
          <a:ln w="12700" cmpd="sng" cap="flat">
            <a:noFill/>
            <a:prstDash val="solid"/>
            <a:miter/>
          </a:ln>
        </p:spPr>
      </p:sp>
      <p:sp>
        <p:nvSpPr>
          <p:cNvPr id="4" name="直线"/>
          <p:cNvSpPr>
            <a:spLocks/>
          </p:cNvSpPr>
          <p:nvPr/>
        </p:nvSpPr>
        <p:spPr>
          <a:xfrm rot="0">
            <a:off x="1233837" y="6172200"/>
            <a:ext cx="9760638" cy="0"/>
          </a:xfrm>
          <a:prstGeom prst="line"/>
          <a:noFill/>
          <a:ln w="12700" cmpd="sng" cap="flat">
            <a:solidFill>
              <a:srgbClr val="FFFFFF"/>
            </a:solidFill>
            <a:prstDash val="solid"/>
            <a:round/>
          </a:ln>
        </p:spPr>
      </p:sp>
      <p:sp>
        <p:nvSpPr>
          <p:cNvPr id="5" name="文本框"/>
          <p:cNvSpPr>
            <a:spLocks noGrp="1"/>
          </p:cNvSpPr>
          <p:nvPr>
            <p:ph type="title"/>
          </p:nvPr>
        </p:nvSpPr>
        <p:spPr>
          <a:xfrm rot="0">
            <a:off x="1143000" y="872934"/>
            <a:ext cx="9905999" cy="136089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6" name="文本框"/>
          <p:cNvSpPr>
            <a:spLocks noGrp="1"/>
          </p:cNvSpPr>
          <p:nvPr>
            <p:ph type="body" idx="1"/>
          </p:nvPr>
        </p:nvSpPr>
        <p:spPr>
          <a:xfrm rot="0">
            <a:off x="1143000" y="2332026"/>
            <a:ext cx="9905999" cy="356711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文本框"/>
          <p:cNvSpPr>
            <a:spLocks noGrp="1"/>
          </p:cNvSpPr>
          <p:nvPr>
            <p:ph type="dt" idx="2"/>
          </p:nvPr>
        </p:nvSpPr>
        <p:spPr>
          <a:xfrm rot="0">
            <a:off x="7388157" y="6356349"/>
            <a:ext cx="3093394"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chemeClr val="tx1"/>
                </a:solidFill>
                <a:latin typeface="Walbaum Display" pitchFamily="0" charset="0"/>
                <a:ea typeface="宋体" pitchFamily="0" charset="0"/>
                <a:cs typeface="Walbaum Display" pitchFamily="0" charset="0"/>
              </a:rPr>
              <a:t>11/1/2023</a:t>
            </a:fld>
            <a:endParaRPr lang="zh-CN" altLang="en-US" sz="1050">
              <a:solidFill>
                <a:schemeClr val="tx1"/>
              </a:solidFill>
              <a:latin typeface="Walbaum Display" pitchFamily="0" charset="0"/>
              <a:ea typeface="宋体" pitchFamily="0" charset="0"/>
              <a:cs typeface="Walbaum Display" pitchFamily="0" charset="0"/>
            </a:endParaRPr>
          </a:p>
        </p:txBody>
      </p:sp>
      <p:sp>
        <p:nvSpPr>
          <p:cNvPr id="8" name="文本框"/>
          <p:cNvSpPr>
            <a:spLocks noGrp="1"/>
          </p:cNvSpPr>
          <p:nvPr>
            <p:ph type="ftr" idx="3"/>
          </p:nvPr>
        </p:nvSpPr>
        <p:spPr>
          <a:xfrm rot="0">
            <a:off x="1143000" y="6356349"/>
            <a:ext cx="395915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chemeClr val="tx1"/>
              </a:solidFill>
              <a:latin typeface="Walbaum Display" pitchFamily="0" charset="0"/>
              <a:ea typeface="宋体" pitchFamily="0" charset="0"/>
              <a:cs typeface="Walbaum Display" pitchFamily="0" charset="0"/>
            </a:endParaRPr>
          </a:p>
        </p:txBody>
      </p:sp>
      <p:sp>
        <p:nvSpPr>
          <p:cNvPr id="9" name="文本框"/>
          <p:cNvSpPr>
            <a:spLocks noGrp="1"/>
          </p:cNvSpPr>
          <p:nvPr>
            <p:ph type="sldNum" idx="4"/>
          </p:nvPr>
        </p:nvSpPr>
        <p:spPr>
          <a:xfrm rot="0">
            <a:off x="10423187" y="6356349"/>
            <a:ext cx="625812"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50" b="0" i="0" u="none" strike="noStrike" kern="1200" cap="none" spc="0" baseline="0">
                <a:solidFill>
                  <a:schemeClr val="tx1"/>
                </a:solidFill>
                <a:latin typeface="Walbaum Display" pitchFamily="0" charset="0"/>
                <a:ea typeface="宋体" pitchFamily="0" charset="0"/>
                <a:cs typeface="Walbaum Display" pitchFamily="0" charset="0"/>
              </a:rPr>
              <a:t>&lt;#&gt;</a:t>
            </a:fld>
            <a:endParaRPr lang="zh-CN" altLang="en-US" sz="1050">
              <a:solidFill>
                <a:schemeClr val="tx1"/>
              </a:solidFill>
              <a:latin typeface="Walbaum Display" pitchFamily="0" charset="0"/>
              <a:ea typeface="宋体" pitchFamily="0" charset="0"/>
              <a:cs typeface="Walbaum Display" pitchFamily="0" charset="0"/>
            </a:endParaRPr>
          </a:p>
        </p:txBody>
      </p:sp>
    </p:spTree>
    <p:extLst>
      <p:ext uri="{BB962C8B-B14F-4D97-AF65-F5344CB8AC3E}">
        <p14:creationId xmlns:p14="http://schemas.microsoft.com/office/powerpoint/2010/main" val="11377356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100000"/>
        </a:lnSpc>
        <a:spcBef>
          <a:spcPts val="0"/>
        </a:spcBef>
        <a:buNone/>
        <a:defRPr sz="4000" kern="1200">
          <a:solidFill>
            <a:schemeClr val="tx1"/>
          </a:solidFill>
          <a:latin typeface="Walbaum Display" pitchFamily="0" charset="0"/>
          <a:ea typeface="宋体" pitchFamily="0" charset="0"/>
          <a:cs typeface="Walbaum Display" pitchFamily="0" charset="0"/>
        </a:defRPr>
      </a:lvl1pPr>
    </p:titleStyle>
    <p:bodyStyle>
      <a:lvl1pPr marL="228600" indent="-228600" algn="l" defTabSz="914400" eaLnBrk="1" fontAlgn="auto" latinLnBrk="0" hangingPunct="1">
        <a:lnSpc>
          <a:spcPct val="120000"/>
        </a:lnSpc>
        <a:spcBef>
          <a:spcPts val="1000"/>
        </a:spcBef>
        <a:buFont typeface="Arial" pitchFamily="34" charset="0"/>
        <a:buChar char="•"/>
        <a:defRPr sz="2000" kern="1200">
          <a:solidFill>
            <a:schemeClr val="tx1"/>
          </a:solidFill>
          <a:latin typeface="Walbaum Display" pitchFamily="0" charset="0"/>
          <a:ea typeface="宋体" pitchFamily="0" charset="0"/>
          <a:cs typeface="Walbaum Display" pitchFamily="0" charset="0"/>
        </a:defRPr>
      </a:lvl1pPr>
      <a:lvl2pPr marL="228600" indent="0" algn="l" defTabSz="914400" eaLnBrk="1" fontAlgn="auto" latinLnBrk="0" hangingPunct="1">
        <a:lnSpc>
          <a:spcPct val="120000"/>
        </a:lnSpc>
        <a:spcBef>
          <a:spcPts val="500"/>
        </a:spcBef>
        <a:buNone/>
        <a:defRPr sz="1800" i="1" kern="1200">
          <a:solidFill>
            <a:schemeClr val="tx1"/>
          </a:solidFill>
          <a:latin typeface="Walbaum Display" pitchFamily="0" charset="0"/>
          <a:ea typeface="宋体" pitchFamily="0" charset="0"/>
          <a:cs typeface="Walbaum Display" pitchFamily="0" charset="0"/>
        </a:defRPr>
      </a:lvl2pPr>
      <a:lvl3pPr marL="457200" indent="-228600" algn="l" defTabSz="914400" eaLnBrk="1" fontAlgn="auto" latinLnBrk="0" hangingPunct="1">
        <a:lnSpc>
          <a:spcPct val="120000"/>
        </a:lnSpc>
        <a:spcBef>
          <a:spcPts val="500"/>
        </a:spcBef>
        <a:buFont typeface="Arial" pitchFamily="34" charset="0"/>
        <a:buChar char="•"/>
        <a:defRPr sz="1600" kern="1200">
          <a:solidFill>
            <a:schemeClr val="tx1"/>
          </a:solidFill>
          <a:latin typeface="Walbaum Display" pitchFamily="0" charset="0"/>
          <a:ea typeface="宋体" pitchFamily="0" charset="0"/>
          <a:cs typeface="Walbaum Display" pitchFamily="0" charset="0"/>
        </a:defRPr>
      </a:lvl3pPr>
      <a:lvl4pPr marL="502919" indent="0" algn="l" defTabSz="914400" eaLnBrk="1" fontAlgn="auto" latinLnBrk="0" hangingPunct="1">
        <a:lnSpc>
          <a:spcPct val="120000"/>
        </a:lnSpc>
        <a:spcBef>
          <a:spcPts val="500"/>
        </a:spcBef>
        <a:buNone/>
        <a:defRPr sz="1400" i="1" kern="1200">
          <a:solidFill>
            <a:schemeClr val="tx1"/>
          </a:solidFill>
          <a:latin typeface="Walbaum Display" pitchFamily="0" charset="0"/>
          <a:ea typeface="宋体" pitchFamily="0" charset="0"/>
          <a:cs typeface="Walbaum Display" pitchFamily="0" charset="0"/>
        </a:defRPr>
      </a:lvl4pPr>
      <a:lvl5pPr marL="731520" indent="-228600" algn="l" defTabSz="914400" eaLnBrk="1" fontAlgn="auto" latinLnBrk="0" hangingPunct="1">
        <a:lnSpc>
          <a:spcPct val="120000"/>
        </a:lnSpc>
        <a:spcBef>
          <a:spcPts val="500"/>
        </a:spcBef>
        <a:buFont typeface="Arial" pitchFamily="34" charset="0"/>
        <a:buChar char="•"/>
        <a:defRPr sz="1400" kern="1200">
          <a:solidFill>
            <a:schemeClr val="tx1"/>
          </a:solidFill>
          <a:latin typeface="Walbaum Display" pitchFamily="0" charset="0"/>
          <a:ea typeface="宋体" pitchFamily="0" charset="0"/>
          <a:cs typeface="Walbaum Display"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Walbaum Display" pitchFamily="0" charset="0"/>
          <a:ea typeface="宋体" pitchFamily="0" charset="0"/>
          <a:cs typeface="Walbaum Display"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Walbaum Display" pitchFamily="0" charset="0"/>
          <a:ea typeface="宋体" pitchFamily="0" charset="0"/>
          <a:cs typeface="Walbaum Display"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Walbaum Display" pitchFamily="0" charset="0"/>
          <a:ea typeface="宋体" pitchFamily="0" charset="0"/>
          <a:cs typeface="Walbaum Display"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Walbaum Display" pitchFamily="0" charset="0"/>
          <a:ea typeface="宋体" pitchFamily="0" charset="0"/>
          <a:cs typeface="Walbaum Display"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17" name="矩形"/>
          <p:cNvSpPr>
            <a:spLocks noChangeAspect="1"/>
          </p:cNvSpPr>
          <p:nvPr/>
        </p:nvSpPr>
        <p:spPr>
          <a:xfrm rot="0">
            <a:off x="0" y="0"/>
            <a:ext cx="12192000" cy="6858000"/>
          </a:xfrm>
          <a:prstGeom prst="rect"/>
          <a:ln w="12700" cmpd="sng" cap="flat">
            <a:noFill/>
            <a:prstDash val="solid"/>
            <a:miter/>
          </a:ln>
        </p:spPr>
      </p:sp>
      <p:pic>
        <p:nvPicPr>
          <p:cNvPr id="18" name="图片" descr="A robot using a laptop sitting on a blue chair"/>
          <p:cNvPicPr>
            <a:picLocks noChangeAspect="1"/>
          </p:cNvPicPr>
          <p:nvPr/>
        </p:nvPicPr>
        <p:blipFill>
          <a:blip r:embed="rId1" cstate="print"/>
          <a:srcRect t="59" b="6" r="6"/>
          <a:stretch>
            <a:fillRect/>
          </a:stretch>
        </p:blipFill>
        <p:spPr>
          <a:xfrm rot="0">
            <a:off x="20" y="10"/>
            <a:ext cx="12199237" cy="6857989"/>
          </a:xfrm>
          <a:prstGeom prst="rect"/>
          <a:noFill/>
          <a:ln w="12700" cmpd="sng" cap="flat">
            <a:noFill/>
            <a:prstDash val="solid"/>
            <a:miter/>
          </a:ln>
        </p:spPr>
      </p:pic>
      <p:sp>
        <p:nvSpPr>
          <p:cNvPr id="19" name="曲线"/>
          <p:cNvSpPr>
            <a:spLocks noChangeAspect="1"/>
          </p:cNvSpPr>
          <p:nvPr/>
        </p:nvSpPr>
        <p:spPr>
          <a:xfrm flipH="1" flipV="1" rot="16200000">
            <a:off x="2226538" y="-2233465"/>
            <a:ext cx="6857999" cy="11324930"/>
          </a:xfrm>
          <a:custGeom>
            <a:gdLst>
              <a:gd name="T1" fmla="*/ 0 w 21600"/>
              <a:gd name="T2" fmla="*/ -21600 h 21600"/>
              <a:gd name="T3" fmla="*/ 21600 w 21600"/>
              <a:gd name="T4" fmla="*/ 0 h 21600"/>
            </a:gdLst>
            <a:rect l="T1" t="T2" r="T3" b="T4"/>
            <a:pathLst>
              <a:path w="21600" h="21600">
                <a:moveTo>
                  <a:pt x="0" y="17842"/>
                </a:moveTo>
                <a:lnTo>
                  <a:pt x="0" y="12458"/>
                </a:lnTo>
                <a:lnTo>
                  <a:pt x="0" y="12458"/>
                </a:lnTo>
                <a:lnTo>
                  <a:pt x="0" y="0"/>
                </a:lnTo>
                <a:lnTo>
                  <a:pt x="21600" y="11537"/>
                </a:lnTo>
                <a:lnTo>
                  <a:pt x="21600" y="17260"/>
                </a:lnTo>
                <a:lnTo>
                  <a:pt x="21600" y="21600"/>
                </a:lnTo>
                <a:lnTo>
                  <a:pt x="0" y="21600"/>
                </a:lnTo>
                <a:lnTo>
                  <a:pt x="0" y="17842"/>
                </a:lnTo>
                <a:close/>
              </a:path>
            </a:pathLst>
          </a:custGeom>
          <a:solidFill>
            <a:srgbClr val="000000">
              <a:alpha val="60000"/>
            </a:srgbClr>
          </a:solidFill>
          <a:ln w="12700" cmpd="sng" cap="flat">
            <a:noFill/>
            <a:prstDash val="solid"/>
            <a:round/>
          </a:ln>
        </p:spPr>
      </p:sp>
      <p:sp>
        <p:nvSpPr>
          <p:cNvPr id="20" name="文本框"/>
          <p:cNvSpPr>
            <a:spLocks noGrp="1"/>
          </p:cNvSpPr>
          <p:nvPr>
            <p:ph type="ctrTitle"/>
          </p:nvPr>
        </p:nvSpPr>
        <p:spPr>
          <a:xfrm rot="0">
            <a:off x="1188357" y="1061686"/>
            <a:ext cx="8266139" cy="379333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5500" b="0" i="0" u="none" strike="noStrike" kern="1200" cap="all" spc="300" baseline="0">
                <a:solidFill>
                  <a:srgbClr val="FFFFFF"/>
                </a:solidFill>
                <a:latin typeface="Walbaum Display" pitchFamily="0" charset="0"/>
                <a:ea typeface="宋体" pitchFamily="0" charset="0"/>
                <a:cs typeface="Lucida Sans"/>
              </a:rPr>
              <a:t>CHATBOT DEPLOYMENT WITH IBM CLOUD WATSON ASSISTENT </a:t>
            </a:r>
            <a:br>
              <a:rPr lang="zh-CN" altLang="en-US" sz="5500" b="0" i="0" u="none" strike="noStrike" kern="1200" cap="all" spc="300" baseline="0">
                <a:solidFill>
                  <a:srgbClr val="FFFFFF"/>
                </a:solidFill>
                <a:latin typeface="Walbaum Display" pitchFamily="0" charset="0"/>
                <a:ea typeface="宋体" pitchFamily="0" charset="0"/>
                <a:cs typeface="Lucida Sans"/>
              </a:rPr>
            </a:br>
            <a:r>
              <a:rPr lang="en-US" altLang="zh-CN" sz="5500" b="0" i="0" u="none" strike="noStrike" kern="1200" cap="all" spc="300" baseline="0">
                <a:solidFill>
                  <a:srgbClr val="FFFFFF"/>
                </a:solidFill>
                <a:latin typeface="Walbaum Display" pitchFamily="0" charset="0"/>
                <a:ea typeface="宋体" pitchFamily="0" charset="0"/>
                <a:cs typeface="Lucida Sans"/>
              </a:rPr>
              <a:t>         </a:t>
            </a:r>
            <a:br>
              <a:rPr lang="zh-CN" altLang="en-US" sz="5500" b="0" i="0" u="none" strike="noStrike" kern="1200" cap="all" spc="300" baseline="0">
                <a:solidFill>
                  <a:srgbClr val="FFFFFF"/>
                </a:solidFill>
                <a:latin typeface="Walbaum Display" pitchFamily="0" charset="0"/>
                <a:ea typeface="宋体" pitchFamily="0" charset="0"/>
                <a:cs typeface="Lucida Sans"/>
              </a:rPr>
            </a:br>
            <a:r>
              <a:rPr lang="en-US" altLang="zh-CN" sz="5500" b="0" i="0" u="none" strike="noStrike" kern="1200" cap="all" spc="300" baseline="0">
                <a:solidFill>
                  <a:srgbClr val="FFFFFF"/>
                </a:solidFill>
                <a:latin typeface="Walbaum Display" pitchFamily="0" charset="0"/>
                <a:ea typeface="宋体" pitchFamily="0" charset="0"/>
                <a:cs typeface="Lucida Sans"/>
              </a:rPr>
              <a:t>        </a:t>
            </a:r>
            <a:br>
              <a:rPr lang="zh-CN" altLang="en-US" sz="5500" b="0" i="0" u="none" strike="noStrike" kern="1200" cap="all" spc="300" baseline="0">
                <a:solidFill>
                  <a:srgbClr val="FFFFFF"/>
                </a:solidFill>
                <a:latin typeface="Walbaum Display" pitchFamily="0" charset="0"/>
                <a:ea typeface="宋体" pitchFamily="0" charset="0"/>
                <a:cs typeface="Lucida Sans"/>
              </a:rPr>
            </a:br>
            <a:r>
              <a:rPr lang="en-US" altLang="zh-CN" sz="5500" b="0" i="0" u="none" strike="noStrike" kern="1200" cap="all" spc="300" baseline="0">
                <a:solidFill>
                  <a:srgbClr val="FFFFFF"/>
                </a:solidFill>
                <a:latin typeface="Walbaum Display" pitchFamily="0" charset="0"/>
                <a:ea typeface="宋体" pitchFamily="0" charset="0"/>
                <a:cs typeface="Lucida Sans"/>
              </a:rPr>
              <a:t> </a:t>
            </a:r>
            <a:r>
              <a:rPr lang="en-US" altLang="zh-CN" sz="2400" b="1" i="0" u="none" strike="noStrike" kern="1200" cap="all" spc="300" baseline="0">
                <a:solidFill>
                  <a:srgbClr val="FFFFFF"/>
                </a:solidFill>
                <a:latin typeface="Walbaum Display" pitchFamily="0" charset="0"/>
                <a:ea typeface="宋体" pitchFamily="0" charset="0"/>
                <a:cs typeface="Lucida Sans"/>
              </a:rPr>
              <a:t>PRESENTED by</a:t>
            </a:r>
            <a:br>
              <a:rPr lang="zh-CN" altLang="en-US" sz="2400" b="1" i="0" u="none" strike="noStrike" kern="1200" cap="all" spc="300" baseline="0">
                <a:solidFill>
                  <a:srgbClr val="FFFFFF"/>
                </a:solidFill>
                <a:latin typeface="Walbaum Display" pitchFamily="0" charset="0"/>
                <a:ea typeface="宋体" pitchFamily="0" charset="0"/>
                <a:cs typeface="Lucida Sans"/>
              </a:rPr>
            </a:br>
            <a:r>
              <a:rPr lang="en-US" altLang="zh-CN" sz="2400" b="1" i="0" u="none" strike="noStrike" kern="1200" cap="all" spc="300" baseline="0">
                <a:solidFill>
                  <a:srgbClr val="FFFFFF"/>
                </a:solidFill>
                <a:latin typeface="Walbaum Display" pitchFamily="0" charset="0"/>
                <a:ea typeface="宋体" pitchFamily="0" charset="0"/>
                <a:cs typeface="Lucida Sans"/>
              </a:rPr>
              <a:t>             S.Kousalya</a:t>
            </a:r>
            <a:endParaRPr lang="zh-CN" altLang="en-US" sz="2400" b="1" i="0" u="none" strike="noStrike" kern="1200" cap="all" spc="300" baseline="0">
              <a:solidFill>
                <a:srgbClr val="FFFFFF"/>
              </a:solidFill>
              <a:latin typeface="Walbaum Display" pitchFamily="0" charset="0"/>
              <a:ea typeface="宋体" pitchFamily="0" charset="0"/>
              <a:cs typeface="Lucida Sans"/>
            </a:endParaRPr>
          </a:p>
        </p:txBody>
      </p:sp>
      <p:sp>
        <p:nvSpPr>
          <p:cNvPr id="21" name="直线"/>
          <p:cNvSpPr>
            <a:spLocks/>
          </p:cNvSpPr>
          <p:nvPr/>
        </p:nvSpPr>
        <p:spPr>
          <a:xfrm rot="0">
            <a:off x="1188357" y="5151666"/>
            <a:ext cx="9860644" cy="0"/>
          </a:xfrm>
          <a:prstGeom prst="line"/>
          <a:noFill/>
          <a:ln w="12700" cmpd="sng" cap="flat">
            <a:solidFill>
              <a:srgbClr val="FFFFFF"/>
            </a:solidFill>
            <a:prstDash val="solid"/>
            <a:round/>
          </a:ln>
        </p:spPr>
      </p:sp>
    </p:spTree>
    <p:extLst>
      <p:ext uri="{BB962C8B-B14F-4D97-AF65-F5344CB8AC3E}">
        <p14:creationId xmlns:p14="http://schemas.microsoft.com/office/powerpoint/2010/main" val="3343452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1143000" y="872934"/>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Walbaum Display" pitchFamily="0" charset="0"/>
                <a:ea typeface="宋体" pitchFamily="0" charset="0"/>
                <a:cs typeface="Lucida Sans"/>
              </a:rPr>
              <a:t>CODING</a:t>
            </a:r>
            <a:r>
              <a:rPr lang="en-US" altLang="zh-CN" sz="4000" b="0" i="0" u="none" strike="noStrike" kern="1200" cap="none" spc="0" baseline="0">
                <a:solidFill>
                  <a:schemeClr val="tx1"/>
                </a:solidFill>
                <a:latin typeface="Walbaum Display" pitchFamily="0" charset="0"/>
                <a:ea typeface="宋体" pitchFamily="0" charset="0"/>
                <a:cs typeface="Lucida Sans"/>
              </a:rPr>
              <a:t> </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52" name="文本框"/>
          <p:cNvSpPr>
            <a:spLocks noGrp="1"/>
          </p:cNvSpPr>
          <p:nvPr>
            <p:ph type="body" idx="1"/>
          </p:nvPr>
        </p:nvSpPr>
        <p:spPr>
          <a:xfrm rot="0">
            <a:off x="1143000" y="2332026"/>
            <a:ext cx="9905999" cy="35671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Söhne" pitchFamily="0" charset="0"/>
                <a:ea typeface="宋体" pitchFamily="0" charset="0"/>
                <a:cs typeface="Lucida Sans"/>
              </a:rPr>
              <a:t>Create a python application</a:t>
            </a:r>
            <a:endParaRPr lang="en-US" altLang="zh-CN" sz="2000" b="1" i="0" u="none" strike="noStrike" kern="1200" cap="none" spc="0" baseline="0">
              <a:solidFill>
                <a:schemeClr val="tx1"/>
              </a:solidFill>
              <a:latin typeface="Söhne" pitchFamily="0" charset="0"/>
              <a:ea typeface="宋体" pitchFamily="0" charset="0"/>
              <a:cs typeface="Lucida Sans"/>
            </a:endParaRPr>
          </a:p>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Söhne" pitchFamily="0" charset="0"/>
                <a:ea typeface="宋体" pitchFamily="0" charset="0"/>
                <a:cs typeface="Lucida Sans"/>
              </a:rPr>
              <a:t> “</a:t>
            </a:r>
            <a:r>
              <a:rPr lang="en-US" altLang="zh-CN" sz="2000" b="1" i="0" u="none" strike="noStrike" kern="1200" cap="none" spc="0" baseline="0">
                <a:solidFill>
                  <a:schemeClr val="tx1"/>
                </a:solidFill>
                <a:latin typeface="Söhne" pitchFamily="0" charset="0"/>
                <a:ea typeface="宋体" pitchFamily="0" charset="0"/>
                <a:cs typeface="Lucida Sans"/>
              </a:rPr>
              <a:t>hello.py</a:t>
            </a:r>
            <a:r>
              <a:rPr lang="en-US" altLang="zh-CN" sz="2000" b="1" i="0" u="none" strike="noStrike" kern="1200" cap="none" spc="0" baseline="0">
                <a:solidFill>
                  <a:schemeClr val="tx1"/>
                </a:solidFill>
                <a:latin typeface="Söhne" pitchFamily="0" charset="0"/>
                <a:ea typeface="宋体" pitchFamily="0" charset="0"/>
                <a:cs typeface="Lucida Sans"/>
              </a:rPr>
              <a:t>” script that prints “Hello, World!” when executed.</a:t>
            </a:r>
            <a:endParaRPr lang="en-US" altLang="zh-CN" sz="2000" b="1" i="0" u="none" strike="noStrike" kern="1200" cap="none" spc="0" baseline="0">
              <a:solidFill>
                <a:schemeClr val="tx1"/>
              </a:solidFill>
              <a:latin typeface="Söhne" pitchFamily="0" charset="0"/>
              <a:ea typeface="宋体" pitchFamily="0" charset="0"/>
              <a:cs typeface="Lucida Sans"/>
            </a:endParaRPr>
          </a:p>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Söhne" pitchFamily="0" charset="0"/>
                <a:ea typeface="宋体" pitchFamily="0" charset="0"/>
                <a:cs typeface="Lucida Sans"/>
              </a:rPr>
              <a:t># </a:t>
            </a:r>
            <a:r>
              <a:rPr lang="en-US" altLang="zh-CN" sz="2000" b="1" i="0" u="none" strike="noStrike" kern="1200" cap="none" spc="0" baseline="0">
                <a:solidFill>
                  <a:schemeClr val="tx1"/>
                </a:solidFill>
                <a:latin typeface="Söhne" pitchFamily="0" charset="0"/>
                <a:ea typeface="宋体" pitchFamily="0" charset="0"/>
                <a:cs typeface="Lucida Sans"/>
              </a:rPr>
              <a:t>hello.py</a:t>
            </a:r>
            <a:r>
              <a:rPr lang="en-US" altLang="zh-CN" sz="2000" b="1" i="0" u="none" strike="noStrike" kern="1200" cap="none" spc="0" baseline="0">
                <a:solidFill>
                  <a:schemeClr val="tx1"/>
                </a:solidFill>
                <a:latin typeface="Söhne" pitchFamily="0" charset="0"/>
                <a:ea typeface="宋体" pitchFamily="0" charset="0"/>
                <a:cs typeface="Lucida Sans"/>
              </a:rPr>
              <a:t>
 print(“Hello, World!”)</a:t>
            </a:r>
            <a:endParaRPr lang="zh-CN" altLang="en-US" sz="2000" b="1" i="0" u="none" strike="noStrike" kern="1200" cap="none" spc="0" baseline="0">
              <a:solidFill>
                <a:schemeClr val="tx1"/>
              </a:solidFill>
              <a:latin typeface="Söhne" pitchFamily="0" charset="0"/>
              <a:ea typeface="宋体" pitchFamily="0" charset="0"/>
              <a:cs typeface="Lucida Sans"/>
            </a:endParaRPr>
          </a:p>
        </p:txBody>
      </p:sp>
    </p:spTree>
    <p:extLst>
      <p:ext uri="{BB962C8B-B14F-4D97-AF65-F5344CB8AC3E}">
        <p14:creationId xmlns:p14="http://schemas.microsoft.com/office/powerpoint/2010/main" val="13638134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1143000" y="1097078"/>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Söhne" pitchFamily="0" charset="0"/>
                <a:ea typeface="宋体" pitchFamily="0" charset="0"/>
                <a:cs typeface="Lucida Sans"/>
              </a:rPr>
              <a:t>Create</a:t>
            </a:r>
            <a:r>
              <a:rPr lang="en-US" altLang="zh-CN" sz="3600" b="1" i="0" u="none" strike="noStrike" kern="1200" cap="none" spc="0" baseline="0">
                <a:solidFill>
                  <a:srgbClr val="374151"/>
                </a:solidFill>
                <a:latin typeface="Söhne" pitchFamily="0" charset="0"/>
                <a:ea typeface="宋体" pitchFamily="0" charset="0"/>
                <a:cs typeface="Lucida Sans"/>
              </a:rPr>
              <a:t> </a:t>
            </a:r>
            <a:r>
              <a:rPr lang="en-US" altLang="zh-CN" sz="3600" b="1" i="0" u="none" strike="noStrike" kern="1200" cap="none" spc="0" baseline="0">
                <a:solidFill>
                  <a:schemeClr val="tx1"/>
                </a:solidFill>
                <a:latin typeface="Söhne" pitchFamily="0" charset="0"/>
                <a:ea typeface="宋体" pitchFamily="0" charset="0"/>
                <a:cs typeface="Lucida Sans"/>
              </a:rPr>
              <a:t>a </a:t>
            </a:r>
            <a:r>
              <a:rPr lang="en-US" altLang="zh-CN" sz="3600" b="1" i="0" u="none" strike="noStrike" kern="1200" cap="none" spc="0" baseline="0">
                <a:solidFill>
                  <a:schemeClr val="tx1"/>
                </a:solidFill>
                <a:latin typeface="Söhne" pitchFamily="0" charset="0"/>
                <a:ea typeface="宋体" pitchFamily="0" charset="0"/>
                <a:cs typeface="Lucida Sans"/>
              </a:rPr>
              <a:t>Dockerfile</a:t>
            </a:r>
            <a:br>
              <a:rPr lang="zh-CN" altLang="en-US" sz="3600" b="1" i="0" u="none" strike="noStrike" kern="1200" cap="none" spc="0" baseline="0">
                <a:solidFill>
                  <a:schemeClr val="tx1"/>
                </a:solidFill>
                <a:latin typeface="Söhne" pitchFamily="0" charset="0"/>
                <a:ea typeface="宋体" pitchFamily="0" charset="0"/>
                <a:cs typeface="Lucida Sans"/>
              </a:rPr>
            </a:br>
            <a:r>
              <a:rPr lang="en-US" altLang="zh-CN" sz="3600" b="1" i="0" u="none" strike="noStrike" kern="1200" cap="none" spc="0" baseline="0">
                <a:solidFill>
                  <a:schemeClr val="tx1"/>
                </a:solidFill>
                <a:latin typeface="Söhne" pitchFamily="0" charset="0"/>
                <a:ea typeface="宋体" pitchFamily="0" charset="0"/>
                <a:cs typeface="Lucida Sans"/>
              </a:rPr>
              <a:t>Create a file named "</a:t>
            </a:r>
            <a:r>
              <a:rPr lang="en-US" altLang="zh-CN" sz="3600" b="1" i="0" u="none" strike="noStrike" kern="1200" cap="none" spc="0" baseline="0">
                <a:solidFill>
                  <a:schemeClr val="tx1"/>
                </a:solidFill>
                <a:latin typeface="Söhne" pitchFamily="0" charset="0"/>
                <a:ea typeface="宋体" pitchFamily="0" charset="0"/>
                <a:cs typeface="Lucida Sans"/>
              </a:rPr>
              <a:t>Dockerfile</a:t>
            </a:r>
            <a:r>
              <a:rPr lang="en-US" altLang="zh-CN" sz="3600" b="1" i="0" u="none" strike="noStrike" kern="1200" cap="none" spc="0" baseline="0">
                <a:solidFill>
                  <a:schemeClr val="tx1"/>
                </a:solidFill>
                <a:latin typeface="Söhne" pitchFamily="0" charset="0"/>
                <a:ea typeface="宋体" pitchFamily="0" charset="0"/>
                <a:cs typeface="Lucida Sans"/>
              </a:rPr>
              <a:t>" (no file extension) in the same directory as your Python script.</a:t>
            </a:r>
            <a:br>
              <a:rPr lang="zh-CN" altLang="en-US" sz="3600" b="0" i="0" u="none" strike="noStrike" kern="1200" cap="none" spc="0" baseline="0">
                <a:solidFill>
                  <a:srgbClr val="374151"/>
                </a:solidFill>
                <a:latin typeface="Söhne" pitchFamily="0" charset="0"/>
                <a:ea typeface="宋体" pitchFamily="0" charset="0"/>
                <a:cs typeface="Lucida Sans"/>
              </a:rPr>
            </a:br>
            <a:endParaRPr lang="zh-CN" altLang="en-US" sz="3600" b="0" i="0" u="none" strike="noStrike" kern="1200" cap="none" spc="0" baseline="0">
              <a:solidFill>
                <a:schemeClr val="tx1"/>
              </a:solidFill>
              <a:latin typeface="Walbaum Display" pitchFamily="0" charset="0"/>
              <a:ea typeface="宋体" pitchFamily="0" charset="0"/>
              <a:cs typeface="Lucida Sans"/>
            </a:endParaRPr>
          </a:p>
        </p:txBody>
      </p:sp>
      <p:sp>
        <p:nvSpPr>
          <p:cNvPr id="54" name="文本框"/>
          <p:cNvSpPr>
            <a:spLocks noGrp="1"/>
          </p:cNvSpPr>
          <p:nvPr>
            <p:ph type="body" idx="1"/>
          </p:nvPr>
        </p:nvSpPr>
        <p:spPr>
          <a:xfrm rot="0">
            <a:off x="1143001" y="2332026"/>
            <a:ext cx="5136528" cy="356711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rgbClr val="FFFFFF"/>
                </a:solidFill>
                <a:latin typeface="Söhne Mono" pitchFamily="0" charset="0"/>
                <a:ea typeface="宋体" pitchFamily="0" charset="0"/>
                <a:cs typeface="Lucida Sans"/>
              </a:rPr>
              <a:t># Use an official Python runtime as the base image FROM python:3.9</a:t>
            </a:r>
            <a:endParaRPr lang="en-US" altLang="zh-CN" sz="1900" b="1" i="0" u="none" strike="noStrike" kern="1200" cap="none" spc="0" baseline="0">
              <a:solidFill>
                <a:srgbClr val="FFFFFF"/>
              </a:solidFill>
              <a:latin typeface="Söhne Mono" pitchFamily="0" charset="0"/>
              <a:ea typeface="宋体" pitchFamily="0" charset="0"/>
              <a:cs typeface="Lucida Sans"/>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rgbClr val="FFFFFF"/>
                </a:solidFill>
                <a:latin typeface="Söhne Mono" pitchFamily="0" charset="0"/>
                <a:ea typeface="宋体" pitchFamily="0" charset="0"/>
                <a:cs typeface="Lucida Sans"/>
              </a:rPr>
              <a:t># Set the working directory within the container WORKDIR /app</a:t>
            </a:r>
            <a:endParaRPr lang="en-US" altLang="zh-CN" sz="1900" b="1" i="0" u="none" strike="noStrike" kern="1200" cap="none" spc="0" baseline="0">
              <a:solidFill>
                <a:srgbClr val="FFFFFF"/>
              </a:solidFill>
              <a:latin typeface="Söhne Mono" pitchFamily="0" charset="0"/>
              <a:ea typeface="宋体" pitchFamily="0" charset="0"/>
              <a:cs typeface="Lucida Sans"/>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rgbClr val="FFFFFF"/>
                </a:solidFill>
                <a:latin typeface="Söhne Mono" pitchFamily="0" charset="0"/>
                <a:ea typeface="宋体" pitchFamily="0" charset="0"/>
                <a:cs typeface="Lucida Sans"/>
              </a:rPr>
              <a:t> # Copy the Python application code into the container COPY </a:t>
            </a:r>
            <a:r>
              <a:rPr lang="en-US" altLang="zh-CN" sz="1900" b="1" i="0" u="none" strike="noStrike" kern="1200" cap="none" spc="0" baseline="0">
                <a:solidFill>
                  <a:srgbClr val="FFFFFF"/>
                </a:solidFill>
                <a:latin typeface="Söhne Mono" pitchFamily="0" charset="0"/>
                <a:ea typeface="宋体" pitchFamily="0" charset="0"/>
                <a:cs typeface="Lucida Sans"/>
              </a:rPr>
              <a:t>hello.py</a:t>
            </a:r>
            <a:r>
              <a:rPr lang="en-US" altLang="zh-CN" sz="1900" b="1" i="0" u="none" strike="noStrike" kern="1200" cap="none" spc="0" baseline="0">
                <a:solidFill>
                  <a:srgbClr val="FFFFFF"/>
                </a:solidFill>
                <a:latin typeface="Söhne Mono" pitchFamily="0" charset="0"/>
                <a:ea typeface="宋体" pitchFamily="0" charset="0"/>
                <a:cs typeface="Lucida Sans"/>
              </a:rPr>
              <a:t> . </a:t>
            </a:r>
            <a:endParaRPr lang="en-US" altLang="zh-CN" sz="1900" b="1" i="0" u="none" strike="noStrike" kern="1200" cap="none" spc="0" baseline="0">
              <a:solidFill>
                <a:srgbClr val="FFFFFF"/>
              </a:solidFill>
              <a:latin typeface="Söhne Mono" pitchFamily="0" charset="0"/>
              <a:ea typeface="宋体" pitchFamily="0" charset="0"/>
              <a:cs typeface="Lucida Sans"/>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rgbClr val="FFFFFF"/>
                </a:solidFill>
                <a:latin typeface="Söhne Mono" pitchFamily="0" charset="0"/>
                <a:ea typeface="宋体" pitchFamily="0" charset="0"/>
                <a:cs typeface="Lucida Sans"/>
              </a:rPr>
              <a:t># Run the Python script when the container start</a:t>
            </a:r>
            <a:endParaRPr lang="en-US" altLang="zh-CN" sz="1900" b="1" i="0" u="none" strike="noStrike" kern="1200" cap="none" spc="0" baseline="0">
              <a:solidFill>
                <a:srgbClr val="FFFFFF"/>
              </a:solidFill>
              <a:latin typeface="Söhne Mono" pitchFamily="0" charset="0"/>
              <a:ea typeface="宋体" pitchFamily="0" charset="0"/>
              <a:cs typeface="Lucida Sans"/>
            </a:endParaRPr>
          </a:p>
          <a:p>
            <a:pPr marL="228600" indent="-228600" algn="l">
              <a:lnSpc>
                <a:spcPct val="110000"/>
              </a:lnSpc>
              <a:spcBef>
                <a:spcPts val="1000"/>
              </a:spcBef>
              <a:spcAft>
                <a:spcPts val="0"/>
              </a:spcAft>
              <a:buFont typeface="Arial" pitchFamily="34" charset="0"/>
              <a:buChar char="•"/>
            </a:pPr>
            <a:r>
              <a:rPr lang="en-US" altLang="zh-CN" sz="1900" b="1" i="0" u="none" strike="noStrike" kern="1200" cap="none" spc="0" baseline="0">
                <a:solidFill>
                  <a:srgbClr val="FFFFFF"/>
                </a:solidFill>
                <a:latin typeface="Söhne Mono" pitchFamily="0" charset="0"/>
                <a:ea typeface="宋体" pitchFamily="0" charset="0"/>
                <a:cs typeface="Lucida Sans"/>
              </a:rPr>
              <a:t>s CMD ["python", "</a:t>
            </a:r>
            <a:r>
              <a:rPr lang="en-US" altLang="zh-CN" sz="1900" b="1" i="0" u="none" strike="noStrike" kern="1200" cap="none" spc="0" baseline="0">
                <a:solidFill>
                  <a:srgbClr val="FFFFFF"/>
                </a:solidFill>
                <a:latin typeface="Söhne Mono" pitchFamily="0" charset="0"/>
                <a:ea typeface="宋体" pitchFamily="0" charset="0"/>
                <a:cs typeface="Lucida Sans"/>
              </a:rPr>
              <a:t>hello.py</a:t>
            </a:r>
            <a:r>
              <a:rPr lang="en-US" altLang="zh-CN" sz="1900" b="1" i="0" u="none" strike="noStrike" kern="1200" cap="none" spc="0" baseline="0">
                <a:solidFill>
                  <a:srgbClr val="FFFFFF"/>
                </a:solidFill>
                <a:latin typeface="Söhne Mono" pitchFamily="0" charset="0"/>
                <a:ea typeface="宋体" pitchFamily="0" charset="0"/>
                <a:cs typeface="Lucida Sans"/>
              </a:rPr>
              <a:t>"]</a:t>
            </a:r>
            <a:endParaRPr lang="zh-CN" altLang="en-US" sz="1900" b="1" i="0" u="none" strike="noStrike" kern="1200" cap="none" spc="0" baseline="0">
              <a:solidFill>
                <a:schemeClr val="tx1"/>
              </a:solidFill>
              <a:latin typeface="Walbaum Display" pitchFamily="0" charset="0"/>
              <a:ea typeface="宋体" pitchFamily="0" charset="0"/>
              <a:cs typeface="Lucida Sans"/>
            </a:endParaRPr>
          </a:p>
        </p:txBody>
      </p:sp>
    </p:spTree>
    <p:extLst>
      <p:ext uri="{BB962C8B-B14F-4D97-AF65-F5344CB8AC3E}">
        <p14:creationId xmlns:p14="http://schemas.microsoft.com/office/powerpoint/2010/main" val="70391421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1481267" y="1160822"/>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Walbaum Display" pitchFamily="0" charset="0"/>
                <a:ea typeface="宋体" pitchFamily="0" charset="0"/>
                <a:cs typeface="Lucida Sans"/>
              </a:rPr>
              <a:t>OUTPUT</a:t>
            </a:r>
            <a:r>
              <a:rPr lang="en-US" altLang="zh-CN" sz="4000" b="0" i="0" u="none" strike="noStrike" kern="1200" cap="none" spc="0" baseline="0">
                <a:solidFill>
                  <a:schemeClr val="tx1"/>
                </a:solidFill>
                <a:latin typeface="Walbaum Display" pitchFamily="0" charset="0"/>
                <a:ea typeface="宋体" pitchFamily="0" charset="0"/>
                <a:cs typeface="Lucida Sans"/>
              </a:rPr>
              <a:t> </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56" name="文本框"/>
          <p:cNvSpPr>
            <a:spLocks noGrp="1"/>
          </p:cNvSpPr>
          <p:nvPr>
            <p:ph type="body" idx="1"/>
          </p:nvPr>
        </p:nvSpPr>
        <p:spPr>
          <a:xfrm rot="0">
            <a:off x="1481267" y="2709877"/>
            <a:ext cx="4614732" cy="35671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Walbaum Display" pitchFamily="0" charset="0"/>
                <a:ea typeface="宋体" pitchFamily="0" charset="0"/>
                <a:cs typeface="Lucida Sans"/>
              </a:rPr>
              <a:t>You should see the “Hello, World!” message printed in the terminal.</a:t>
            </a:r>
            <a:endParaRPr lang="zh-CN" altLang="en-US" sz="2000" b="1" i="0" u="none" strike="noStrike" kern="1200" cap="none" spc="0" baseline="0">
              <a:solidFill>
                <a:schemeClr val="tx1"/>
              </a:solidFill>
              <a:latin typeface="Walbaum Display" pitchFamily="0" charset="0"/>
              <a:ea typeface="宋体" pitchFamily="0" charset="0"/>
              <a:cs typeface="Lucida Sans"/>
            </a:endParaRPr>
          </a:p>
        </p:txBody>
      </p:sp>
    </p:spTree>
    <p:extLst>
      <p:ext uri="{BB962C8B-B14F-4D97-AF65-F5344CB8AC3E}">
        <p14:creationId xmlns:p14="http://schemas.microsoft.com/office/powerpoint/2010/main" val="173427350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1143000" y="872934"/>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Walbaum Display" pitchFamily="0" charset="0"/>
                <a:ea typeface="宋体" pitchFamily="0" charset="0"/>
                <a:cs typeface="Lucida Sans"/>
              </a:rPr>
              <a:t>BEST PRACTICES </a:t>
            </a:r>
            <a:endParaRPr lang="zh-CN" altLang="en-US" sz="4000" b="1" i="0" u="none" strike="noStrike" kern="1200" cap="none" spc="0" baseline="0">
              <a:solidFill>
                <a:schemeClr val="tx1"/>
              </a:solidFill>
              <a:latin typeface="Walbaum Display" pitchFamily="0" charset="0"/>
              <a:ea typeface="宋体" pitchFamily="0" charset="0"/>
              <a:cs typeface="Lucida Sans"/>
            </a:endParaRPr>
          </a:p>
        </p:txBody>
      </p:sp>
      <p:sp>
        <p:nvSpPr>
          <p:cNvPr id="58" name="文本框"/>
          <p:cNvSpPr>
            <a:spLocks noGrp="1"/>
          </p:cNvSpPr>
          <p:nvPr>
            <p:ph type="body" idx="1"/>
          </p:nvPr>
        </p:nvSpPr>
        <p:spPr>
          <a:xfrm rot="0">
            <a:off x="1143001" y="2332026"/>
            <a:ext cx="5694307" cy="356711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badi" pitchFamily="34" charset="0"/>
                <a:ea typeface="宋体" pitchFamily="0" charset="0"/>
                <a:cs typeface="Lucida Sans"/>
              </a:rPr>
              <a:t>To make the most out of IBM Cloud Watson Assistant and IBM Container Registry, businesses should follow some best practices. These include proper training of the </a:t>
            </a:r>
            <a:r>
              <a:rPr lang="en-US" altLang="zh-CN" sz="2000" b="1" i="0" u="none" strike="noStrike" kern="1200" cap="none" spc="0" baseline="0">
                <a:solidFill>
                  <a:schemeClr val="tx1"/>
                </a:solidFill>
                <a:latin typeface="Abadi" pitchFamily="34" charset="0"/>
                <a:ea typeface="宋体" pitchFamily="0" charset="0"/>
                <a:cs typeface="Lucida Sans"/>
              </a:rPr>
              <a:t>chatbot</a:t>
            </a:r>
            <a:r>
              <a:rPr lang="en-US" altLang="zh-CN" sz="2000" b="1" i="0" u="none" strike="noStrike" kern="1200" cap="none" spc="0" baseline="0">
                <a:solidFill>
                  <a:schemeClr val="tx1"/>
                </a:solidFill>
                <a:latin typeface="Abadi" pitchFamily="34" charset="0"/>
                <a:ea typeface="宋体" pitchFamily="0" charset="0"/>
                <a:cs typeface="Lucida Sans"/>
              </a:rPr>
              <a:t>, continuous monitoring and optimization, regular updates, and leveraging the analytics capabilities to gain insights and improve the </a:t>
            </a:r>
            <a:r>
              <a:rPr lang="en-US" altLang="zh-CN" sz="2000" b="1" i="0" u="none" strike="noStrike" kern="1200" cap="none" spc="0" baseline="0">
                <a:solidFill>
                  <a:schemeClr val="tx1"/>
                </a:solidFill>
                <a:latin typeface="Abadi" pitchFamily="34" charset="0"/>
                <a:ea typeface="宋体" pitchFamily="0" charset="0"/>
                <a:cs typeface="Lucida Sans"/>
              </a:rPr>
              <a:t>chatbot’s</a:t>
            </a:r>
            <a:r>
              <a:rPr lang="en-US" altLang="zh-CN" sz="2000" b="1" i="0" u="none" strike="noStrike" kern="1200" cap="none" spc="0" baseline="0">
                <a:solidFill>
                  <a:schemeClr val="tx1"/>
                </a:solidFill>
                <a:latin typeface="Abadi" pitchFamily="34" charset="0"/>
                <a:ea typeface="宋体" pitchFamily="0" charset="0"/>
                <a:cs typeface="Lucida Sans"/>
              </a:rPr>
              <a:t> performance.</a:t>
            </a:r>
            <a:endParaRPr lang="zh-CN" altLang="en-US" sz="2000" b="1" i="0" u="none" strike="noStrike" kern="1200" cap="none" spc="0" baseline="0">
              <a:solidFill>
                <a:schemeClr val="tx1"/>
              </a:solidFill>
              <a:latin typeface="Abadi" pitchFamily="34" charset="0"/>
              <a:ea typeface="宋体" pitchFamily="0" charset="0"/>
              <a:cs typeface="Lucida Sans"/>
            </a:endParaRPr>
          </a:p>
        </p:txBody>
      </p:sp>
      <p:pic>
        <p:nvPicPr>
          <p:cNvPr id="59" name="图片"/>
          <p:cNvPicPr>
            <a:picLocks noChangeAspect="1"/>
          </p:cNvPicPr>
          <p:nvPr/>
        </p:nvPicPr>
        <p:blipFill>
          <a:blip r:embed="rId1" cstate="print"/>
          <a:stretch>
            <a:fillRect/>
          </a:stretch>
        </p:blipFill>
        <p:spPr>
          <a:xfrm rot="0">
            <a:off x="6773334" y="1529398"/>
            <a:ext cx="5101992" cy="4369746"/>
          </a:xfrm>
          <a:prstGeom prst="rect"/>
          <a:noFill/>
          <a:ln w="12700" cmpd="sng" cap="flat">
            <a:noFill/>
            <a:prstDash val="solid"/>
            <a:miter/>
          </a:ln>
        </p:spPr>
      </p:pic>
    </p:spTree>
    <p:extLst>
      <p:ext uri="{BB962C8B-B14F-4D97-AF65-F5344CB8AC3E}">
        <p14:creationId xmlns:p14="http://schemas.microsoft.com/office/powerpoint/2010/main" val="155974863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1143000" y="872934"/>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Walbaum Display" pitchFamily="0" charset="0"/>
                <a:ea typeface="宋体" pitchFamily="0" charset="0"/>
                <a:cs typeface="Lucida Sans"/>
              </a:rPr>
              <a:t>CONCLUSION</a:t>
            </a:r>
            <a:r>
              <a:rPr lang="en-US" altLang="zh-CN" sz="4000" b="0" i="0" u="none" strike="noStrike" kern="1200" cap="none" spc="0" baseline="0">
                <a:solidFill>
                  <a:schemeClr val="tx1"/>
                </a:solidFill>
                <a:latin typeface="Walbaum Display" pitchFamily="0" charset="0"/>
                <a:ea typeface="宋体" pitchFamily="0" charset="0"/>
                <a:cs typeface="Lucida Sans"/>
              </a:rPr>
              <a:t> </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61" name="文本框"/>
          <p:cNvSpPr>
            <a:spLocks noGrp="1"/>
          </p:cNvSpPr>
          <p:nvPr>
            <p:ph type="body" idx="1"/>
          </p:nvPr>
        </p:nvSpPr>
        <p:spPr>
          <a:xfrm rot="0">
            <a:off x="621205" y="2417947"/>
            <a:ext cx="6971805" cy="356711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badi" pitchFamily="34" charset="0"/>
                <a:ea typeface="宋体" pitchFamily="0" charset="0"/>
                <a:cs typeface="Lucida Sans"/>
              </a:rPr>
              <a:t>In conclusion, IBM Cloud Watson Assistant and IBM Container Registry provide a powerful combination for streamlining </a:t>
            </a:r>
            <a:r>
              <a:rPr lang="en-US" altLang="zh-CN" sz="2000" b="1" i="0" u="none" strike="noStrike" kern="1200" cap="none" spc="0" baseline="0">
                <a:solidFill>
                  <a:schemeClr val="tx1"/>
                </a:solidFill>
                <a:latin typeface="Abadi" pitchFamily="34" charset="0"/>
                <a:ea typeface="宋体" pitchFamily="0" charset="0"/>
                <a:cs typeface="Lucida Sans"/>
              </a:rPr>
              <a:t>chatbot</a:t>
            </a:r>
            <a:r>
              <a:rPr lang="en-US" altLang="zh-CN" sz="2000" b="1" i="0" u="none" strike="noStrike" kern="1200" cap="none" spc="0" baseline="0">
                <a:solidFill>
                  <a:schemeClr val="tx1"/>
                </a:solidFill>
                <a:latin typeface="Abadi" pitchFamily="34" charset="0"/>
                <a:ea typeface="宋体" pitchFamily="0" charset="0"/>
                <a:cs typeface="Lucida Sans"/>
              </a:rPr>
              <a:t> deployment. By leveraging these tools, businesses can enhance their customer support capabilities, improve operational efficiency, and deliver personalized </a:t>
            </a:r>
            <a:r>
              <a:rPr lang="en-US" altLang="zh-CN" sz="2000" b="1" i="0" u="none" strike="noStrike" kern="1200" cap="none" spc="0" baseline="0">
                <a:solidFill>
                  <a:schemeClr val="tx1"/>
                </a:solidFill>
                <a:latin typeface="Abadi" pitchFamily="34" charset="0"/>
                <a:ea typeface="宋体" pitchFamily="0" charset="0"/>
                <a:cs typeface="Lucida Sans"/>
              </a:rPr>
              <a:t>chatbot</a:t>
            </a:r>
            <a:r>
              <a:rPr lang="en-US" altLang="zh-CN" sz="2000" b="1" i="0" u="none" strike="noStrike" kern="1200" cap="none" spc="0" baseline="0">
                <a:solidFill>
                  <a:schemeClr val="tx1"/>
                </a:solidFill>
                <a:latin typeface="Abadi" pitchFamily="34" charset="0"/>
                <a:ea typeface="宋体" pitchFamily="0" charset="0"/>
                <a:cs typeface="Lucida Sans"/>
              </a:rPr>
              <a:t> experiences. Embrace the power of AI and containerization to take your </a:t>
            </a:r>
            <a:r>
              <a:rPr lang="en-US" altLang="zh-CN" sz="2000" b="1" i="0" u="none" strike="noStrike" kern="1200" cap="none" spc="0" baseline="0">
                <a:solidFill>
                  <a:schemeClr val="tx1"/>
                </a:solidFill>
                <a:latin typeface="Abadi" pitchFamily="34" charset="0"/>
                <a:ea typeface="宋体" pitchFamily="0" charset="0"/>
                <a:cs typeface="Lucida Sans"/>
              </a:rPr>
              <a:t>chatbot</a:t>
            </a:r>
            <a:r>
              <a:rPr lang="en-US" altLang="zh-CN" sz="2000" b="1" i="0" u="none" strike="noStrike" kern="1200" cap="none" spc="0" baseline="0">
                <a:solidFill>
                  <a:schemeClr val="tx1"/>
                </a:solidFill>
                <a:latin typeface="Abadi" pitchFamily="34" charset="0"/>
                <a:ea typeface="宋体" pitchFamily="0" charset="0"/>
                <a:cs typeface="Lucida Sans"/>
              </a:rPr>
              <a:t> deployment to the next level.</a:t>
            </a:r>
            <a:endParaRPr lang="zh-CN" altLang="en-US" sz="2000" b="1" i="0" u="none" strike="noStrike" kern="1200" cap="none" spc="0" baseline="0">
              <a:solidFill>
                <a:schemeClr val="tx1"/>
              </a:solidFill>
              <a:latin typeface="Abadi" pitchFamily="34" charset="0"/>
              <a:ea typeface="宋体" pitchFamily="0" charset="0"/>
              <a:cs typeface="Lucida Sans"/>
            </a:endParaRPr>
          </a:p>
        </p:txBody>
      </p:sp>
      <p:pic>
        <p:nvPicPr>
          <p:cNvPr id="62" name="图片"/>
          <p:cNvPicPr>
            <a:picLocks noChangeAspect="1"/>
          </p:cNvPicPr>
          <p:nvPr/>
        </p:nvPicPr>
        <p:blipFill>
          <a:blip r:embed="rId1" cstate="print"/>
          <a:stretch>
            <a:fillRect/>
          </a:stretch>
        </p:blipFill>
        <p:spPr>
          <a:xfrm rot="0">
            <a:off x="7593010" y="1166530"/>
            <a:ext cx="4457188" cy="4524940"/>
          </a:xfrm>
          <a:prstGeom prst="rect"/>
          <a:noFill/>
          <a:ln w="12700" cmpd="sng" cap="flat">
            <a:noFill/>
            <a:prstDash val="solid"/>
            <a:miter/>
          </a:ln>
        </p:spPr>
      </p:pic>
    </p:spTree>
    <p:extLst>
      <p:ext uri="{BB962C8B-B14F-4D97-AF65-F5344CB8AC3E}">
        <p14:creationId xmlns:p14="http://schemas.microsoft.com/office/powerpoint/2010/main" val="1059408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1143000" y="872934"/>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pic>
        <p:nvPicPr>
          <p:cNvPr id="64" name="图片"/>
          <p:cNvPicPr>
            <a:picLocks noChangeAspect="1"/>
          </p:cNvPicPr>
          <p:nvPr/>
        </p:nvPicPr>
        <p:blipFill>
          <a:blip r:embed="rId1" cstate="print"/>
          <a:stretch>
            <a:fillRect/>
          </a:stretch>
        </p:blipFill>
        <p:spPr>
          <a:xfrm rot="0">
            <a:off x="-161173" y="-352982"/>
            <a:ext cx="12616396" cy="7488260"/>
          </a:xfrm>
          <a:prstGeom prst="rect"/>
          <a:noFill/>
          <a:ln w="12700" cmpd="sng" cap="flat">
            <a:noFill/>
            <a:prstDash val="solid"/>
            <a:miter/>
          </a:ln>
        </p:spPr>
      </p:pic>
    </p:spTree>
    <p:extLst>
      <p:ext uri="{BB962C8B-B14F-4D97-AF65-F5344CB8AC3E}">
        <p14:creationId xmlns:p14="http://schemas.microsoft.com/office/powerpoint/2010/main" val="9085144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1826731" y="333148"/>
            <a:ext cx="9906001"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Walbaum Display" pitchFamily="0" charset="0"/>
                <a:ea typeface="宋体" pitchFamily="0" charset="0"/>
                <a:cs typeface="Lucida Sans"/>
              </a:rPr>
              <a:t>INTRODUCTION </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31" name="文本框"/>
          <p:cNvSpPr>
            <a:spLocks noGrp="1"/>
          </p:cNvSpPr>
          <p:nvPr>
            <p:ph type="body" idx="1"/>
          </p:nvPr>
        </p:nvSpPr>
        <p:spPr>
          <a:xfrm rot="0">
            <a:off x="1556837" y="2447036"/>
            <a:ext cx="5100541" cy="98601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ABeeZee" pitchFamily="0" charset="0"/>
                <a:ea typeface="宋体" pitchFamily="0" charset="0"/>
                <a:cs typeface="Lucida Sans"/>
              </a:rPr>
              <a:t>Welcome to the presentation on Streamlining </a:t>
            </a:r>
            <a:r>
              <a:rPr lang="en-US" altLang="zh-CN" sz="2000" b="1" i="0" u="none" strike="noStrike" kern="1200" cap="none" spc="0" baseline="0">
                <a:solidFill>
                  <a:schemeClr val="tx1"/>
                </a:solidFill>
                <a:latin typeface="ABeeZee" pitchFamily="0" charset="0"/>
                <a:ea typeface="宋体" pitchFamily="0" charset="0"/>
                <a:cs typeface="Lucida Sans"/>
              </a:rPr>
              <a:t>Chatbot</a:t>
            </a:r>
            <a:r>
              <a:rPr lang="en-US" altLang="zh-CN" sz="2000" b="1" i="0" u="none" strike="noStrike" kern="1200" cap="none" spc="0" baseline="0">
                <a:solidFill>
                  <a:schemeClr val="tx1"/>
                </a:solidFill>
                <a:latin typeface="ABeeZee" pitchFamily="0" charset="0"/>
                <a:ea typeface="宋体" pitchFamily="0" charset="0"/>
                <a:cs typeface="Lucida Sans"/>
              </a:rPr>
              <a:t> Deployment with IBM Cloud Watson Assistant and IBM Container Registry. In this session, we will explore how these powerful tools can help businesses enhance their </a:t>
            </a:r>
            <a:r>
              <a:rPr lang="en-US" altLang="zh-CN" sz="2000" b="1" i="0" u="none" strike="noStrike" kern="1200" cap="none" spc="0" baseline="0">
                <a:solidFill>
                  <a:schemeClr val="tx1"/>
                </a:solidFill>
                <a:latin typeface="ABeeZee" pitchFamily="0" charset="0"/>
                <a:ea typeface="宋体" pitchFamily="0" charset="0"/>
                <a:cs typeface="Lucida Sans"/>
              </a:rPr>
              <a:t>C</a:t>
            </a:r>
            <a:r>
              <a:rPr lang="en-US" altLang="zh-CN" sz="2000" b="1" i="0" u="none" strike="noStrike" kern="1200" cap="none" spc="0" baseline="0">
                <a:solidFill>
                  <a:schemeClr val="tx1"/>
                </a:solidFill>
                <a:latin typeface="ABeeZee" pitchFamily="0" charset="0"/>
                <a:ea typeface="宋体" pitchFamily="0" charset="0"/>
                <a:cs typeface="Lucida Sans"/>
              </a:rPr>
              <a:t>hatbot</a:t>
            </a:r>
            <a:r>
              <a:rPr lang="en-US" altLang="zh-CN" sz="2000" b="1" i="0" u="none" strike="noStrike" kern="1200" cap="none" spc="0" baseline="0">
                <a:solidFill>
                  <a:schemeClr val="tx1"/>
                </a:solidFill>
                <a:latin typeface="ABeeZee" pitchFamily="0" charset="0"/>
                <a:ea typeface="宋体" pitchFamily="0" charset="0"/>
                <a:cs typeface="Lucida Sans"/>
              </a:rPr>
              <a:t> capabilities and streamline the deployment process.</a:t>
            </a:r>
            <a:endParaRPr lang="zh-CN" altLang="en-US" sz="2000" b="1" i="0" u="none" strike="noStrike" kern="1200" cap="none" spc="0" baseline="0">
              <a:solidFill>
                <a:schemeClr val="tx1"/>
              </a:solidFill>
              <a:latin typeface="Walbaum Display" pitchFamily="0" charset="0"/>
              <a:ea typeface="宋体" pitchFamily="0" charset="0"/>
              <a:cs typeface="Lucida Sans"/>
            </a:endParaRPr>
          </a:p>
        </p:txBody>
      </p:sp>
      <p:pic>
        <p:nvPicPr>
          <p:cNvPr id="32" name="图片"/>
          <p:cNvPicPr>
            <a:picLocks noChangeAspect="1"/>
          </p:cNvPicPr>
          <p:nvPr/>
        </p:nvPicPr>
        <p:blipFill>
          <a:blip r:embed="rId1" cstate="print"/>
          <a:stretch>
            <a:fillRect/>
          </a:stretch>
        </p:blipFill>
        <p:spPr>
          <a:xfrm rot="0">
            <a:off x="6657380" y="1013597"/>
            <a:ext cx="4882877" cy="4303056"/>
          </a:xfrm>
          <a:prstGeom prst="rect"/>
          <a:noFill/>
          <a:ln w="12700" cmpd="sng" cap="flat">
            <a:noFill/>
            <a:prstDash val="solid"/>
            <a:miter/>
          </a:ln>
        </p:spPr>
      </p:pic>
    </p:spTree>
    <p:extLst>
      <p:ext uri="{BB962C8B-B14F-4D97-AF65-F5344CB8AC3E}">
        <p14:creationId xmlns:p14="http://schemas.microsoft.com/office/powerpoint/2010/main" val="20014716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2852327" y="509782"/>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Walbaum Display" pitchFamily="0" charset="0"/>
                <a:ea typeface="宋体" pitchFamily="0" charset="0"/>
                <a:cs typeface="Lucida Sans"/>
              </a:rPr>
              <a:t>WHY CHATBOT MATTER</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34" name="文本框"/>
          <p:cNvSpPr>
            <a:spLocks noGrp="1"/>
          </p:cNvSpPr>
          <p:nvPr>
            <p:ph type="body" idx="1"/>
          </p:nvPr>
        </p:nvSpPr>
        <p:spPr>
          <a:xfrm rot="0">
            <a:off x="3401785" y="2309989"/>
            <a:ext cx="5414744" cy="324982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00000"/>
              </a:lnSpc>
              <a:spcBef>
                <a:spcPts val="1000"/>
              </a:spcBef>
              <a:spcAft>
                <a:spcPts val="0"/>
              </a:spcAft>
              <a:buFont typeface="Arial" pitchFamily="34" charset="0"/>
              <a:buChar char="•"/>
            </a:pPr>
            <a:r>
              <a:rPr lang="en-US" altLang="zh-CN" sz="1900" b="1" i="0" u="none" strike="noStrike" kern="1200" cap="none" spc="0" baseline="0">
                <a:solidFill>
                  <a:schemeClr val="tx1"/>
                </a:solidFill>
                <a:latin typeface="Montserrat" pitchFamily="2" charset="0"/>
                <a:ea typeface="宋体" pitchFamily="0" charset="0"/>
                <a:cs typeface="Lucida Sans"/>
              </a:rPr>
              <a:t>Chatbots</a:t>
            </a:r>
            <a:r>
              <a:rPr lang="en-US" altLang="zh-CN" sz="1900" b="1" i="0" u="none" strike="noStrike" kern="1200" cap="none" spc="0" baseline="0">
                <a:solidFill>
                  <a:schemeClr val="tx1"/>
                </a:solidFill>
                <a:latin typeface="Montserrat" pitchFamily="2" charset="0"/>
                <a:ea typeface="宋体" pitchFamily="0" charset="0"/>
                <a:cs typeface="Lucida Sans"/>
              </a:rPr>
              <a:t> have become an essential part of customer service, providing instant and personalized assistance. However, deploying and managing </a:t>
            </a:r>
            <a:r>
              <a:rPr lang="en-US" altLang="zh-CN" sz="1900" b="1" i="0" u="none" strike="noStrike" kern="1200" cap="none" spc="0" baseline="0">
                <a:solidFill>
                  <a:schemeClr val="tx1"/>
                </a:solidFill>
                <a:latin typeface="Montserrat" pitchFamily="2" charset="0"/>
                <a:ea typeface="宋体" pitchFamily="0" charset="0"/>
                <a:cs typeface="Lucida Sans"/>
              </a:rPr>
              <a:t>chatbots</a:t>
            </a:r>
            <a:r>
              <a:rPr lang="en-US" altLang="zh-CN" sz="1900" b="1" i="0" u="none" strike="noStrike" kern="1200" cap="none" spc="0" baseline="0">
                <a:solidFill>
                  <a:schemeClr val="tx1"/>
                </a:solidFill>
                <a:latin typeface="Montserrat" pitchFamily="2" charset="0"/>
                <a:ea typeface="宋体" pitchFamily="0" charset="0"/>
                <a:cs typeface="Lucida Sans"/>
              </a:rPr>
              <a:t> can be complex. IBM Cloud Watson Assistant and IBM Container Registry offer a comprehensive solution to simplify the process, enabling businesses to deliver efficient and seamless </a:t>
            </a:r>
            <a:r>
              <a:rPr lang="en-US" altLang="zh-CN" sz="1900" b="1" i="0" u="none" strike="noStrike" kern="1200" cap="none" spc="0" baseline="0">
                <a:solidFill>
                  <a:schemeClr val="tx1"/>
                </a:solidFill>
                <a:latin typeface="Montserrat" pitchFamily="2" charset="0"/>
                <a:ea typeface="宋体" pitchFamily="0" charset="0"/>
                <a:cs typeface="Lucida Sans"/>
              </a:rPr>
              <a:t>chatbot</a:t>
            </a:r>
            <a:r>
              <a:rPr lang="en-US" altLang="zh-CN" sz="1900" b="1" i="0" u="none" strike="noStrike" kern="1200" cap="none" spc="0" baseline="0">
                <a:solidFill>
                  <a:schemeClr val="tx1"/>
                </a:solidFill>
                <a:latin typeface="Montserrat" pitchFamily="2" charset="0"/>
                <a:ea typeface="宋体" pitchFamily="0" charset="0"/>
                <a:cs typeface="Lucida Sans"/>
              </a:rPr>
              <a:t> experiences.</a:t>
            </a:r>
            <a:endParaRPr lang="zh-CN" altLang="en-US" sz="1900" b="1" i="0" u="none" strike="noStrike" kern="1200" cap="none" spc="0" baseline="0">
              <a:solidFill>
                <a:schemeClr val="tx1"/>
              </a:solidFill>
              <a:latin typeface="Walbaum Display" pitchFamily="0" charset="0"/>
              <a:ea typeface="宋体" pitchFamily="0" charset="0"/>
              <a:cs typeface="Lucida Sans"/>
            </a:endParaRPr>
          </a:p>
        </p:txBody>
      </p:sp>
    </p:spTree>
    <p:extLst>
      <p:ext uri="{BB962C8B-B14F-4D97-AF65-F5344CB8AC3E}">
        <p14:creationId xmlns:p14="http://schemas.microsoft.com/office/powerpoint/2010/main" val="12737955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2960958" y="489855"/>
            <a:ext cx="7511593" cy="122081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Walbaum Display" pitchFamily="0" charset="0"/>
                <a:ea typeface="宋体" pitchFamily="0" charset="0"/>
                <a:cs typeface="Lucida Sans"/>
              </a:rPr>
              <a:t>UNDERSTANDING IBM CLOUD WATSON ASSISTENT </a:t>
            </a:r>
            <a:endParaRPr lang="zh-CN" altLang="en-US" sz="3600" b="1" i="0" u="none" strike="noStrike" kern="1200" cap="none" spc="0" baseline="0">
              <a:solidFill>
                <a:schemeClr val="tx1"/>
              </a:solidFill>
              <a:latin typeface="Walbaum Display" pitchFamily="0" charset="0"/>
              <a:ea typeface="宋体" pitchFamily="0" charset="0"/>
              <a:cs typeface="Lucida Sans"/>
            </a:endParaRPr>
          </a:p>
        </p:txBody>
      </p:sp>
      <p:sp>
        <p:nvSpPr>
          <p:cNvPr id="36" name="文本框"/>
          <p:cNvSpPr>
            <a:spLocks noGrp="1"/>
          </p:cNvSpPr>
          <p:nvPr>
            <p:ph type="body" idx="1"/>
          </p:nvPr>
        </p:nvSpPr>
        <p:spPr>
          <a:xfrm rot="0">
            <a:off x="2960958" y="2640024"/>
            <a:ext cx="6935145" cy="31177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Montserrat" pitchFamily="2" charset="0"/>
                <a:ea typeface="宋体" pitchFamily="0" charset="0"/>
                <a:cs typeface="Lucida Sans"/>
              </a:rPr>
              <a:t>IBM Cloud Watson Assistant is an AI-powered </a:t>
            </a:r>
            <a:r>
              <a:rPr lang="en-US" altLang="zh-CN" sz="2000" b="1" i="0" u="none" strike="noStrike" kern="1200" cap="none" spc="0" baseline="0">
                <a:solidFill>
                  <a:schemeClr val="tx1"/>
                </a:solidFill>
                <a:latin typeface="Montserrat" pitchFamily="2" charset="0"/>
                <a:ea typeface="宋体" pitchFamily="0" charset="0"/>
                <a:cs typeface="Lucida Sans"/>
              </a:rPr>
              <a:t>chatbot</a:t>
            </a:r>
            <a:r>
              <a:rPr lang="en-US" altLang="zh-CN" sz="2000" b="1" i="0" u="none" strike="noStrike" kern="1200" cap="none" spc="0" baseline="0">
                <a:solidFill>
                  <a:schemeClr val="tx1"/>
                </a:solidFill>
                <a:latin typeface="Montserrat" pitchFamily="2" charset="0"/>
                <a:ea typeface="宋体" pitchFamily="0" charset="0"/>
                <a:cs typeface="Lucida Sans"/>
              </a:rPr>
              <a:t> platform that allows businesses to build, train, and deploy </a:t>
            </a:r>
            <a:r>
              <a:rPr lang="en-US" altLang="zh-CN" sz="2000" b="1" i="0" u="none" strike="noStrike" kern="1200" cap="none" spc="0" baseline="0">
                <a:solidFill>
                  <a:schemeClr val="tx1"/>
                </a:solidFill>
                <a:latin typeface="Montserrat" pitchFamily="2" charset="0"/>
                <a:ea typeface="宋体" pitchFamily="0" charset="0"/>
                <a:cs typeface="Lucida Sans"/>
              </a:rPr>
              <a:t>chatbots</a:t>
            </a:r>
            <a:r>
              <a:rPr lang="en-US" altLang="zh-CN" sz="2000" b="1" i="0" u="none" strike="noStrike" kern="1200" cap="none" spc="0" baseline="0">
                <a:solidFill>
                  <a:schemeClr val="tx1"/>
                </a:solidFill>
                <a:latin typeface="Montserrat" pitchFamily="2" charset="0"/>
                <a:ea typeface="宋体" pitchFamily="0" charset="0"/>
                <a:cs typeface="Lucida Sans"/>
              </a:rPr>
              <a:t> across multiple channels. It leverages natural language processing and machine learning to understand user queries and provide accurate responses, making it an ideal choice for businesses looking to enhance their customer support capabilities.</a:t>
            </a:r>
            <a:endParaRPr lang="zh-CN" altLang="en-US" sz="2000" b="1" i="0" u="none" strike="noStrike" kern="1200" cap="none" spc="0" baseline="0">
              <a:solidFill>
                <a:schemeClr val="tx1"/>
              </a:solidFill>
              <a:latin typeface="Walbaum Display" pitchFamily="0" charset="0"/>
              <a:ea typeface="宋体" pitchFamily="0" charset="0"/>
              <a:cs typeface="Lucida Sans"/>
            </a:endParaRPr>
          </a:p>
        </p:txBody>
      </p:sp>
    </p:spTree>
    <p:extLst>
      <p:ext uri="{BB962C8B-B14F-4D97-AF65-F5344CB8AC3E}">
        <p14:creationId xmlns:p14="http://schemas.microsoft.com/office/powerpoint/2010/main" val="13121452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body" idx="1"/>
          </p:nvPr>
        </p:nvSpPr>
        <p:spPr>
          <a:xfrm rot="0">
            <a:off x="1143001" y="2417947"/>
            <a:ext cx="5190506" cy="35671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Montserrat" pitchFamily="2" charset="0"/>
                <a:ea typeface="宋体" pitchFamily="0" charset="0"/>
                <a:cs typeface="Lucida Sans"/>
              </a:rPr>
              <a:t>To ensure seamless deployment and scalability of </a:t>
            </a:r>
            <a:r>
              <a:rPr lang="en-US" altLang="zh-CN" sz="2000" b="1" i="0" u="none" strike="noStrike" kern="1200" cap="none" spc="0" baseline="0">
                <a:solidFill>
                  <a:schemeClr val="tx1"/>
                </a:solidFill>
                <a:latin typeface="Montserrat" pitchFamily="2" charset="0"/>
                <a:ea typeface="宋体" pitchFamily="0" charset="0"/>
                <a:cs typeface="Lucida Sans"/>
              </a:rPr>
              <a:t>chatbots</a:t>
            </a:r>
            <a:r>
              <a:rPr lang="en-US" altLang="zh-CN" sz="2000" b="1" i="0" u="none" strike="noStrike" kern="1200" cap="none" spc="0" baseline="0">
                <a:solidFill>
                  <a:schemeClr val="tx1"/>
                </a:solidFill>
                <a:latin typeface="Montserrat" pitchFamily="2" charset="0"/>
                <a:ea typeface="宋体" pitchFamily="0" charset="0"/>
                <a:cs typeface="Lucida Sans"/>
              </a:rPr>
              <a:t>, IBM Container Registry provides a secure and reliable platform. It allows businesses to store, manage, and deploy containerized </a:t>
            </a:r>
            <a:r>
              <a:rPr lang="en-US" altLang="zh-CN" sz="2000" b="1" i="0" u="none" strike="noStrike" kern="1200" cap="none" spc="0" baseline="0">
                <a:solidFill>
                  <a:schemeClr val="tx1"/>
                </a:solidFill>
                <a:latin typeface="Montserrat" pitchFamily="2" charset="0"/>
                <a:ea typeface="宋体" pitchFamily="0" charset="0"/>
                <a:cs typeface="Lucida Sans"/>
              </a:rPr>
              <a:t>chatbot</a:t>
            </a:r>
            <a:r>
              <a:rPr lang="en-US" altLang="zh-CN" sz="2000" b="1" i="0" u="none" strike="noStrike" kern="1200" cap="none" spc="0" baseline="0">
                <a:solidFill>
                  <a:schemeClr val="tx1"/>
                </a:solidFill>
                <a:latin typeface="Montserrat" pitchFamily="2" charset="0"/>
                <a:ea typeface="宋体" pitchFamily="0" charset="0"/>
                <a:cs typeface="Lucida Sans"/>
              </a:rPr>
              <a:t> applications, enabling effortless scalability and reducing infrastructure complexities.</a:t>
            </a:r>
            <a:endParaRPr lang="zh-CN" altLang="en-US" sz="2000" b="1" i="0" u="none" strike="noStrike" kern="1200" cap="none" spc="0" baseline="0">
              <a:solidFill>
                <a:schemeClr val="tx1"/>
              </a:solidFill>
              <a:latin typeface="Walbaum Display" pitchFamily="0" charset="0"/>
              <a:ea typeface="宋体" pitchFamily="0" charset="0"/>
              <a:cs typeface="Lucida Sans"/>
            </a:endParaRPr>
          </a:p>
        </p:txBody>
      </p:sp>
      <p:sp>
        <p:nvSpPr>
          <p:cNvPr id="38" name="文本框"/>
          <p:cNvSpPr>
            <a:spLocks noGrp="1"/>
          </p:cNvSpPr>
          <p:nvPr>
            <p:ph type="title"/>
          </p:nvPr>
        </p:nvSpPr>
        <p:spPr>
          <a:xfrm rot="0">
            <a:off x="1280644" y="872934"/>
            <a:ext cx="10734575" cy="112427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Vidaloka" pitchFamily="0" charset="0"/>
                <a:ea typeface="宋体" pitchFamily="0" charset="0"/>
                <a:cs typeface="Lucida Sans"/>
              </a:rPr>
              <a:t>Leveraging IBM Container Registry</a:t>
            </a:r>
            <a:endParaRPr lang="zh-CN" altLang="en-US" sz="4000" b="1" i="0" u="none" strike="noStrike" kern="1200" cap="none" spc="0" baseline="0">
              <a:solidFill>
                <a:schemeClr val="tx1"/>
              </a:solidFill>
              <a:latin typeface="Walbaum Display" pitchFamily="0" charset="0"/>
              <a:ea typeface="宋体" pitchFamily="0" charset="0"/>
              <a:cs typeface="Lucida Sans"/>
            </a:endParaRPr>
          </a:p>
        </p:txBody>
      </p:sp>
      <p:pic>
        <p:nvPicPr>
          <p:cNvPr id="39" name="图片"/>
          <p:cNvPicPr>
            <a:picLocks noChangeAspect="1"/>
          </p:cNvPicPr>
          <p:nvPr/>
        </p:nvPicPr>
        <p:blipFill>
          <a:blip r:embed="rId1" cstate="print"/>
          <a:stretch>
            <a:fillRect/>
          </a:stretch>
        </p:blipFill>
        <p:spPr>
          <a:xfrm rot="0">
            <a:off x="6861378" y="1997213"/>
            <a:ext cx="4334933" cy="3987852"/>
          </a:xfrm>
          <a:prstGeom prst="rect"/>
          <a:noFill/>
          <a:ln w="12700" cmpd="sng" cap="flat">
            <a:noFill/>
            <a:prstDash val="solid"/>
            <a:miter/>
          </a:ln>
        </p:spPr>
      </p:pic>
    </p:spTree>
    <p:extLst>
      <p:ext uri="{BB962C8B-B14F-4D97-AF65-F5344CB8AC3E}">
        <p14:creationId xmlns:p14="http://schemas.microsoft.com/office/powerpoint/2010/main" val="139453430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340922" y="459096"/>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Walbaum Display" pitchFamily="0" charset="0"/>
                <a:ea typeface="宋体" pitchFamily="0" charset="0"/>
                <a:cs typeface="Lucida Sans"/>
              </a:rPr>
              <a:t>IBM</a:t>
            </a:r>
            <a:r>
              <a:rPr lang="en-US" altLang="zh-CN" sz="4000" b="0" i="0" u="none" strike="noStrike" kern="1200" cap="none" spc="0" baseline="0">
                <a:solidFill>
                  <a:schemeClr val="tx1"/>
                </a:solidFill>
                <a:latin typeface="Walbaum Display" pitchFamily="0" charset="0"/>
                <a:ea typeface="宋体" pitchFamily="0" charset="0"/>
                <a:cs typeface="Lucida Sans"/>
              </a:rPr>
              <a:t> </a:t>
            </a:r>
            <a:r>
              <a:rPr lang="en-US" altLang="zh-CN" sz="4000" b="1" i="0" u="none" strike="noStrike" kern="1200" cap="none" spc="0" baseline="0">
                <a:solidFill>
                  <a:schemeClr val="tx1"/>
                </a:solidFill>
                <a:latin typeface="Walbaum Display" pitchFamily="0" charset="0"/>
                <a:ea typeface="宋体" pitchFamily="0" charset="0"/>
                <a:cs typeface="Lucida Sans"/>
              </a:rPr>
              <a:t>CONTAINER</a:t>
            </a:r>
            <a:r>
              <a:rPr lang="en-US" altLang="zh-CN" sz="4000" b="0" i="0" u="none" strike="noStrike" kern="1200" cap="none" spc="0" baseline="0">
                <a:solidFill>
                  <a:schemeClr val="tx1"/>
                </a:solidFill>
                <a:latin typeface="Walbaum Display" pitchFamily="0" charset="0"/>
                <a:ea typeface="宋体" pitchFamily="0" charset="0"/>
                <a:cs typeface="Lucida Sans"/>
              </a:rPr>
              <a:t> </a:t>
            </a:r>
            <a:r>
              <a:rPr lang="en-US" altLang="zh-CN" sz="4000" b="1" i="0" u="none" strike="noStrike" kern="1200" cap="none" spc="0" baseline="0">
                <a:solidFill>
                  <a:schemeClr val="tx1"/>
                </a:solidFill>
                <a:latin typeface="Walbaum Display" pitchFamily="0" charset="0"/>
                <a:ea typeface="宋体" pitchFamily="0" charset="0"/>
                <a:cs typeface="Lucida Sans"/>
              </a:rPr>
              <a:t>REGISTRY</a:t>
            </a:r>
            <a:r>
              <a:rPr lang="en-US" altLang="zh-CN" sz="4000" b="0" i="0" u="none" strike="noStrike" kern="1200" cap="none" spc="0" baseline="0">
                <a:solidFill>
                  <a:schemeClr val="tx1"/>
                </a:solidFill>
                <a:latin typeface="Walbaum Display" pitchFamily="0" charset="0"/>
                <a:ea typeface="宋体" pitchFamily="0" charset="0"/>
                <a:cs typeface="Lucida Sans"/>
              </a:rPr>
              <a:t> </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41" name="文本框"/>
          <p:cNvSpPr>
            <a:spLocks noGrp="1"/>
          </p:cNvSpPr>
          <p:nvPr>
            <p:ph type="body" idx="1"/>
          </p:nvPr>
        </p:nvSpPr>
        <p:spPr>
          <a:xfrm rot="0">
            <a:off x="1143001" y="2332026"/>
            <a:ext cx="5604344" cy="356711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1900" b="1" i="0" u="none" strike="noStrike" kern="1200" cap="none" spc="0" baseline="0">
                <a:solidFill>
                  <a:schemeClr val="tx1"/>
                </a:solidFill>
                <a:latin typeface="Montserrat" pitchFamily="2" charset="0"/>
                <a:ea typeface="宋体" pitchFamily="0" charset="0"/>
                <a:cs typeface="Lucida Sans"/>
              </a:rPr>
              <a:t>With IBM Cloud Watson Assistant and IBM Container Registry, the </a:t>
            </a:r>
            <a:r>
              <a:rPr lang="en-US" altLang="zh-CN" sz="1900" b="1" i="0" u="none" strike="noStrike" kern="1200" cap="none" spc="0" baseline="0">
                <a:solidFill>
                  <a:schemeClr val="tx1"/>
                </a:solidFill>
                <a:latin typeface="Montserrat" pitchFamily="2" charset="0"/>
                <a:ea typeface="宋体" pitchFamily="0" charset="0"/>
                <a:cs typeface="Lucida Sans"/>
              </a:rPr>
              <a:t>chatbot</a:t>
            </a:r>
            <a:r>
              <a:rPr lang="en-US" altLang="zh-CN" sz="1900" b="1" i="0" u="none" strike="noStrike" kern="1200" cap="none" spc="0" baseline="0">
                <a:solidFill>
                  <a:schemeClr val="tx1"/>
                </a:solidFill>
                <a:latin typeface="Montserrat" pitchFamily="2" charset="0"/>
                <a:ea typeface="宋体" pitchFamily="0" charset="0"/>
                <a:cs typeface="Lucida Sans"/>
              </a:rPr>
              <a:t> deployment process is streamlined. From building and training the </a:t>
            </a:r>
            <a:r>
              <a:rPr lang="en-US" altLang="zh-CN" sz="1900" b="1" i="0" u="none" strike="noStrike" kern="1200" cap="none" spc="0" baseline="0">
                <a:solidFill>
                  <a:schemeClr val="tx1"/>
                </a:solidFill>
                <a:latin typeface="Montserrat" pitchFamily="2" charset="0"/>
                <a:ea typeface="宋体" pitchFamily="0" charset="0"/>
                <a:cs typeface="Lucida Sans"/>
              </a:rPr>
              <a:t>chatbot</a:t>
            </a:r>
            <a:r>
              <a:rPr lang="en-US" altLang="zh-CN" sz="1900" b="1" i="0" u="none" strike="noStrike" kern="1200" cap="none" spc="0" baseline="0">
                <a:solidFill>
                  <a:schemeClr val="tx1"/>
                </a:solidFill>
                <a:latin typeface="Montserrat" pitchFamily="2" charset="0"/>
                <a:ea typeface="宋体" pitchFamily="0" charset="0"/>
                <a:cs typeface="Lucida Sans"/>
              </a:rPr>
              <a:t> using Watson Assistant to containerizing the application and deploying it using Container Registry, businesses can achieve faster time-to-market and efficiently manage their </a:t>
            </a:r>
            <a:r>
              <a:rPr lang="en-US" altLang="zh-CN" sz="1900" b="1" i="0" u="none" strike="noStrike" kern="1200" cap="none" spc="0" baseline="0">
                <a:solidFill>
                  <a:schemeClr val="tx1"/>
                </a:solidFill>
                <a:latin typeface="Montserrat" pitchFamily="2" charset="0"/>
                <a:ea typeface="宋体" pitchFamily="0" charset="0"/>
                <a:cs typeface="Lucida Sans"/>
              </a:rPr>
              <a:t>chatbot</a:t>
            </a:r>
            <a:r>
              <a:rPr lang="en-US" altLang="zh-CN" sz="1900" b="1" i="0" u="none" strike="noStrike" kern="1200" cap="none" spc="0" baseline="0">
                <a:solidFill>
                  <a:schemeClr val="tx1"/>
                </a:solidFill>
                <a:latin typeface="Montserrat" pitchFamily="2" charset="0"/>
                <a:ea typeface="宋体" pitchFamily="0" charset="0"/>
                <a:cs typeface="Lucida Sans"/>
              </a:rPr>
              <a:t> infrastructure.</a:t>
            </a:r>
            <a:endParaRPr lang="zh-CN" altLang="en-US" sz="1900" b="1" i="0" u="none" strike="noStrike" kern="1200" cap="none" spc="0" baseline="0">
              <a:solidFill>
                <a:schemeClr val="tx1"/>
              </a:solidFill>
              <a:latin typeface="Walbaum Display" pitchFamily="0" charset="0"/>
              <a:ea typeface="宋体" pitchFamily="0" charset="0"/>
              <a:cs typeface="Lucida Sans"/>
            </a:endParaRPr>
          </a:p>
        </p:txBody>
      </p:sp>
      <p:pic>
        <p:nvPicPr>
          <p:cNvPr id="42" name="图片"/>
          <p:cNvPicPr>
            <a:picLocks noChangeAspect="1"/>
          </p:cNvPicPr>
          <p:nvPr/>
        </p:nvPicPr>
        <p:blipFill>
          <a:blip r:embed="rId1" cstate="print"/>
          <a:stretch>
            <a:fillRect/>
          </a:stretch>
        </p:blipFill>
        <p:spPr>
          <a:xfrm rot="0">
            <a:off x="6747345" y="2332026"/>
            <a:ext cx="5399223" cy="3425707"/>
          </a:xfrm>
          <a:prstGeom prst="rect"/>
          <a:noFill/>
          <a:ln w="12700" cmpd="sng" cap="flat">
            <a:noFill/>
            <a:prstDash val="solid"/>
            <a:miter/>
          </a:ln>
        </p:spPr>
      </p:pic>
    </p:spTree>
    <p:extLst>
      <p:ext uri="{BB962C8B-B14F-4D97-AF65-F5344CB8AC3E}">
        <p14:creationId xmlns:p14="http://schemas.microsoft.com/office/powerpoint/2010/main" val="3269141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1970156" y="719666"/>
            <a:ext cx="6216103" cy="10163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Walbaum Display" pitchFamily="0" charset="0"/>
                <a:ea typeface="宋体" pitchFamily="0" charset="0"/>
                <a:cs typeface="Lucida Sans"/>
              </a:rPr>
              <a:t>ENHANSING</a:t>
            </a:r>
            <a:r>
              <a:rPr lang="en-US" altLang="zh-CN" sz="3600" b="0" i="0" u="none" strike="noStrike" kern="1200" cap="none" spc="0" baseline="0">
                <a:solidFill>
                  <a:schemeClr val="tx1"/>
                </a:solidFill>
                <a:latin typeface="Walbaum Display" pitchFamily="0" charset="0"/>
                <a:ea typeface="宋体" pitchFamily="0" charset="0"/>
                <a:cs typeface="Lucida Sans"/>
              </a:rPr>
              <a:t> </a:t>
            </a:r>
            <a:r>
              <a:rPr lang="en-US" altLang="zh-CN" sz="3600" b="1" i="0" u="none" strike="noStrike" kern="1200" cap="none" spc="0" baseline="0">
                <a:solidFill>
                  <a:schemeClr val="tx1"/>
                </a:solidFill>
                <a:latin typeface="Walbaum Display" pitchFamily="0" charset="0"/>
                <a:ea typeface="宋体" pitchFamily="0" charset="0"/>
                <a:cs typeface="Lucida Sans"/>
              </a:rPr>
              <a:t>CUSTOMER</a:t>
            </a:r>
            <a:br>
              <a:rPr lang="zh-CN" altLang="en-US" sz="3600" b="0" i="0" u="none" strike="noStrike" kern="1200" cap="none" spc="0" baseline="0">
                <a:solidFill>
                  <a:schemeClr val="tx1"/>
                </a:solidFill>
                <a:latin typeface="Walbaum Display" pitchFamily="0" charset="0"/>
                <a:ea typeface="宋体" pitchFamily="0" charset="0"/>
                <a:cs typeface="Lucida Sans"/>
              </a:rPr>
            </a:br>
            <a:r>
              <a:rPr lang="en-US" altLang="zh-CN" sz="3600" b="1" i="0" u="none" strike="noStrike" kern="1200" cap="none" spc="0" baseline="0">
                <a:solidFill>
                  <a:schemeClr val="tx1"/>
                </a:solidFill>
                <a:latin typeface="Walbaum Display" pitchFamily="0" charset="0"/>
                <a:ea typeface="宋体" pitchFamily="0" charset="0"/>
                <a:cs typeface="Lucida Sans"/>
              </a:rPr>
              <a:t>EXPERIENCE</a:t>
            </a:r>
            <a:endParaRPr lang="zh-CN" altLang="en-US" sz="3600" b="1" i="0" u="none" strike="noStrike" kern="1200" cap="none" spc="0" baseline="0">
              <a:solidFill>
                <a:schemeClr val="tx1"/>
              </a:solidFill>
              <a:latin typeface="Walbaum Display" pitchFamily="0" charset="0"/>
              <a:ea typeface="宋体" pitchFamily="0" charset="0"/>
              <a:cs typeface="Lucida Sans"/>
            </a:endParaRPr>
          </a:p>
        </p:txBody>
      </p:sp>
      <p:sp>
        <p:nvSpPr>
          <p:cNvPr id="44" name="文本框"/>
          <p:cNvSpPr>
            <a:spLocks noGrp="1"/>
          </p:cNvSpPr>
          <p:nvPr>
            <p:ph type="body" idx="1"/>
          </p:nvPr>
        </p:nvSpPr>
        <p:spPr>
          <a:xfrm rot="0">
            <a:off x="1143000" y="2332026"/>
            <a:ext cx="5712301" cy="35671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none" spc="0" baseline="0">
                <a:solidFill>
                  <a:schemeClr val="tx1"/>
                </a:solidFill>
                <a:latin typeface="Montserrat" pitchFamily="2" charset="0"/>
                <a:ea typeface="宋体" pitchFamily="0" charset="0"/>
                <a:cs typeface="Lucida Sans"/>
              </a:rPr>
              <a:t>By leveraging the power of IBM Cloud Watson Assistant and IBM Container Registry, businesses can enhance their customer experience. The AI capabilities of Watson Assistant enable </a:t>
            </a:r>
            <a:r>
              <a:rPr lang="en-US" altLang="zh-CN" sz="2000" b="1" i="0" u="none" strike="noStrike" kern="1200" cap="none" spc="0" baseline="0">
                <a:solidFill>
                  <a:schemeClr val="tx1"/>
                </a:solidFill>
                <a:latin typeface="Montserrat" pitchFamily="2" charset="0"/>
                <a:ea typeface="宋体" pitchFamily="0" charset="0"/>
                <a:cs typeface="Lucida Sans"/>
              </a:rPr>
              <a:t>chatbots</a:t>
            </a:r>
            <a:r>
              <a:rPr lang="en-US" altLang="zh-CN" sz="2000" b="1" i="0" u="none" strike="noStrike" kern="1200" cap="none" spc="0" baseline="0">
                <a:solidFill>
                  <a:schemeClr val="tx1"/>
                </a:solidFill>
                <a:latin typeface="Montserrat" pitchFamily="2" charset="0"/>
                <a:ea typeface="宋体" pitchFamily="0" charset="0"/>
                <a:cs typeface="Lucida Sans"/>
              </a:rPr>
              <a:t> to provide accurate and personalized responses, while the scalability and reliability of Container Registry ensure uninterrupted service availability.</a:t>
            </a:r>
            <a:endParaRPr lang="zh-CN" altLang="en-US" sz="2000" b="1" i="0" u="none" strike="noStrike" kern="1200" cap="none" spc="0" baseline="0">
              <a:solidFill>
                <a:schemeClr val="tx1"/>
              </a:solidFill>
              <a:latin typeface="Walbaum Display" pitchFamily="0" charset="0"/>
              <a:ea typeface="宋体" pitchFamily="0" charset="0"/>
              <a:cs typeface="Lucida Sans"/>
            </a:endParaRPr>
          </a:p>
        </p:txBody>
      </p:sp>
      <p:pic>
        <p:nvPicPr>
          <p:cNvPr id="45" name="图片"/>
          <p:cNvPicPr>
            <a:picLocks noChangeAspect="1"/>
          </p:cNvPicPr>
          <p:nvPr/>
        </p:nvPicPr>
        <p:blipFill>
          <a:blip r:embed="rId1" cstate="print"/>
          <a:stretch>
            <a:fillRect/>
          </a:stretch>
        </p:blipFill>
        <p:spPr>
          <a:xfrm rot="0">
            <a:off x="7113793" y="719666"/>
            <a:ext cx="4369893" cy="5418667"/>
          </a:xfrm>
          <a:prstGeom prst="rect"/>
          <a:noFill/>
          <a:ln w="12700" cmpd="sng" cap="flat">
            <a:noFill/>
            <a:prstDash val="solid"/>
            <a:miter/>
          </a:ln>
        </p:spPr>
      </p:pic>
    </p:spTree>
    <p:extLst>
      <p:ext uri="{BB962C8B-B14F-4D97-AF65-F5344CB8AC3E}">
        <p14:creationId xmlns:p14="http://schemas.microsoft.com/office/powerpoint/2010/main" val="10835121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2834333" y="297161"/>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Walbaum Display" pitchFamily="0" charset="0"/>
                <a:ea typeface="宋体" pitchFamily="0" charset="0"/>
                <a:cs typeface="Lucida Sans"/>
              </a:rPr>
              <a:t>REAL</a:t>
            </a:r>
            <a:r>
              <a:rPr lang="en-US" altLang="zh-CN" sz="4000" b="0" i="0" u="none" strike="noStrike" kern="1200" cap="none" spc="0" baseline="0">
                <a:solidFill>
                  <a:schemeClr val="tx1"/>
                </a:solidFill>
                <a:latin typeface="Walbaum Display" pitchFamily="0" charset="0"/>
                <a:ea typeface="宋体" pitchFamily="0" charset="0"/>
                <a:cs typeface="Lucida Sans"/>
              </a:rPr>
              <a:t> </a:t>
            </a:r>
            <a:r>
              <a:rPr lang="en-US" altLang="zh-CN" sz="4000" b="1" i="0" u="none" strike="noStrike" kern="1200" cap="none" spc="0" baseline="0">
                <a:solidFill>
                  <a:schemeClr val="tx1"/>
                </a:solidFill>
                <a:latin typeface="Walbaum Display" pitchFamily="0" charset="0"/>
                <a:ea typeface="宋体" pitchFamily="0" charset="0"/>
                <a:cs typeface="Lucida Sans"/>
              </a:rPr>
              <a:t>WORLD</a:t>
            </a:r>
            <a:r>
              <a:rPr lang="en-US" altLang="zh-CN" sz="4000" b="0" i="0" u="none" strike="noStrike" kern="1200" cap="none" spc="0" baseline="0">
                <a:solidFill>
                  <a:schemeClr val="tx1"/>
                </a:solidFill>
                <a:latin typeface="Walbaum Display" pitchFamily="0" charset="0"/>
                <a:ea typeface="宋体" pitchFamily="0" charset="0"/>
                <a:cs typeface="Lucida Sans"/>
              </a:rPr>
              <a:t> </a:t>
            </a:r>
            <a:r>
              <a:rPr lang="en-US" altLang="zh-CN" sz="4000" b="1" i="0" u="none" strike="noStrike" kern="1200" cap="none" spc="0" baseline="0">
                <a:solidFill>
                  <a:schemeClr val="tx1"/>
                </a:solidFill>
                <a:latin typeface="Walbaum Display" pitchFamily="0" charset="0"/>
                <a:ea typeface="宋体" pitchFamily="0" charset="0"/>
                <a:cs typeface="Lucida Sans"/>
              </a:rPr>
              <a:t>APPLICATION</a:t>
            </a:r>
            <a:r>
              <a:rPr lang="en-US" altLang="zh-CN" sz="4000" b="0" i="0" u="none" strike="noStrike" kern="1200" cap="none" spc="0" baseline="0">
                <a:solidFill>
                  <a:schemeClr val="tx1"/>
                </a:solidFill>
                <a:latin typeface="Walbaum Display" pitchFamily="0" charset="0"/>
                <a:ea typeface="宋体" pitchFamily="0" charset="0"/>
                <a:cs typeface="Lucida Sans"/>
              </a:rPr>
              <a:t> </a:t>
            </a:r>
            <a:endParaRPr lang="zh-CN" altLang="en-US" sz="4000" b="0" i="0" u="none" strike="noStrike" kern="1200" cap="none" spc="0" baseline="0">
              <a:solidFill>
                <a:schemeClr val="tx1"/>
              </a:solidFill>
              <a:latin typeface="Walbaum Display" pitchFamily="0" charset="0"/>
              <a:ea typeface="宋体" pitchFamily="0" charset="0"/>
              <a:cs typeface="Lucida Sans"/>
            </a:endParaRPr>
          </a:p>
        </p:txBody>
      </p:sp>
      <p:sp>
        <p:nvSpPr>
          <p:cNvPr id="47" name="文本框"/>
          <p:cNvSpPr>
            <a:spLocks noGrp="1"/>
          </p:cNvSpPr>
          <p:nvPr>
            <p:ph type="body" idx="1"/>
          </p:nvPr>
        </p:nvSpPr>
        <p:spPr>
          <a:xfrm rot="0">
            <a:off x="6096000" y="1909959"/>
            <a:ext cx="5478391" cy="432700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Walbaum Display" pitchFamily="0" charset="0"/>
                <a:ea typeface="宋体" pitchFamily="0" charset="0"/>
                <a:cs typeface="Lucida Sans"/>
              </a:rPr>
              <a:t>The combination of IBM Cloud Watson Assistant and IBM Container Registry has numerous real-world applications. From customer support and e-commerce to healthcare and banking, businesses across industries can benefit from these powerful tools to deliver efficient and personalized </a:t>
            </a:r>
            <a:r>
              <a:rPr lang="en-US" altLang="zh-CN" sz="2000" b="1" i="0" u="none" strike="noStrike" kern="1200" cap="none" spc="0" baseline="0">
                <a:solidFill>
                  <a:schemeClr val="tx1"/>
                </a:solidFill>
                <a:latin typeface="Walbaum Display" pitchFamily="0" charset="0"/>
                <a:ea typeface="宋体" pitchFamily="0" charset="0"/>
                <a:cs typeface="Lucida Sans"/>
              </a:rPr>
              <a:t>chatbot</a:t>
            </a:r>
            <a:r>
              <a:rPr lang="en-US" altLang="zh-CN" sz="2000" b="1" i="0" u="none" strike="noStrike" kern="1200" cap="none" spc="0" baseline="0">
                <a:solidFill>
                  <a:schemeClr val="tx1"/>
                </a:solidFill>
                <a:latin typeface="Walbaum Display" pitchFamily="0" charset="0"/>
                <a:ea typeface="宋体" pitchFamily="0" charset="0"/>
                <a:cs typeface="Lucida Sans"/>
              </a:rPr>
              <a:t> experiences.</a:t>
            </a:r>
            <a:endParaRPr lang="zh-CN" altLang="en-US" sz="2000" b="1" i="0" u="none" strike="noStrike" kern="1200" cap="none" spc="0" baseline="0">
              <a:solidFill>
                <a:schemeClr val="tx1"/>
              </a:solidFill>
              <a:latin typeface="Walbaum Display" pitchFamily="0" charset="0"/>
              <a:ea typeface="宋体" pitchFamily="0" charset="0"/>
              <a:cs typeface="Lucida Sans"/>
            </a:endParaRPr>
          </a:p>
        </p:txBody>
      </p:sp>
      <p:pic>
        <p:nvPicPr>
          <p:cNvPr id="48" name="图片"/>
          <p:cNvPicPr>
            <a:picLocks noChangeAspect="1"/>
          </p:cNvPicPr>
          <p:nvPr/>
        </p:nvPicPr>
        <p:blipFill>
          <a:blip r:embed="rId1" cstate="print"/>
          <a:stretch>
            <a:fillRect/>
          </a:stretch>
        </p:blipFill>
        <p:spPr>
          <a:xfrm rot="0">
            <a:off x="1889656" y="1909959"/>
            <a:ext cx="4206344" cy="3541894"/>
          </a:xfrm>
          <a:prstGeom prst="rect"/>
          <a:noFill/>
          <a:ln w="12700" cmpd="sng" cap="flat">
            <a:noFill/>
            <a:prstDash val="solid"/>
            <a:miter/>
          </a:ln>
        </p:spPr>
      </p:pic>
    </p:spTree>
    <p:extLst>
      <p:ext uri="{BB962C8B-B14F-4D97-AF65-F5344CB8AC3E}">
        <p14:creationId xmlns:p14="http://schemas.microsoft.com/office/powerpoint/2010/main" val="17693503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1143000" y="958856"/>
            <a:ext cx="9905999" cy="136089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br>
              <a:rPr lang="zh-CN" altLang="en-US" sz="3600" b="0" i="0" u="none" strike="noStrike" kern="1200" cap="none" spc="0" baseline="0">
                <a:solidFill>
                  <a:srgbClr val="343541"/>
                </a:solidFill>
                <a:latin typeface="Söhne" pitchFamily="0" charset="0"/>
                <a:ea typeface="宋体" pitchFamily="0" charset="0"/>
                <a:cs typeface="Lucida Sans"/>
              </a:rPr>
            </a:br>
            <a:r>
              <a:rPr lang="en-US" altLang="zh-CN" sz="3600" b="1" i="0" u="none" strike="noStrike" kern="1200" cap="none" spc="0" baseline="0">
                <a:solidFill>
                  <a:schemeClr val="tx1"/>
                </a:solidFill>
                <a:latin typeface="Söhne" pitchFamily="0" charset="0"/>
                <a:ea typeface="宋体" pitchFamily="0" charset="0"/>
                <a:cs typeface="Lucida Sans"/>
              </a:rPr>
              <a:t>Containerize</a:t>
            </a:r>
            <a:r>
              <a:rPr lang="en-US" altLang="zh-CN" sz="3600" b="0" i="0" u="none" strike="noStrike" kern="1200" cap="none" spc="0" baseline="0">
                <a:solidFill>
                  <a:srgbClr val="343541"/>
                </a:solidFill>
                <a:latin typeface="Söhne" pitchFamily="0" charset="0"/>
                <a:ea typeface="宋体" pitchFamily="0" charset="0"/>
                <a:cs typeface="Lucida Sans"/>
              </a:rPr>
              <a:t> </a:t>
            </a:r>
            <a:r>
              <a:rPr lang="en-US" altLang="zh-CN" sz="3600" b="1" i="0" u="none" strike="noStrike" kern="1200" cap="none" spc="0" baseline="0">
                <a:solidFill>
                  <a:schemeClr val="tx1"/>
                </a:solidFill>
                <a:latin typeface="Söhne" pitchFamily="0" charset="0"/>
                <a:ea typeface="宋体" pitchFamily="0" charset="0"/>
                <a:cs typeface="Lucida Sans"/>
              </a:rPr>
              <a:t>your</a:t>
            </a:r>
            <a:r>
              <a:rPr lang="en-US" altLang="zh-CN" sz="3600" b="0" i="0" u="none" strike="noStrike" kern="1200" cap="none" spc="0" baseline="0">
                <a:solidFill>
                  <a:srgbClr val="343541"/>
                </a:solidFill>
                <a:latin typeface="Söhne" pitchFamily="0" charset="0"/>
                <a:ea typeface="宋体" pitchFamily="0" charset="0"/>
                <a:cs typeface="Lucida Sans"/>
              </a:rPr>
              <a:t> </a:t>
            </a:r>
            <a:r>
              <a:rPr lang="en-US" altLang="zh-CN" sz="4000" b="1" i="0" u="none" strike="noStrike" kern="1200" cap="none" spc="0" baseline="0">
                <a:solidFill>
                  <a:schemeClr val="tx1"/>
                </a:solidFill>
                <a:latin typeface="Söhne" pitchFamily="0" charset="0"/>
                <a:ea typeface="宋体" pitchFamily="0" charset="0"/>
                <a:cs typeface="Lucida Sans"/>
              </a:rPr>
              <a:t>application</a:t>
            </a:r>
            <a:br>
              <a:rPr lang="zh-CN" altLang="en-US" sz="3600" b="0" i="0" u="none" strike="noStrike" kern="1200" cap="none" spc="0" baseline="0">
                <a:solidFill>
                  <a:srgbClr val="343541"/>
                </a:solidFill>
                <a:latin typeface="Söhne" pitchFamily="0" charset="0"/>
                <a:ea typeface="宋体" pitchFamily="0" charset="0"/>
                <a:cs typeface="Lucida Sans"/>
              </a:rPr>
            </a:br>
            <a:endParaRPr lang="zh-CN" altLang="en-US" sz="3600" b="0" i="0" u="none" strike="noStrike" kern="1200" cap="none" spc="0" baseline="0">
              <a:solidFill>
                <a:schemeClr val="tx1"/>
              </a:solidFill>
              <a:latin typeface="Walbaum Display" pitchFamily="0" charset="0"/>
              <a:ea typeface="宋体" pitchFamily="0" charset="0"/>
              <a:cs typeface="Lucida Sans"/>
            </a:endParaRPr>
          </a:p>
        </p:txBody>
      </p:sp>
      <p:sp>
        <p:nvSpPr>
          <p:cNvPr id="50" name="文本框"/>
          <p:cNvSpPr>
            <a:spLocks noGrp="1"/>
          </p:cNvSpPr>
          <p:nvPr>
            <p:ph type="body" idx="1"/>
          </p:nvPr>
        </p:nvSpPr>
        <p:spPr>
          <a:xfrm rot="0">
            <a:off x="1143001" y="2332026"/>
            <a:ext cx="5748286" cy="35671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800" b="1" i="0" u="none" strike="noStrike" kern="1200" cap="none" spc="0" baseline="0">
                <a:solidFill>
                  <a:schemeClr val="tx1"/>
                </a:solidFill>
                <a:latin typeface="Söhne" pitchFamily="0" charset="0"/>
                <a:ea typeface="宋体" pitchFamily="0" charset="0"/>
                <a:cs typeface="Lucida Sans"/>
              </a:rPr>
              <a:t>Containerizing an application involves creating a container image that encapsulates your program and its dependencies, allowing it to run consistently across different environments.</a:t>
            </a:r>
            <a:endParaRPr lang="zh-CN" altLang="en-US" sz="2800" b="1" i="0" u="none" strike="noStrike" kern="1200" cap="none" spc="0" baseline="0">
              <a:solidFill>
                <a:schemeClr val="tx1"/>
              </a:solidFill>
              <a:latin typeface="Walbaum Display" pitchFamily="0" charset="0"/>
              <a:ea typeface="宋体" pitchFamily="0" charset="0"/>
              <a:cs typeface="Lucida Sans"/>
            </a:endParaRPr>
          </a:p>
        </p:txBody>
      </p:sp>
    </p:spTree>
    <p:extLst>
      <p:ext uri="{BB962C8B-B14F-4D97-AF65-F5344CB8AC3E}">
        <p14:creationId xmlns:p14="http://schemas.microsoft.com/office/powerpoint/2010/main" val="1735878103"/>
      </p:ext>
    </p:extLst>
  </p:cSld>
  <p:clrMapOvr>
    <a:masterClrMapping/>
  </p:clrMapOvr>
</p:sld>
</file>

<file path=ppt/theme/theme1.xml><?xml version="1.0" encoding="utf-8"?>
<a:theme xmlns:a="http://schemas.openxmlformats.org/drawingml/2006/main" name="RegattaVTI">
  <a:themeElements>
    <a:clrScheme name="RegattaVTI">
      <a:dk1>
        <a:srgbClr val="FFFFFF"/>
      </a:dk1>
      <a:lt1>
        <a:srgbClr val="000000"/>
      </a:lt1>
      <a:dk2>
        <a:srgbClr val="F3F0F1"/>
      </a:dk2>
      <a:lt2>
        <a:srgbClr val="1C2431"/>
      </a:lt2>
      <a:accent1>
        <a:srgbClr val="45B199"/>
      </a:accent1>
      <a:accent2>
        <a:srgbClr val="3B9AB1"/>
      </a:accent2>
      <a:accent3>
        <a:srgbClr val="4D7BC3"/>
      </a:accent3>
      <a:accent4>
        <a:srgbClr val="4643B5"/>
      </a:accent4>
      <a:accent5>
        <a:srgbClr val="814DC3"/>
      </a:accent5>
      <a:accent6>
        <a:srgbClr val="A13BB1"/>
      </a:accent6>
      <a:hlink>
        <a:srgbClr val="789431"/>
      </a:hlink>
      <a:folHlink>
        <a:srgbClr val="7F7F7F"/>
      </a:folHlink>
    </a:clrScheme>
    <a:fontScheme name="RegattaVTI">
      <a:majorFont>
        <a:latin typeface=""/>
        <a:ea typeface=""/>
        <a:cs typeface=""/>
      </a:majorFont>
      <a:minorFont>
        <a:latin typeface=""/>
        <a:ea typeface=""/>
        <a:cs typeface=""/>
      </a:minorFont>
    </a:fontScheme>
    <a:fmtScheme name="Regatta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CHATBOT DEPLOYMENT WITH IBM CLOUD WATSON ASSISTENT </dc:title>
  <dc:creator>ajiriya123456@gmail.com</dc:creator>
  <cp:lastModifiedBy>root</cp:lastModifiedBy>
  <cp:revision>4</cp:revision>
  <dcterms:created xsi:type="dcterms:W3CDTF">2023-11-01T06:45:28Z</dcterms:created>
  <dcterms:modified xsi:type="dcterms:W3CDTF">2023-11-01T12:59:57Z</dcterms:modified>
</cp:coreProperties>
</file>