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43D60-5885-2AF7-D918-1ECCBBFA9F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A02DDF-30D7-FB52-FFFF-C9C0111BCE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BAE44A-9305-9D5A-4D6F-FF4019F39B15}"/>
              </a:ext>
            </a:extLst>
          </p:cNvPr>
          <p:cNvSpPr>
            <a:spLocks noGrp="1"/>
          </p:cNvSpPr>
          <p:nvPr>
            <p:ph type="dt" sz="half" idx="10"/>
          </p:nvPr>
        </p:nvSpPr>
        <p:spPr/>
        <p:txBody>
          <a:bodyPr/>
          <a:lstStyle/>
          <a:p>
            <a:fld id="{9BE35CC6-46A2-47EC-BB4E-88C0BD4A1269}" type="datetimeFigureOut">
              <a:rPr lang="en-IN" smtClean="0"/>
              <a:t>23-05-2024</a:t>
            </a:fld>
            <a:endParaRPr lang="en-IN"/>
          </a:p>
        </p:txBody>
      </p:sp>
      <p:sp>
        <p:nvSpPr>
          <p:cNvPr id="5" name="Footer Placeholder 4">
            <a:extLst>
              <a:ext uri="{FF2B5EF4-FFF2-40B4-BE49-F238E27FC236}">
                <a16:creationId xmlns:a16="http://schemas.microsoft.com/office/drawing/2014/main" id="{1D63AB13-B09E-40DC-C6D7-6E2BD15D67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70B2CB-7C44-5141-668A-5E89F7BBFC73}"/>
              </a:ext>
            </a:extLst>
          </p:cNvPr>
          <p:cNvSpPr>
            <a:spLocks noGrp="1"/>
          </p:cNvSpPr>
          <p:nvPr>
            <p:ph type="sldNum" sz="quarter" idx="12"/>
          </p:nvPr>
        </p:nvSpPr>
        <p:spPr/>
        <p:txBody>
          <a:bodyPr/>
          <a:lstStyle/>
          <a:p>
            <a:fld id="{751EA02E-DC40-443F-8A97-763D7A8348BE}" type="slidenum">
              <a:rPr lang="en-IN" smtClean="0"/>
              <a:t>‹#›</a:t>
            </a:fld>
            <a:endParaRPr lang="en-IN"/>
          </a:p>
        </p:txBody>
      </p:sp>
    </p:spTree>
    <p:extLst>
      <p:ext uri="{BB962C8B-B14F-4D97-AF65-F5344CB8AC3E}">
        <p14:creationId xmlns:p14="http://schemas.microsoft.com/office/powerpoint/2010/main" val="411577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52D3-5A3C-C4E7-A7E5-B2C169127D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1B731F-5AE3-F942-BBEC-D0EEBFE1E8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A1EF6B-25DD-6D07-837B-8FC5A87E02BE}"/>
              </a:ext>
            </a:extLst>
          </p:cNvPr>
          <p:cNvSpPr>
            <a:spLocks noGrp="1"/>
          </p:cNvSpPr>
          <p:nvPr>
            <p:ph type="dt" sz="half" idx="10"/>
          </p:nvPr>
        </p:nvSpPr>
        <p:spPr/>
        <p:txBody>
          <a:bodyPr/>
          <a:lstStyle/>
          <a:p>
            <a:fld id="{9BE35CC6-46A2-47EC-BB4E-88C0BD4A1269}" type="datetimeFigureOut">
              <a:rPr lang="en-IN" smtClean="0"/>
              <a:t>23-05-2024</a:t>
            </a:fld>
            <a:endParaRPr lang="en-IN"/>
          </a:p>
        </p:txBody>
      </p:sp>
      <p:sp>
        <p:nvSpPr>
          <p:cNvPr id="5" name="Footer Placeholder 4">
            <a:extLst>
              <a:ext uri="{FF2B5EF4-FFF2-40B4-BE49-F238E27FC236}">
                <a16:creationId xmlns:a16="http://schemas.microsoft.com/office/drawing/2014/main" id="{33B216E8-E7F7-7521-AA03-E3EC0536E9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6BC4E-DFB9-CE58-CBD0-395D96F41BAB}"/>
              </a:ext>
            </a:extLst>
          </p:cNvPr>
          <p:cNvSpPr>
            <a:spLocks noGrp="1"/>
          </p:cNvSpPr>
          <p:nvPr>
            <p:ph type="sldNum" sz="quarter" idx="12"/>
          </p:nvPr>
        </p:nvSpPr>
        <p:spPr/>
        <p:txBody>
          <a:bodyPr/>
          <a:lstStyle/>
          <a:p>
            <a:fld id="{751EA02E-DC40-443F-8A97-763D7A8348BE}" type="slidenum">
              <a:rPr lang="en-IN" smtClean="0"/>
              <a:t>‹#›</a:t>
            </a:fld>
            <a:endParaRPr lang="en-IN"/>
          </a:p>
        </p:txBody>
      </p:sp>
    </p:spTree>
    <p:extLst>
      <p:ext uri="{BB962C8B-B14F-4D97-AF65-F5344CB8AC3E}">
        <p14:creationId xmlns:p14="http://schemas.microsoft.com/office/powerpoint/2010/main" val="21546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59D145-81F4-0F5C-A410-D1D5E96CCF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442FC5-0E53-1396-6542-C3187E186B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4D3098-B09D-DBF9-9B46-0211584EAEBE}"/>
              </a:ext>
            </a:extLst>
          </p:cNvPr>
          <p:cNvSpPr>
            <a:spLocks noGrp="1"/>
          </p:cNvSpPr>
          <p:nvPr>
            <p:ph type="dt" sz="half" idx="10"/>
          </p:nvPr>
        </p:nvSpPr>
        <p:spPr/>
        <p:txBody>
          <a:bodyPr/>
          <a:lstStyle/>
          <a:p>
            <a:fld id="{9BE35CC6-46A2-47EC-BB4E-88C0BD4A1269}" type="datetimeFigureOut">
              <a:rPr lang="en-IN" smtClean="0"/>
              <a:t>23-05-2024</a:t>
            </a:fld>
            <a:endParaRPr lang="en-IN"/>
          </a:p>
        </p:txBody>
      </p:sp>
      <p:sp>
        <p:nvSpPr>
          <p:cNvPr id="5" name="Footer Placeholder 4">
            <a:extLst>
              <a:ext uri="{FF2B5EF4-FFF2-40B4-BE49-F238E27FC236}">
                <a16:creationId xmlns:a16="http://schemas.microsoft.com/office/drawing/2014/main" id="{808F4FB4-1FAA-5FD6-8046-AAE2D34DA3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53B633-0572-2DFA-A04C-4DBA261B6EDE}"/>
              </a:ext>
            </a:extLst>
          </p:cNvPr>
          <p:cNvSpPr>
            <a:spLocks noGrp="1"/>
          </p:cNvSpPr>
          <p:nvPr>
            <p:ph type="sldNum" sz="quarter" idx="12"/>
          </p:nvPr>
        </p:nvSpPr>
        <p:spPr/>
        <p:txBody>
          <a:bodyPr/>
          <a:lstStyle/>
          <a:p>
            <a:fld id="{751EA02E-DC40-443F-8A97-763D7A8348BE}" type="slidenum">
              <a:rPr lang="en-IN" smtClean="0"/>
              <a:t>‹#›</a:t>
            </a:fld>
            <a:endParaRPr lang="en-IN"/>
          </a:p>
        </p:txBody>
      </p:sp>
    </p:spTree>
    <p:extLst>
      <p:ext uri="{BB962C8B-B14F-4D97-AF65-F5344CB8AC3E}">
        <p14:creationId xmlns:p14="http://schemas.microsoft.com/office/powerpoint/2010/main" val="1587113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DAE6-3735-3F82-A09A-73240BD13A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6BDF62-E964-52E8-3008-1BB7952189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C02F32-0459-CB43-0DD2-771B5FE018DC}"/>
              </a:ext>
            </a:extLst>
          </p:cNvPr>
          <p:cNvSpPr>
            <a:spLocks noGrp="1"/>
          </p:cNvSpPr>
          <p:nvPr>
            <p:ph type="dt" sz="half" idx="10"/>
          </p:nvPr>
        </p:nvSpPr>
        <p:spPr/>
        <p:txBody>
          <a:bodyPr/>
          <a:lstStyle/>
          <a:p>
            <a:fld id="{9BE35CC6-46A2-47EC-BB4E-88C0BD4A1269}" type="datetimeFigureOut">
              <a:rPr lang="en-IN" smtClean="0"/>
              <a:t>23-05-2024</a:t>
            </a:fld>
            <a:endParaRPr lang="en-IN"/>
          </a:p>
        </p:txBody>
      </p:sp>
      <p:sp>
        <p:nvSpPr>
          <p:cNvPr id="5" name="Footer Placeholder 4">
            <a:extLst>
              <a:ext uri="{FF2B5EF4-FFF2-40B4-BE49-F238E27FC236}">
                <a16:creationId xmlns:a16="http://schemas.microsoft.com/office/drawing/2014/main" id="{C5657601-219B-DE5F-76C3-74C0FAFA75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F2546-B54E-8B82-3578-9D9313171971}"/>
              </a:ext>
            </a:extLst>
          </p:cNvPr>
          <p:cNvSpPr>
            <a:spLocks noGrp="1"/>
          </p:cNvSpPr>
          <p:nvPr>
            <p:ph type="sldNum" sz="quarter" idx="12"/>
          </p:nvPr>
        </p:nvSpPr>
        <p:spPr/>
        <p:txBody>
          <a:bodyPr/>
          <a:lstStyle/>
          <a:p>
            <a:fld id="{751EA02E-DC40-443F-8A97-763D7A8348BE}" type="slidenum">
              <a:rPr lang="en-IN" smtClean="0"/>
              <a:t>‹#›</a:t>
            </a:fld>
            <a:endParaRPr lang="en-IN"/>
          </a:p>
        </p:txBody>
      </p:sp>
    </p:spTree>
    <p:extLst>
      <p:ext uri="{BB962C8B-B14F-4D97-AF65-F5344CB8AC3E}">
        <p14:creationId xmlns:p14="http://schemas.microsoft.com/office/powerpoint/2010/main" val="3944063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9445D-14A3-1646-5EC3-9CC09BC537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6E1754-304B-53D9-6445-61241D1487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BD0A70-8A35-7502-C168-2B089EC6A74D}"/>
              </a:ext>
            </a:extLst>
          </p:cNvPr>
          <p:cNvSpPr>
            <a:spLocks noGrp="1"/>
          </p:cNvSpPr>
          <p:nvPr>
            <p:ph type="dt" sz="half" idx="10"/>
          </p:nvPr>
        </p:nvSpPr>
        <p:spPr/>
        <p:txBody>
          <a:bodyPr/>
          <a:lstStyle/>
          <a:p>
            <a:fld id="{9BE35CC6-46A2-47EC-BB4E-88C0BD4A1269}" type="datetimeFigureOut">
              <a:rPr lang="en-IN" smtClean="0"/>
              <a:t>23-05-2024</a:t>
            </a:fld>
            <a:endParaRPr lang="en-IN"/>
          </a:p>
        </p:txBody>
      </p:sp>
      <p:sp>
        <p:nvSpPr>
          <p:cNvPr id="5" name="Footer Placeholder 4">
            <a:extLst>
              <a:ext uri="{FF2B5EF4-FFF2-40B4-BE49-F238E27FC236}">
                <a16:creationId xmlns:a16="http://schemas.microsoft.com/office/drawing/2014/main" id="{BA2ED7C2-CCD4-6F35-FEC8-AF6D19255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F81E0-3035-942F-3C81-8BEDEE61400D}"/>
              </a:ext>
            </a:extLst>
          </p:cNvPr>
          <p:cNvSpPr>
            <a:spLocks noGrp="1"/>
          </p:cNvSpPr>
          <p:nvPr>
            <p:ph type="sldNum" sz="quarter" idx="12"/>
          </p:nvPr>
        </p:nvSpPr>
        <p:spPr/>
        <p:txBody>
          <a:bodyPr/>
          <a:lstStyle/>
          <a:p>
            <a:fld id="{751EA02E-DC40-443F-8A97-763D7A8348BE}" type="slidenum">
              <a:rPr lang="en-IN" smtClean="0"/>
              <a:t>‹#›</a:t>
            </a:fld>
            <a:endParaRPr lang="en-IN"/>
          </a:p>
        </p:txBody>
      </p:sp>
    </p:spTree>
    <p:extLst>
      <p:ext uri="{BB962C8B-B14F-4D97-AF65-F5344CB8AC3E}">
        <p14:creationId xmlns:p14="http://schemas.microsoft.com/office/powerpoint/2010/main" val="1587762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7380A-3C30-DADA-A3CE-033A198F63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9563D0-051C-81BB-360C-D07AB1997E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0FD656-10A3-D7C3-760B-8C464EAB8D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E9C854-85D6-2409-DD73-65C357D8697D}"/>
              </a:ext>
            </a:extLst>
          </p:cNvPr>
          <p:cNvSpPr>
            <a:spLocks noGrp="1"/>
          </p:cNvSpPr>
          <p:nvPr>
            <p:ph type="dt" sz="half" idx="10"/>
          </p:nvPr>
        </p:nvSpPr>
        <p:spPr/>
        <p:txBody>
          <a:bodyPr/>
          <a:lstStyle/>
          <a:p>
            <a:fld id="{9BE35CC6-46A2-47EC-BB4E-88C0BD4A1269}" type="datetimeFigureOut">
              <a:rPr lang="en-IN" smtClean="0"/>
              <a:t>23-05-2024</a:t>
            </a:fld>
            <a:endParaRPr lang="en-IN"/>
          </a:p>
        </p:txBody>
      </p:sp>
      <p:sp>
        <p:nvSpPr>
          <p:cNvPr id="6" name="Footer Placeholder 5">
            <a:extLst>
              <a:ext uri="{FF2B5EF4-FFF2-40B4-BE49-F238E27FC236}">
                <a16:creationId xmlns:a16="http://schemas.microsoft.com/office/drawing/2014/main" id="{7DDAF4C6-5CB1-64F0-15B0-7B9179FF51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FD3D79-4F7E-7579-DF1D-3502B2CF21F3}"/>
              </a:ext>
            </a:extLst>
          </p:cNvPr>
          <p:cNvSpPr>
            <a:spLocks noGrp="1"/>
          </p:cNvSpPr>
          <p:nvPr>
            <p:ph type="sldNum" sz="quarter" idx="12"/>
          </p:nvPr>
        </p:nvSpPr>
        <p:spPr/>
        <p:txBody>
          <a:bodyPr/>
          <a:lstStyle/>
          <a:p>
            <a:fld id="{751EA02E-DC40-443F-8A97-763D7A8348BE}" type="slidenum">
              <a:rPr lang="en-IN" smtClean="0"/>
              <a:t>‹#›</a:t>
            </a:fld>
            <a:endParaRPr lang="en-IN"/>
          </a:p>
        </p:txBody>
      </p:sp>
    </p:spTree>
    <p:extLst>
      <p:ext uri="{BB962C8B-B14F-4D97-AF65-F5344CB8AC3E}">
        <p14:creationId xmlns:p14="http://schemas.microsoft.com/office/powerpoint/2010/main" val="201326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CF98-35B1-2CF3-5C14-CD95DB4FDB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4C55BB-CC89-BCE7-24B4-9C3F435418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0DBD6C-4459-2092-324D-9F1C191732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1FF863-19F4-2629-7686-6E4CCF6856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74AB60-6656-6379-F6EB-4AE6B29B6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5EA68E-6686-F8F3-CDE3-D635246867D2}"/>
              </a:ext>
            </a:extLst>
          </p:cNvPr>
          <p:cNvSpPr>
            <a:spLocks noGrp="1"/>
          </p:cNvSpPr>
          <p:nvPr>
            <p:ph type="dt" sz="half" idx="10"/>
          </p:nvPr>
        </p:nvSpPr>
        <p:spPr/>
        <p:txBody>
          <a:bodyPr/>
          <a:lstStyle/>
          <a:p>
            <a:fld id="{9BE35CC6-46A2-47EC-BB4E-88C0BD4A1269}" type="datetimeFigureOut">
              <a:rPr lang="en-IN" smtClean="0"/>
              <a:t>23-05-2024</a:t>
            </a:fld>
            <a:endParaRPr lang="en-IN"/>
          </a:p>
        </p:txBody>
      </p:sp>
      <p:sp>
        <p:nvSpPr>
          <p:cNvPr id="8" name="Footer Placeholder 7">
            <a:extLst>
              <a:ext uri="{FF2B5EF4-FFF2-40B4-BE49-F238E27FC236}">
                <a16:creationId xmlns:a16="http://schemas.microsoft.com/office/drawing/2014/main" id="{6C51B307-9F26-B965-BD71-FE8BE09649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223188-207A-37EA-9924-E2C45652EA71}"/>
              </a:ext>
            </a:extLst>
          </p:cNvPr>
          <p:cNvSpPr>
            <a:spLocks noGrp="1"/>
          </p:cNvSpPr>
          <p:nvPr>
            <p:ph type="sldNum" sz="quarter" idx="12"/>
          </p:nvPr>
        </p:nvSpPr>
        <p:spPr/>
        <p:txBody>
          <a:bodyPr/>
          <a:lstStyle/>
          <a:p>
            <a:fld id="{751EA02E-DC40-443F-8A97-763D7A8348BE}" type="slidenum">
              <a:rPr lang="en-IN" smtClean="0"/>
              <a:t>‹#›</a:t>
            </a:fld>
            <a:endParaRPr lang="en-IN"/>
          </a:p>
        </p:txBody>
      </p:sp>
    </p:spTree>
    <p:extLst>
      <p:ext uri="{BB962C8B-B14F-4D97-AF65-F5344CB8AC3E}">
        <p14:creationId xmlns:p14="http://schemas.microsoft.com/office/powerpoint/2010/main" val="3915587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D52FA-1A5C-A2D5-F783-83D2EC0754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73D42D-B701-70FA-FE9E-90BFD42E80FF}"/>
              </a:ext>
            </a:extLst>
          </p:cNvPr>
          <p:cNvSpPr>
            <a:spLocks noGrp="1"/>
          </p:cNvSpPr>
          <p:nvPr>
            <p:ph type="dt" sz="half" idx="10"/>
          </p:nvPr>
        </p:nvSpPr>
        <p:spPr/>
        <p:txBody>
          <a:bodyPr/>
          <a:lstStyle/>
          <a:p>
            <a:fld id="{9BE35CC6-46A2-47EC-BB4E-88C0BD4A1269}" type="datetimeFigureOut">
              <a:rPr lang="en-IN" smtClean="0"/>
              <a:t>23-05-2024</a:t>
            </a:fld>
            <a:endParaRPr lang="en-IN"/>
          </a:p>
        </p:txBody>
      </p:sp>
      <p:sp>
        <p:nvSpPr>
          <p:cNvPr id="4" name="Footer Placeholder 3">
            <a:extLst>
              <a:ext uri="{FF2B5EF4-FFF2-40B4-BE49-F238E27FC236}">
                <a16:creationId xmlns:a16="http://schemas.microsoft.com/office/drawing/2014/main" id="{12F97CE0-DB06-4E8B-1338-65CCD99C25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90D335-313B-D3F8-B597-934C05DFB04E}"/>
              </a:ext>
            </a:extLst>
          </p:cNvPr>
          <p:cNvSpPr>
            <a:spLocks noGrp="1"/>
          </p:cNvSpPr>
          <p:nvPr>
            <p:ph type="sldNum" sz="quarter" idx="12"/>
          </p:nvPr>
        </p:nvSpPr>
        <p:spPr/>
        <p:txBody>
          <a:bodyPr/>
          <a:lstStyle/>
          <a:p>
            <a:fld id="{751EA02E-DC40-443F-8A97-763D7A8348BE}" type="slidenum">
              <a:rPr lang="en-IN" smtClean="0"/>
              <a:t>‹#›</a:t>
            </a:fld>
            <a:endParaRPr lang="en-IN"/>
          </a:p>
        </p:txBody>
      </p:sp>
    </p:spTree>
    <p:extLst>
      <p:ext uri="{BB962C8B-B14F-4D97-AF65-F5344CB8AC3E}">
        <p14:creationId xmlns:p14="http://schemas.microsoft.com/office/powerpoint/2010/main" val="306193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FABF0F-1054-3452-2089-8A6BA327869E}"/>
              </a:ext>
            </a:extLst>
          </p:cNvPr>
          <p:cNvSpPr>
            <a:spLocks noGrp="1"/>
          </p:cNvSpPr>
          <p:nvPr>
            <p:ph type="dt" sz="half" idx="10"/>
          </p:nvPr>
        </p:nvSpPr>
        <p:spPr/>
        <p:txBody>
          <a:bodyPr/>
          <a:lstStyle/>
          <a:p>
            <a:fld id="{9BE35CC6-46A2-47EC-BB4E-88C0BD4A1269}" type="datetimeFigureOut">
              <a:rPr lang="en-IN" smtClean="0"/>
              <a:t>23-05-2024</a:t>
            </a:fld>
            <a:endParaRPr lang="en-IN"/>
          </a:p>
        </p:txBody>
      </p:sp>
      <p:sp>
        <p:nvSpPr>
          <p:cNvPr id="3" name="Footer Placeholder 2">
            <a:extLst>
              <a:ext uri="{FF2B5EF4-FFF2-40B4-BE49-F238E27FC236}">
                <a16:creationId xmlns:a16="http://schemas.microsoft.com/office/drawing/2014/main" id="{D042FFB7-8CE0-3501-444F-22A937045B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F25394-3528-B474-E218-E6E579A08822}"/>
              </a:ext>
            </a:extLst>
          </p:cNvPr>
          <p:cNvSpPr>
            <a:spLocks noGrp="1"/>
          </p:cNvSpPr>
          <p:nvPr>
            <p:ph type="sldNum" sz="quarter" idx="12"/>
          </p:nvPr>
        </p:nvSpPr>
        <p:spPr/>
        <p:txBody>
          <a:bodyPr/>
          <a:lstStyle/>
          <a:p>
            <a:fld id="{751EA02E-DC40-443F-8A97-763D7A8348BE}" type="slidenum">
              <a:rPr lang="en-IN" smtClean="0"/>
              <a:t>‹#›</a:t>
            </a:fld>
            <a:endParaRPr lang="en-IN"/>
          </a:p>
        </p:txBody>
      </p:sp>
    </p:spTree>
    <p:extLst>
      <p:ext uri="{BB962C8B-B14F-4D97-AF65-F5344CB8AC3E}">
        <p14:creationId xmlns:p14="http://schemas.microsoft.com/office/powerpoint/2010/main" val="122983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54AE-1E52-5C1C-99FE-980ED4AB3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FBA122-282D-C5A8-4C86-16A0EE9FC9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BCD406-D0A2-52A9-26B8-C25722060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B9C49D-0620-B187-1EE7-5C1E00F6B884}"/>
              </a:ext>
            </a:extLst>
          </p:cNvPr>
          <p:cNvSpPr>
            <a:spLocks noGrp="1"/>
          </p:cNvSpPr>
          <p:nvPr>
            <p:ph type="dt" sz="half" idx="10"/>
          </p:nvPr>
        </p:nvSpPr>
        <p:spPr/>
        <p:txBody>
          <a:bodyPr/>
          <a:lstStyle/>
          <a:p>
            <a:fld id="{9BE35CC6-46A2-47EC-BB4E-88C0BD4A1269}" type="datetimeFigureOut">
              <a:rPr lang="en-IN" smtClean="0"/>
              <a:t>23-05-2024</a:t>
            </a:fld>
            <a:endParaRPr lang="en-IN"/>
          </a:p>
        </p:txBody>
      </p:sp>
      <p:sp>
        <p:nvSpPr>
          <p:cNvPr id="6" name="Footer Placeholder 5">
            <a:extLst>
              <a:ext uri="{FF2B5EF4-FFF2-40B4-BE49-F238E27FC236}">
                <a16:creationId xmlns:a16="http://schemas.microsoft.com/office/drawing/2014/main" id="{05E93587-DC67-F1EB-1E12-33BD324AAB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27507D-CAA2-4311-2C67-B0CEFFDCE151}"/>
              </a:ext>
            </a:extLst>
          </p:cNvPr>
          <p:cNvSpPr>
            <a:spLocks noGrp="1"/>
          </p:cNvSpPr>
          <p:nvPr>
            <p:ph type="sldNum" sz="quarter" idx="12"/>
          </p:nvPr>
        </p:nvSpPr>
        <p:spPr/>
        <p:txBody>
          <a:bodyPr/>
          <a:lstStyle/>
          <a:p>
            <a:fld id="{751EA02E-DC40-443F-8A97-763D7A8348BE}" type="slidenum">
              <a:rPr lang="en-IN" smtClean="0"/>
              <a:t>‹#›</a:t>
            </a:fld>
            <a:endParaRPr lang="en-IN"/>
          </a:p>
        </p:txBody>
      </p:sp>
    </p:spTree>
    <p:extLst>
      <p:ext uri="{BB962C8B-B14F-4D97-AF65-F5344CB8AC3E}">
        <p14:creationId xmlns:p14="http://schemas.microsoft.com/office/powerpoint/2010/main" val="3307826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18938-9C1F-A4E8-0788-855A7C2BBD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FD848B-446F-AE68-79B0-E4BDEDE6F2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833305-0412-5962-9E63-453F7F2AA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BB2C3E-B058-A68A-48FA-4FB039096BDE}"/>
              </a:ext>
            </a:extLst>
          </p:cNvPr>
          <p:cNvSpPr>
            <a:spLocks noGrp="1"/>
          </p:cNvSpPr>
          <p:nvPr>
            <p:ph type="dt" sz="half" idx="10"/>
          </p:nvPr>
        </p:nvSpPr>
        <p:spPr/>
        <p:txBody>
          <a:bodyPr/>
          <a:lstStyle/>
          <a:p>
            <a:fld id="{9BE35CC6-46A2-47EC-BB4E-88C0BD4A1269}" type="datetimeFigureOut">
              <a:rPr lang="en-IN" smtClean="0"/>
              <a:t>23-05-2024</a:t>
            </a:fld>
            <a:endParaRPr lang="en-IN"/>
          </a:p>
        </p:txBody>
      </p:sp>
      <p:sp>
        <p:nvSpPr>
          <p:cNvPr id="6" name="Footer Placeholder 5">
            <a:extLst>
              <a:ext uri="{FF2B5EF4-FFF2-40B4-BE49-F238E27FC236}">
                <a16:creationId xmlns:a16="http://schemas.microsoft.com/office/drawing/2014/main" id="{E76BA900-5A84-603A-5F58-93D946A40A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515CAF-65A8-518F-B6FD-BC65AC6EC146}"/>
              </a:ext>
            </a:extLst>
          </p:cNvPr>
          <p:cNvSpPr>
            <a:spLocks noGrp="1"/>
          </p:cNvSpPr>
          <p:nvPr>
            <p:ph type="sldNum" sz="quarter" idx="12"/>
          </p:nvPr>
        </p:nvSpPr>
        <p:spPr/>
        <p:txBody>
          <a:bodyPr/>
          <a:lstStyle/>
          <a:p>
            <a:fld id="{751EA02E-DC40-443F-8A97-763D7A8348BE}" type="slidenum">
              <a:rPr lang="en-IN" smtClean="0"/>
              <a:t>‹#›</a:t>
            </a:fld>
            <a:endParaRPr lang="en-IN"/>
          </a:p>
        </p:txBody>
      </p:sp>
    </p:spTree>
    <p:extLst>
      <p:ext uri="{BB962C8B-B14F-4D97-AF65-F5344CB8AC3E}">
        <p14:creationId xmlns:p14="http://schemas.microsoft.com/office/powerpoint/2010/main" val="3568996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A2700-D138-9A3C-9BFB-71A9E00903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4E1A76-BE4F-0362-01F4-3913CE0140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730D90-281C-7F2C-E52D-EC0E6936BA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35CC6-46A2-47EC-BB4E-88C0BD4A1269}" type="datetimeFigureOut">
              <a:rPr lang="en-IN" smtClean="0"/>
              <a:t>23-05-2024</a:t>
            </a:fld>
            <a:endParaRPr lang="en-IN"/>
          </a:p>
        </p:txBody>
      </p:sp>
      <p:sp>
        <p:nvSpPr>
          <p:cNvPr id="5" name="Footer Placeholder 4">
            <a:extLst>
              <a:ext uri="{FF2B5EF4-FFF2-40B4-BE49-F238E27FC236}">
                <a16:creationId xmlns:a16="http://schemas.microsoft.com/office/drawing/2014/main" id="{D575D30C-86A0-5958-B668-22A8B3F5A8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3C4C28-F59B-1B73-CC00-A7C7059CA1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1EA02E-DC40-443F-8A97-763D7A8348BE}" type="slidenum">
              <a:rPr lang="en-IN" smtClean="0"/>
              <a:t>‹#›</a:t>
            </a:fld>
            <a:endParaRPr lang="en-IN"/>
          </a:p>
        </p:txBody>
      </p:sp>
    </p:spTree>
    <p:extLst>
      <p:ext uri="{BB962C8B-B14F-4D97-AF65-F5344CB8AC3E}">
        <p14:creationId xmlns:p14="http://schemas.microsoft.com/office/powerpoint/2010/main" val="3945951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educba.com/machine-learning-algorithm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geeksforgeeks.org/gradient-descent-in-linear-regression/"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2CC7A2CE-76F7-A632-CEEC-9617078FD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309" y="1873734"/>
            <a:ext cx="8334375" cy="41243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6A081DD-04C9-D77E-1D82-9593A8D333D7}"/>
              </a:ext>
            </a:extLst>
          </p:cNvPr>
          <p:cNvPicPr>
            <a:picLocks noChangeAspect="1"/>
          </p:cNvPicPr>
          <p:nvPr/>
        </p:nvPicPr>
        <p:blipFill rotWithShape="1">
          <a:blip r:embed="rId3"/>
          <a:srcRect l="37312" t="29815" r="48324" b="23395"/>
          <a:stretch/>
        </p:blipFill>
        <p:spPr>
          <a:xfrm>
            <a:off x="9422296" y="2305878"/>
            <a:ext cx="1779104" cy="3260035"/>
          </a:xfrm>
          <a:prstGeom prst="rect">
            <a:avLst/>
          </a:prstGeom>
        </p:spPr>
      </p:pic>
      <p:sp>
        <p:nvSpPr>
          <p:cNvPr id="4" name="Title 3">
            <a:extLst>
              <a:ext uri="{FF2B5EF4-FFF2-40B4-BE49-F238E27FC236}">
                <a16:creationId xmlns:a16="http://schemas.microsoft.com/office/drawing/2014/main" id="{49D747BE-7D6C-59FD-E0BF-9FC9B73CA92D}"/>
              </a:ext>
            </a:extLst>
          </p:cNvPr>
          <p:cNvSpPr>
            <a:spLocks noGrp="1"/>
          </p:cNvSpPr>
          <p:nvPr>
            <p:ph type="title"/>
          </p:nvPr>
        </p:nvSpPr>
        <p:spPr>
          <a:xfrm>
            <a:off x="838200" y="365126"/>
            <a:ext cx="10515600" cy="976658"/>
          </a:xfrm>
        </p:spPr>
        <p:txBody>
          <a:bodyPr/>
          <a:lstStyle/>
          <a:p>
            <a:r>
              <a:rPr lang="en-IN" dirty="0"/>
              <a:t>			</a:t>
            </a:r>
            <a:r>
              <a:rPr lang="en-IN" b="1" dirty="0">
                <a:solidFill>
                  <a:schemeClr val="accent1"/>
                </a:solidFill>
              </a:rPr>
              <a:t>Boosting Algorithm</a:t>
            </a:r>
          </a:p>
        </p:txBody>
      </p:sp>
    </p:spTree>
    <p:extLst>
      <p:ext uri="{BB962C8B-B14F-4D97-AF65-F5344CB8AC3E}">
        <p14:creationId xmlns:p14="http://schemas.microsoft.com/office/powerpoint/2010/main" val="1195390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agging and Boosting">
            <a:extLst>
              <a:ext uri="{FF2B5EF4-FFF2-40B4-BE49-F238E27FC236}">
                <a16:creationId xmlns:a16="http://schemas.microsoft.com/office/drawing/2014/main" id="{BECF47EB-5602-2FA8-C35D-E4AA97FDE4E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Bagging and Boosting">
            <a:extLst>
              <a:ext uri="{FF2B5EF4-FFF2-40B4-BE49-F238E27FC236}">
                <a16:creationId xmlns:a16="http://schemas.microsoft.com/office/drawing/2014/main" id="{64F48A2F-EFB7-908E-7931-4E948B8272A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a:extLst>
              <a:ext uri="{FF2B5EF4-FFF2-40B4-BE49-F238E27FC236}">
                <a16:creationId xmlns:a16="http://schemas.microsoft.com/office/drawing/2014/main" id="{499841AE-709E-96E0-7678-4A9ACF8D82CF}"/>
              </a:ext>
            </a:extLst>
          </p:cNvPr>
          <p:cNvSpPr txBox="1"/>
          <p:nvPr/>
        </p:nvSpPr>
        <p:spPr>
          <a:xfrm>
            <a:off x="496956" y="288234"/>
            <a:ext cx="10495721" cy="6186309"/>
          </a:xfrm>
          <a:prstGeom prst="rect">
            <a:avLst/>
          </a:prstGeom>
          <a:noFill/>
        </p:spPr>
        <p:txBody>
          <a:bodyPr wrap="square">
            <a:spAutoFit/>
          </a:bodyPr>
          <a:lstStyle/>
          <a:p>
            <a:pPr algn="l"/>
            <a:r>
              <a:rPr lang="en-US" b="0" i="0" dirty="0">
                <a:solidFill>
                  <a:srgbClr val="242424"/>
                </a:solidFill>
                <a:effectLst/>
                <a:highlight>
                  <a:srgbClr val="FFFFFF"/>
                </a:highlight>
                <a:latin typeface="source-serif-pro"/>
              </a:rPr>
              <a:t>The following are the steps in the boosting algorithm:</a:t>
            </a:r>
          </a:p>
          <a:p>
            <a:pPr algn="l"/>
            <a:endParaRPr lang="en-US" b="0" i="0" dirty="0">
              <a:solidFill>
                <a:srgbClr val="242424"/>
              </a:solidFill>
              <a:effectLst/>
              <a:highlight>
                <a:srgbClr val="FFFFFF"/>
              </a:highlight>
              <a:latin typeface="source-serif-pro"/>
            </a:endParaRPr>
          </a:p>
          <a:p>
            <a:pPr algn="l">
              <a:buFont typeface="+mj-lt"/>
              <a:buAutoNum type="arabicPeriod"/>
            </a:pPr>
            <a:r>
              <a:rPr lang="en-US" b="1" i="1" dirty="0">
                <a:solidFill>
                  <a:srgbClr val="242424"/>
                </a:solidFill>
                <a:effectLst/>
                <a:highlight>
                  <a:srgbClr val="FFFFFF"/>
                </a:highlight>
                <a:latin typeface="source-serif-pro"/>
              </a:rPr>
              <a:t>Initialize weights:</a:t>
            </a:r>
            <a:r>
              <a:rPr lang="en-US" b="0" i="0" dirty="0">
                <a:solidFill>
                  <a:srgbClr val="242424"/>
                </a:solidFill>
                <a:effectLst/>
                <a:highlight>
                  <a:srgbClr val="FFFFFF"/>
                </a:highlight>
                <a:latin typeface="source-serif-pro"/>
              </a:rPr>
              <a:t> At the start of the process, each training example is given equal weight.</a:t>
            </a:r>
          </a:p>
          <a:p>
            <a:pPr algn="l"/>
            <a:endParaRPr lang="en-US" b="0" i="0" dirty="0">
              <a:solidFill>
                <a:srgbClr val="242424"/>
              </a:solidFill>
              <a:effectLst/>
              <a:highlight>
                <a:srgbClr val="FFFFFF"/>
              </a:highlight>
              <a:latin typeface="source-serif-pro"/>
            </a:endParaRPr>
          </a:p>
          <a:p>
            <a:pPr algn="l"/>
            <a:r>
              <a:rPr lang="en-US" b="1" i="1" dirty="0">
                <a:solidFill>
                  <a:srgbClr val="242424"/>
                </a:solidFill>
                <a:effectLst/>
                <a:highlight>
                  <a:srgbClr val="FFFFFF"/>
                </a:highlight>
                <a:latin typeface="source-serif-pro"/>
              </a:rPr>
              <a:t>2.Train a weak learner:</a:t>
            </a:r>
            <a:r>
              <a:rPr lang="en-US" b="0" i="0" dirty="0">
                <a:solidFill>
                  <a:srgbClr val="242424"/>
                </a:solidFill>
                <a:effectLst/>
                <a:highlight>
                  <a:srgbClr val="FFFFFF"/>
                </a:highlight>
                <a:latin typeface="source-serif-pro"/>
              </a:rPr>
              <a:t> The weighted training data is used to train a weak learner. A weak learner is a simple model that outperforms random guessing only marginally. A decision tree with a few levels, for example, can be employed as a weak learner.</a:t>
            </a:r>
          </a:p>
          <a:p>
            <a:pPr algn="l"/>
            <a:endParaRPr lang="en-US" b="0" i="0" dirty="0">
              <a:solidFill>
                <a:srgbClr val="242424"/>
              </a:solidFill>
              <a:effectLst/>
              <a:highlight>
                <a:srgbClr val="FFFFFF"/>
              </a:highlight>
              <a:latin typeface="source-serif-pro"/>
            </a:endParaRPr>
          </a:p>
          <a:p>
            <a:pPr algn="l"/>
            <a:r>
              <a:rPr lang="en-US" b="1" i="1" dirty="0">
                <a:solidFill>
                  <a:srgbClr val="242424"/>
                </a:solidFill>
                <a:effectLst/>
                <a:highlight>
                  <a:srgbClr val="FFFFFF"/>
                </a:highlight>
                <a:latin typeface="source-serif-pro"/>
              </a:rPr>
              <a:t>3.Error calculation:</a:t>
            </a:r>
            <a:r>
              <a:rPr lang="en-US" b="0" i="0" dirty="0">
                <a:solidFill>
                  <a:srgbClr val="242424"/>
                </a:solidFill>
                <a:effectLst/>
                <a:highlight>
                  <a:srgbClr val="FFFFFF"/>
                </a:highlight>
                <a:latin typeface="source-serif-pro"/>
              </a:rPr>
              <a:t> The error of the weak learner on the training data is computed. The weighted sum of misclassified cases constitutes the error.</a:t>
            </a:r>
          </a:p>
          <a:p>
            <a:pPr algn="l"/>
            <a:endParaRPr lang="en-US" dirty="0">
              <a:solidFill>
                <a:srgbClr val="242424"/>
              </a:solidFill>
              <a:highlight>
                <a:srgbClr val="FFFFFF"/>
              </a:highlight>
              <a:latin typeface="source-serif-pro"/>
            </a:endParaRPr>
          </a:p>
          <a:p>
            <a:pPr algn="l"/>
            <a:r>
              <a:rPr lang="en-US" b="1" i="1" dirty="0">
                <a:solidFill>
                  <a:srgbClr val="242424"/>
                </a:solidFill>
                <a:effectLst/>
                <a:highlight>
                  <a:srgbClr val="FFFFFF"/>
                </a:highlight>
                <a:latin typeface="source-serif-pro"/>
              </a:rPr>
              <a:t>4.Update weights:</a:t>
            </a:r>
            <a:r>
              <a:rPr lang="en-US" b="0" i="0" dirty="0">
                <a:solidFill>
                  <a:srgbClr val="242424"/>
                </a:solidFill>
                <a:effectLst/>
                <a:highlight>
                  <a:srgbClr val="FFFFFF"/>
                </a:highlight>
                <a:latin typeface="source-serif-pro"/>
              </a:rPr>
              <a:t> Weights are updated according to the mistake rate of the training examples. Misclassified examples are given higher weights, whereas correctly classified examples are given lower weights.</a:t>
            </a:r>
          </a:p>
          <a:p>
            <a:pPr algn="l"/>
            <a:endParaRPr lang="en-US" b="0" i="0" dirty="0">
              <a:solidFill>
                <a:srgbClr val="242424"/>
              </a:solidFill>
              <a:effectLst/>
              <a:highlight>
                <a:srgbClr val="FFFFFF"/>
              </a:highlight>
              <a:latin typeface="source-serif-pro"/>
            </a:endParaRPr>
          </a:p>
          <a:p>
            <a:pPr algn="l"/>
            <a:r>
              <a:rPr lang="en-US" dirty="0">
                <a:solidFill>
                  <a:srgbClr val="242424"/>
                </a:solidFill>
                <a:highlight>
                  <a:srgbClr val="FFFFFF"/>
                </a:highlight>
                <a:latin typeface="source-serif-pro"/>
              </a:rPr>
              <a:t>5.</a:t>
            </a:r>
            <a:r>
              <a:rPr lang="en-US" b="1" i="1" dirty="0">
                <a:solidFill>
                  <a:srgbClr val="242424"/>
                </a:solidFill>
                <a:effectLst/>
                <a:highlight>
                  <a:srgbClr val="FFFFFF"/>
                </a:highlight>
                <a:latin typeface="source-serif-pro"/>
              </a:rPr>
              <a:t>Repeat:</a:t>
            </a:r>
            <a:r>
              <a:rPr lang="en-US" b="0" i="0" dirty="0">
                <a:solidFill>
                  <a:srgbClr val="242424"/>
                </a:solidFill>
                <a:effectLst/>
                <a:highlight>
                  <a:srgbClr val="FFFFFF"/>
                </a:highlight>
                <a:latin typeface="source-serif-pro"/>
              </a:rPr>
              <a:t> Steps 2–4 are repeated several times. A new weak learner is trained on the updated weights of the training examples in each cycle.</a:t>
            </a:r>
          </a:p>
          <a:p>
            <a:pPr algn="l"/>
            <a:endParaRPr lang="en-US" dirty="0">
              <a:solidFill>
                <a:srgbClr val="242424"/>
              </a:solidFill>
              <a:highlight>
                <a:srgbClr val="FFFFFF"/>
              </a:highlight>
              <a:latin typeface="source-serif-pro"/>
            </a:endParaRPr>
          </a:p>
          <a:p>
            <a:pPr algn="l"/>
            <a:r>
              <a:rPr lang="en-US" b="1" i="1" dirty="0">
                <a:solidFill>
                  <a:srgbClr val="242424"/>
                </a:solidFill>
                <a:effectLst/>
                <a:highlight>
                  <a:srgbClr val="FFFFFF"/>
                </a:highlight>
                <a:latin typeface="source-serif-pro"/>
              </a:rPr>
              <a:t>6.Combine weak learners:</a:t>
            </a:r>
            <a:r>
              <a:rPr lang="en-US" b="0" i="0" dirty="0">
                <a:solidFill>
                  <a:srgbClr val="242424"/>
                </a:solidFill>
                <a:effectLst/>
                <a:highlight>
                  <a:srgbClr val="FFFFFF"/>
                </a:highlight>
                <a:latin typeface="source-serif-pro"/>
              </a:rPr>
              <a:t> The final model is made up of all of the weak learners that were trained in the preceding steps. The accuracy of each weak learner is weighted, and the final prediction is based on the weighted total of the weak learners.</a:t>
            </a:r>
          </a:p>
          <a:p>
            <a:pPr algn="l"/>
            <a:endParaRPr lang="en-US" b="0" i="0" dirty="0">
              <a:solidFill>
                <a:srgbClr val="242424"/>
              </a:solidFill>
              <a:effectLst/>
              <a:highlight>
                <a:srgbClr val="FFFFFF"/>
              </a:highlight>
              <a:latin typeface="source-serif-pro"/>
            </a:endParaRPr>
          </a:p>
          <a:p>
            <a:pPr algn="l"/>
            <a:r>
              <a:rPr lang="en-US" b="1" i="1" dirty="0">
                <a:solidFill>
                  <a:srgbClr val="242424"/>
                </a:solidFill>
                <a:effectLst/>
                <a:highlight>
                  <a:srgbClr val="FFFFFF"/>
                </a:highlight>
                <a:latin typeface="source-serif-pro"/>
              </a:rPr>
              <a:t>7.Forecast</a:t>
            </a:r>
            <a:r>
              <a:rPr lang="en-US" b="0" i="0" dirty="0">
                <a:solidFill>
                  <a:srgbClr val="242424"/>
                </a:solidFill>
                <a:effectLst/>
                <a:highlight>
                  <a:srgbClr val="FFFFFF"/>
                </a:highlight>
                <a:latin typeface="source-serif-pro"/>
              </a:rPr>
              <a:t>: The finished model is used to forecast fresh instances’ class labels.</a:t>
            </a:r>
          </a:p>
        </p:txBody>
      </p:sp>
    </p:spTree>
    <p:extLst>
      <p:ext uri="{BB962C8B-B14F-4D97-AF65-F5344CB8AC3E}">
        <p14:creationId xmlns:p14="http://schemas.microsoft.com/office/powerpoint/2010/main" val="2829283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7 Most Popular Boosting Algorithms">
            <a:extLst>
              <a:ext uri="{FF2B5EF4-FFF2-40B4-BE49-F238E27FC236}">
                <a16:creationId xmlns:a16="http://schemas.microsoft.com/office/drawing/2014/main" id="{5FA02B5A-26B3-788D-D540-AE3713F095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36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409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2A695998-63E4-1E3E-F9AD-37E6B6EC10C8}"/>
              </a:ext>
            </a:extLst>
          </p:cNvPr>
          <p:cNvSpPr txBox="1">
            <a:spLocks/>
          </p:cNvSpPr>
          <p:nvPr/>
        </p:nvSpPr>
        <p:spPr>
          <a:xfrm>
            <a:off x="72887" y="345248"/>
            <a:ext cx="10515600" cy="9766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r>
              <a:rPr lang="en-IN" b="1" dirty="0">
                <a:solidFill>
                  <a:schemeClr val="accent1"/>
                </a:solidFill>
              </a:rPr>
              <a:t>Adaptive Boosting / ADA Boosting</a:t>
            </a:r>
          </a:p>
        </p:txBody>
      </p:sp>
      <p:pic>
        <p:nvPicPr>
          <p:cNvPr id="4098" name="Picture 2" descr="AdaBoost (Adaptive Boosting) algorithm">
            <a:extLst>
              <a:ext uri="{FF2B5EF4-FFF2-40B4-BE49-F238E27FC236}">
                <a16:creationId xmlns:a16="http://schemas.microsoft.com/office/drawing/2014/main" id="{E0E1259F-B5BA-776A-9741-8ABE35FBF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119" y="1471612"/>
            <a:ext cx="5200650" cy="3914775"/>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stump | AdaBoost Algorithm">
            <a:extLst>
              <a:ext uri="{FF2B5EF4-FFF2-40B4-BE49-F238E27FC236}">
                <a16:creationId xmlns:a16="http://schemas.microsoft.com/office/drawing/2014/main" id="{5D8FDBDB-3DDF-6524-5C0C-A7A87E9BC0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2" name="Picture 6" descr="stump | AdaBoost Algorithm">
            <a:extLst>
              <a:ext uri="{FF2B5EF4-FFF2-40B4-BE49-F238E27FC236}">
                <a16:creationId xmlns:a16="http://schemas.microsoft.com/office/drawing/2014/main" id="{3E1A8732-3179-56D3-CD85-35F48D8DD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1511" y="4065103"/>
            <a:ext cx="1551443" cy="13212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587975-73DF-9A8E-F514-1B7BEA63A21A}"/>
              </a:ext>
            </a:extLst>
          </p:cNvPr>
          <p:cNvSpPr txBox="1"/>
          <p:nvPr/>
        </p:nvSpPr>
        <p:spPr>
          <a:xfrm>
            <a:off x="5943600" y="2155640"/>
            <a:ext cx="6097656" cy="923330"/>
          </a:xfrm>
          <a:prstGeom prst="rect">
            <a:avLst/>
          </a:prstGeom>
          <a:noFill/>
        </p:spPr>
        <p:txBody>
          <a:bodyPr wrap="square">
            <a:spAutoFit/>
          </a:bodyPr>
          <a:lstStyle/>
          <a:p>
            <a:r>
              <a:rPr lang="en-US" b="0" i="0" dirty="0">
                <a:solidFill>
                  <a:srgbClr val="383838"/>
                </a:solidFill>
                <a:effectLst/>
                <a:highlight>
                  <a:srgbClr val="FFFFFF"/>
                </a:highlight>
                <a:latin typeface="Inter"/>
              </a:rPr>
              <a:t>Adaptive Boosting as the weights are re-assigned to each instance, with higher weights assigned to incorrectly classified instances.</a:t>
            </a:r>
            <a:endParaRPr lang="en-IN" dirty="0"/>
          </a:p>
        </p:txBody>
      </p:sp>
    </p:spTree>
    <p:extLst>
      <p:ext uri="{BB962C8B-B14F-4D97-AF65-F5344CB8AC3E}">
        <p14:creationId xmlns:p14="http://schemas.microsoft.com/office/powerpoint/2010/main" val="239854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ata | AdaBoost Algorithm">
            <a:extLst>
              <a:ext uri="{FF2B5EF4-FFF2-40B4-BE49-F238E27FC236}">
                <a16:creationId xmlns:a16="http://schemas.microsoft.com/office/drawing/2014/main" id="{AC57E618-5223-D7F3-E14F-5A0B27C12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670" y="1475851"/>
            <a:ext cx="5715000" cy="21812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895F5DE-DA36-FC7D-81E3-A107E13A7465}"/>
              </a:ext>
            </a:extLst>
          </p:cNvPr>
          <p:cNvSpPr>
            <a:spLocks noChangeArrowheads="1"/>
          </p:cNvSpPr>
          <p:nvPr/>
        </p:nvSpPr>
        <p:spPr bwMode="auto">
          <a:xfrm>
            <a:off x="124240" y="3811022"/>
            <a:ext cx="12192000"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83838"/>
                </a:solidFill>
                <a:effectLst/>
                <a:latin typeface="Inter"/>
              </a:rPr>
              <a:t>The formula to calculate the sample weights is: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83838"/>
                </a:solidFill>
                <a:effectLst/>
                <a:latin typeface="Inter"/>
              </a:rPr>
              <a:t>  </a:t>
            </a:r>
            <a:r>
              <a:rPr kumimoji="0" lang="en-US" altLang="en-US" sz="3900" b="0" i="0" u="none" strike="noStrike" cap="none" normalizeH="0" baseline="0" dirty="0">
                <a:ln>
                  <a:noFill/>
                </a:ln>
                <a:solidFill>
                  <a:srgbClr val="383838"/>
                </a:solidFill>
                <a:effectLst/>
                <a:latin typeface="Inter"/>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4" name="Picture 4" descr="formula ">
            <a:extLst>
              <a:ext uri="{FF2B5EF4-FFF2-40B4-BE49-F238E27FC236}">
                <a16:creationId xmlns:a16="http://schemas.microsoft.com/office/drawing/2014/main" id="{28347C86-E302-C354-7F94-68152ADEF2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670" y="4678892"/>
            <a:ext cx="3876675" cy="61912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erformance of stumps ">
            <a:extLst>
              <a:ext uri="{FF2B5EF4-FFF2-40B4-BE49-F238E27FC236}">
                <a16:creationId xmlns:a16="http://schemas.microsoft.com/office/drawing/2014/main" id="{DC344868-5D3F-C063-4496-A1930D1892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79300"/>
          <a:stretch/>
        </p:blipFill>
        <p:spPr bwMode="auto">
          <a:xfrm>
            <a:off x="6220240" y="2400935"/>
            <a:ext cx="5715000" cy="64604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net weight sample">
            <a:extLst>
              <a:ext uri="{FF2B5EF4-FFF2-40B4-BE49-F238E27FC236}">
                <a16:creationId xmlns:a16="http://schemas.microsoft.com/office/drawing/2014/main" id="{71C26285-8A81-E756-44F7-0633F4A776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2760" y="4113948"/>
            <a:ext cx="5715000" cy="4572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C92DCFB-8BA7-91E8-B01E-79B530CB230B}"/>
              </a:ext>
            </a:extLst>
          </p:cNvPr>
          <p:cNvSpPr txBox="1">
            <a:spLocks/>
          </p:cNvSpPr>
          <p:nvPr/>
        </p:nvSpPr>
        <p:spPr>
          <a:xfrm>
            <a:off x="72887" y="345248"/>
            <a:ext cx="10515600" cy="9766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r>
              <a:rPr lang="en-IN" b="1" dirty="0">
                <a:solidFill>
                  <a:schemeClr val="accent1"/>
                </a:solidFill>
              </a:rPr>
              <a:t>Adaptive Boosting / ADA Boosting</a:t>
            </a:r>
          </a:p>
        </p:txBody>
      </p:sp>
    </p:spTree>
    <p:extLst>
      <p:ext uri="{BB962C8B-B14F-4D97-AF65-F5344CB8AC3E}">
        <p14:creationId xmlns:p14="http://schemas.microsoft.com/office/powerpoint/2010/main" val="3611110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857AF74F-3F74-8C79-58E2-E5DDB0AE9430}"/>
              </a:ext>
            </a:extLst>
          </p:cNvPr>
          <p:cNvSpPr txBox="1">
            <a:spLocks/>
          </p:cNvSpPr>
          <p:nvPr/>
        </p:nvSpPr>
        <p:spPr>
          <a:xfrm>
            <a:off x="659295" y="434700"/>
            <a:ext cx="10515600" cy="9766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r>
              <a:rPr lang="en-IN" b="1" dirty="0">
                <a:solidFill>
                  <a:schemeClr val="accent1"/>
                </a:solidFill>
              </a:rPr>
              <a:t>XG Boosting</a:t>
            </a:r>
          </a:p>
        </p:txBody>
      </p:sp>
      <p:sp>
        <p:nvSpPr>
          <p:cNvPr id="4" name="TextBox 3">
            <a:extLst>
              <a:ext uri="{FF2B5EF4-FFF2-40B4-BE49-F238E27FC236}">
                <a16:creationId xmlns:a16="http://schemas.microsoft.com/office/drawing/2014/main" id="{6C282A5C-EFD2-050F-0592-6C5D8B334816}"/>
              </a:ext>
            </a:extLst>
          </p:cNvPr>
          <p:cNvSpPr txBox="1"/>
          <p:nvPr/>
        </p:nvSpPr>
        <p:spPr>
          <a:xfrm>
            <a:off x="325505" y="1789117"/>
            <a:ext cx="3848929" cy="4801314"/>
          </a:xfrm>
          <a:prstGeom prst="rect">
            <a:avLst/>
          </a:prstGeom>
          <a:noFill/>
        </p:spPr>
        <p:txBody>
          <a:bodyPr wrap="square">
            <a:spAutoFit/>
          </a:bodyPr>
          <a:lstStyle/>
          <a:p>
            <a:r>
              <a:rPr lang="en-US" b="0" i="0" dirty="0">
                <a:solidFill>
                  <a:srgbClr val="273239"/>
                </a:solidFill>
                <a:effectLst/>
                <a:highlight>
                  <a:srgbClr val="FFFFFF"/>
                </a:highlight>
                <a:latin typeface="-apple-system"/>
              </a:rPr>
              <a:t>XGBoost or the Extreme Gradient boost is a </a:t>
            </a:r>
            <a:r>
              <a:rPr lang="en-US" b="1" i="0" u="none" strike="noStrike" dirty="0">
                <a:solidFill>
                  <a:srgbClr val="E93F33"/>
                </a:solidFill>
                <a:effectLst/>
                <a:highlight>
                  <a:srgbClr val="FFFFFF"/>
                </a:highlight>
                <a:latin typeface="-apple-system"/>
                <a:hlinkClick r:id="rId2"/>
              </a:rPr>
              <a:t>machine learning algorithm</a:t>
            </a:r>
            <a:r>
              <a:rPr lang="en-US" b="0" i="0" dirty="0">
                <a:solidFill>
                  <a:srgbClr val="273239"/>
                </a:solidFill>
                <a:effectLst/>
                <a:highlight>
                  <a:srgbClr val="FFFFFF"/>
                </a:highlight>
                <a:latin typeface="-apple-system"/>
              </a:rPr>
              <a:t> that is used for the implementation of gradient boosting decision trees. Why decision trees? When we talk about unstructured data like the images, unstructured text data, etc., the ANN models (Artificial neural network) seems to reside at the top when we try to predict. While when we talk about structured/semi-structured data, decision trees are currently the best. XGBoost was basically designed for improving the speed and performance of machine learning models greatly, and it served the purpose very well.</a:t>
            </a:r>
            <a:endParaRPr lang="en-IN" dirty="0"/>
          </a:p>
        </p:txBody>
      </p:sp>
      <p:pic>
        <p:nvPicPr>
          <p:cNvPr id="9218" name="Picture 2">
            <a:extLst>
              <a:ext uri="{FF2B5EF4-FFF2-40B4-BE49-F238E27FC236}">
                <a16:creationId xmlns:a16="http://schemas.microsoft.com/office/drawing/2014/main" id="{6B6F075F-3CBE-6B40-B551-C67857AEAD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958" y="2137050"/>
            <a:ext cx="7620000" cy="42862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3">
            <a:extLst>
              <a:ext uri="{FF2B5EF4-FFF2-40B4-BE49-F238E27FC236}">
                <a16:creationId xmlns:a16="http://schemas.microsoft.com/office/drawing/2014/main" id="{1F858306-A3ED-5AE3-6FDE-B3F155AB02CA}"/>
              </a:ext>
            </a:extLst>
          </p:cNvPr>
          <p:cNvSpPr txBox="1">
            <a:spLocks/>
          </p:cNvSpPr>
          <p:nvPr/>
        </p:nvSpPr>
        <p:spPr>
          <a:xfrm>
            <a:off x="2100470" y="1459842"/>
            <a:ext cx="10866782" cy="9766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r>
              <a:rPr lang="en-IN" sz="2800" b="1" dirty="0">
                <a:solidFill>
                  <a:schemeClr val="tx1">
                    <a:lumMod val="65000"/>
                    <a:lumOff val="35000"/>
                  </a:schemeClr>
                </a:solidFill>
              </a:rPr>
              <a:t>Features Supported by XG Boosting</a:t>
            </a:r>
          </a:p>
        </p:txBody>
      </p:sp>
    </p:spTree>
    <p:extLst>
      <p:ext uri="{BB962C8B-B14F-4D97-AF65-F5344CB8AC3E}">
        <p14:creationId xmlns:p14="http://schemas.microsoft.com/office/powerpoint/2010/main" val="373978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F5851C-5444-E90A-A49A-E2F17FF7A039}"/>
              </a:ext>
            </a:extLst>
          </p:cNvPr>
          <p:cNvSpPr txBox="1"/>
          <p:nvPr/>
        </p:nvSpPr>
        <p:spPr>
          <a:xfrm>
            <a:off x="395079" y="1717282"/>
            <a:ext cx="3292338" cy="3416320"/>
          </a:xfrm>
          <a:prstGeom prst="rect">
            <a:avLst/>
          </a:prstGeom>
          <a:noFill/>
        </p:spPr>
        <p:txBody>
          <a:bodyPr wrap="square">
            <a:spAutoFit/>
          </a:bodyPr>
          <a:lstStyle/>
          <a:p>
            <a:r>
              <a:rPr lang="en-US" b="0" i="0" dirty="0" err="1">
                <a:solidFill>
                  <a:srgbClr val="273239"/>
                </a:solidFill>
                <a:effectLst/>
                <a:highlight>
                  <a:srgbClr val="FFFFFF"/>
                </a:highlight>
                <a:latin typeface="Nunito" panose="020F0502020204030204" pitchFamily="2" charset="0"/>
              </a:rPr>
              <a:t>LightGBM</a:t>
            </a:r>
            <a:r>
              <a:rPr lang="en-US" b="0" i="0" dirty="0">
                <a:solidFill>
                  <a:srgbClr val="273239"/>
                </a:solidFill>
                <a:effectLst/>
                <a:highlight>
                  <a:srgbClr val="FFFFFF"/>
                </a:highlight>
                <a:latin typeface="Nunito" panose="020F0502020204030204" pitchFamily="2" charset="0"/>
              </a:rPr>
              <a:t> is an ensemble learning framework, specifically a gradient boosting method, which constructs a strong learner by sequentially adding weak learners in a</a:t>
            </a:r>
            <a:r>
              <a:rPr lang="en-US" b="0" i="0" u="sng" dirty="0">
                <a:effectLst/>
                <a:highlight>
                  <a:srgbClr val="FFFFFF"/>
                </a:highlight>
                <a:latin typeface="Nunito" panose="020F0502020204030204" pitchFamily="2" charset="0"/>
                <a:hlinkClick r:id="rId2"/>
              </a:rPr>
              <a:t> gradient descent</a:t>
            </a:r>
            <a:r>
              <a:rPr lang="en-US" b="0" i="0" dirty="0">
                <a:solidFill>
                  <a:srgbClr val="273239"/>
                </a:solidFill>
                <a:effectLst/>
                <a:highlight>
                  <a:srgbClr val="FFFFFF"/>
                </a:highlight>
                <a:latin typeface="Nunito" panose="020F0502020204030204" pitchFamily="2" charset="0"/>
              </a:rPr>
              <a:t> manner. It optimizes memory usage and training time with techniques like Gradient-based One-Side Sampling (GOSS).</a:t>
            </a:r>
            <a:endParaRPr lang="en-IN" dirty="0"/>
          </a:p>
        </p:txBody>
      </p:sp>
      <p:pic>
        <p:nvPicPr>
          <p:cNvPr id="1026" name="Picture 2" descr="XGBoost vs LightGBM tree growth">
            <a:extLst>
              <a:ext uri="{FF2B5EF4-FFF2-40B4-BE49-F238E27FC236}">
                <a16:creationId xmlns:a16="http://schemas.microsoft.com/office/drawing/2014/main" id="{6303081A-6251-12D4-9AF9-DF2BCE2926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184" r="2057" b="8439"/>
          <a:stretch/>
        </p:blipFill>
        <p:spPr bwMode="auto">
          <a:xfrm>
            <a:off x="4276311" y="1578092"/>
            <a:ext cx="6626088" cy="459410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D79C8AE1-2029-25FA-96CE-878A26DCCC19}"/>
              </a:ext>
            </a:extLst>
          </p:cNvPr>
          <p:cNvSpPr txBox="1">
            <a:spLocks/>
          </p:cNvSpPr>
          <p:nvPr/>
        </p:nvSpPr>
        <p:spPr>
          <a:xfrm>
            <a:off x="659295" y="434700"/>
            <a:ext cx="10515600" cy="9766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r>
              <a:rPr lang="en-IN" b="1" dirty="0">
                <a:solidFill>
                  <a:schemeClr val="accent1"/>
                </a:solidFill>
              </a:rPr>
              <a:t>LG Boosting</a:t>
            </a:r>
          </a:p>
        </p:txBody>
      </p:sp>
      <p:sp>
        <p:nvSpPr>
          <p:cNvPr id="6" name="TextBox 5">
            <a:extLst>
              <a:ext uri="{FF2B5EF4-FFF2-40B4-BE49-F238E27FC236}">
                <a16:creationId xmlns:a16="http://schemas.microsoft.com/office/drawing/2014/main" id="{E70C5955-41E1-6FC9-D51F-1FC91068F292}"/>
              </a:ext>
            </a:extLst>
          </p:cNvPr>
          <p:cNvSpPr txBox="1"/>
          <p:nvPr/>
        </p:nvSpPr>
        <p:spPr>
          <a:xfrm>
            <a:off x="265871" y="5133602"/>
            <a:ext cx="3709781" cy="1465981"/>
          </a:xfrm>
          <a:prstGeom prst="rect">
            <a:avLst/>
          </a:prstGeom>
          <a:noFill/>
        </p:spPr>
        <p:txBody>
          <a:bodyPr wrap="square">
            <a:spAutoFit/>
          </a:bodyPr>
          <a:lstStyle/>
          <a:p>
            <a:r>
              <a:rPr lang="en-US" dirty="0" err="1">
                <a:solidFill>
                  <a:srgbClr val="273239"/>
                </a:solidFill>
                <a:highlight>
                  <a:srgbClr val="FFFFFF"/>
                </a:highlight>
                <a:latin typeface="Nunito" panose="020F0502020204030204" pitchFamily="2" charset="0"/>
              </a:rPr>
              <a:t>LightGBM</a:t>
            </a:r>
            <a:r>
              <a:rPr lang="en-US" dirty="0">
                <a:solidFill>
                  <a:srgbClr val="273239"/>
                </a:solidFill>
                <a:highlight>
                  <a:srgbClr val="FFFFFF"/>
                </a:highlight>
                <a:latin typeface="Nunito" panose="020F0502020204030204" pitchFamily="2" charset="0"/>
              </a:rPr>
              <a:t> is a distributed high-performance framework that uses decision trees for ranking, classification, and regression tasks</a:t>
            </a:r>
            <a:r>
              <a:rPr lang="en-US" b="0" i="0" dirty="0">
                <a:solidFill>
                  <a:srgbClr val="BABEC3"/>
                </a:solidFill>
                <a:effectLst/>
                <a:highlight>
                  <a:srgbClr val="111213"/>
                </a:highlight>
                <a:latin typeface="IBM Plex Sans" panose="020F0502020204030204" pitchFamily="34" charset="0"/>
              </a:rPr>
              <a:t>.</a:t>
            </a:r>
            <a:endParaRPr lang="en-IN" dirty="0"/>
          </a:p>
        </p:txBody>
      </p:sp>
    </p:spTree>
    <p:extLst>
      <p:ext uri="{BB962C8B-B14F-4D97-AF65-F5344CB8AC3E}">
        <p14:creationId xmlns:p14="http://schemas.microsoft.com/office/powerpoint/2010/main" val="160835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CC807E-4F7E-7C7C-8396-F3129F276242}"/>
              </a:ext>
            </a:extLst>
          </p:cNvPr>
          <p:cNvSpPr txBox="1"/>
          <p:nvPr/>
        </p:nvSpPr>
        <p:spPr>
          <a:xfrm>
            <a:off x="802584" y="828912"/>
            <a:ext cx="10080764" cy="4832092"/>
          </a:xfrm>
          <a:prstGeom prst="rect">
            <a:avLst/>
          </a:prstGeom>
          <a:noFill/>
        </p:spPr>
        <p:txBody>
          <a:bodyPr wrap="square">
            <a:spAutoFit/>
          </a:bodyPr>
          <a:lstStyle/>
          <a:p>
            <a:pPr algn="l"/>
            <a:r>
              <a:rPr lang="en-US" sz="2800" b="1" i="0" dirty="0">
                <a:solidFill>
                  <a:srgbClr val="383838"/>
                </a:solidFill>
                <a:effectLst/>
                <a:highlight>
                  <a:srgbClr val="FFFFFF"/>
                </a:highlight>
                <a:latin typeface="Inter"/>
              </a:rPr>
              <a:t>Advantages of Light GBM</a:t>
            </a:r>
          </a:p>
          <a:p>
            <a:pPr algn="l"/>
            <a:endParaRPr lang="en-US" sz="2800" b="1" i="0" dirty="0">
              <a:solidFill>
                <a:srgbClr val="383838"/>
              </a:solidFill>
              <a:effectLst/>
              <a:highlight>
                <a:srgbClr val="FFFFFF"/>
              </a:highlight>
              <a:latin typeface="Inter"/>
            </a:endParaRPr>
          </a:p>
          <a:p>
            <a:pPr algn="l">
              <a:buFont typeface="+mj-lt"/>
              <a:buAutoNum type="arabicPeriod"/>
            </a:pPr>
            <a:r>
              <a:rPr lang="en-US" b="1" i="0" dirty="0">
                <a:solidFill>
                  <a:srgbClr val="383838"/>
                </a:solidFill>
                <a:effectLst/>
                <a:highlight>
                  <a:srgbClr val="FFFFFF"/>
                </a:highlight>
                <a:latin typeface="Inter"/>
              </a:rPr>
              <a:t>Faster training speed and higher efficiency</a:t>
            </a:r>
            <a:r>
              <a:rPr lang="en-US" b="0" i="0" dirty="0">
                <a:solidFill>
                  <a:srgbClr val="383838"/>
                </a:solidFill>
                <a:effectLst/>
                <a:highlight>
                  <a:srgbClr val="FFFFFF"/>
                </a:highlight>
                <a:latin typeface="Inter"/>
              </a:rPr>
              <a:t>: Light GBM use histogram based algorithm </a:t>
            </a:r>
            <a:r>
              <a:rPr lang="en-US" b="0" i="0" dirty="0" err="1">
                <a:solidFill>
                  <a:srgbClr val="383838"/>
                </a:solidFill>
                <a:effectLst/>
                <a:highlight>
                  <a:srgbClr val="FFFFFF"/>
                </a:highlight>
                <a:latin typeface="Inter"/>
              </a:rPr>
              <a:t>i.e</a:t>
            </a:r>
            <a:r>
              <a:rPr lang="en-US" b="0" i="0" dirty="0">
                <a:solidFill>
                  <a:srgbClr val="383838"/>
                </a:solidFill>
                <a:effectLst/>
                <a:highlight>
                  <a:srgbClr val="FFFFFF"/>
                </a:highlight>
                <a:latin typeface="Inter"/>
              </a:rPr>
              <a:t> it buckets continuous feature values into discrete bins which fasten the training procedure.</a:t>
            </a:r>
          </a:p>
          <a:p>
            <a:pPr algn="l">
              <a:buFont typeface="+mj-lt"/>
              <a:buAutoNum type="arabicPeriod"/>
            </a:pPr>
            <a:endParaRPr lang="en-US" b="0" i="0" dirty="0">
              <a:solidFill>
                <a:srgbClr val="383838"/>
              </a:solidFill>
              <a:effectLst/>
              <a:highlight>
                <a:srgbClr val="FFFFFF"/>
              </a:highlight>
              <a:latin typeface="Inter"/>
            </a:endParaRPr>
          </a:p>
          <a:p>
            <a:pPr algn="l">
              <a:buFont typeface="+mj-lt"/>
              <a:buAutoNum type="arabicPeriod"/>
            </a:pPr>
            <a:r>
              <a:rPr lang="en-US" b="1" i="0" dirty="0">
                <a:solidFill>
                  <a:srgbClr val="383838"/>
                </a:solidFill>
                <a:effectLst/>
                <a:highlight>
                  <a:srgbClr val="FFFFFF"/>
                </a:highlight>
                <a:latin typeface="Inter"/>
              </a:rPr>
              <a:t>Lower memory usage:</a:t>
            </a:r>
            <a:r>
              <a:rPr lang="en-US" b="0" i="0" dirty="0">
                <a:solidFill>
                  <a:srgbClr val="383838"/>
                </a:solidFill>
                <a:effectLst/>
                <a:highlight>
                  <a:srgbClr val="FFFFFF"/>
                </a:highlight>
                <a:latin typeface="Inter"/>
              </a:rPr>
              <a:t> Replaces continuous values to discrete bins which result in lower memory usage.</a:t>
            </a:r>
          </a:p>
          <a:p>
            <a:pPr algn="l">
              <a:buFont typeface="+mj-lt"/>
              <a:buAutoNum type="arabicPeriod"/>
            </a:pPr>
            <a:endParaRPr lang="en-US" b="0" i="0" dirty="0">
              <a:solidFill>
                <a:srgbClr val="383838"/>
              </a:solidFill>
              <a:effectLst/>
              <a:highlight>
                <a:srgbClr val="FFFFFF"/>
              </a:highlight>
              <a:latin typeface="Inter"/>
            </a:endParaRPr>
          </a:p>
          <a:p>
            <a:pPr algn="l">
              <a:buFont typeface="+mj-lt"/>
              <a:buAutoNum type="arabicPeriod"/>
            </a:pPr>
            <a:r>
              <a:rPr lang="en-US" b="1" i="0" dirty="0">
                <a:solidFill>
                  <a:srgbClr val="383838"/>
                </a:solidFill>
                <a:effectLst/>
                <a:highlight>
                  <a:srgbClr val="FFFFFF"/>
                </a:highlight>
                <a:latin typeface="Inter"/>
              </a:rPr>
              <a:t>Better accuracy than any other boosting algorithm:</a:t>
            </a:r>
            <a:r>
              <a:rPr lang="en-US" b="0" i="0" dirty="0">
                <a:solidFill>
                  <a:srgbClr val="383838"/>
                </a:solidFill>
                <a:effectLst/>
                <a:highlight>
                  <a:srgbClr val="FFFFFF"/>
                </a:highlight>
                <a:latin typeface="Inter"/>
              </a:rPr>
              <a:t> It produces much more complex trees by following leaf wise split approach rather than a level-wise approach which is the main factor in achieving higher accuracy. However, it can sometimes lead to overfitting which can be avoided by setting the </a:t>
            </a:r>
            <a:r>
              <a:rPr lang="en-US" b="0" i="0" dirty="0" err="1">
                <a:solidFill>
                  <a:srgbClr val="383838"/>
                </a:solidFill>
                <a:effectLst/>
                <a:highlight>
                  <a:srgbClr val="FFFFFF"/>
                </a:highlight>
                <a:latin typeface="Inter"/>
              </a:rPr>
              <a:t>max_depth</a:t>
            </a:r>
            <a:r>
              <a:rPr lang="en-US" b="0" i="0" dirty="0">
                <a:solidFill>
                  <a:srgbClr val="383838"/>
                </a:solidFill>
                <a:effectLst/>
                <a:highlight>
                  <a:srgbClr val="FFFFFF"/>
                </a:highlight>
                <a:latin typeface="Inter"/>
              </a:rPr>
              <a:t> parameter.</a:t>
            </a:r>
          </a:p>
          <a:p>
            <a:pPr algn="l">
              <a:buFont typeface="+mj-lt"/>
              <a:buAutoNum type="arabicPeriod"/>
            </a:pPr>
            <a:endParaRPr lang="en-US" b="0" i="0" dirty="0">
              <a:solidFill>
                <a:srgbClr val="383838"/>
              </a:solidFill>
              <a:effectLst/>
              <a:highlight>
                <a:srgbClr val="FFFFFF"/>
              </a:highlight>
              <a:latin typeface="Inter"/>
            </a:endParaRPr>
          </a:p>
          <a:p>
            <a:pPr algn="l">
              <a:buFont typeface="+mj-lt"/>
              <a:buAutoNum type="arabicPeriod"/>
            </a:pPr>
            <a:r>
              <a:rPr lang="en-US" b="1" i="0" dirty="0">
                <a:solidFill>
                  <a:srgbClr val="383838"/>
                </a:solidFill>
                <a:effectLst/>
                <a:highlight>
                  <a:srgbClr val="FFFFFF"/>
                </a:highlight>
                <a:latin typeface="Inter"/>
              </a:rPr>
              <a:t>Compatibility with Large Datasets:</a:t>
            </a:r>
            <a:r>
              <a:rPr lang="en-US" b="0" i="0" dirty="0">
                <a:solidFill>
                  <a:srgbClr val="383838"/>
                </a:solidFill>
                <a:effectLst/>
                <a:highlight>
                  <a:srgbClr val="FFFFFF"/>
                </a:highlight>
                <a:latin typeface="Inter"/>
              </a:rPr>
              <a:t> It is capable of performing equally good with large datasets with a significant reduction in training time as compared to XGBOOST.</a:t>
            </a:r>
          </a:p>
          <a:p>
            <a:pPr algn="l">
              <a:buFont typeface="+mj-lt"/>
              <a:buAutoNum type="arabicPeriod"/>
            </a:pPr>
            <a:endParaRPr lang="en-US" b="0" i="0" dirty="0">
              <a:solidFill>
                <a:srgbClr val="383838"/>
              </a:solidFill>
              <a:effectLst/>
              <a:highlight>
                <a:srgbClr val="FFFFFF"/>
              </a:highlight>
              <a:latin typeface="Inter"/>
            </a:endParaRPr>
          </a:p>
          <a:p>
            <a:pPr algn="l">
              <a:buFont typeface="+mj-lt"/>
              <a:buAutoNum type="arabicPeriod"/>
            </a:pPr>
            <a:r>
              <a:rPr lang="en-US" b="1" i="0" dirty="0">
                <a:solidFill>
                  <a:srgbClr val="383838"/>
                </a:solidFill>
                <a:effectLst/>
                <a:highlight>
                  <a:srgbClr val="FFFFFF"/>
                </a:highlight>
                <a:latin typeface="Inter"/>
              </a:rPr>
              <a:t>Parallel learning supported.</a:t>
            </a:r>
            <a:endParaRPr lang="en-US" b="0" i="0" dirty="0">
              <a:solidFill>
                <a:srgbClr val="383838"/>
              </a:solidFill>
              <a:effectLst/>
              <a:highlight>
                <a:srgbClr val="FFFFFF"/>
              </a:highlight>
              <a:latin typeface="Inter"/>
            </a:endParaRPr>
          </a:p>
        </p:txBody>
      </p:sp>
    </p:spTree>
    <p:extLst>
      <p:ext uri="{BB962C8B-B14F-4D97-AF65-F5344CB8AC3E}">
        <p14:creationId xmlns:p14="http://schemas.microsoft.com/office/powerpoint/2010/main" val="3777313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612</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-apple-system</vt:lpstr>
      <vt:lpstr>Arial</vt:lpstr>
      <vt:lpstr>Calibri</vt:lpstr>
      <vt:lpstr>Calibri Light</vt:lpstr>
      <vt:lpstr>IBM Plex Sans</vt:lpstr>
      <vt:lpstr>Inter</vt:lpstr>
      <vt:lpstr>Nunito</vt:lpstr>
      <vt:lpstr>source-serif-pro</vt:lpstr>
      <vt:lpstr>Office Theme</vt:lpstr>
      <vt:lpstr>   Boosting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Kousalya Karthikeyan</dc:creator>
  <cp:lastModifiedBy>Kousalya Karthikeyan</cp:lastModifiedBy>
  <cp:revision>21</cp:revision>
  <dcterms:created xsi:type="dcterms:W3CDTF">2024-05-23T12:18:00Z</dcterms:created>
  <dcterms:modified xsi:type="dcterms:W3CDTF">2024-05-23T14:29:45Z</dcterms:modified>
</cp:coreProperties>
</file>