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7"/>
  </p:notesMasterIdLst>
  <p:handoutMasterIdLst>
    <p:handoutMasterId r:id="rId28"/>
  </p:handoutMasterIdLst>
  <p:sldIdLst>
    <p:sldId id="256" r:id="rId5"/>
    <p:sldId id="257" r:id="rId6"/>
    <p:sldId id="258" r:id="rId7"/>
    <p:sldId id="259" r:id="rId8"/>
    <p:sldId id="265" r:id="rId9"/>
    <p:sldId id="266" r:id="rId10"/>
    <p:sldId id="267" r:id="rId11"/>
    <p:sldId id="268" r:id="rId12"/>
    <p:sldId id="260" r:id="rId13"/>
    <p:sldId id="270" r:id="rId14"/>
    <p:sldId id="277" r:id="rId15"/>
    <p:sldId id="271" r:id="rId16"/>
    <p:sldId id="272" r:id="rId17"/>
    <p:sldId id="273" r:id="rId18"/>
    <p:sldId id="274" r:id="rId19"/>
    <p:sldId id="275" r:id="rId20"/>
    <p:sldId id="276" r:id="rId21"/>
    <p:sldId id="278" r:id="rId22"/>
    <p:sldId id="262" r:id="rId23"/>
    <p:sldId id="263" r:id="rId24"/>
    <p:sldId id="264"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02" autoAdjust="0"/>
  </p:normalViewPr>
  <p:slideViewPr>
    <p:cSldViewPr snapToGrid="0">
      <p:cViewPr varScale="1">
        <p:scale>
          <a:sx n="93" d="100"/>
          <a:sy n="93" d="100"/>
        </p:scale>
        <p:origin x="240" y="68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12/19/23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33847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66236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usdot/flight-delays/data" TargetMode="External"/><Relationship Id="rId2" Type="http://schemas.openxmlformats.org/officeDocument/2006/relationships/hyperlink" Target="https://medium.com/analytics-vidhya/using-machine-learning-to-predict-flight-delays-e8a50b0bb64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47458" y="6380210"/>
            <a:ext cx="7244542" cy="1122202"/>
          </a:xfrm>
        </p:spPr>
        <p:txBody>
          <a:bodyPr/>
          <a:lstStyle/>
          <a:p>
            <a:r>
              <a:rPr lang="en-IN" dirty="0">
                <a:solidFill>
                  <a:schemeClr val="tx1"/>
                </a:solidFill>
              </a:rPr>
              <a:t>Flight delay prediction Using </a:t>
            </a:r>
            <a:r>
              <a:rPr dirty="0">
                <a:solidFill>
                  <a:schemeClr val="tx1"/>
                </a:solidFill>
              </a:rPr>
              <a:t>Machine Learning</a:t>
            </a:r>
            <a:r>
              <a:rPr lang="en-US" dirty="0">
                <a:solidFill>
                  <a:schemeClr val="tx1"/>
                </a:solidFill>
              </a:rPr>
              <a:t> techniques</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sz="2400" dirty="0">
              <a:solidFill>
                <a:schemeClr val="tx1"/>
              </a:solidFill>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 </a:t>
            </a:r>
          </a:p>
          <a:p>
            <a:endParaRPr dirty="0"/>
          </a:p>
        </p:txBody>
      </p:sp>
      <p:sp>
        <p:nvSpPr>
          <p:cNvPr id="4" name="TextBox 3">
            <a:extLst>
              <a:ext uri="{FF2B5EF4-FFF2-40B4-BE49-F238E27FC236}">
                <a16:creationId xmlns:a16="http://schemas.microsoft.com/office/drawing/2014/main" id="{178D4909-4304-AC96-214A-3015D296D1E1}"/>
              </a:ext>
            </a:extLst>
          </p:cNvPr>
          <p:cNvSpPr txBox="1"/>
          <p:nvPr/>
        </p:nvSpPr>
        <p:spPr>
          <a:xfrm>
            <a:off x="9520005" y="5983550"/>
            <a:ext cx="2829171" cy="461665"/>
          </a:xfrm>
          <a:prstGeom prst="rect">
            <a:avLst/>
          </a:prstGeom>
          <a:noFill/>
        </p:spPr>
        <p:txBody>
          <a:bodyPr wrap="square" rtlCol="0">
            <a:spAutoFit/>
          </a:bodyPr>
          <a:lstStyle/>
          <a:p>
            <a:r>
              <a:rPr lang="en-US" sz="2400" dirty="0"/>
              <a:t>Shiva Teja Chintala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EF80-8703-8BF4-6FE6-3019316B130E}"/>
              </a:ext>
            </a:extLst>
          </p:cNvPr>
          <p:cNvSpPr>
            <a:spLocks noGrp="1"/>
          </p:cNvSpPr>
          <p:nvPr>
            <p:ph type="title"/>
          </p:nvPr>
        </p:nvSpPr>
        <p:spPr/>
        <p:txBody>
          <a:bodyPr/>
          <a:lstStyle/>
          <a:p>
            <a:r>
              <a:rPr lang="en-US" dirty="0"/>
              <a:t> </a:t>
            </a:r>
            <a:br>
              <a:rPr lang="en-US" dirty="0"/>
            </a:br>
            <a:r>
              <a:rPr lang="en-US" dirty="0"/>
              <a:t> </a:t>
            </a:r>
            <a:br>
              <a:rPr lang="en-US" dirty="0"/>
            </a:br>
            <a:r>
              <a:rPr lang="en-US" dirty="0"/>
              <a:t> </a:t>
            </a:r>
          </a:p>
        </p:txBody>
      </p:sp>
      <p:sp>
        <p:nvSpPr>
          <p:cNvPr id="3" name="Content Placeholder 2">
            <a:extLst>
              <a:ext uri="{FF2B5EF4-FFF2-40B4-BE49-F238E27FC236}">
                <a16:creationId xmlns:a16="http://schemas.microsoft.com/office/drawing/2014/main" id="{8ABF8960-3CF8-275E-7788-F4EAA3AF456E}"/>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B342CF80-3A92-D257-CA6A-35C7713C694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33471E4-A91B-012B-41E1-A032FF5D47F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3DD228D-783F-8409-D5D5-4F699CE3E79D}"/>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7" name="TextBox 6">
            <a:extLst>
              <a:ext uri="{FF2B5EF4-FFF2-40B4-BE49-F238E27FC236}">
                <a16:creationId xmlns:a16="http://schemas.microsoft.com/office/drawing/2014/main" id="{A2B48226-1B7B-A537-8522-CB3C350D7F7B}"/>
              </a:ext>
            </a:extLst>
          </p:cNvPr>
          <p:cNvSpPr txBox="1"/>
          <p:nvPr/>
        </p:nvSpPr>
        <p:spPr>
          <a:xfrm>
            <a:off x="0" y="835777"/>
            <a:ext cx="12192000" cy="707886"/>
          </a:xfrm>
          <a:prstGeom prst="rect">
            <a:avLst/>
          </a:prstGeom>
          <a:noFill/>
        </p:spPr>
        <p:txBody>
          <a:bodyPr wrap="square" rtlCol="0">
            <a:spAutoFit/>
          </a:bodyPr>
          <a:lstStyle/>
          <a:p>
            <a:pPr algn="just"/>
            <a:r>
              <a:rPr lang="en-US" sz="2000" b="1" dirty="0"/>
              <a:t>Decision Tree Regression</a:t>
            </a:r>
            <a:r>
              <a:rPr lang="en-US" sz="2000" dirty="0"/>
              <a:t>: </a:t>
            </a:r>
            <a:r>
              <a:rPr lang="en-US" sz="2000" b="0" i="0" dirty="0">
                <a:solidFill>
                  <a:srgbClr val="374151"/>
                </a:solidFill>
                <a:effectLst/>
              </a:rPr>
              <a:t>The decision tree regression model performs well but has higher error metrics compared to linear regression. It may be prone to overfitting.</a:t>
            </a:r>
            <a:endParaRPr lang="en-US" sz="2000" dirty="0"/>
          </a:p>
        </p:txBody>
      </p:sp>
      <p:pic>
        <p:nvPicPr>
          <p:cNvPr id="5122" name="Picture 2">
            <a:extLst>
              <a:ext uri="{FF2B5EF4-FFF2-40B4-BE49-F238E27FC236}">
                <a16:creationId xmlns:a16="http://schemas.microsoft.com/office/drawing/2014/main" id="{29FB7438-2EBF-43D7-B96B-4F0F16C6C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852" y="2199192"/>
            <a:ext cx="5347566" cy="39693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EFDB8F1-8A60-4DAD-D6D9-1E4C74E60656}"/>
              </a:ext>
            </a:extLst>
          </p:cNvPr>
          <p:cNvSpPr txBox="1"/>
          <p:nvPr/>
        </p:nvSpPr>
        <p:spPr>
          <a:xfrm>
            <a:off x="460982" y="2924175"/>
            <a:ext cx="3274871" cy="2031325"/>
          </a:xfrm>
          <a:prstGeom prst="rect">
            <a:avLst/>
          </a:prstGeom>
          <a:noFill/>
        </p:spPr>
        <p:txBody>
          <a:bodyPr wrap="none" rtlCol="0">
            <a:spAutoFit/>
          </a:bodyPr>
          <a:lstStyle/>
          <a:p>
            <a:pPr marL="285750" indent="-285750">
              <a:buFont typeface="Arial" panose="020B0604020202020204" pitchFamily="34" charset="0"/>
              <a:buChar char="•"/>
            </a:pPr>
            <a:r>
              <a:rPr lang="en-US" dirty="0"/>
              <a:t>MAE: 0.4964235356691502</a:t>
            </a:r>
          </a:p>
          <a:p>
            <a:r>
              <a:rPr lang="en-US" dirty="0"/>
              <a:t> </a:t>
            </a:r>
          </a:p>
          <a:p>
            <a:pPr marL="285750" indent="-285750">
              <a:buFont typeface="Arial" panose="020B0604020202020204" pitchFamily="34" charset="0"/>
              <a:buChar char="•"/>
            </a:pPr>
            <a:r>
              <a:rPr lang="en-US" dirty="0"/>
              <a:t>MSE: 3.4596012873128745 </a:t>
            </a:r>
          </a:p>
          <a:p>
            <a:endParaRPr lang="en-US" dirty="0"/>
          </a:p>
          <a:p>
            <a:pPr marL="285750" indent="-285750">
              <a:buFont typeface="Arial" panose="020B0604020202020204" pitchFamily="34" charset="0"/>
              <a:buChar char="•"/>
            </a:pPr>
            <a:r>
              <a:rPr lang="en-US" dirty="0"/>
              <a:t>RMSE: 1.8600003460518157</a:t>
            </a:r>
          </a:p>
          <a:p>
            <a:r>
              <a:rPr lang="en-US" dirty="0"/>
              <a:t> </a:t>
            </a:r>
          </a:p>
          <a:p>
            <a:pPr marL="285750" indent="-285750">
              <a:buFont typeface="Arial" panose="020B0604020202020204" pitchFamily="34" charset="0"/>
              <a:buChar char="•"/>
            </a:pPr>
            <a:r>
              <a:rPr lang="en-US" dirty="0"/>
              <a:t>R2: 0.997809370634772</a:t>
            </a:r>
          </a:p>
        </p:txBody>
      </p:sp>
    </p:spTree>
    <p:extLst>
      <p:ext uri="{BB962C8B-B14F-4D97-AF65-F5344CB8AC3E}">
        <p14:creationId xmlns:p14="http://schemas.microsoft.com/office/powerpoint/2010/main" val="290756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24EB-DD47-6333-E9F5-BFE6186A6A33}"/>
              </a:ext>
            </a:extLst>
          </p:cNvPr>
          <p:cNvSpPr>
            <a:spLocks noGrp="1"/>
          </p:cNvSpPr>
          <p:nvPr>
            <p:ph type="title"/>
          </p:nvPr>
        </p:nvSpPr>
        <p:spPr/>
        <p:txBody>
          <a:bodyPr/>
          <a:lstStyle/>
          <a:p>
            <a:r>
              <a:rPr lang="en-US" dirty="0"/>
              <a:t> </a:t>
            </a:r>
            <a:br>
              <a:rPr lang="en-US" dirty="0"/>
            </a:br>
            <a:r>
              <a:rPr lang="en-US" dirty="0"/>
              <a:t> </a:t>
            </a:r>
          </a:p>
        </p:txBody>
      </p:sp>
      <p:sp>
        <p:nvSpPr>
          <p:cNvPr id="3" name="Content Placeholder 2">
            <a:extLst>
              <a:ext uri="{FF2B5EF4-FFF2-40B4-BE49-F238E27FC236}">
                <a16:creationId xmlns:a16="http://schemas.microsoft.com/office/drawing/2014/main" id="{8378DB3B-FFAE-4953-022E-4D127D05F7AE}"/>
              </a:ext>
            </a:extLst>
          </p:cNvPr>
          <p:cNvSpPr>
            <a:spLocks noGrp="1"/>
          </p:cNvSpPr>
          <p:nvPr>
            <p:ph idx="1"/>
          </p:nvPr>
        </p:nvSpPr>
        <p:spPr/>
        <p:txBody>
          <a:bodyPr/>
          <a:lstStyle/>
          <a:p>
            <a:r>
              <a:rPr lang="en-US" dirty="0"/>
              <a:t> </a:t>
            </a:r>
          </a:p>
          <a:p>
            <a:r>
              <a:rPr lang="en-US" dirty="0"/>
              <a:t> </a:t>
            </a:r>
          </a:p>
          <a:p>
            <a:endParaRPr lang="en-US" dirty="0"/>
          </a:p>
        </p:txBody>
      </p:sp>
      <p:sp>
        <p:nvSpPr>
          <p:cNvPr id="4" name="Date Placeholder 3">
            <a:extLst>
              <a:ext uri="{FF2B5EF4-FFF2-40B4-BE49-F238E27FC236}">
                <a16:creationId xmlns:a16="http://schemas.microsoft.com/office/drawing/2014/main" id="{ABEEA566-1E9B-0F9B-98A1-35C9877F6E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645E2EF-13F2-C79F-43F5-D688408774F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0E57032-646A-CE59-76E8-D0DC7BF3CCF9}"/>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7" name="TextBox 6">
            <a:extLst>
              <a:ext uri="{FF2B5EF4-FFF2-40B4-BE49-F238E27FC236}">
                <a16:creationId xmlns:a16="http://schemas.microsoft.com/office/drawing/2014/main" id="{6C563031-F107-DB91-1BE2-3C10209438D6}"/>
              </a:ext>
            </a:extLst>
          </p:cNvPr>
          <p:cNvSpPr txBox="1"/>
          <p:nvPr/>
        </p:nvSpPr>
        <p:spPr>
          <a:xfrm>
            <a:off x="115488" y="631383"/>
            <a:ext cx="12076512" cy="707886"/>
          </a:xfrm>
          <a:prstGeom prst="rect">
            <a:avLst/>
          </a:prstGeom>
          <a:noFill/>
        </p:spPr>
        <p:txBody>
          <a:bodyPr wrap="square" rtlCol="0">
            <a:spAutoFit/>
          </a:bodyPr>
          <a:lstStyle/>
          <a:p>
            <a:r>
              <a:rPr lang="en-US" sz="2000" b="1" dirty="0"/>
              <a:t>Random Forest Regression</a:t>
            </a:r>
            <a:r>
              <a:rPr lang="en-US" sz="2000" dirty="0"/>
              <a:t>: </a:t>
            </a:r>
            <a:r>
              <a:rPr lang="en-US" sz="2000" b="0" i="0" dirty="0">
                <a:solidFill>
                  <a:srgbClr val="374151"/>
                </a:solidFill>
                <a:effectLst/>
              </a:rPr>
              <a:t>The random forest regression model shows improved performance over a single decision tree, with lower error metrics.</a:t>
            </a:r>
            <a:endParaRPr lang="en-US" sz="2000" dirty="0"/>
          </a:p>
        </p:txBody>
      </p:sp>
      <p:sp>
        <p:nvSpPr>
          <p:cNvPr id="8" name="TextBox 7">
            <a:extLst>
              <a:ext uri="{FF2B5EF4-FFF2-40B4-BE49-F238E27FC236}">
                <a16:creationId xmlns:a16="http://schemas.microsoft.com/office/drawing/2014/main" id="{05C86004-8ECF-8C42-F1CF-28FD1925002C}"/>
              </a:ext>
            </a:extLst>
          </p:cNvPr>
          <p:cNvSpPr txBox="1"/>
          <p:nvPr/>
        </p:nvSpPr>
        <p:spPr>
          <a:xfrm>
            <a:off x="415637" y="2622014"/>
            <a:ext cx="386541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MAE: 0.4964235356691502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MSE: 3.4596012873128745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RMSE: 1.8600003460518157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R2: 0.997809370634772</a:t>
            </a:r>
          </a:p>
        </p:txBody>
      </p:sp>
      <p:pic>
        <p:nvPicPr>
          <p:cNvPr id="12290" name="Picture 2">
            <a:extLst>
              <a:ext uri="{FF2B5EF4-FFF2-40B4-BE49-F238E27FC236}">
                <a16:creationId xmlns:a16="http://schemas.microsoft.com/office/drawing/2014/main" id="{8D29143F-869E-59ED-FDE7-3BAC93A23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324" y="2346008"/>
            <a:ext cx="4936932" cy="36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45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CFFE-62D9-6F52-7A60-1692CBF07EA4}"/>
              </a:ext>
            </a:extLst>
          </p:cNvPr>
          <p:cNvSpPr>
            <a:spLocks noGrp="1"/>
          </p:cNvSpPr>
          <p:nvPr>
            <p:ph type="title"/>
          </p:nvPr>
        </p:nvSpPr>
        <p:spPr/>
        <p:txBody>
          <a:bodyPr/>
          <a:lstStyle/>
          <a:p>
            <a:r>
              <a:rPr lang="en-US" b="1" dirty="0"/>
              <a:t> </a:t>
            </a:r>
            <a:br>
              <a:rPr lang="en-US" b="1" dirty="0"/>
            </a:br>
            <a:r>
              <a:rPr lang="en-US" b="1" dirty="0"/>
              <a:t> </a:t>
            </a:r>
          </a:p>
        </p:txBody>
      </p:sp>
      <p:sp>
        <p:nvSpPr>
          <p:cNvPr id="3" name="Content Placeholder 2">
            <a:extLst>
              <a:ext uri="{FF2B5EF4-FFF2-40B4-BE49-F238E27FC236}">
                <a16:creationId xmlns:a16="http://schemas.microsoft.com/office/drawing/2014/main" id="{FB98253D-9DFC-C115-0BD6-841AF8C86243}"/>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A3FC081E-299F-45DD-1D43-81C97BB3EDA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8615716-7ED2-B185-7C1A-1845362AE62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E316BE3-0021-600D-97EC-A506A94E068A}"/>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7" name="TextBox 6">
            <a:extLst>
              <a:ext uri="{FF2B5EF4-FFF2-40B4-BE49-F238E27FC236}">
                <a16:creationId xmlns:a16="http://schemas.microsoft.com/office/drawing/2014/main" id="{84849F71-D38B-B927-298F-61911E547950}"/>
              </a:ext>
            </a:extLst>
          </p:cNvPr>
          <p:cNvSpPr txBox="1"/>
          <p:nvPr/>
        </p:nvSpPr>
        <p:spPr>
          <a:xfrm>
            <a:off x="0" y="692920"/>
            <a:ext cx="12192000" cy="1261884"/>
          </a:xfrm>
          <a:prstGeom prst="rect">
            <a:avLst/>
          </a:prstGeom>
          <a:noFill/>
        </p:spPr>
        <p:txBody>
          <a:bodyPr wrap="square" rtlCol="0">
            <a:spAutoFit/>
          </a:bodyPr>
          <a:lstStyle/>
          <a:p>
            <a:pPr algn="l"/>
            <a:r>
              <a:rPr lang="en-US" sz="2000" b="1" dirty="0"/>
              <a:t>Boosted Linear Regression</a:t>
            </a:r>
            <a:r>
              <a:rPr lang="en-US" sz="2000" dirty="0"/>
              <a:t>: </a:t>
            </a:r>
            <a:r>
              <a:rPr lang="en-US" sz="2000" b="0" i="0" dirty="0">
                <a:solidFill>
                  <a:srgbClr val="374151"/>
                </a:solidFill>
                <a:effectLst/>
              </a:rPr>
              <a:t>The boosted linear regression model, using AdaBoost, achieves similar results to the linear regression model, indicating that boosting does not significantly improve performance in this case.</a:t>
            </a:r>
          </a:p>
          <a:p>
            <a:br>
              <a:rPr lang="en-US" dirty="0"/>
            </a:br>
            <a:endParaRPr lang="en-US" dirty="0"/>
          </a:p>
        </p:txBody>
      </p:sp>
      <p:sp>
        <p:nvSpPr>
          <p:cNvPr id="9" name="TextBox 8">
            <a:extLst>
              <a:ext uri="{FF2B5EF4-FFF2-40B4-BE49-F238E27FC236}">
                <a16:creationId xmlns:a16="http://schemas.microsoft.com/office/drawing/2014/main" id="{C6F96B7A-F7C6-4F59-DBEA-6135865A51E7}"/>
              </a:ext>
            </a:extLst>
          </p:cNvPr>
          <p:cNvSpPr txBox="1"/>
          <p:nvPr/>
        </p:nvSpPr>
        <p:spPr>
          <a:xfrm>
            <a:off x="302679" y="2842102"/>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MAE: 1.532789634527544e-06 </a:t>
            </a:r>
          </a:p>
          <a:p>
            <a:endParaRPr lang="en-US" dirty="0"/>
          </a:p>
          <a:p>
            <a:pPr marL="285750" indent="-285750">
              <a:buFont typeface="Arial" panose="020B0604020202020204" pitchFamily="34" charset="0"/>
              <a:buChar char="•"/>
            </a:pPr>
            <a:r>
              <a:rPr lang="en-US" dirty="0"/>
              <a:t>MSE: 3.0655780798915214e-06</a:t>
            </a:r>
          </a:p>
          <a:p>
            <a:r>
              <a:rPr lang="en-US" dirty="0"/>
              <a:t> </a:t>
            </a:r>
          </a:p>
          <a:p>
            <a:pPr marL="285750" indent="-285750">
              <a:buFont typeface="Arial" panose="020B0604020202020204" pitchFamily="34" charset="0"/>
              <a:buChar char="•"/>
            </a:pPr>
            <a:r>
              <a:rPr lang="en-US" dirty="0"/>
              <a:t>RMSE: 0.0017508792305272003</a:t>
            </a:r>
          </a:p>
          <a:p>
            <a:r>
              <a:rPr lang="en-US" dirty="0"/>
              <a:t> </a:t>
            </a:r>
          </a:p>
          <a:p>
            <a:pPr marL="285750" indent="-285750">
              <a:buFont typeface="Arial" panose="020B0604020202020204" pitchFamily="34" charset="0"/>
              <a:buChar char="•"/>
            </a:pPr>
            <a:r>
              <a:rPr lang="en-US" dirty="0"/>
              <a:t>R2: 0.9999999980588673</a:t>
            </a:r>
          </a:p>
        </p:txBody>
      </p:sp>
      <p:pic>
        <p:nvPicPr>
          <p:cNvPr id="6148" name="Picture 4">
            <a:extLst>
              <a:ext uri="{FF2B5EF4-FFF2-40B4-BE49-F238E27FC236}">
                <a16:creationId xmlns:a16="http://schemas.microsoft.com/office/drawing/2014/main" id="{5D717B49-55B9-0ED9-44EA-9661CCB18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028" y="2346008"/>
            <a:ext cx="5360677" cy="397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3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A5CE-AFCA-8F7B-1524-711299789A9C}"/>
              </a:ext>
            </a:extLst>
          </p:cNvPr>
          <p:cNvSpPr>
            <a:spLocks noGrp="1"/>
          </p:cNvSpPr>
          <p:nvPr>
            <p:ph type="title"/>
          </p:nvPr>
        </p:nvSpPr>
        <p:spPr/>
        <p:txBody>
          <a:bodyPr/>
          <a:lstStyle/>
          <a:p>
            <a:r>
              <a:rPr lang="en-US" dirty="0"/>
              <a:t>   </a:t>
            </a:r>
            <a:br>
              <a:rPr lang="en-US" dirty="0"/>
            </a:br>
            <a:r>
              <a:rPr lang="en-US" dirty="0"/>
              <a:t>  </a:t>
            </a:r>
          </a:p>
        </p:txBody>
      </p:sp>
      <p:sp>
        <p:nvSpPr>
          <p:cNvPr id="3" name="Content Placeholder 2">
            <a:extLst>
              <a:ext uri="{FF2B5EF4-FFF2-40B4-BE49-F238E27FC236}">
                <a16:creationId xmlns:a16="http://schemas.microsoft.com/office/drawing/2014/main" id="{FBADD7D4-4267-4835-A41A-F618BCA419B2}"/>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23EC356C-D960-648E-D349-7A9EA33B3D7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9F4EE-F9F9-3885-4E57-6320AC310D8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F4323FF-7D14-C468-4C7F-9DBB274220FF}"/>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7" name="TextBox 6">
            <a:extLst>
              <a:ext uri="{FF2B5EF4-FFF2-40B4-BE49-F238E27FC236}">
                <a16:creationId xmlns:a16="http://schemas.microsoft.com/office/drawing/2014/main" id="{60588F5F-6B70-2EC6-9BA7-15DAE4CFBB0C}"/>
              </a:ext>
            </a:extLst>
          </p:cNvPr>
          <p:cNvSpPr txBox="1"/>
          <p:nvPr/>
        </p:nvSpPr>
        <p:spPr>
          <a:xfrm>
            <a:off x="210123" y="734339"/>
            <a:ext cx="11981877" cy="707886"/>
          </a:xfrm>
          <a:prstGeom prst="rect">
            <a:avLst/>
          </a:prstGeom>
          <a:noFill/>
        </p:spPr>
        <p:txBody>
          <a:bodyPr wrap="square" rtlCol="0">
            <a:spAutoFit/>
          </a:bodyPr>
          <a:lstStyle/>
          <a:p>
            <a:r>
              <a:rPr lang="en-US" sz="2000" b="1" dirty="0"/>
              <a:t>Gradient Boosting Regression</a:t>
            </a:r>
            <a:r>
              <a:rPr lang="en-US" sz="2000" dirty="0"/>
              <a:t>: </a:t>
            </a:r>
            <a:r>
              <a:rPr lang="en-US" sz="2000" b="0" i="0" dirty="0">
                <a:solidFill>
                  <a:srgbClr val="374151"/>
                </a:solidFill>
                <a:effectLst/>
              </a:rPr>
              <a:t>While gradient boosting performs well, it has higher error metrics compared to linear regression. The model might benefit from further tuning or feature engineering.</a:t>
            </a:r>
            <a:r>
              <a:rPr lang="en-US" sz="2000" dirty="0"/>
              <a:t> </a:t>
            </a:r>
          </a:p>
        </p:txBody>
      </p:sp>
      <p:pic>
        <p:nvPicPr>
          <p:cNvPr id="7170" name="Picture 2">
            <a:extLst>
              <a:ext uri="{FF2B5EF4-FFF2-40B4-BE49-F238E27FC236}">
                <a16:creationId xmlns:a16="http://schemas.microsoft.com/office/drawing/2014/main" id="{3F1F8932-8358-2A5E-272D-F7821CB2D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271" y="2058454"/>
            <a:ext cx="5814584" cy="43159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892EE3-CB87-1AD1-9C0E-70B927011766}"/>
              </a:ext>
            </a:extLst>
          </p:cNvPr>
          <p:cNvSpPr txBox="1"/>
          <p:nvPr/>
        </p:nvSpPr>
        <p:spPr>
          <a:xfrm>
            <a:off x="483275" y="2955036"/>
            <a:ext cx="3188950" cy="2031325"/>
          </a:xfrm>
          <a:prstGeom prst="rect">
            <a:avLst/>
          </a:prstGeom>
          <a:noFill/>
        </p:spPr>
        <p:txBody>
          <a:bodyPr wrap="none" rtlCol="0">
            <a:spAutoFit/>
          </a:bodyPr>
          <a:lstStyle/>
          <a:p>
            <a:pPr marL="285750" indent="-285750">
              <a:buFont typeface="Arial" panose="020B0604020202020204" pitchFamily="34" charset="0"/>
              <a:buChar char="•"/>
            </a:pPr>
            <a:r>
              <a:rPr lang="en-US" dirty="0"/>
              <a:t>MAE: 5.507361175576461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MSE: 58.27132462996541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RMSE: 7.633565656360428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R2: 0.9631024316723275</a:t>
            </a:r>
          </a:p>
        </p:txBody>
      </p:sp>
    </p:spTree>
    <p:extLst>
      <p:ext uri="{BB962C8B-B14F-4D97-AF65-F5344CB8AC3E}">
        <p14:creationId xmlns:p14="http://schemas.microsoft.com/office/powerpoint/2010/main" val="118187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0119-5E36-0BDF-063D-AAE98D66A60E}"/>
              </a:ext>
            </a:extLst>
          </p:cNvPr>
          <p:cNvSpPr>
            <a:spLocks noGrp="1"/>
          </p:cNvSpPr>
          <p:nvPr>
            <p:ph type="title"/>
          </p:nvPr>
        </p:nvSpPr>
        <p:spPr>
          <a:xfrm>
            <a:off x="-30019" y="13133"/>
            <a:ext cx="5399810" cy="638031"/>
          </a:xfrm>
        </p:spPr>
        <p:txBody>
          <a:bodyPr/>
          <a:lstStyle/>
          <a:p>
            <a:r>
              <a:rPr lang="en-US" dirty="0">
                <a:solidFill>
                  <a:schemeClr val="tx1"/>
                </a:solidFill>
              </a:rPr>
              <a:t>Classification Analysis</a:t>
            </a:r>
          </a:p>
        </p:txBody>
      </p:sp>
      <p:sp>
        <p:nvSpPr>
          <p:cNvPr id="3" name="Content Placeholder 2">
            <a:extLst>
              <a:ext uri="{FF2B5EF4-FFF2-40B4-BE49-F238E27FC236}">
                <a16:creationId xmlns:a16="http://schemas.microsoft.com/office/drawing/2014/main" id="{997B7522-B24C-5DE9-769A-7FD7E8C4D775}"/>
              </a:ext>
            </a:extLst>
          </p:cNvPr>
          <p:cNvSpPr>
            <a:spLocks noGrp="1"/>
          </p:cNvSpPr>
          <p:nvPr>
            <p:ph idx="1"/>
          </p:nvPr>
        </p:nvSpPr>
        <p:spPr>
          <a:xfrm>
            <a:off x="1125681" y="5313181"/>
            <a:ext cx="1039158" cy="1544819"/>
          </a:xfrm>
        </p:spPr>
        <p:txBody>
          <a:bodyPr/>
          <a:lstStyle/>
          <a:p>
            <a:r>
              <a:rPr lang="en-US" dirty="0"/>
              <a:t> </a:t>
            </a:r>
          </a:p>
        </p:txBody>
      </p:sp>
      <p:sp>
        <p:nvSpPr>
          <p:cNvPr id="4" name="Date Placeholder 3">
            <a:extLst>
              <a:ext uri="{FF2B5EF4-FFF2-40B4-BE49-F238E27FC236}">
                <a16:creationId xmlns:a16="http://schemas.microsoft.com/office/drawing/2014/main" id="{7D9EE5F0-935F-2051-92C2-0F51A729526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46675EF-829B-31E0-6845-2C69FD7D1E0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DCEC2FE-B9A9-5B80-79DF-8B4E35B3CAF2}"/>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7" name="TextBox 6">
            <a:extLst>
              <a:ext uri="{FF2B5EF4-FFF2-40B4-BE49-F238E27FC236}">
                <a16:creationId xmlns:a16="http://schemas.microsoft.com/office/drawing/2014/main" id="{FBC43F78-DAF5-C0C6-85F5-E62208824550}"/>
              </a:ext>
            </a:extLst>
          </p:cNvPr>
          <p:cNvSpPr txBox="1"/>
          <p:nvPr/>
        </p:nvSpPr>
        <p:spPr>
          <a:xfrm>
            <a:off x="0" y="724837"/>
            <a:ext cx="12192000" cy="1938992"/>
          </a:xfrm>
          <a:prstGeom prst="rect">
            <a:avLst/>
          </a:prstGeom>
          <a:noFill/>
        </p:spPr>
        <p:txBody>
          <a:bodyPr wrap="square" rtlCol="0">
            <a:spAutoFit/>
          </a:bodyPr>
          <a:lstStyle/>
          <a:p>
            <a:pPr algn="just"/>
            <a:r>
              <a:rPr lang="en-US" sz="2000" dirty="0"/>
              <a:t>The dataset we have is imbalanced, in that it contains approximately 80% of flights that had no delay and only 20% of flights that had a delay. To balance the class, a technique known as Synthetic Minority Over-sampling Technique (SMOTE) was used. This technique over samples from the class in minority, generating 'fake' samples that resemble those of the class in minority. This is essential because our algorithm could simply predict 'no' all the time and still achieve an accuracy of 80%. A representation of the class distribution as seen in the original dataset is shown in the Figure.</a:t>
            </a:r>
          </a:p>
        </p:txBody>
      </p:sp>
      <p:pic>
        <p:nvPicPr>
          <p:cNvPr id="8194" name="Picture 2">
            <a:extLst>
              <a:ext uri="{FF2B5EF4-FFF2-40B4-BE49-F238E27FC236}">
                <a16:creationId xmlns:a16="http://schemas.microsoft.com/office/drawing/2014/main" id="{D23ADD8E-40B8-EE24-0338-2E2E22ED0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288" y="2611981"/>
            <a:ext cx="5331424" cy="420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4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6D52-6462-A3AB-48E8-8F32ECF153B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D9C5101-03CE-99A4-D127-52BAE7BCF51B}"/>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E42F242C-8ED1-862A-B5A0-21317AF0E4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62DE3F2-F354-B097-FBC0-3C3CB210F33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472B94E-BF56-CE0F-F6B5-573114C66AEC}"/>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7" name="TextBox 6">
            <a:extLst>
              <a:ext uri="{FF2B5EF4-FFF2-40B4-BE49-F238E27FC236}">
                <a16:creationId xmlns:a16="http://schemas.microsoft.com/office/drawing/2014/main" id="{BFB61196-B1CD-3C2E-5962-94DC0D1735F6}"/>
              </a:ext>
            </a:extLst>
          </p:cNvPr>
          <p:cNvSpPr txBox="1"/>
          <p:nvPr/>
        </p:nvSpPr>
        <p:spPr>
          <a:xfrm>
            <a:off x="0" y="417611"/>
            <a:ext cx="12095018" cy="1015663"/>
          </a:xfrm>
          <a:prstGeom prst="rect">
            <a:avLst/>
          </a:prstGeom>
          <a:noFill/>
        </p:spPr>
        <p:txBody>
          <a:bodyPr wrap="square" rtlCol="0">
            <a:spAutoFit/>
          </a:bodyPr>
          <a:lstStyle/>
          <a:p>
            <a:pPr algn="just"/>
            <a:r>
              <a:rPr lang="en-US" sz="2000" b="1" dirty="0"/>
              <a:t>Decision Tree Classifier</a:t>
            </a:r>
            <a:r>
              <a:rPr lang="en-US" sz="2000" dirty="0"/>
              <a:t>: </a:t>
            </a:r>
            <a:r>
              <a:rPr lang="en-US" sz="2000" b="0" i="0" dirty="0">
                <a:solidFill>
                  <a:srgbClr val="374151"/>
                </a:solidFill>
                <a:effectLst/>
              </a:rPr>
              <a:t>The Decision Tree Classifier achieved a high accuracy but shows imbalanced performance in terms of precision, recall, and F1 score. The model seems to be biased towards the majority class</a:t>
            </a:r>
            <a:endParaRPr lang="en-US" sz="2000" dirty="0"/>
          </a:p>
        </p:txBody>
      </p:sp>
      <p:pic>
        <p:nvPicPr>
          <p:cNvPr id="9218" name="Picture 2">
            <a:extLst>
              <a:ext uri="{FF2B5EF4-FFF2-40B4-BE49-F238E27FC236}">
                <a16:creationId xmlns:a16="http://schemas.microsoft.com/office/drawing/2014/main" id="{E2C4AD22-E16D-B3F4-0C16-389B412ED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994" y="1683226"/>
            <a:ext cx="5241524" cy="44955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174285-AFE8-F124-1CA0-C509907F5EF3}"/>
              </a:ext>
            </a:extLst>
          </p:cNvPr>
          <p:cNvSpPr txBox="1"/>
          <p:nvPr/>
        </p:nvSpPr>
        <p:spPr>
          <a:xfrm>
            <a:off x="384409" y="2475650"/>
            <a:ext cx="3868495" cy="3139321"/>
          </a:xfrm>
          <a:prstGeom prst="rect">
            <a:avLst/>
          </a:prstGeom>
          <a:noFill/>
        </p:spPr>
        <p:txBody>
          <a:bodyPr wrap="none" rtlCol="0">
            <a:spAutoFit/>
          </a:bodyPr>
          <a:lstStyle/>
          <a:p>
            <a:pPr marL="285750" indent="-285750">
              <a:buFont typeface="Arial" panose="020B0604020202020204" pitchFamily="34" charset="0"/>
              <a:buChar char="•"/>
            </a:pPr>
            <a:r>
              <a:rPr lang="en-US" dirty="0"/>
              <a:t>array([[  1317, 982209],</a:t>
            </a:r>
          </a:p>
          <a:p>
            <a:r>
              <a:rPr lang="en-US" dirty="0"/>
              <a:t>       [    60, 582188]])</a:t>
            </a:r>
          </a:p>
          <a:p>
            <a:pPr algn="l">
              <a:buFont typeface="Arial" panose="020B0604020202020204" pitchFamily="34" charset="0"/>
              <a:buChar char="•"/>
            </a:pPr>
            <a:r>
              <a:rPr lang="en-US" b="1" i="0" dirty="0">
                <a:solidFill>
                  <a:srgbClr val="374151"/>
                </a:solidFill>
                <a:effectLst/>
                <a:latin typeface="Söhne"/>
              </a:rPr>
              <a:t>Accuracy Score:</a:t>
            </a:r>
            <a:r>
              <a:rPr lang="en-US" b="0" i="0" dirty="0">
                <a:solidFill>
                  <a:srgbClr val="374151"/>
                </a:solidFill>
                <a:effectLst/>
                <a:latin typeface="Söhne"/>
              </a:rPr>
              <a:t> 0.9829330414223253</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F1 Score:</a:t>
            </a:r>
            <a:r>
              <a:rPr lang="en-US" b="0" i="0" dirty="0">
                <a:solidFill>
                  <a:srgbClr val="374151"/>
                </a:solidFill>
                <a:effectLst/>
                <a:latin typeface="Söhne"/>
              </a:rPr>
              <a:t> 0.2725455149332318</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Precision Score:</a:t>
            </a:r>
            <a:r>
              <a:rPr lang="en-US" b="0" i="0" dirty="0">
                <a:solidFill>
                  <a:srgbClr val="374151"/>
                </a:solidFill>
                <a:effectLst/>
                <a:latin typeface="Söhne"/>
              </a:rPr>
              <a:t> 0.6642877585986505</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Recall Score:</a:t>
            </a:r>
            <a:r>
              <a:rPr lang="en-US" b="0" i="0" dirty="0">
                <a:solidFill>
                  <a:srgbClr val="374151"/>
                </a:solidFill>
                <a:effectLst/>
                <a:latin typeface="Söhne"/>
              </a:rPr>
              <a:t> 0.5006180053981708</a:t>
            </a:r>
          </a:p>
          <a:p>
            <a:endParaRPr lang="en-US" dirty="0"/>
          </a:p>
          <a:p>
            <a:endParaRPr lang="en-US" dirty="0"/>
          </a:p>
        </p:txBody>
      </p:sp>
    </p:spTree>
    <p:extLst>
      <p:ext uri="{BB962C8B-B14F-4D97-AF65-F5344CB8AC3E}">
        <p14:creationId xmlns:p14="http://schemas.microsoft.com/office/powerpoint/2010/main" val="66869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910F-A3E2-025A-9FEE-ACD21824757B}"/>
              </a:ext>
            </a:extLst>
          </p:cNvPr>
          <p:cNvSpPr>
            <a:spLocks noGrp="1"/>
          </p:cNvSpPr>
          <p:nvPr>
            <p:ph type="title"/>
          </p:nvPr>
        </p:nvSpPr>
        <p:spPr/>
        <p:txBody>
          <a:bodyPr>
            <a:normAutofit fontScale="90000"/>
          </a:bodyPr>
          <a:lstStyle/>
          <a:p>
            <a:r>
              <a:rPr lang="en-US" dirty="0"/>
              <a:t> </a:t>
            </a:r>
            <a:br>
              <a:rPr lang="en-US" dirty="0"/>
            </a:br>
            <a:r>
              <a:rPr lang="en-US" dirty="0"/>
              <a:t> </a:t>
            </a:r>
            <a:br>
              <a:rPr lang="en-US" dirty="0"/>
            </a:br>
            <a:r>
              <a:rPr lang="en-US" dirty="0"/>
              <a:t> </a:t>
            </a:r>
            <a:br>
              <a:rPr lang="en-US" dirty="0"/>
            </a:br>
            <a:r>
              <a:rPr lang="en-US" dirty="0"/>
              <a:t> </a:t>
            </a:r>
          </a:p>
        </p:txBody>
      </p:sp>
      <p:sp>
        <p:nvSpPr>
          <p:cNvPr id="3" name="Content Placeholder 2">
            <a:extLst>
              <a:ext uri="{FF2B5EF4-FFF2-40B4-BE49-F238E27FC236}">
                <a16:creationId xmlns:a16="http://schemas.microsoft.com/office/drawing/2014/main" id="{1D43275B-CA07-BBE8-DCE3-4B9633CB0927}"/>
              </a:ext>
            </a:extLst>
          </p:cNvPr>
          <p:cNvSpPr>
            <a:spLocks noGrp="1"/>
          </p:cNvSpPr>
          <p:nvPr>
            <p:ph idx="1"/>
          </p:nvPr>
        </p:nvSpPr>
        <p:spPr/>
        <p:txBody>
          <a:bodyPr/>
          <a:lstStyle/>
          <a:p>
            <a:r>
              <a:rPr lang="en-US" dirty="0"/>
              <a:t> </a:t>
            </a:r>
          </a:p>
          <a:p>
            <a:endParaRPr lang="en-US" dirty="0"/>
          </a:p>
        </p:txBody>
      </p:sp>
      <p:sp>
        <p:nvSpPr>
          <p:cNvPr id="4" name="Date Placeholder 3">
            <a:extLst>
              <a:ext uri="{FF2B5EF4-FFF2-40B4-BE49-F238E27FC236}">
                <a16:creationId xmlns:a16="http://schemas.microsoft.com/office/drawing/2014/main" id="{3D222F6B-F045-3C81-163A-AF048B7C8BF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1C5EA6C-6B11-8C31-B9E3-33BA8E3A86E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7116479-37DF-2AA8-87F8-995F4363CB55}"/>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7" name="TextBox 6">
            <a:extLst>
              <a:ext uri="{FF2B5EF4-FFF2-40B4-BE49-F238E27FC236}">
                <a16:creationId xmlns:a16="http://schemas.microsoft.com/office/drawing/2014/main" id="{22EB9266-0F69-61FA-2C84-B9A6C13B9E07}"/>
              </a:ext>
            </a:extLst>
          </p:cNvPr>
          <p:cNvSpPr txBox="1"/>
          <p:nvPr/>
        </p:nvSpPr>
        <p:spPr>
          <a:xfrm>
            <a:off x="0" y="412534"/>
            <a:ext cx="12192000" cy="984885"/>
          </a:xfrm>
          <a:prstGeom prst="rect">
            <a:avLst/>
          </a:prstGeom>
          <a:noFill/>
        </p:spPr>
        <p:txBody>
          <a:bodyPr wrap="square" rtlCol="0">
            <a:spAutoFit/>
          </a:bodyPr>
          <a:lstStyle/>
          <a:p>
            <a:pPr algn="just"/>
            <a:r>
              <a:rPr lang="en-US" sz="2000" b="1" i="0" dirty="0">
                <a:effectLst/>
              </a:rPr>
              <a:t>Naive Bayes Classifier: </a:t>
            </a:r>
            <a:r>
              <a:rPr lang="en-US" sz="2000" b="0" i="0" dirty="0">
                <a:solidFill>
                  <a:srgbClr val="374151"/>
                </a:solidFill>
                <a:effectLst/>
              </a:rPr>
              <a:t>The Naive Bayes Classifier shows decent accuracy and balanced performance in terms of precision, recall, and F1 score. It performs well in capturing patterns in the data.</a:t>
            </a:r>
            <a:endParaRPr lang="en-US" sz="2000" b="1" i="0" dirty="0">
              <a:effectLst/>
            </a:endParaRPr>
          </a:p>
          <a:p>
            <a:endParaRPr lang="en-US" dirty="0"/>
          </a:p>
        </p:txBody>
      </p:sp>
      <p:pic>
        <p:nvPicPr>
          <p:cNvPr id="10242" name="Picture 2">
            <a:extLst>
              <a:ext uri="{FF2B5EF4-FFF2-40B4-BE49-F238E27FC236}">
                <a16:creationId xmlns:a16="http://schemas.microsoft.com/office/drawing/2014/main" id="{5ADB487B-4DFA-3324-81D3-B0DC85DEA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745" y="1683226"/>
            <a:ext cx="5293509" cy="4540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4462CB4-BAE7-DB9F-C6AF-07C58EE0F957}"/>
              </a:ext>
            </a:extLst>
          </p:cNvPr>
          <p:cNvSpPr txBox="1"/>
          <p:nvPr/>
        </p:nvSpPr>
        <p:spPr>
          <a:xfrm>
            <a:off x="609600" y="2576946"/>
            <a:ext cx="436418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array([[489939, 493587],</a:t>
            </a:r>
          </a:p>
          <a:p>
            <a:r>
              <a:rPr lang="en-US" dirty="0"/>
              <a:t>       [115066, 467182]])</a:t>
            </a:r>
          </a:p>
          <a:p>
            <a:endParaRPr lang="en-US" dirty="0"/>
          </a:p>
          <a:p>
            <a:pPr algn="l">
              <a:buFont typeface="Arial" panose="020B0604020202020204" pitchFamily="34" charset="0"/>
              <a:buChar char="•"/>
            </a:pPr>
            <a:r>
              <a:rPr lang="en-US" b="1" i="0" dirty="0">
                <a:solidFill>
                  <a:srgbClr val="374151"/>
                </a:solidFill>
                <a:effectLst/>
                <a:latin typeface="Söhne"/>
              </a:rPr>
              <a:t>Accuracy Score:</a:t>
            </a:r>
            <a:r>
              <a:rPr lang="en-US" b="0" i="0" dirty="0">
                <a:solidFill>
                  <a:srgbClr val="374151"/>
                </a:solidFill>
                <a:effectLst/>
                <a:latin typeface="Söhne"/>
              </a:rPr>
              <a:t> 0.8398344844147367</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F1 Score:</a:t>
            </a:r>
            <a:r>
              <a:rPr lang="en-US" b="0" i="0" dirty="0">
                <a:solidFill>
                  <a:srgbClr val="374151"/>
                </a:solidFill>
                <a:effectLst/>
                <a:latin typeface="Söhne"/>
              </a:rPr>
              <a:t> 0.6111944650038017</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Precision Score:</a:t>
            </a:r>
            <a:r>
              <a:rPr lang="en-US" b="0" i="0" dirty="0">
                <a:solidFill>
                  <a:srgbClr val="374151"/>
                </a:solidFill>
                <a:effectLst/>
                <a:latin typeface="Söhne"/>
              </a:rPr>
              <a:t> 0.6480341198535507</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Recall Score:</a:t>
            </a:r>
            <a:r>
              <a:rPr lang="en-US" b="0" i="0" dirty="0">
                <a:solidFill>
                  <a:srgbClr val="374151"/>
                </a:solidFill>
                <a:effectLst/>
                <a:latin typeface="Söhne"/>
              </a:rPr>
              <a:t> 0.6502608775577009</a:t>
            </a:r>
          </a:p>
          <a:p>
            <a:br>
              <a:rPr lang="en-US" dirty="0"/>
            </a:br>
            <a:endParaRPr lang="en-US" dirty="0"/>
          </a:p>
        </p:txBody>
      </p:sp>
    </p:spTree>
    <p:extLst>
      <p:ext uri="{BB962C8B-B14F-4D97-AF65-F5344CB8AC3E}">
        <p14:creationId xmlns:p14="http://schemas.microsoft.com/office/powerpoint/2010/main" val="126928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BCE5-85E0-B408-621F-410ED4E52E6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F0E6B4D-1E5C-1158-4555-03F49AE84DC4}"/>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F3042D2D-926D-3AA9-20A8-620350D2243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B2B2C4C-DDED-9BEC-FEE1-5F50D3DC746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B28E18E-C2EB-1A71-D860-AF2FA42D3BDF}"/>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7" name="TextBox 6">
            <a:extLst>
              <a:ext uri="{FF2B5EF4-FFF2-40B4-BE49-F238E27FC236}">
                <a16:creationId xmlns:a16="http://schemas.microsoft.com/office/drawing/2014/main" id="{9BBD9D3A-0DDB-5A84-1AF5-1A0A3517A5A2}"/>
              </a:ext>
            </a:extLst>
          </p:cNvPr>
          <p:cNvSpPr txBox="1"/>
          <p:nvPr/>
        </p:nvSpPr>
        <p:spPr>
          <a:xfrm>
            <a:off x="0" y="442277"/>
            <a:ext cx="12191999" cy="1600438"/>
          </a:xfrm>
          <a:prstGeom prst="rect">
            <a:avLst/>
          </a:prstGeom>
          <a:noFill/>
        </p:spPr>
        <p:txBody>
          <a:bodyPr wrap="square" rtlCol="0">
            <a:spAutoFit/>
          </a:bodyPr>
          <a:lstStyle/>
          <a:p>
            <a:pPr algn="just"/>
            <a:r>
              <a:rPr lang="en-US" sz="2000" b="1" i="0" dirty="0">
                <a:effectLst/>
              </a:rPr>
              <a:t>Logistic Regression Classifier: </a:t>
            </a:r>
            <a:r>
              <a:rPr lang="en-US" sz="2000" b="0" i="0" dirty="0">
                <a:solidFill>
                  <a:srgbClr val="374151"/>
                </a:solidFill>
                <a:effectLst/>
              </a:rPr>
              <a:t>The Logistic Regression Classifier achieves 100% accuracy and an F1 score, indicating a good fit to the data. Nothing has been misclassified, and all the scores are perfect. After SMOTE and preprocessing, this model perfectly fits this dataset. This is a significant improvement over previous methods.</a:t>
            </a:r>
          </a:p>
          <a:p>
            <a:pPr algn="just"/>
            <a:endParaRPr lang="en-US" b="1" i="0" dirty="0">
              <a:effectLst/>
              <a:latin typeface="Söhne"/>
            </a:endParaRPr>
          </a:p>
        </p:txBody>
      </p:sp>
      <p:sp>
        <p:nvSpPr>
          <p:cNvPr id="8" name="TextBox 7">
            <a:extLst>
              <a:ext uri="{FF2B5EF4-FFF2-40B4-BE49-F238E27FC236}">
                <a16:creationId xmlns:a16="http://schemas.microsoft.com/office/drawing/2014/main" id="{47A05FF1-2010-9D45-8843-D7366638203A}"/>
              </a:ext>
            </a:extLst>
          </p:cNvPr>
          <p:cNvSpPr txBox="1"/>
          <p:nvPr/>
        </p:nvSpPr>
        <p:spPr>
          <a:xfrm>
            <a:off x="500170" y="2693029"/>
            <a:ext cx="330983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array([[983526,      0],</a:t>
            </a:r>
          </a:p>
          <a:p>
            <a:r>
              <a:rPr lang="en-US" dirty="0"/>
              <a:t>       [     0, 582248]])</a:t>
            </a:r>
          </a:p>
          <a:p>
            <a:endParaRPr lang="en-US" dirty="0"/>
          </a:p>
          <a:p>
            <a:pPr algn="l">
              <a:buFont typeface="Arial" panose="020B0604020202020204" pitchFamily="34" charset="0"/>
              <a:buChar char="•"/>
            </a:pPr>
            <a:r>
              <a:rPr lang="en-US" b="1" i="0" dirty="0">
                <a:solidFill>
                  <a:srgbClr val="374151"/>
                </a:solidFill>
                <a:effectLst/>
                <a:latin typeface="Söhne"/>
              </a:rPr>
              <a:t>Accuracy Score:</a:t>
            </a:r>
            <a:r>
              <a:rPr lang="en-US" b="0" i="0" dirty="0">
                <a:solidFill>
                  <a:srgbClr val="374151"/>
                </a:solidFill>
                <a:effectLst/>
                <a:latin typeface="Söhne"/>
              </a:rPr>
              <a:t> 1.0</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F1 Score:</a:t>
            </a:r>
            <a:r>
              <a:rPr lang="en-US" b="0" i="0" dirty="0">
                <a:solidFill>
                  <a:srgbClr val="374151"/>
                </a:solidFill>
                <a:effectLst/>
                <a:latin typeface="Söhne"/>
              </a:rPr>
              <a:t> 1.0</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Precision Score:</a:t>
            </a:r>
            <a:r>
              <a:rPr lang="en-US" b="0" i="0" dirty="0">
                <a:solidFill>
                  <a:srgbClr val="374151"/>
                </a:solidFill>
                <a:effectLst/>
                <a:latin typeface="Söhne"/>
              </a:rPr>
              <a:t> 1.0</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Recall Score:</a:t>
            </a:r>
            <a:r>
              <a:rPr lang="en-US" b="0" i="0" dirty="0">
                <a:solidFill>
                  <a:srgbClr val="374151"/>
                </a:solidFill>
                <a:effectLst/>
                <a:latin typeface="Söhne"/>
              </a:rPr>
              <a:t> 1.0</a:t>
            </a:r>
          </a:p>
          <a:p>
            <a:endParaRPr lang="en-US" dirty="0"/>
          </a:p>
          <a:p>
            <a:endParaRPr lang="en-US" dirty="0"/>
          </a:p>
        </p:txBody>
      </p:sp>
      <p:pic>
        <p:nvPicPr>
          <p:cNvPr id="11266" name="Picture 2">
            <a:extLst>
              <a:ext uri="{FF2B5EF4-FFF2-40B4-BE49-F238E27FC236}">
                <a16:creationId xmlns:a16="http://schemas.microsoft.com/office/drawing/2014/main" id="{255074B3-A05E-D3A6-42E4-5E76E9B0F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111" y="2042715"/>
            <a:ext cx="4919963" cy="421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9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8393-DD17-9548-D109-AAB5491AE882}"/>
              </a:ext>
            </a:extLst>
          </p:cNvPr>
          <p:cNvSpPr>
            <a:spLocks noGrp="1"/>
          </p:cNvSpPr>
          <p:nvPr>
            <p:ph type="title"/>
          </p:nvPr>
        </p:nvSpPr>
        <p:spPr>
          <a:xfrm>
            <a:off x="345947" y="443346"/>
            <a:ext cx="6161810" cy="655753"/>
          </a:xfrm>
        </p:spPr>
        <p:txBody>
          <a:bodyPr/>
          <a:lstStyle/>
          <a:p>
            <a:r>
              <a:rPr lang="en-US" b="1" dirty="0">
                <a:solidFill>
                  <a:schemeClr val="tx1"/>
                </a:solidFill>
              </a:rPr>
              <a:t>Model Comparison</a:t>
            </a:r>
          </a:p>
        </p:txBody>
      </p:sp>
      <p:sp>
        <p:nvSpPr>
          <p:cNvPr id="3" name="Content Placeholder 2">
            <a:extLst>
              <a:ext uri="{FF2B5EF4-FFF2-40B4-BE49-F238E27FC236}">
                <a16:creationId xmlns:a16="http://schemas.microsoft.com/office/drawing/2014/main" id="{D77C5D24-1CF3-406F-04AF-AA38AE7A1D32}"/>
              </a:ext>
            </a:extLst>
          </p:cNvPr>
          <p:cNvSpPr>
            <a:spLocks noGrp="1"/>
          </p:cNvSpPr>
          <p:nvPr>
            <p:ph idx="1"/>
          </p:nvPr>
        </p:nvSpPr>
        <p:spPr/>
        <p:txBody>
          <a:bodyPr/>
          <a:lstStyle/>
          <a:p>
            <a:r>
              <a:rPr lang="en-US" dirty="0"/>
              <a:t> </a:t>
            </a:r>
          </a:p>
          <a:p>
            <a:r>
              <a:rPr lang="en-US" dirty="0"/>
              <a:t> </a:t>
            </a:r>
          </a:p>
        </p:txBody>
      </p:sp>
      <p:sp>
        <p:nvSpPr>
          <p:cNvPr id="4" name="Date Placeholder 3">
            <a:extLst>
              <a:ext uri="{FF2B5EF4-FFF2-40B4-BE49-F238E27FC236}">
                <a16:creationId xmlns:a16="http://schemas.microsoft.com/office/drawing/2014/main" id="{763CC9FE-148A-6F06-1295-8638E17757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7CCEF4E-7191-4422-AB67-DA10E605113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B6D28FB-C6C7-FB1E-B46D-8F374E6068C2}"/>
              </a:ext>
            </a:extLst>
          </p:cNvPr>
          <p:cNvSpPr>
            <a:spLocks noGrp="1"/>
          </p:cNvSpPr>
          <p:nvPr>
            <p:ph type="sldNum" sz="quarter" idx="12"/>
          </p:nvPr>
        </p:nvSpPr>
        <p:spPr/>
        <p:txBody>
          <a:bodyPr/>
          <a:lstStyle/>
          <a:p>
            <a:fld id="{B5CEABB6-07DC-46E8-9B57-56EC44A396E5}" type="slidenum">
              <a:rPr lang="en-US" smtClean="0"/>
              <a:t>18</a:t>
            </a:fld>
            <a:endParaRPr lang="en-US" dirty="0"/>
          </a:p>
        </p:txBody>
      </p:sp>
      <p:sp>
        <p:nvSpPr>
          <p:cNvPr id="7" name="TextBox 6">
            <a:extLst>
              <a:ext uri="{FF2B5EF4-FFF2-40B4-BE49-F238E27FC236}">
                <a16:creationId xmlns:a16="http://schemas.microsoft.com/office/drawing/2014/main" id="{DFC60727-9DA1-0B23-2F51-AE781E6C91A5}"/>
              </a:ext>
            </a:extLst>
          </p:cNvPr>
          <p:cNvSpPr txBox="1"/>
          <p:nvPr/>
        </p:nvSpPr>
        <p:spPr>
          <a:xfrm>
            <a:off x="384048" y="1688197"/>
            <a:ext cx="11309188"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rPr>
              <a:t>Linear Regression and Boosted Linear Regression exhibit nearly identical performance with extremely low error metrics and a near-perfect R2 score.</a:t>
            </a:r>
          </a:p>
          <a:p>
            <a:pPr marL="285750" indent="-285750" algn="just">
              <a:buFont typeface="Arial" panose="020B0604020202020204" pitchFamily="34" charset="0"/>
              <a:buChar char="•"/>
            </a:pPr>
            <a:r>
              <a:rPr lang="en-US" sz="2000" b="0" i="0" dirty="0">
                <a:effectLst/>
              </a:rPr>
              <a:t>Depending on the specific requirements, the choice between Linear Regression and Boosted Linear Regression can be made. </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dirty="0">
                <a:effectLst/>
              </a:rPr>
              <a:t>Logistic Regression Classifier achieved perfect scores for all metrics, indicating a flawless fit to the data.</a:t>
            </a:r>
          </a:p>
          <a:p>
            <a:pPr marL="285750" indent="-285750" algn="just">
              <a:buFont typeface="Arial" panose="020B0604020202020204" pitchFamily="34" charset="0"/>
              <a:buChar char="•"/>
            </a:pPr>
            <a:r>
              <a:rPr lang="en-US" sz="2000" dirty="0"/>
              <a:t>Based on this we can to some extent conclude that the variables have a linear relation in between them, as in both classification as well as regression the techniques that aim to find linear relations performed the best.</a:t>
            </a:r>
          </a:p>
        </p:txBody>
      </p:sp>
    </p:spTree>
    <p:extLst>
      <p:ext uri="{BB962C8B-B14F-4D97-AF65-F5344CB8AC3E}">
        <p14:creationId xmlns:p14="http://schemas.microsoft.com/office/powerpoint/2010/main" val="423241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6473"/>
            <a:ext cx="6300356" cy="623454"/>
          </a:xfrm>
        </p:spPr>
        <p:txBody>
          <a:bodyPr/>
          <a:lstStyle/>
          <a:p>
            <a:r>
              <a:rPr dirty="0">
                <a:solidFill>
                  <a:schemeClr val="tx1"/>
                </a:solidFill>
                <a:latin typeface="+mn-lt"/>
              </a:rPr>
              <a:t>Challenges and Learnings</a:t>
            </a:r>
          </a:p>
        </p:txBody>
      </p:sp>
      <p:sp>
        <p:nvSpPr>
          <p:cNvPr id="3" name="Content Placeholder 2"/>
          <p:cNvSpPr>
            <a:spLocks noGrp="1"/>
          </p:cNvSpPr>
          <p:nvPr>
            <p:ph idx="1"/>
          </p:nvPr>
        </p:nvSpPr>
        <p:spPr>
          <a:xfrm>
            <a:off x="0" y="1621847"/>
            <a:ext cx="12192000" cy="5236153"/>
          </a:xfrm>
        </p:spPr>
        <p:txBody>
          <a:bodyPr>
            <a:normAutofit/>
          </a:bodyPr>
          <a:lstStyle/>
          <a:p>
            <a:pPr marL="285750" indent="-285750">
              <a:buFont typeface="Arial" panose="020B0604020202020204" pitchFamily="34" charset="0"/>
              <a:buChar char="•"/>
            </a:pPr>
            <a:r>
              <a:rPr lang="en-US" sz="2000" dirty="0">
                <a:solidFill>
                  <a:schemeClr val="tx1"/>
                </a:solidFill>
              </a:rPr>
              <a:t>The project encountered difficulties in dealing with missing data, transforming features, addressing imbalanced classes, selecting appropriate models.</a:t>
            </a:r>
          </a:p>
          <a:p>
            <a:pPr marL="285750" indent="-285750">
              <a:buFont typeface="Arial" panose="020B0604020202020204" pitchFamily="34" charset="0"/>
              <a:buChar char="•"/>
            </a:pPr>
            <a:r>
              <a:rPr lang="en-US" sz="2000" dirty="0">
                <a:solidFill>
                  <a:schemeClr val="tx1"/>
                </a:solidFill>
              </a:rPr>
              <a:t>The importance of carefully examining the data, recognizing important characteristics, and resolving class imbalance using oversampling are among the interesting things to learn. </a:t>
            </a:r>
          </a:p>
          <a:p>
            <a:pPr marL="285750" indent="-285750">
              <a:buFont typeface="Arial" panose="020B0604020202020204" pitchFamily="34" charset="0"/>
              <a:buChar char="•"/>
            </a:pPr>
            <a:r>
              <a:rPr lang="en-US" sz="2000" dirty="0">
                <a:solidFill>
                  <a:schemeClr val="tx1"/>
                </a:solidFill>
              </a:rPr>
              <a:t> The project demonstrates the complexity and specifics of developing robust machine learning models for flight delay prediction.</a:t>
            </a:r>
            <a:endParaRPr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94" y="-284247"/>
            <a:ext cx="3171825" cy="1325563"/>
          </a:xfrm>
        </p:spPr>
        <p:txBody>
          <a:bodyPr/>
          <a:lstStyle/>
          <a:p>
            <a:r>
              <a:rPr dirty="0">
                <a:solidFill>
                  <a:schemeClr val="tx1"/>
                </a:solidFill>
              </a:rPr>
              <a:t>Introduction</a:t>
            </a:r>
          </a:p>
        </p:txBody>
      </p:sp>
      <p:sp>
        <p:nvSpPr>
          <p:cNvPr id="3" name="Content Placeholder 2"/>
          <p:cNvSpPr>
            <a:spLocks noGrp="1"/>
          </p:cNvSpPr>
          <p:nvPr>
            <p:ph idx="1"/>
          </p:nvPr>
        </p:nvSpPr>
        <p:spPr>
          <a:xfrm>
            <a:off x="374493" y="1418760"/>
            <a:ext cx="11692815" cy="4814772"/>
          </a:xfrm>
        </p:spPr>
        <p:txBody>
          <a:bodyPr>
            <a:normAutofit/>
          </a:bodyPr>
          <a:lstStyle/>
          <a:p>
            <a:pPr marL="285750" indent="-285750" algn="just">
              <a:buFont typeface="Arial" panose="020B0604020202020204" pitchFamily="34" charset="0"/>
              <a:buChar char="•"/>
            </a:pPr>
            <a:r>
              <a:rPr lang="en-US" sz="2000" dirty="0">
                <a:solidFill>
                  <a:schemeClr val="tx1"/>
                </a:solidFill>
                <a:effectLst/>
              </a:rPr>
              <a:t>Flight delays impact airports, passengers, and airlines. Being able to estimate how long a flight will be delayed will save passengers valuable time as well as inconveniences caused by flight delays or, in worst-case scenarios, cancellations. </a:t>
            </a:r>
          </a:p>
          <a:p>
            <a:pPr marL="285750" indent="-285750" algn="just">
              <a:buFont typeface="Arial" panose="020B0604020202020204" pitchFamily="34" charset="0"/>
              <a:buChar char="•"/>
            </a:pPr>
            <a:r>
              <a:rPr lang="en-US" sz="2000" dirty="0">
                <a:solidFill>
                  <a:schemeClr val="tx1"/>
                </a:solidFill>
              </a:rPr>
              <a:t>Project</a:t>
            </a:r>
            <a:r>
              <a:rPr lang="en-US" sz="2000" dirty="0">
                <a:solidFill>
                  <a:schemeClr val="tx1"/>
                </a:solidFill>
                <a:effectLst/>
              </a:rPr>
              <a:t> aim is to develop a solution that can precisely forecast flight delays based on certain flight characteristics </a:t>
            </a:r>
            <a:endParaRPr lang="en-US" sz="2000" dirty="0">
              <a:solidFill>
                <a:schemeClr val="tx1"/>
              </a:solidFill>
            </a:endParaRPr>
          </a:p>
          <a:p>
            <a:pPr marL="285750" indent="-285750" algn="just">
              <a:buFont typeface="Arial" panose="020B0604020202020204" pitchFamily="34" charset="0"/>
              <a:buChar char="•"/>
            </a:pPr>
            <a:r>
              <a:rPr lang="en-US" sz="2000" dirty="0">
                <a:solidFill>
                  <a:schemeClr val="tx1"/>
                </a:solidFill>
                <a:effectLst/>
              </a:rPr>
              <a:t>Being able to effectively estimate flight delays can assist travelers understand what delays to expect depending on where they fly from and the airlines they choose to fly with. This allows them to take a buffer and avoid missing connecting flights or meetings.</a:t>
            </a:r>
          </a:p>
          <a:p>
            <a:pPr marL="285750" indent="-285750" algn="just">
              <a:buFont typeface="Arial" panose="020B0604020202020204" pitchFamily="34" charset="0"/>
              <a:buChar char="•"/>
            </a:pPr>
            <a:r>
              <a:rPr lang="en-US" sz="2000" dirty="0">
                <a:solidFill>
                  <a:schemeClr val="tx1"/>
                </a:solidFill>
                <a:effectLst/>
              </a:rPr>
              <a:t>The project's purpose will be to perform in-depth data analysis and experiment with input features to evaluate how prediction accuracy changes. Because air travel is so complicated, it is challenging to create prediction models that work well.</a:t>
            </a:r>
            <a:endParaRPr lang="en-US" sz="2000" dirty="0">
              <a:solidFill>
                <a:schemeClr val="tx1"/>
              </a:solidFill>
            </a:endParaRP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0327"/>
            <a:ext cx="6729846" cy="660545"/>
          </a:xfrm>
        </p:spPr>
        <p:txBody>
          <a:bodyPr/>
          <a:lstStyle/>
          <a:p>
            <a:r>
              <a:rPr dirty="0"/>
              <a:t>Conclusion and Future Work</a:t>
            </a:r>
          </a:p>
        </p:txBody>
      </p:sp>
      <p:sp>
        <p:nvSpPr>
          <p:cNvPr id="3" name="Content Placeholder 2"/>
          <p:cNvSpPr>
            <a:spLocks noGrp="1"/>
          </p:cNvSpPr>
          <p:nvPr>
            <p:ph idx="1"/>
          </p:nvPr>
        </p:nvSpPr>
        <p:spPr>
          <a:xfrm>
            <a:off x="0" y="1837892"/>
            <a:ext cx="12192000" cy="2519363"/>
          </a:xfrm>
        </p:spPr>
        <p:txBody>
          <a:bodyPr>
            <a:normAutofit fontScale="92500" lnSpcReduction="20000"/>
          </a:bodyPr>
          <a:lstStyle/>
          <a:p>
            <a:pPr marL="285750" indent="-285750" algn="just">
              <a:buFont typeface="Arial" panose="020B0604020202020204" pitchFamily="34" charset="0"/>
              <a:buChar char="•"/>
            </a:pPr>
            <a:r>
              <a:rPr lang="en-US" sz="2200" b="0" i="0" dirty="0">
                <a:solidFill>
                  <a:schemeClr val="tx1"/>
                </a:solidFill>
                <a:effectLst/>
              </a:rPr>
              <a:t>The project explored various aspects of flight delay prediction, including data preprocessing, exploratory data analysis, and the application of regression and classification models. </a:t>
            </a:r>
          </a:p>
          <a:p>
            <a:pPr marL="285750" indent="-285750" algn="just">
              <a:buFont typeface="Arial" panose="020B0604020202020204" pitchFamily="34" charset="0"/>
              <a:buChar char="•"/>
            </a:pPr>
            <a:r>
              <a:rPr lang="en-US" sz="2200" b="0" i="0" dirty="0">
                <a:solidFill>
                  <a:schemeClr val="tx1"/>
                </a:solidFill>
                <a:effectLst/>
              </a:rPr>
              <a:t>Even with a simple set of input parameters, these simple algorithms could predict delays with high accuracy. Although good results were obtained, there is a lot more work to be done in the future. </a:t>
            </a:r>
          </a:p>
          <a:p>
            <a:pPr marL="285750" indent="-285750" algn="just">
              <a:buFont typeface="Arial" panose="020B0604020202020204" pitchFamily="34" charset="0"/>
              <a:buChar char="•"/>
            </a:pPr>
            <a:r>
              <a:rPr lang="en-US" sz="2200" b="0" i="0" dirty="0">
                <a:solidFill>
                  <a:schemeClr val="tx1"/>
                </a:solidFill>
                <a:effectLst/>
              </a:rPr>
              <a:t>If weather and air traffic control information are made available, we can predict arrival delay even if departure delay is not included as an attribute. We can also predict whether a flight will be delayed or cancelled based on weather factors such as snow, rain, storms, and so on.</a:t>
            </a:r>
          </a:p>
          <a:p>
            <a:pPr marL="285750" indent="-285750" algn="just">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618"/>
            <a:ext cx="3171825" cy="632836"/>
          </a:xfrm>
        </p:spPr>
        <p:txBody>
          <a:bodyPr/>
          <a:lstStyle/>
          <a:p>
            <a:r>
              <a:rPr lang="en-US" dirty="0"/>
              <a:t>References</a:t>
            </a:r>
            <a:endParaRPr dirty="0"/>
          </a:p>
        </p:txBody>
      </p:sp>
      <p:sp>
        <p:nvSpPr>
          <p:cNvPr id="3" name="Content Placeholder 2"/>
          <p:cNvSpPr>
            <a:spLocks noGrp="1"/>
          </p:cNvSpPr>
          <p:nvPr>
            <p:ph idx="1"/>
          </p:nvPr>
        </p:nvSpPr>
        <p:spPr>
          <a:xfrm>
            <a:off x="100444" y="1372466"/>
            <a:ext cx="10332029" cy="2519363"/>
          </a:xfrm>
        </p:spPr>
        <p:txBody>
          <a:bodyPr>
            <a:normAutofit/>
          </a:bodyPr>
          <a:lstStyle/>
          <a:p>
            <a:pPr>
              <a:buFont typeface="+mj-lt"/>
              <a:buAutoNum type="arabicPeriod"/>
            </a:pPr>
            <a:r>
              <a:rPr lang="en-US" sz="1800" dirty="0">
                <a:effectLst/>
                <a:latin typeface="Calibri" panose="020F0502020204030204" pitchFamily="34" charset="0"/>
              </a:rPr>
              <a:t> </a:t>
            </a:r>
            <a:r>
              <a:rPr lang="en-US" sz="1800" i="1" dirty="0">
                <a:solidFill>
                  <a:srgbClr val="232323"/>
                </a:solidFill>
                <a:effectLst/>
                <a:latin typeface="Calibri" panose="020F0502020204030204" pitchFamily="34" charset="0"/>
              </a:rPr>
              <a:t>Javier Herbas ,”Using machine learning to predict flight delays” Oct 17, 2020,</a:t>
            </a:r>
          </a:p>
          <a:p>
            <a:r>
              <a:rPr lang="en-US" sz="1800" i="1" dirty="0">
                <a:solidFill>
                  <a:srgbClr val="232323"/>
                </a:solidFill>
                <a:effectLst/>
                <a:latin typeface="Calibri" panose="020F0502020204030204" pitchFamily="34" charset="0"/>
              </a:rPr>
              <a:t> </a:t>
            </a:r>
            <a:r>
              <a:rPr lang="en-US" sz="1800" i="1" dirty="0">
                <a:solidFill>
                  <a:srgbClr val="232323"/>
                </a:solidFill>
                <a:effectLst/>
                <a:latin typeface="Calibri" panose="020F0502020204030204" pitchFamily="34" charset="0"/>
                <a:hlinkClick r:id="rId2"/>
              </a:rPr>
              <a:t>https://medium.com/analytics-vidhya/using-machine-learning-to-predict-flight-delays-e8a50b0bb64c</a:t>
            </a:r>
            <a:endParaRPr lang="en-US" sz="1800" i="1" dirty="0">
              <a:solidFill>
                <a:srgbClr val="232323"/>
              </a:solidFill>
              <a:effectLst/>
              <a:latin typeface="Calibri" panose="020F0502020204030204" pitchFamily="34" charset="0"/>
            </a:endParaRPr>
          </a:p>
          <a:p>
            <a:r>
              <a:rPr lang="en-US" sz="1800" i="1" dirty="0">
                <a:solidFill>
                  <a:srgbClr val="232323"/>
                </a:solidFill>
                <a:latin typeface="Calibri" panose="020F0502020204030204" pitchFamily="34" charset="0"/>
              </a:rPr>
              <a:t>2.</a:t>
            </a:r>
            <a:r>
              <a:rPr lang="en-US" sz="1800" dirty="0">
                <a:effectLst/>
                <a:latin typeface="Calibri" panose="020F0502020204030204" pitchFamily="34" charset="0"/>
              </a:rPr>
              <a:t> </a:t>
            </a:r>
            <a:r>
              <a:rPr lang="en-US" sz="1800" i="1" dirty="0">
                <a:effectLst/>
                <a:latin typeface="Calibri" panose="020F0502020204030204" pitchFamily="34" charset="0"/>
              </a:rPr>
              <a:t>M. Lu, P. Wei, M. He and Y. Teng, "Flight delay prediction using gradient boosting machine learning classifiers," Journal of Quantum Computing, vol. 3, no.1, pp. 1–12, 2021. </a:t>
            </a:r>
            <a:endParaRPr lang="en-US" dirty="0">
              <a:effectLst/>
            </a:endParaRPr>
          </a:p>
          <a:p>
            <a:pPr>
              <a:buFont typeface="+mj-lt"/>
              <a:buAutoNum type="arabicPeriod"/>
            </a:pPr>
            <a:r>
              <a:rPr lang="en-US" sz="1800" dirty="0">
                <a:effectLst/>
                <a:latin typeface="Calibri" panose="020F0502020204030204" pitchFamily="34" charset="0"/>
              </a:rPr>
              <a:t>Data set: </a:t>
            </a:r>
            <a:r>
              <a:rPr lang="en-US" sz="1800" dirty="0">
                <a:effectLst/>
                <a:latin typeface="Calibri" panose="020F0502020204030204" pitchFamily="34" charset="0"/>
                <a:hlinkClick r:id="rId3"/>
              </a:rPr>
              <a:t>https://www.kaggle.com/datasets/usdot/flight-delays/data</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E6D8-83D4-E1D5-B1EC-DE306E2227AE}"/>
              </a:ext>
            </a:extLst>
          </p:cNvPr>
          <p:cNvSpPr>
            <a:spLocks noGrp="1"/>
          </p:cNvSpPr>
          <p:nvPr>
            <p:ph type="title"/>
          </p:nvPr>
        </p:nvSpPr>
        <p:spPr>
          <a:xfrm>
            <a:off x="1531495" y="2516736"/>
            <a:ext cx="7242465" cy="1325563"/>
          </a:xfrm>
        </p:spPr>
        <p:txBody>
          <a:bodyPr>
            <a:normAutofit/>
          </a:bodyPr>
          <a:lstStyle/>
          <a:p>
            <a:r>
              <a:rPr lang="en-US" sz="4800" dirty="0"/>
              <a:t>THANK YOU</a:t>
            </a:r>
          </a:p>
        </p:txBody>
      </p:sp>
      <p:sp>
        <p:nvSpPr>
          <p:cNvPr id="3" name="Content Placeholder 2">
            <a:extLst>
              <a:ext uri="{FF2B5EF4-FFF2-40B4-BE49-F238E27FC236}">
                <a16:creationId xmlns:a16="http://schemas.microsoft.com/office/drawing/2014/main" id="{F4BE5032-D0DA-3D49-13B2-F9D204367587}"/>
              </a:ext>
            </a:extLst>
          </p:cNvPr>
          <p:cNvSpPr>
            <a:spLocks noGrp="1"/>
          </p:cNvSpPr>
          <p:nvPr>
            <p:ph idx="1"/>
          </p:nvPr>
        </p:nvSpPr>
        <p:spPr/>
        <p:txBody>
          <a:bodyPr/>
          <a:lstStyle/>
          <a:p>
            <a:r>
              <a:rPr lang="en-US" dirty="0"/>
              <a:t> </a:t>
            </a:r>
          </a:p>
          <a:p>
            <a:endParaRPr lang="en-US" dirty="0"/>
          </a:p>
        </p:txBody>
      </p:sp>
      <p:sp>
        <p:nvSpPr>
          <p:cNvPr id="4" name="Date Placeholder 3">
            <a:extLst>
              <a:ext uri="{FF2B5EF4-FFF2-40B4-BE49-F238E27FC236}">
                <a16:creationId xmlns:a16="http://schemas.microsoft.com/office/drawing/2014/main" id="{BC96B929-4E39-27C5-62B1-CE5529AE0A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33CC9D-5910-92B1-659D-0173CF4B9D5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AA3C7A1-D21B-11B9-1669-A1CAAE3F49E8}"/>
              </a:ext>
            </a:extLst>
          </p:cNvPr>
          <p:cNvSpPr>
            <a:spLocks noGrp="1"/>
          </p:cNvSpPr>
          <p:nvPr>
            <p:ph type="sldNum" sz="quarter" idx="12"/>
          </p:nvPr>
        </p:nvSpPr>
        <p:spPr/>
        <p:txBody>
          <a:bodyPr/>
          <a:lstStyle/>
          <a:p>
            <a:fld id="{B5CEABB6-07DC-46E8-9B57-56EC44A396E5}" type="slidenum">
              <a:rPr lang="en-US" smtClean="0"/>
              <a:t>22</a:t>
            </a:fld>
            <a:endParaRPr lang="en-US" dirty="0"/>
          </a:p>
        </p:txBody>
      </p:sp>
    </p:spTree>
    <p:extLst>
      <p:ext uri="{BB962C8B-B14F-4D97-AF65-F5344CB8AC3E}">
        <p14:creationId xmlns:p14="http://schemas.microsoft.com/office/powerpoint/2010/main" val="13549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80818" cy="1325563"/>
          </a:xfrm>
        </p:spPr>
        <p:txBody>
          <a:bodyPr/>
          <a:lstStyle/>
          <a:p>
            <a:r>
              <a:rPr dirty="0"/>
              <a:t>Problem Statement</a:t>
            </a:r>
          </a:p>
        </p:txBody>
      </p:sp>
      <p:sp>
        <p:nvSpPr>
          <p:cNvPr id="3" name="Content Placeholder 2"/>
          <p:cNvSpPr>
            <a:spLocks noGrp="1"/>
          </p:cNvSpPr>
          <p:nvPr>
            <p:ph idx="1"/>
          </p:nvPr>
        </p:nvSpPr>
        <p:spPr>
          <a:xfrm>
            <a:off x="374495" y="1414462"/>
            <a:ext cx="11817505" cy="2519363"/>
          </a:xfrm>
        </p:spPr>
        <p:txBody>
          <a:bodyPr>
            <a:normAutofit/>
          </a:bodyPr>
          <a:lstStyle/>
          <a:p>
            <a:pPr marL="285750" indent="-285750">
              <a:buFont typeface="Arial" panose="020B0604020202020204" pitchFamily="34" charset="0"/>
              <a:buChar char="•"/>
            </a:pPr>
            <a:r>
              <a:rPr lang="en-US" sz="2000" dirty="0">
                <a:solidFill>
                  <a:schemeClr val="tx1"/>
                </a:solidFill>
                <a:effectLst/>
              </a:rPr>
              <a:t>The goal is to first predict the arrival delay the flight will incur including the departure delay as one of the features. Then the departure delay feature will be dropped, and its performance will be evaluated by predicting it with the help of the other features. </a:t>
            </a:r>
          </a:p>
          <a:p>
            <a:pPr marL="285750" indent="-285750">
              <a:buFont typeface="Arial" panose="020B0604020202020204" pitchFamily="34" charset="0"/>
              <a:buChar char="•"/>
            </a:pPr>
            <a:r>
              <a:rPr lang="en-US" sz="2000" dirty="0">
                <a:solidFill>
                  <a:schemeClr val="tx1"/>
                </a:solidFill>
              </a:rPr>
              <a:t>In addition, the plan is to also run some regression and classification models to see how they does on our data set.</a:t>
            </a:r>
          </a:p>
          <a:p>
            <a:pPr marL="285750" indent="-285750">
              <a:buFont typeface="Arial" panose="020B0604020202020204" pitchFamily="34" charset="0"/>
              <a:buChar char="•"/>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2" y="234175"/>
            <a:ext cx="8323457" cy="656490"/>
          </a:xfrm>
        </p:spPr>
        <p:txBody>
          <a:bodyPr/>
          <a:lstStyle/>
          <a:p>
            <a:r>
              <a:rPr dirty="0"/>
              <a:t>Data Source</a:t>
            </a:r>
          </a:p>
        </p:txBody>
      </p:sp>
      <p:sp>
        <p:nvSpPr>
          <p:cNvPr id="3" name="Content Placeholder 2"/>
          <p:cNvSpPr>
            <a:spLocks noGrp="1"/>
          </p:cNvSpPr>
          <p:nvPr>
            <p:ph idx="1"/>
          </p:nvPr>
        </p:nvSpPr>
        <p:spPr>
          <a:xfrm>
            <a:off x="0" y="1162282"/>
            <a:ext cx="12192000" cy="5461543"/>
          </a:xfrm>
        </p:spPr>
        <p:txBody>
          <a:bodyPr>
            <a:noAutofit/>
          </a:bodyPr>
          <a:lstStyle/>
          <a:p>
            <a:pPr marL="285750" indent="-285750" algn="just">
              <a:buFont typeface="Arial" panose="020B0604020202020204" pitchFamily="34" charset="0"/>
              <a:buChar char="•"/>
            </a:pPr>
            <a:r>
              <a:rPr lang="en-US" sz="2000" dirty="0">
                <a:solidFill>
                  <a:schemeClr val="tx1"/>
                </a:solidFill>
                <a:effectLst/>
              </a:rPr>
              <a:t>In this project, The dataset is taken from Kaggle which is freely available. Flight Delay Prediction uses data from the DOT's Bureau of Transportation statistics. </a:t>
            </a:r>
          </a:p>
          <a:p>
            <a:pPr marL="285750" indent="-285750" algn="just">
              <a:buFont typeface="Arial" panose="020B0604020202020204" pitchFamily="34" charset="0"/>
              <a:buChar char="•"/>
            </a:pPr>
            <a:r>
              <a:rPr lang="en-US" sz="2000" dirty="0">
                <a:solidFill>
                  <a:schemeClr val="tx1"/>
                </a:solidFill>
                <a:effectLst/>
              </a:rPr>
              <a:t>The data is in CSV format, and it has 31 Features.</a:t>
            </a:r>
          </a:p>
          <a:p>
            <a:pPr marL="285750" indent="-285750" algn="just">
              <a:buFont typeface="Arial" panose="020B0604020202020204" pitchFamily="34" charset="0"/>
              <a:buChar char="•"/>
            </a:pPr>
            <a:r>
              <a:rPr lang="en-US" sz="2000" dirty="0">
                <a:solidFill>
                  <a:schemeClr val="tx1"/>
                </a:solidFill>
              </a:rPr>
              <a:t>This dataset has information about flights from 2015, and it contained the flowing information about the flights Year, Month, Day, Day Of Week, Airline, Flight Number , Tail Number, Origin Airport, Destination Airport, Scheduled Departure, Departure Time, Departure Delay, Taxi Out, Wheels Off, Scheduled Time, Elapsed Time, Air Time, Distance, Wheels On, Taxi In, Scheduled Arrival, Arrival Time, Arrival Delay, Diverted, Cancelled, Cancellation Reason, Air System Delay, Security Delay, Airline Delay, Late Aircraft Delay, Weather Delay.</a:t>
            </a:r>
          </a:p>
          <a:p>
            <a:pPr marL="285750" indent="-285750">
              <a:buFont typeface="Arial" panose="020B0604020202020204" pitchFamily="34" charset="0"/>
              <a:buChar char="•"/>
            </a:pPr>
            <a:r>
              <a:rPr lang="en-US" sz="2000" dirty="0">
                <a:solidFill>
                  <a:schemeClr val="tx1"/>
                </a:solidFill>
              </a:rPr>
              <a:t>The dataset has rows 5819079 and 31 columns.</a:t>
            </a:r>
            <a:br>
              <a:rPr lang="en-US" sz="2400" b="0" i="0" dirty="0">
                <a:solidFill>
                  <a:srgbClr val="000000"/>
                </a:solidFill>
                <a:effectLst/>
                <a:latin typeface="Courier New" panose="02070309020205020404" pitchFamily="49" charset="0"/>
              </a:rPr>
            </a:br>
            <a:endParaRPr lang="en-US" sz="2400" b="0" i="0" dirty="0">
              <a:solidFill>
                <a:srgbClr val="000000"/>
              </a:solidFill>
              <a:effectLst/>
              <a:latin typeface="Courier New" panose="02070309020205020404" pitchFamily="49" charset="0"/>
            </a:endParaRP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FC80-AA66-C7C4-8A1E-258F599E8DA5}"/>
              </a:ext>
            </a:extLst>
          </p:cNvPr>
          <p:cNvSpPr>
            <a:spLocks noGrp="1"/>
          </p:cNvSpPr>
          <p:nvPr>
            <p:ph type="title"/>
          </p:nvPr>
        </p:nvSpPr>
        <p:spPr>
          <a:xfrm>
            <a:off x="0" y="151780"/>
            <a:ext cx="3171825" cy="909927"/>
          </a:xfrm>
        </p:spPr>
        <p:txBody>
          <a:bodyPr/>
          <a:lstStyle/>
          <a:p>
            <a:r>
              <a:rPr lang="en-US" dirty="0"/>
              <a:t>Preprocessing</a:t>
            </a:r>
            <a:br>
              <a:rPr lang="en-US" dirty="0"/>
            </a:br>
            <a:endParaRPr lang="en-US" dirty="0"/>
          </a:p>
        </p:txBody>
      </p:sp>
      <p:sp>
        <p:nvSpPr>
          <p:cNvPr id="3" name="Content Placeholder 2">
            <a:extLst>
              <a:ext uri="{FF2B5EF4-FFF2-40B4-BE49-F238E27FC236}">
                <a16:creationId xmlns:a16="http://schemas.microsoft.com/office/drawing/2014/main" id="{DBD384EB-2B72-9EB9-19AF-ECF56419409E}"/>
              </a:ext>
            </a:extLst>
          </p:cNvPr>
          <p:cNvSpPr>
            <a:spLocks noGrp="1"/>
          </p:cNvSpPr>
          <p:nvPr>
            <p:ph idx="1"/>
          </p:nvPr>
        </p:nvSpPr>
        <p:spPr>
          <a:xfrm>
            <a:off x="0" y="662781"/>
            <a:ext cx="12192000" cy="5581494"/>
          </a:xfrm>
        </p:spPr>
        <p:txBody>
          <a:bodyPr>
            <a:noAutofit/>
          </a:bodyPr>
          <a:lstStyle/>
          <a:p>
            <a:pPr marL="285750" indent="-285750" algn="just">
              <a:buFont typeface="Arial" panose="020B0604020202020204" pitchFamily="34" charset="0"/>
              <a:buChar char="•"/>
            </a:pPr>
            <a:r>
              <a:rPr lang="en-US" sz="1800" dirty="0">
                <a:solidFill>
                  <a:schemeClr val="tx1"/>
                </a:solidFill>
                <a:effectLst/>
              </a:rPr>
              <a:t>Importing Libraries: The code starts by importing libraries such as pandas, NumPy, seaborn, matplotlib, and scikit-learn. These libraries are used to manipulate data, visualize data, and perform machine learning. </a:t>
            </a:r>
          </a:p>
          <a:p>
            <a:pPr marL="285750" indent="-285750" algn="just">
              <a:buFont typeface="Arial" panose="020B0604020202020204" pitchFamily="34" charset="0"/>
              <a:buChar char="•"/>
            </a:pPr>
            <a:r>
              <a:rPr lang="en-US" sz="1800" dirty="0">
                <a:solidFill>
                  <a:schemeClr val="tx1"/>
                </a:solidFill>
                <a:effectLst/>
              </a:rPr>
              <a:t>Loading Data: The code loads flight-related data from CSV files into pandas Data Frames, including information on flights, airports, and carriers. </a:t>
            </a:r>
          </a:p>
          <a:p>
            <a:pPr marL="285750" indent="-285750" algn="just">
              <a:buFont typeface="Arial" panose="020B0604020202020204" pitchFamily="34" charset="0"/>
              <a:buChar char="•"/>
            </a:pPr>
            <a:r>
              <a:rPr lang="en-US" sz="1800" dirty="0">
                <a:solidFill>
                  <a:schemeClr val="tx1"/>
                </a:solidFill>
              </a:rPr>
              <a:t>Handling missing values – The dataset contains small percentage of missing values for certain columns like Departure delay, taxi out and so on. These rows containing missing values are dropped as they make up a very small portion of the dataset.</a:t>
            </a:r>
          </a:p>
          <a:p>
            <a:pPr marL="285750" indent="-285750" algn="just">
              <a:buFont typeface="Arial" panose="020B0604020202020204" pitchFamily="34" charset="0"/>
              <a:buChar char="•"/>
            </a:pPr>
            <a:r>
              <a:rPr lang="en-US" sz="1800" dirty="0">
                <a:solidFill>
                  <a:schemeClr val="tx1"/>
                </a:solidFill>
              </a:rPr>
              <a:t>Formatting times – Initially the times in the dataset are in the form of 4-digit numbers which are not of much use, so these are transformed into HH:MM format. New columns which have the formatted time are created for Departure time, Scheduled arrival, Scheduled departure and arrival time.</a:t>
            </a:r>
          </a:p>
          <a:p>
            <a:pPr marL="285750" indent="-285750" algn="just">
              <a:buFont typeface="Arial" panose="020B0604020202020204" pitchFamily="34" charset="0"/>
              <a:buChar char="•"/>
            </a:pPr>
            <a:r>
              <a:rPr lang="en-US" sz="1800" dirty="0">
                <a:solidFill>
                  <a:schemeClr val="tx1"/>
                </a:solidFill>
              </a:rPr>
              <a:t>Feature selection - Some of the features are not really needed for the prediction of delays so they are dropped.</a:t>
            </a:r>
          </a:p>
          <a:p>
            <a:pPr marL="285750" indent="-285750" algn="just">
              <a:buFont typeface="Arial" panose="020B0604020202020204" pitchFamily="34" charset="0"/>
              <a:buChar char="•"/>
            </a:pPr>
            <a:r>
              <a:rPr lang="en-US" sz="1800" dirty="0">
                <a:solidFill>
                  <a:schemeClr val="tx1"/>
                </a:solidFill>
              </a:rPr>
              <a:t>Label Encoding – Some of the features are in the form of a string these were converted to number values using Label encoder</a:t>
            </a:r>
          </a:p>
        </p:txBody>
      </p:sp>
      <p:sp>
        <p:nvSpPr>
          <p:cNvPr id="4" name="Date Placeholder 3">
            <a:extLst>
              <a:ext uri="{FF2B5EF4-FFF2-40B4-BE49-F238E27FC236}">
                <a16:creationId xmlns:a16="http://schemas.microsoft.com/office/drawing/2014/main" id="{414A2429-62BF-E07E-B5E1-567798781CD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E0F9B6-5476-F636-4888-662C1D90C799}"/>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3385CBFD-CBF6-3B29-A466-E158C571D06A}"/>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308160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F1F1-747B-BD41-5683-32BCC92CCF9B}"/>
              </a:ext>
            </a:extLst>
          </p:cNvPr>
          <p:cNvSpPr>
            <a:spLocks noGrp="1"/>
          </p:cNvSpPr>
          <p:nvPr>
            <p:ph type="title"/>
          </p:nvPr>
        </p:nvSpPr>
        <p:spPr>
          <a:xfrm>
            <a:off x="19147" y="136525"/>
            <a:ext cx="5301477" cy="561813"/>
          </a:xfrm>
        </p:spPr>
        <p:txBody>
          <a:bodyPr/>
          <a:lstStyle/>
          <a:p>
            <a:r>
              <a:rPr lang="en-US"/>
              <a:t>Data visualization</a:t>
            </a:r>
            <a:endParaRPr lang="en-US" dirty="0"/>
          </a:p>
        </p:txBody>
      </p:sp>
      <p:sp>
        <p:nvSpPr>
          <p:cNvPr id="4" name="Date Placeholder 3">
            <a:extLst>
              <a:ext uri="{FF2B5EF4-FFF2-40B4-BE49-F238E27FC236}">
                <a16:creationId xmlns:a16="http://schemas.microsoft.com/office/drawing/2014/main" id="{D2F00733-589F-952D-13F2-DEA496E0F4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233D23F-98A4-4318-6EA1-97B2420FA36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5AFC22B-750F-9872-CCA7-1178B31BA03F}"/>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026" name="Picture 2">
            <a:extLst>
              <a:ext uri="{FF2B5EF4-FFF2-40B4-BE49-F238E27FC236}">
                <a16:creationId xmlns:a16="http://schemas.microsoft.com/office/drawing/2014/main" id="{868786D8-AAC6-D073-AB3C-5BECA89F68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7" y="1578061"/>
            <a:ext cx="8626089" cy="4778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4751F9-93EB-6BE3-CA92-5B7AC543DA70}"/>
              </a:ext>
            </a:extLst>
          </p:cNvPr>
          <p:cNvSpPr txBox="1"/>
          <p:nvPr/>
        </p:nvSpPr>
        <p:spPr>
          <a:xfrm>
            <a:off x="19147" y="870175"/>
            <a:ext cx="11812979"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graph below represents various airline operators and the number of flights that were delayed in comparison to those that were on time.</a:t>
            </a:r>
          </a:p>
        </p:txBody>
      </p:sp>
    </p:spTree>
    <p:extLst>
      <p:ext uri="{BB962C8B-B14F-4D97-AF65-F5344CB8AC3E}">
        <p14:creationId xmlns:p14="http://schemas.microsoft.com/office/powerpoint/2010/main" val="143554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CDE5-89DB-E8A6-470F-80F1EF8A76C3}"/>
              </a:ext>
            </a:extLst>
          </p:cNvPr>
          <p:cNvSpPr>
            <a:spLocks noGrp="1"/>
          </p:cNvSpPr>
          <p:nvPr>
            <p:ph type="title"/>
          </p:nvPr>
        </p:nvSpPr>
        <p:spPr>
          <a:xfrm>
            <a:off x="329890" y="0"/>
            <a:ext cx="3171825" cy="365125"/>
          </a:xfrm>
        </p:spPr>
        <p:txBody>
          <a:bodyPr>
            <a:normAutofit fontScale="90000"/>
          </a:bodyPr>
          <a:lstStyle/>
          <a:p>
            <a:r>
              <a:rPr lang="en-US" dirty="0"/>
              <a:t>  </a:t>
            </a:r>
            <a:br>
              <a:rPr lang="en-US" dirty="0"/>
            </a:br>
            <a:r>
              <a:rPr lang="en-US" dirty="0"/>
              <a:t>  </a:t>
            </a:r>
          </a:p>
        </p:txBody>
      </p:sp>
      <p:sp>
        <p:nvSpPr>
          <p:cNvPr id="4" name="Date Placeholder 3">
            <a:extLst>
              <a:ext uri="{FF2B5EF4-FFF2-40B4-BE49-F238E27FC236}">
                <a16:creationId xmlns:a16="http://schemas.microsoft.com/office/drawing/2014/main" id="{6F5CD5D3-ED16-5704-E841-B448DCDCD70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02A110A-2CEE-8F53-0D62-8DBEC9008F9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F536022-3DC4-01F1-1970-4EA34C0AE481}"/>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2050" name="Picture 2">
            <a:extLst>
              <a:ext uri="{FF2B5EF4-FFF2-40B4-BE49-F238E27FC236}">
                <a16:creationId xmlns:a16="http://schemas.microsoft.com/office/drawing/2014/main" id="{8C8ACBC9-AA6E-068F-52A9-16A8233612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87945"/>
            <a:ext cx="6239644" cy="48684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164F7FE-6017-707C-0F62-2B2509EE8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645" y="1773382"/>
            <a:ext cx="5952356" cy="42117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B3AC735-1B2C-0C0C-359F-994A1693F567}"/>
              </a:ext>
            </a:extLst>
          </p:cNvPr>
          <p:cNvSpPr txBox="1"/>
          <p:nvPr/>
        </p:nvSpPr>
        <p:spPr>
          <a:xfrm>
            <a:off x="7651750" y="771113"/>
            <a:ext cx="2879314" cy="369332"/>
          </a:xfrm>
          <a:prstGeom prst="rect">
            <a:avLst/>
          </a:prstGeom>
          <a:noFill/>
        </p:spPr>
        <p:txBody>
          <a:bodyPr wrap="none" rtlCol="0">
            <a:spAutoFit/>
          </a:bodyPr>
          <a:lstStyle/>
          <a:p>
            <a:r>
              <a:rPr lang="en-US" dirty="0"/>
              <a:t>Arrival Delay of the airlines</a:t>
            </a:r>
          </a:p>
        </p:txBody>
      </p:sp>
      <p:sp>
        <p:nvSpPr>
          <p:cNvPr id="8" name="TextBox 7">
            <a:extLst>
              <a:ext uri="{FF2B5EF4-FFF2-40B4-BE49-F238E27FC236}">
                <a16:creationId xmlns:a16="http://schemas.microsoft.com/office/drawing/2014/main" id="{11A4868A-AF5C-28CF-7743-E153919E87EB}"/>
              </a:ext>
            </a:extLst>
          </p:cNvPr>
          <p:cNvSpPr txBox="1"/>
          <p:nvPr/>
        </p:nvSpPr>
        <p:spPr>
          <a:xfrm>
            <a:off x="1660936" y="726480"/>
            <a:ext cx="3414177" cy="400110"/>
          </a:xfrm>
          <a:prstGeom prst="rect">
            <a:avLst/>
          </a:prstGeom>
          <a:noFill/>
        </p:spPr>
        <p:txBody>
          <a:bodyPr wrap="square" rtlCol="0">
            <a:spAutoFit/>
          </a:bodyPr>
          <a:lstStyle/>
          <a:p>
            <a:r>
              <a:rPr lang="en-US" sz="2000" dirty="0"/>
              <a:t>Top 20 cities flight counts </a:t>
            </a:r>
          </a:p>
        </p:txBody>
      </p:sp>
    </p:spTree>
    <p:extLst>
      <p:ext uri="{BB962C8B-B14F-4D97-AF65-F5344CB8AC3E}">
        <p14:creationId xmlns:p14="http://schemas.microsoft.com/office/powerpoint/2010/main" val="321499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1755-CEF3-5CD7-2C73-7A0EFF4E52FD}"/>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590CF65A-F906-16F8-BB61-3CE543D961C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D42E03B-FDB3-4F34-370B-297B45EF2EE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3D349C6-D400-14F3-E2BA-89E0C33DDE0B}"/>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3074" name="Picture 2">
            <a:extLst>
              <a:ext uri="{FF2B5EF4-FFF2-40B4-BE49-F238E27FC236}">
                <a16:creationId xmlns:a16="http://schemas.microsoft.com/office/drawing/2014/main" id="{422F0B23-30BA-7173-A82F-9809477CA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041" y="1535286"/>
            <a:ext cx="7894558" cy="51677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37FF03-3098-BBE7-0D8E-F1B4EA334AB5}"/>
              </a:ext>
            </a:extLst>
          </p:cNvPr>
          <p:cNvSpPr txBox="1"/>
          <p:nvPr/>
        </p:nvSpPr>
        <p:spPr>
          <a:xfrm>
            <a:off x="167433" y="631534"/>
            <a:ext cx="10691068" cy="646331"/>
          </a:xfrm>
          <a:prstGeom prst="rect">
            <a:avLst/>
          </a:prstGeom>
          <a:noFill/>
        </p:spPr>
        <p:txBody>
          <a:bodyPr wrap="none" rtlCol="0">
            <a:spAutoFit/>
          </a:bodyPr>
          <a:lstStyle/>
          <a:p>
            <a:pPr marL="285750" indent="-285750">
              <a:buFont typeface="Arial" panose="020B0604020202020204" pitchFamily="34" charset="0"/>
              <a:buChar char="•"/>
            </a:pPr>
            <a:r>
              <a:rPr lang="en-US" dirty="0"/>
              <a:t>The correlation matrix provides valuable information about which variables are related to one another.</a:t>
            </a:r>
          </a:p>
          <a:p>
            <a:pPr marL="285750" indent="-285750">
              <a:buFont typeface="Arial" panose="020B0604020202020204" pitchFamily="34" charset="0"/>
              <a:buChar char="•"/>
            </a:pPr>
            <a:r>
              <a:rPr lang="en-US" dirty="0"/>
              <a:t>We can clearly see there is a high correlation in between the departure delay and arrival delay.</a:t>
            </a:r>
          </a:p>
        </p:txBody>
      </p:sp>
    </p:spTree>
    <p:extLst>
      <p:ext uri="{BB962C8B-B14F-4D97-AF65-F5344CB8AC3E}">
        <p14:creationId xmlns:p14="http://schemas.microsoft.com/office/powerpoint/2010/main" val="115614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3" y="722396"/>
            <a:ext cx="5663046" cy="600335"/>
          </a:xfrm>
        </p:spPr>
        <p:txBody>
          <a:bodyPr>
            <a:normAutofit fontScale="90000"/>
          </a:bodyPr>
          <a:lstStyle/>
          <a:p>
            <a:r>
              <a:rPr dirty="0"/>
              <a:t>Machine Learning Model</a:t>
            </a:r>
            <a:br>
              <a:rPr lang="en-US" dirty="0"/>
            </a:br>
            <a:br>
              <a:rPr lang="en-US" dirty="0"/>
            </a:br>
            <a:r>
              <a:rPr lang="en-US" dirty="0"/>
              <a:t>Regression analysis</a:t>
            </a:r>
            <a:endParaRPr dirty="0"/>
          </a:p>
        </p:txBody>
      </p:sp>
      <p:sp>
        <p:nvSpPr>
          <p:cNvPr id="3" name="Content Placeholder 2"/>
          <p:cNvSpPr>
            <a:spLocks noGrp="1"/>
          </p:cNvSpPr>
          <p:nvPr>
            <p:ph idx="1"/>
          </p:nvPr>
        </p:nvSpPr>
        <p:spPr>
          <a:xfrm>
            <a:off x="378465" y="3765137"/>
            <a:ext cx="4470627" cy="2204179"/>
          </a:xfrm>
        </p:spPr>
        <p:txBody>
          <a:bodyPr>
            <a:normAutofit/>
          </a:bodyPr>
          <a:lstStyle/>
          <a:p>
            <a:pPr marL="285750" indent="-285750">
              <a:buFont typeface="Arial" panose="020B0604020202020204" pitchFamily="34" charset="0"/>
              <a:buChar char="•"/>
            </a:pPr>
            <a:r>
              <a:rPr lang="en-US" sz="1800" dirty="0"/>
              <a:t>MAE: 1.532789208539483e-06 </a:t>
            </a:r>
          </a:p>
          <a:p>
            <a:pPr marL="285750" indent="-285750">
              <a:buFont typeface="Arial" panose="020B0604020202020204" pitchFamily="34" charset="0"/>
              <a:buChar char="•"/>
            </a:pPr>
            <a:r>
              <a:rPr lang="en-US" sz="1800" dirty="0"/>
              <a:t>MSE: 3.0655780798900293e-06 </a:t>
            </a:r>
          </a:p>
          <a:p>
            <a:pPr marL="285750" indent="-285750">
              <a:buFont typeface="Arial" panose="020B0604020202020204" pitchFamily="34" charset="0"/>
              <a:buChar char="•"/>
            </a:pPr>
            <a:r>
              <a:rPr lang="en-US" sz="1800" dirty="0"/>
              <a:t>RMSE: 0.0017508792305267742 </a:t>
            </a:r>
          </a:p>
          <a:p>
            <a:pPr marL="285750" indent="-285750">
              <a:buFont typeface="Arial" panose="020B0604020202020204" pitchFamily="34" charset="0"/>
              <a:buChar char="•"/>
            </a:pPr>
            <a:r>
              <a:rPr lang="en-US" sz="1800" dirty="0"/>
              <a:t>R2: 0.9999999980588673</a:t>
            </a:r>
            <a:endParaRPr sz="1800" dirty="0"/>
          </a:p>
        </p:txBody>
      </p:sp>
      <p:sp>
        <p:nvSpPr>
          <p:cNvPr id="4" name="TextBox 3">
            <a:extLst>
              <a:ext uri="{FF2B5EF4-FFF2-40B4-BE49-F238E27FC236}">
                <a16:creationId xmlns:a16="http://schemas.microsoft.com/office/drawing/2014/main" id="{82F2AB22-3F55-6558-0F3E-7B1E82F16E54}"/>
              </a:ext>
            </a:extLst>
          </p:cNvPr>
          <p:cNvSpPr txBox="1"/>
          <p:nvPr/>
        </p:nvSpPr>
        <p:spPr>
          <a:xfrm>
            <a:off x="73664" y="1918478"/>
            <a:ext cx="12044673" cy="1538883"/>
          </a:xfrm>
          <a:prstGeom prst="rect">
            <a:avLst/>
          </a:prstGeom>
          <a:noFill/>
        </p:spPr>
        <p:txBody>
          <a:bodyPr wrap="square" rtlCol="0">
            <a:spAutoFit/>
          </a:bodyPr>
          <a:lstStyle/>
          <a:p>
            <a:r>
              <a:rPr lang="en-US" sz="2000" b="1" i="0" dirty="0">
                <a:effectLst/>
              </a:rPr>
              <a:t>Linear Regression Model: </a:t>
            </a:r>
            <a:r>
              <a:rPr lang="en-US" sz="2000" b="0" i="0" dirty="0">
                <a:effectLst/>
              </a:rPr>
              <a:t>The linear regression model appears to perform exceptionally well, achieving very low values for MAE, MSE, and RMSE. The R2 score is close to 1, indicating a good fit.</a:t>
            </a:r>
            <a:endParaRPr lang="en-US" sz="2000" dirty="0"/>
          </a:p>
          <a:p>
            <a:endParaRPr lang="en-US" b="1" i="0" dirty="0">
              <a:effectLst/>
              <a:latin typeface="Söhne"/>
            </a:endParaRPr>
          </a:p>
          <a:p>
            <a:endParaRPr lang="en-US" b="1" i="0" dirty="0">
              <a:effectLst/>
              <a:latin typeface="Söhne"/>
            </a:endParaRPr>
          </a:p>
          <a:p>
            <a:endParaRPr lang="en-US" dirty="0"/>
          </a:p>
        </p:txBody>
      </p:sp>
      <p:pic>
        <p:nvPicPr>
          <p:cNvPr id="4098" name="Picture 2">
            <a:extLst>
              <a:ext uri="{FF2B5EF4-FFF2-40B4-BE49-F238E27FC236}">
                <a16:creationId xmlns:a16="http://schemas.microsoft.com/office/drawing/2014/main" id="{D592ADB5-CFCC-1410-CDA1-209E220C2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2" y="2875278"/>
            <a:ext cx="4998027" cy="3709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20791B-2846-D078-0187-32893FDEE968}"/>
              </a:ext>
            </a:extLst>
          </p:cNvPr>
          <p:cNvSpPr txBox="1"/>
          <p:nvPr/>
        </p:nvSpPr>
        <p:spPr>
          <a:xfrm>
            <a:off x="6701210" y="584067"/>
            <a:ext cx="5417127" cy="369332"/>
          </a:xfrm>
          <a:prstGeom prst="rect">
            <a:avLst/>
          </a:prstGeom>
          <a:noFill/>
        </p:spPr>
        <p:txBody>
          <a:bodyPr wrap="square" rtlCol="0">
            <a:spAutoFit/>
          </a:bodyPr>
          <a:lstStyle/>
          <a:p>
            <a:r>
              <a:rPr lang="en-US" dirty="0"/>
              <a:t> </a:t>
            </a:r>
          </a:p>
        </p:txBody>
      </p:sp>
    </p:spTree>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1719</Words>
  <Application>Microsoft Macintosh PowerPoint</Application>
  <PresentationFormat>Widescreen</PresentationFormat>
  <Paragraphs>190</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Söhne</vt:lpstr>
      <vt:lpstr>Tenorite</vt:lpstr>
      <vt:lpstr>Monoline</vt:lpstr>
      <vt:lpstr>Flight delay prediction Using Machine Learning techniques    </vt:lpstr>
      <vt:lpstr>Introduction</vt:lpstr>
      <vt:lpstr>Problem Statement</vt:lpstr>
      <vt:lpstr>Data Source</vt:lpstr>
      <vt:lpstr>Preprocessing </vt:lpstr>
      <vt:lpstr>Data visualization</vt:lpstr>
      <vt:lpstr>     </vt:lpstr>
      <vt:lpstr>  </vt:lpstr>
      <vt:lpstr>Machine Learning Model  Regression analysis</vt:lpstr>
      <vt:lpstr>     </vt:lpstr>
      <vt:lpstr>   </vt:lpstr>
      <vt:lpstr>   </vt:lpstr>
      <vt:lpstr>      </vt:lpstr>
      <vt:lpstr>Classification Analysis</vt:lpstr>
      <vt:lpstr> </vt:lpstr>
      <vt:lpstr>       </vt:lpstr>
      <vt:lpstr>  </vt:lpstr>
      <vt:lpstr>Model Comparison</vt:lpstr>
      <vt:lpstr>Challenges and Learnings</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2</cp:revision>
  <dcterms:created xsi:type="dcterms:W3CDTF">2023-07-24T01:11:48Z</dcterms:created>
  <dcterms:modified xsi:type="dcterms:W3CDTF">2023-12-21T01:27:04Z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